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84" r:id="rId4"/>
    <p:sldId id="290" r:id="rId5"/>
    <p:sldId id="258" r:id="rId6"/>
    <p:sldId id="285" r:id="rId7"/>
    <p:sldId id="286" r:id="rId8"/>
    <p:sldId id="281" r:id="rId9"/>
    <p:sldId id="289" r:id="rId10"/>
    <p:sldId id="291" r:id="rId11"/>
    <p:sldId id="260" r:id="rId12"/>
    <p:sldId id="293" r:id="rId13"/>
    <p:sldId id="294" r:id="rId14"/>
    <p:sldId id="295" r:id="rId15"/>
    <p:sldId id="296" r:id="rId16"/>
    <p:sldId id="297" r:id="rId17"/>
    <p:sldId id="298" r:id="rId18"/>
    <p:sldId id="287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684" y="1295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+mj-cs"/>
              </a:rPr>
              <a:t>نام بیمار</a:t>
            </a:r>
            <a:r>
              <a:rPr lang="fa-IR" sz="3200" dirty="0" smtClean="0">
                <a:cs typeface="+mj-cs"/>
              </a:rPr>
              <a:t>: اکبر رضازاده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cs typeface="+mj-cs"/>
              </a:rPr>
              <a:t>35 ساله، متاهل، بدون فرزند، کارمند آژانس مسکن، </a:t>
            </a:r>
            <a:r>
              <a:rPr lang="fa-IR" sz="3200" dirty="0" smtClean="0">
                <a:solidFill>
                  <a:srgbClr val="C00000"/>
                </a:solidFill>
                <a:cs typeface="+mj-cs"/>
              </a:rPr>
              <a:t>تحصیلات</a:t>
            </a:r>
            <a:r>
              <a:rPr lang="fa-IR" sz="3200" dirty="0" smtClean="0">
                <a:cs typeface="+mj-cs"/>
              </a:rPr>
              <a:t>: سوم راهنمایی</a:t>
            </a:r>
          </a:p>
          <a:p>
            <a:pPr algn="ctr" rtl="1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cs typeface="+mj-cs"/>
              </a:rPr>
              <a:t>CC</a:t>
            </a:r>
            <a:r>
              <a:rPr lang="fa-IR" sz="3200" dirty="0" smtClean="0">
                <a:cs typeface="+mj-cs"/>
              </a:rPr>
              <a:t>: تشنج</a:t>
            </a:r>
          </a:p>
        </p:txBody>
      </p:sp>
    </p:spTree>
    <p:extLst>
      <p:ext uri="{BB962C8B-B14F-4D97-AF65-F5344CB8AC3E}">
        <p14:creationId xmlns:p14="http://schemas.microsoft.com/office/powerpoint/2010/main" val="8996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475721" y="0"/>
            <a:ext cx="7823200" cy="5867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7" y="5867400"/>
            <a:ext cx="5486400" cy="8048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MODERATE BILATERAL SENSORINEURAL HEARING LOSS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4109" t="35793" r="38376" b="45250"/>
          <a:stretch>
            <a:fillRect/>
          </a:stretch>
        </p:blipFill>
        <p:spPr>
          <a:xfrm>
            <a:off x="381000" y="914400"/>
            <a:ext cx="861862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875" t="22000" r="20000" b="20000"/>
          <a:stretch>
            <a:fillRect/>
          </a:stretch>
        </p:blipFill>
        <p:spPr bwMode="auto">
          <a:xfrm>
            <a:off x="1066800" y="578678"/>
            <a:ext cx="7086600" cy="59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629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333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+mj-cs"/>
              </a:rPr>
              <a:t>تاریخ </a:t>
            </a:r>
            <a:r>
              <a:rPr lang="fa-IR" sz="2400" b="1" dirty="0" smtClean="0">
                <a:cs typeface="+mj-cs"/>
              </a:rPr>
              <a:t>95/02/12</a:t>
            </a:r>
            <a:endParaRPr lang="en-US" sz="2400" b="1" dirty="0" smtClean="0">
              <a:cs typeface="+mj-cs"/>
            </a:endParaRPr>
          </a:p>
          <a:p>
            <a:pPr algn="r" rtl="1"/>
            <a:endParaRPr lang="en-US" sz="2400" b="1" dirty="0" smtClean="0">
              <a:cs typeface="+mj-cs"/>
            </a:endParaRPr>
          </a:p>
          <a:p>
            <a:pPr algn="r"/>
            <a:r>
              <a:rPr lang="fa-IR" sz="2400" b="1" dirty="0" smtClean="0">
                <a:cs typeface="+mj-cs"/>
              </a:rPr>
              <a:t>نتایج آزمایش پدر بیمار:</a:t>
            </a:r>
          </a:p>
          <a:p>
            <a:pPr algn="l" rtl="1"/>
            <a:r>
              <a:rPr lang="en-US" sz="2400" dirty="0" smtClean="0">
                <a:cs typeface="+mj-cs"/>
              </a:rPr>
              <a:t>Ca: 5.8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 ml/dl (8.6-10.2)</a:t>
            </a:r>
          </a:p>
          <a:p>
            <a:pPr algn="l" rtl="1"/>
            <a:r>
              <a:rPr lang="en-US" sz="2400" dirty="0" smtClean="0">
                <a:cs typeface="+mj-cs"/>
              </a:rPr>
              <a:t>P: 6.2 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ml/dl (2.5-4.5)</a:t>
            </a:r>
          </a:p>
          <a:p>
            <a:pPr algn="l" rtl="1"/>
            <a:r>
              <a:rPr lang="en-US" sz="2400" dirty="0">
                <a:cs typeface="+mj-cs"/>
              </a:rPr>
              <a:t>PTH: 35 </a:t>
            </a:r>
            <a:r>
              <a:rPr lang="en-US" sz="2400" dirty="0" err="1" smtClean="0">
                <a:solidFill>
                  <a:srgbClr val="C00000"/>
                </a:solidFill>
                <a:cs typeface="+mj-cs"/>
              </a:rPr>
              <a:t>pg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/ml</a:t>
            </a:r>
          </a:p>
          <a:p>
            <a:pPr algn="l" rtl="1"/>
            <a:r>
              <a:rPr lang="en-US" sz="2400" dirty="0" smtClean="0">
                <a:cs typeface="+mj-cs"/>
              </a:rPr>
              <a:t>25 OH-</a:t>
            </a:r>
            <a:r>
              <a:rPr lang="en-US" sz="2400" dirty="0" err="1" smtClean="0">
                <a:cs typeface="+mj-cs"/>
              </a:rPr>
              <a:t>Vit</a:t>
            </a:r>
            <a:r>
              <a:rPr lang="en-US" sz="2400" dirty="0" smtClean="0">
                <a:cs typeface="+mj-cs"/>
              </a:rPr>
              <a:t> D: 5.4 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ng/ml (deficient) </a:t>
            </a:r>
          </a:p>
          <a:p>
            <a:pPr algn="l" rtl="1"/>
            <a:r>
              <a:rPr lang="en-US" sz="2400" dirty="0" smtClean="0">
                <a:cs typeface="+mj-cs"/>
              </a:rPr>
              <a:t>ALP: 89 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u/l (40-130)</a:t>
            </a:r>
          </a:p>
          <a:p>
            <a:pPr algn="l" rtl="1"/>
            <a:r>
              <a:rPr lang="en-US" sz="2400" dirty="0" smtClean="0">
                <a:cs typeface="+mj-cs"/>
              </a:rPr>
              <a:t>Na: 142 </a:t>
            </a:r>
            <a:r>
              <a:rPr lang="en-US" sz="2400" dirty="0" err="1" smtClean="0">
                <a:solidFill>
                  <a:srgbClr val="C00000"/>
                </a:solidFill>
                <a:cs typeface="+mj-cs"/>
              </a:rPr>
              <a:t>mEq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/L</a:t>
            </a:r>
          </a:p>
          <a:p>
            <a:pPr algn="l" rtl="1"/>
            <a:r>
              <a:rPr lang="en-US" sz="2400" dirty="0" smtClean="0">
                <a:cs typeface="+mj-cs"/>
              </a:rPr>
              <a:t>K: 4.4</a:t>
            </a:r>
          </a:p>
          <a:p>
            <a:pPr algn="l" rtl="1"/>
            <a:r>
              <a:rPr lang="en-US" sz="2400" dirty="0" smtClean="0">
                <a:cs typeface="+mj-cs"/>
              </a:rPr>
              <a:t>Urea: 21</a:t>
            </a:r>
          </a:p>
          <a:p>
            <a:pPr algn="l" rtl="1"/>
            <a:r>
              <a:rPr lang="en-US" sz="2400" dirty="0" smtClean="0">
                <a:cs typeface="+mj-cs"/>
              </a:rPr>
              <a:t>Cr: 1.12</a:t>
            </a:r>
          </a:p>
          <a:p>
            <a:pPr algn="l" rtl="1"/>
            <a:endParaRPr lang="en-US" sz="2400" dirty="0" smtClean="0">
              <a:cs typeface="+mj-cs"/>
            </a:endParaRPr>
          </a:p>
          <a:p>
            <a:pPr algn="l" rtl="1"/>
            <a:r>
              <a:rPr lang="en-US" sz="2400" dirty="0" smtClean="0">
                <a:cs typeface="+mj-cs"/>
              </a:rPr>
              <a:t>U24h: V:2900 cc</a:t>
            </a:r>
          </a:p>
          <a:p>
            <a:pPr algn="l" rtl="1"/>
            <a:r>
              <a:rPr lang="en-US" sz="2400" dirty="0" smtClean="0">
                <a:cs typeface="+mj-cs"/>
              </a:rPr>
              <a:t>Ca: 26 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ml/24h (50-300)</a:t>
            </a:r>
          </a:p>
          <a:p>
            <a:pPr algn="l" rtl="1"/>
            <a:r>
              <a:rPr lang="en-US" sz="2400" dirty="0" smtClean="0">
                <a:cs typeface="+mj-cs"/>
              </a:rPr>
              <a:t>Cr: 1.2 </a:t>
            </a:r>
            <a:r>
              <a:rPr lang="en-US" sz="2400" dirty="0" smtClean="0">
                <a:solidFill>
                  <a:srgbClr val="C00000"/>
                </a:solidFill>
                <a:cs typeface="+mj-cs"/>
              </a:rPr>
              <a:t>gr/24h (.8-2)</a:t>
            </a:r>
          </a:p>
          <a:p>
            <a:pPr algn="l" rtl="1"/>
            <a:endParaRPr lang="en-US" sz="2400" dirty="0" smtClean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39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1534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Problem list</a:t>
            </a:r>
            <a:r>
              <a:rPr lang="fa-IR" sz="2800" b="1" dirty="0" smtClean="0">
                <a:solidFill>
                  <a:srgbClr val="C00000"/>
                </a:solidFill>
                <a:cs typeface="+mj-cs"/>
              </a:rPr>
              <a:t>:</a:t>
            </a:r>
            <a:endParaRPr lang="en-US" sz="2800" b="1" dirty="0" smtClean="0">
              <a:solidFill>
                <a:srgbClr val="C00000"/>
              </a:solidFill>
              <a:cs typeface="+mj-cs"/>
            </a:endParaRPr>
          </a:p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+mj-cs"/>
              </a:rPr>
              <a:t> </a:t>
            </a:r>
          </a:p>
          <a:p>
            <a:pPr algn="r" rtl="1"/>
            <a:r>
              <a:rPr lang="fa-IR" sz="2800" dirty="0" smtClean="0">
                <a:cs typeface="+mj-cs"/>
              </a:rPr>
              <a:t>تشنج</a:t>
            </a:r>
          </a:p>
          <a:p>
            <a:pPr algn="r" rtl="1"/>
            <a:r>
              <a:rPr lang="fa-IR" sz="2800" dirty="0" smtClean="0">
                <a:cs typeface="+mj-cs"/>
              </a:rPr>
              <a:t>کاهش شنوایی حسی عصبی</a:t>
            </a:r>
          </a:p>
          <a:p>
            <a:pPr algn="r" rtl="1"/>
            <a:r>
              <a:rPr lang="fa-IR" sz="2800" dirty="0" smtClean="0">
                <a:cs typeface="+mj-cs"/>
              </a:rPr>
              <a:t>کلسیم پایین</a:t>
            </a:r>
          </a:p>
          <a:p>
            <a:pPr algn="r" rtl="1"/>
            <a:r>
              <a:rPr lang="fa-IR" sz="2800" dirty="0" smtClean="0">
                <a:cs typeface="+mj-cs"/>
              </a:rPr>
              <a:t>فسفر بالا</a:t>
            </a:r>
          </a:p>
          <a:p>
            <a:pPr algn="r" rtl="1"/>
            <a:r>
              <a:rPr lang="en-US" sz="2800" dirty="0" smtClean="0">
                <a:cs typeface="+mj-cs"/>
              </a:rPr>
              <a:t>PTH</a:t>
            </a:r>
            <a:r>
              <a:rPr lang="fa-IR" sz="2800" dirty="0" smtClean="0"/>
              <a:t> پایین</a:t>
            </a:r>
            <a:endParaRPr lang="en-US" sz="2800" dirty="0" smtClean="0"/>
          </a:p>
          <a:p>
            <a:pPr algn="r" rtl="1"/>
            <a:r>
              <a:rPr lang="fa-IR" sz="2800" dirty="0" smtClean="0"/>
              <a:t>کلسیفیکاسیون دو طرفه بیزال گانگلیا</a:t>
            </a:r>
          </a:p>
          <a:p>
            <a:pPr algn="r" rtl="1"/>
            <a:r>
              <a:rPr lang="fa-IR" sz="2800" dirty="0" smtClean="0"/>
              <a:t>هایپوکالمیا؟؟</a:t>
            </a:r>
          </a:p>
          <a:p>
            <a:pPr algn="r" rtl="1"/>
            <a:r>
              <a:rPr lang="fa-IR" sz="2800" dirty="0" smtClean="0"/>
              <a:t> کاهش شنوایی </a:t>
            </a:r>
            <a:r>
              <a:rPr lang="en-US" sz="2800" dirty="0" smtClean="0"/>
              <a:t>,</a:t>
            </a:r>
            <a:r>
              <a:rPr lang="fa-IR" sz="2800" dirty="0" smtClean="0"/>
              <a:t>کلسیم خون وادرار 24ساعته پایین </a:t>
            </a:r>
            <a:r>
              <a:rPr lang="en-US" sz="2800" dirty="0" smtClean="0"/>
              <a:t>,</a:t>
            </a:r>
            <a:r>
              <a:rPr lang="fa-IR" sz="2800" dirty="0" smtClean="0"/>
              <a:t>فسفر بالاو</a:t>
            </a:r>
            <a:r>
              <a:rPr lang="en-US" sz="2800" dirty="0" smtClean="0"/>
              <a:t>PTH</a:t>
            </a:r>
            <a:r>
              <a:rPr lang="fa-IR" sz="2800" dirty="0" smtClean="0"/>
              <a:t> پایین در پدر بیمار</a:t>
            </a:r>
            <a:endParaRPr lang="en-US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endParaRPr lang="en-US" sz="2800" dirty="0" smtClean="0"/>
          </a:p>
          <a:p>
            <a:pPr algn="r" rtl="1"/>
            <a:endParaRPr lang="en-US" sz="2800" dirty="0" smtClean="0"/>
          </a:p>
          <a:p>
            <a:pPr algn="r" rtl="1"/>
            <a:endParaRPr lang="fa-IR" sz="28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62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828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3200" b="1" dirty="0">
                <a:solidFill>
                  <a:srgbClr val="C00000"/>
                </a:solidFill>
                <a:cs typeface="+mj-cs"/>
              </a:rPr>
              <a:t>PI</a:t>
            </a:r>
            <a:r>
              <a:rPr lang="fa-IR" sz="3200" dirty="0" smtClean="0">
                <a:cs typeface="+mj-cs"/>
              </a:rPr>
              <a:t>:</a:t>
            </a:r>
            <a:endParaRPr lang="en-US" sz="3200" dirty="0" smtClean="0">
              <a:cs typeface="+mj-cs"/>
            </a:endParaRPr>
          </a:p>
          <a:p>
            <a:pPr algn="just" rtl="1"/>
            <a:r>
              <a:rPr lang="fa-IR" sz="3200" dirty="0" smtClean="0">
                <a:cs typeface="+mj-cs"/>
              </a:rPr>
              <a:t> بیمار آقای 35 ساله، بدون سابقه قبلی، 2 هفته قبل از مراجعه دچار تشنج شده است. تشنج تونیک کلونیک ژنرالیزه و همراه با فاز پست ایکتال بوده است. که متعاقب</a:t>
            </a:r>
            <a:r>
              <a:rPr lang="en-US" sz="3200" dirty="0" smtClean="0">
                <a:cs typeface="+mj-cs"/>
              </a:rPr>
              <a:t> </a:t>
            </a:r>
            <a:r>
              <a:rPr lang="fa-IR" sz="3200" dirty="0" smtClean="0">
                <a:cs typeface="+mj-cs"/>
              </a:rPr>
              <a:t>آن در بیمارستان بستری شده که در آزمایشات آن زمان کلسیم (6/5) و پتاسیم (2/9-2/7) پایین و فسفر(5) بالا داشته است.</a:t>
            </a:r>
          </a:p>
          <a:p>
            <a:pPr algn="just" rtl="1"/>
            <a:r>
              <a:rPr lang="fa-IR" sz="3200" dirty="0" smtClean="0">
                <a:cs typeface="+mj-cs"/>
              </a:rPr>
              <a:t>سردرد و سابقه ضربه به سر نداشته است.  </a:t>
            </a:r>
            <a:endParaRPr lang="fa-IR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PMH</a:t>
            </a:r>
            <a:r>
              <a:rPr lang="fa-IR" sz="2400" dirty="0">
                <a:solidFill>
                  <a:srgbClr val="C00000"/>
                </a:solidFill>
                <a:cs typeface="+mj-cs"/>
              </a:rPr>
              <a:t>: </a:t>
            </a:r>
            <a:r>
              <a:rPr lang="fa-IR" sz="2400" dirty="0" smtClean="0">
                <a:cs typeface="+mj-cs"/>
              </a:rPr>
              <a:t>کاهش شنوایی از 17 سالگی (بدون سابقه عفونتهای مکرر گوش)</a:t>
            </a:r>
          </a:p>
          <a:p>
            <a:pPr algn="just" rtl="1"/>
            <a:endParaRPr lang="fa-IR" sz="2400" dirty="0">
              <a:cs typeface="+mj-cs"/>
            </a:endParaRPr>
          </a:p>
          <a:p>
            <a:pPr algn="just" rtl="1"/>
            <a:r>
              <a:rPr lang="en-US" sz="2400" b="1" dirty="0">
                <a:solidFill>
                  <a:srgbClr val="C00000"/>
                </a:solidFill>
                <a:cs typeface="+mj-cs"/>
              </a:rPr>
              <a:t>DH</a:t>
            </a:r>
            <a:r>
              <a:rPr lang="fa-IR" sz="2400" dirty="0" smtClean="0">
                <a:cs typeface="+mj-cs"/>
              </a:rPr>
              <a:t>:</a:t>
            </a:r>
            <a:r>
              <a:rPr lang="en-US" sz="2400" dirty="0" smtClean="0">
                <a:cs typeface="+mj-cs"/>
              </a:rPr>
              <a:t> Sodium valproate Tab: 200ml/BID</a:t>
            </a:r>
          </a:p>
          <a:p>
            <a:pPr algn="just" rtl="1"/>
            <a:r>
              <a:rPr lang="en-US" sz="2400" dirty="0"/>
              <a:t>Calcium carbonate </a:t>
            </a:r>
            <a:r>
              <a:rPr lang="en-US" sz="2400" dirty="0" smtClean="0"/>
              <a:t>Tab, BID</a:t>
            </a:r>
          </a:p>
          <a:p>
            <a:pPr algn="just" rtl="1"/>
            <a:r>
              <a:rPr lang="en-US" sz="2400" dirty="0" err="1" smtClean="0">
                <a:cs typeface="+mj-cs"/>
              </a:rPr>
              <a:t>Rocatrol</a:t>
            </a:r>
            <a:r>
              <a:rPr lang="en-US" sz="2400" dirty="0" smtClean="0">
                <a:cs typeface="+mj-cs"/>
              </a:rPr>
              <a:t> Cap, BID</a:t>
            </a:r>
          </a:p>
          <a:p>
            <a:pPr algn="just" rtl="1"/>
            <a:r>
              <a:rPr lang="fa-IR" sz="2400" dirty="0" smtClean="0">
                <a:cs typeface="+mj-cs"/>
              </a:rPr>
              <a:t>تا قبل ازبیماری اخیر دارویی مصرف نمیکرده </a:t>
            </a:r>
            <a:r>
              <a:rPr lang="fa-IR" sz="2400" dirty="0" smtClean="0">
                <a:cs typeface="+mj-cs"/>
              </a:rPr>
              <a:t>است</a:t>
            </a:r>
            <a:r>
              <a:rPr lang="en-US" sz="2400" dirty="0" smtClean="0">
                <a:cs typeface="+mj-cs"/>
              </a:rPr>
              <a:t> .</a:t>
            </a:r>
            <a:endParaRPr lang="fa-IR" sz="2400" dirty="0" smtClean="0">
              <a:cs typeface="+mj-cs"/>
            </a:endParaRPr>
          </a:p>
          <a:p>
            <a:pPr algn="just" rtl="1"/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HH</a:t>
            </a:r>
            <a:r>
              <a:rPr lang="fa-IR" sz="2400" dirty="0" smtClean="0">
                <a:cs typeface="+mj-cs"/>
              </a:rPr>
              <a:t>: منفی</a:t>
            </a:r>
          </a:p>
          <a:p>
            <a:pPr algn="just" rtl="1"/>
            <a:endParaRPr lang="en-US" sz="2400" dirty="0" smtClean="0">
              <a:cs typeface="+mj-cs"/>
            </a:endParaRPr>
          </a:p>
          <a:p>
            <a:pPr algn="just" rtl="1"/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FH</a:t>
            </a:r>
            <a:r>
              <a:rPr lang="fa-IR" sz="2400" dirty="0" smtClean="0">
                <a:cs typeface="+mj-cs"/>
              </a:rPr>
              <a:t>:کاهش شنوایی در پدر بیمار: مثبت</a:t>
            </a:r>
          </a:p>
          <a:p>
            <a:pPr algn="just" rtl="1"/>
            <a:r>
              <a:rPr lang="fa-IR" sz="2400" dirty="0" smtClean="0">
                <a:cs typeface="+mj-cs"/>
              </a:rPr>
              <a:t>کاهش شنوایی در 4 برادر و 1 خواهر بیمار: منفی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/>
          </a:p>
          <a:p>
            <a:pPr algn="just" rtl="1"/>
            <a:endParaRPr lang="fa-IR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86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5846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a-IR" sz="2200" dirty="0"/>
          </a:p>
          <a:p>
            <a:pPr algn="r" rtl="1"/>
            <a:r>
              <a:rPr lang="en-US" sz="2400" b="1" dirty="0">
                <a:solidFill>
                  <a:srgbClr val="C00000"/>
                </a:solidFill>
              </a:rPr>
              <a:t>ROS</a:t>
            </a:r>
            <a:r>
              <a:rPr lang="fa-IR" sz="2400" b="1" dirty="0">
                <a:solidFill>
                  <a:srgbClr val="C00000"/>
                </a:solidFill>
              </a:rPr>
              <a:t>: </a:t>
            </a:r>
          </a:p>
          <a:p>
            <a:pPr algn="r" rtl="1"/>
            <a:r>
              <a:rPr lang="fa-IR" sz="2200" dirty="0"/>
              <a:t>ضعف و خستگی، کاهش وزن: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ضایعات پوست و ناخن و ریزش مو: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سردرد و ضربه به سر: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کاهش شنوایی: </a:t>
            </a:r>
            <a:r>
              <a:rPr lang="fa-IR" sz="2200" b="1" dirty="0">
                <a:solidFill>
                  <a:srgbClr val="FF0066"/>
                </a:solidFill>
              </a:rPr>
              <a:t>مثبت</a:t>
            </a:r>
            <a:r>
              <a:rPr lang="fa-IR" sz="2200" dirty="0"/>
              <a:t>، وزوز گوش، سرگیجه و خروج چرک از گوش:</a:t>
            </a:r>
            <a:r>
              <a:rPr lang="fa-IR" sz="2200" b="1" dirty="0">
                <a:solidFill>
                  <a:srgbClr val="7030A0"/>
                </a:solidFill>
              </a:rPr>
              <a:t> منفی</a:t>
            </a:r>
            <a:r>
              <a:rPr lang="fa-IR" sz="2200" dirty="0"/>
              <a:t>، </a:t>
            </a:r>
            <a:r>
              <a:rPr lang="fa-IR" sz="2200" dirty="0" smtClean="0"/>
              <a:t>سمعک</a:t>
            </a:r>
            <a:r>
              <a:rPr lang="en-US" sz="2200" dirty="0" smtClean="0"/>
              <a:t>:</a:t>
            </a:r>
            <a:r>
              <a:rPr lang="fa-IR" sz="2200" dirty="0" smtClean="0"/>
              <a:t>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تاری دید، دوبینی، سابقه جراحی چشم: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تنگی نفس، درد قفسه سینه و تپش قلب: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درد شکم: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  <a:r>
              <a:rPr lang="fa-IR" sz="2200" dirty="0"/>
              <a:t>، اسهال: منفی، یبوست: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  <a:r>
              <a:rPr lang="fa-IR" sz="2200" dirty="0"/>
              <a:t>، تهوع و استفراغ: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تکرر ادرار، پلی اوری، ناکچوری، تغییر رنگ ادرار، سوزش ادرار و هماچوری: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کاهش لیبیدو و ناتوانی جنسی: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ضعف و خستگی: منفی، درد مفاصل و عضلات، گرفتگی عضلات: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تشنج: </a:t>
            </a:r>
            <a:r>
              <a:rPr lang="fa-IR" sz="2200" b="1" dirty="0">
                <a:solidFill>
                  <a:srgbClr val="FF0066"/>
                </a:solidFill>
              </a:rPr>
              <a:t>مثبت</a:t>
            </a:r>
            <a:r>
              <a:rPr lang="fa-IR" sz="2200" dirty="0"/>
              <a:t>، سردرد: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  <a:r>
              <a:rPr lang="fa-IR" sz="2200" dirty="0"/>
              <a:t>، پارستزی دور دهان و اندامها: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  <a:r>
              <a:rPr lang="fa-IR" sz="2200" dirty="0"/>
              <a:t>، حرکات غیر ارادی اندامها: </a:t>
            </a:r>
            <a:r>
              <a:rPr lang="fa-IR" sz="2200" b="1" dirty="0" smtClean="0">
                <a:solidFill>
                  <a:srgbClr val="7030A0"/>
                </a:solidFill>
              </a:rPr>
              <a:t>منفی</a:t>
            </a:r>
            <a:endParaRPr lang="fa-IR" sz="2200" dirty="0"/>
          </a:p>
          <a:p>
            <a:pPr algn="r" rtl="1"/>
            <a:r>
              <a:rPr lang="fa-IR" sz="2200" dirty="0"/>
              <a:t>عدم تحمل گرما و سرما، تعریق بیش از حد، تشنگی و گرسنگی بیش از حد </a:t>
            </a:r>
            <a:r>
              <a:rPr lang="fa-IR" sz="2200" dirty="0" smtClean="0"/>
              <a:t>وسابقه </a:t>
            </a:r>
            <a:r>
              <a:rPr lang="fa-IR" sz="2200" dirty="0" smtClean="0"/>
              <a:t>مشکلات تیروئید</a:t>
            </a:r>
            <a:r>
              <a:rPr lang="fa-IR" sz="2200" dirty="0"/>
              <a:t>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  <a:p>
            <a:pPr algn="r" rtl="1"/>
            <a:r>
              <a:rPr lang="fa-IR" sz="2200" dirty="0"/>
              <a:t>تغییر خلق: </a:t>
            </a:r>
            <a:r>
              <a:rPr lang="fa-IR" sz="2200" b="1" dirty="0">
                <a:solidFill>
                  <a:srgbClr val="7030A0"/>
                </a:solidFill>
              </a:rPr>
              <a:t>منفی</a:t>
            </a:r>
          </a:p>
        </p:txBody>
      </p:sp>
    </p:spTree>
    <p:extLst>
      <p:ext uri="{BB962C8B-B14F-4D97-AF65-F5344CB8AC3E}">
        <p14:creationId xmlns:p14="http://schemas.microsoft.com/office/powerpoint/2010/main" val="11656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 smtClean="0">
              <a:cs typeface="+mj-cs"/>
            </a:endParaRPr>
          </a:p>
          <a:p>
            <a:pPr algn="r" rtl="1"/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Physical exam</a:t>
            </a:r>
            <a:r>
              <a:rPr lang="fa-IR" sz="2400" dirty="0" smtClean="0">
                <a:solidFill>
                  <a:srgbClr val="C00000"/>
                </a:solidFill>
                <a:cs typeface="+mj-cs"/>
              </a:rPr>
              <a:t>: </a:t>
            </a:r>
          </a:p>
          <a:p>
            <a:pPr algn="r" rtl="1"/>
            <a:r>
              <a:rPr lang="fa-IR" sz="2400" dirty="0" smtClean="0">
                <a:cs typeface="+mj-cs"/>
              </a:rPr>
              <a:t>بیمار آقای نسبتا جوان که </a:t>
            </a:r>
            <a:r>
              <a:rPr lang="en-US" sz="2400" dirty="0" smtClean="0">
                <a:cs typeface="+mj-cs"/>
              </a:rPr>
              <a:t>ill </a:t>
            </a:r>
            <a:r>
              <a:rPr lang="fa-IR" sz="2400" dirty="0" smtClean="0">
                <a:cs typeface="+mj-cs"/>
              </a:rPr>
              <a:t> و </a:t>
            </a:r>
            <a:r>
              <a:rPr lang="en-US" sz="2400" dirty="0" smtClean="0">
                <a:cs typeface="+mj-cs"/>
              </a:rPr>
              <a:t>Toxic</a:t>
            </a:r>
            <a:r>
              <a:rPr lang="fa-IR" sz="2400" dirty="0" smtClean="0">
                <a:cs typeface="+mj-cs"/>
              </a:rPr>
              <a:t> نیست و به سوالات بخوبی پاسخ می دهد.</a:t>
            </a:r>
          </a:p>
          <a:p>
            <a:pPr algn="r" rtl="1"/>
            <a:endParaRPr lang="fa-IR" sz="2400" dirty="0" smtClean="0">
              <a:cs typeface="+mj-cs"/>
            </a:endParaRP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+mj-cs"/>
              </a:rPr>
              <a:t>علائم حیاتی</a:t>
            </a:r>
            <a:r>
              <a:rPr lang="fa-IR" sz="2400" b="1" dirty="0" smtClean="0">
                <a:cs typeface="+mj-cs"/>
              </a:rPr>
              <a:t>:</a:t>
            </a:r>
          </a:p>
          <a:p>
            <a:pPr algn="r" rtl="1"/>
            <a:endParaRPr lang="fa-IR" sz="2400" b="1" dirty="0" smtClean="0">
              <a:cs typeface="+mj-cs"/>
            </a:endParaRPr>
          </a:p>
          <a:p>
            <a:pPr algn="r" rtl="1"/>
            <a:r>
              <a:rPr lang="en-US" sz="2400" dirty="0" smtClean="0">
                <a:solidFill>
                  <a:srgbClr val="0070C0"/>
                </a:solidFill>
                <a:cs typeface="+mj-cs"/>
              </a:rPr>
              <a:t>RR: </a:t>
            </a:r>
            <a:r>
              <a:rPr lang="en-US" sz="2400" dirty="0" smtClean="0">
                <a:cs typeface="+mj-cs"/>
              </a:rPr>
              <a:t>20/min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pPr algn="r" rtl="1"/>
            <a:r>
              <a:rPr lang="en-US" sz="2400" dirty="0" smtClean="0">
                <a:solidFill>
                  <a:srgbClr val="0070C0"/>
                </a:solidFill>
              </a:rPr>
              <a:t>PR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80/min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pPr algn="r" rtl="1"/>
            <a:r>
              <a:rPr lang="en-US" sz="2400" dirty="0">
                <a:solidFill>
                  <a:srgbClr val="0070C0"/>
                </a:solidFill>
              </a:rPr>
              <a:t>BP: </a:t>
            </a:r>
            <a:r>
              <a:rPr lang="en-US" sz="2400" dirty="0"/>
              <a:t>120/80 mm </a:t>
            </a:r>
            <a:r>
              <a:rPr lang="en-US" sz="2400" dirty="0" smtClean="0"/>
              <a:t>Hg</a:t>
            </a:r>
            <a:endParaRPr lang="en-US" sz="2400" dirty="0"/>
          </a:p>
          <a:p>
            <a:pPr algn="r" rtl="1"/>
            <a:r>
              <a:rPr lang="en-US" sz="2400" dirty="0" smtClean="0">
                <a:solidFill>
                  <a:srgbClr val="0070C0"/>
                </a:solidFill>
                <a:cs typeface="+mj-cs"/>
              </a:rPr>
              <a:t>OT: </a:t>
            </a:r>
            <a:r>
              <a:rPr lang="en-US" sz="2400" dirty="0" smtClean="0">
                <a:cs typeface="+mj-cs"/>
              </a:rPr>
              <a:t>37</a:t>
            </a:r>
          </a:p>
          <a:p>
            <a:pPr algn="r" rtl="1"/>
            <a:r>
              <a:rPr lang="en-US" sz="2400" dirty="0" smtClean="0">
                <a:solidFill>
                  <a:srgbClr val="0070C0"/>
                </a:solidFill>
              </a:rPr>
              <a:t>BW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68 Kg</a:t>
            </a:r>
            <a:endParaRPr lang="fa-IR" sz="2400" dirty="0">
              <a:cs typeface="+mj-cs"/>
            </a:endParaRPr>
          </a:p>
          <a:p>
            <a:pPr algn="r" rtl="1"/>
            <a:r>
              <a:rPr lang="en-US" sz="2400" dirty="0" smtClean="0">
                <a:solidFill>
                  <a:srgbClr val="0070C0"/>
                </a:solidFill>
                <a:cs typeface="+mj-cs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cs typeface="+mj-cs"/>
              </a:rPr>
              <a:t>Hieght</a:t>
            </a:r>
            <a:r>
              <a:rPr lang="en-US" sz="2400" dirty="0" smtClean="0">
                <a:solidFill>
                  <a:srgbClr val="0070C0"/>
                </a:solidFill>
                <a:cs typeface="+mj-cs"/>
              </a:rPr>
              <a:t>: </a:t>
            </a:r>
            <a:r>
              <a:rPr lang="en-US" sz="2400" dirty="0" smtClean="0">
                <a:cs typeface="+mj-cs"/>
              </a:rPr>
              <a:t>170 cm</a:t>
            </a:r>
          </a:p>
          <a:p>
            <a:pPr algn="r" rtl="1"/>
            <a:r>
              <a:rPr lang="en-US" sz="2400" dirty="0" smtClean="0">
                <a:solidFill>
                  <a:srgbClr val="0070C0"/>
                </a:solidFill>
                <a:cs typeface="+mj-cs"/>
              </a:rPr>
              <a:t>BMI: </a:t>
            </a:r>
            <a:r>
              <a:rPr lang="en-US" sz="2400" dirty="0" smtClean="0">
                <a:cs typeface="+mj-cs"/>
              </a:rPr>
              <a:t>23.5</a:t>
            </a:r>
          </a:p>
          <a:p>
            <a:pPr algn="r" rtl="1"/>
            <a:endParaRPr lang="fa-IR" sz="2400" dirty="0">
              <a:cs typeface="+mj-cs"/>
            </a:endParaRPr>
          </a:p>
          <a:p>
            <a:pPr algn="r" rtl="1"/>
            <a:r>
              <a:rPr lang="en-US" sz="2400" dirty="0" smtClean="0">
                <a:solidFill>
                  <a:srgbClr val="C00000"/>
                </a:solidFill>
                <a:cs typeface="+mj-cs"/>
              </a:rPr>
              <a:t>H&amp;N</a:t>
            </a:r>
            <a:r>
              <a:rPr lang="fa-IR" sz="2400" dirty="0" smtClean="0">
                <a:cs typeface="+mj-cs"/>
              </a:rPr>
              <a:t>: ملتحمه </a:t>
            </a:r>
            <a:r>
              <a:rPr lang="en-US" sz="2400" dirty="0" smtClean="0">
                <a:cs typeface="+mj-cs"/>
              </a:rPr>
              <a:t>Pale</a:t>
            </a:r>
            <a:r>
              <a:rPr lang="fa-IR" sz="2400" dirty="0" smtClean="0">
                <a:cs typeface="+mj-cs"/>
              </a:rPr>
              <a:t> نیست. ته چشم: نرمال، سایز و قوام تیرویید: نرمال، لنفادنوپاتی سرویکال ندارد. </a:t>
            </a:r>
          </a:p>
        </p:txBody>
      </p:sp>
    </p:spTree>
    <p:extLst>
      <p:ext uri="{BB962C8B-B14F-4D97-AF65-F5344CB8AC3E}">
        <p14:creationId xmlns:p14="http://schemas.microsoft.com/office/powerpoint/2010/main" val="18986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620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2400" dirty="0">
              <a:cs typeface="+mj-cs"/>
            </a:endParaRP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+mj-cs"/>
              </a:rPr>
              <a:t>قفسه سینه و ریه</a:t>
            </a:r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:</a:t>
            </a:r>
            <a:endParaRPr lang="en-US" sz="2400" b="1" dirty="0" smtClean="0">
              <a:solidFill>
                <a:srgbClr val="C00000"/>
              </a:solidFill>
              <a:cs typeface="+mj-cs"/>
            </a:endParaRPr>
          </a:p>
          <a:p>
            <a:pPr algn="r" rtl="1"/>
            <a:endParaRPr lang="fa-IR" sz="2400" b="1" dirty="0">
              <a:cs typeface="+mj-cs"/>
            </a:endParaRPr>
          </a:p>
          <a:p>
            <a:pPr algn="r" rtl="1"/>
            <a:r>
              <a:rPr lang="en-US" sz="2400" dirty="0">
                <a:cs typeface="+mj-cs"/>
              </a:rPr>
              <a:t>expansion</a:t>
            </a:r>
            <a:r>
              <a:rPr lang="fa-IR" sz="2400" dirty="0">
                <a:cs typeface="+mj-cs"/>
              </a:rPr>
              <a:t> </a:t>
            </a:r>
            <a:r>
              <a:rPr lang="en-US" sz="2400" dirty="0">
                <a:cs typeface="+mj-cs"/>
              </a:rPr>
              <a:t>Chest</a:t>
            </a:r>
            <a:r>
              <a:rPr lang="fa-IR" sz="2400" dirty="0">
                <a:cs typeface="+mj-cs"/>
              </a:rPr>
              <a:t>: </a:t>
            </a:r>
            <a:r>
              <a:rPr lang="fa-IR" sz="2400" dirty="0" smtClean="0">
                <a:cs typeface="+mj-cs"/>
              </a:rPr>
              <a:t>قرینه</a:t>
            </a:r>
          </a:p>
          <a:p>
            <a:pPr algn="r" rtl="1"/>
            <a:r>
              <a:rPr lang="fa-IR" sz="2400" dirty="0" smtClean="0">
                <a:cs typeface="+mj-cs"/>
              </a:rPr>
              <a:t>سمع ریه: </a:t>
            </a:r>
            <a:r>
              <a:rPr lang="en-US" sz="2400" dirty="0" smtClean="0">
                <a:cs typeface="+mj-cs"/>
              </a:rPr>
              <a:t>Clear</a:t>
            </a:r>
          </a:p>
          <a:p>
            <a:pPr algn="r" rtl="1"/>
            <a:r>
              <a:rPr lang="fa-IR" sz="2400" dirty="0" smtClean="0">
                <a:cs typeface="+mj-cs"/>
              </a:rPr>
              <a:t>ژنیکوماستی: منفی</a:t>
            </a:r>
          </a:p>
          <a:p>
            <a:pPr algn="r" rtl="1"/>
            <a:endParaRPr lang="fa-IR" sz="2400" dirty="0">
              <a:cs typeface="+mj-cs"/>
            </a:endParaRPr>
          </a:p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سیستم </a:t>
            </a:r>
            <a:r>
              <a:rPr lang="fa-IR" sz="2400" b="1" dirty="0">
                <a:solidFill>
                  <a:srgbClr val="C00000"/>
                </a:solidFill>
                <a:cs typeface="+mj-cs"/>
              </a:rPr>
              <a:t>قلبی عروقی</a:t>
            </a:r>
            <a:r>
              <a:rPr lang="fa-IR" sz="2400" dirty="0">
                <a:cs typeface="+mj-cs"/>
              </a:rPr>
              <a:t>: </a:t>
            </a:r>
            <a:r>
              <a:rPr lang="fa-IR" sz="2400" dirty="0" smtClean="0">
                <a:cs typeface="+mj-cs"/>
              </a:rPr>
              <a:t>نرمال</a:t>
            </a:r>
          </a:p>
          <a:p>
            <a:pPr algn="r" rtl="1"/>
            <a:endParaRPr lang="fa-IR" sz="2400" dirty="0">
              <a:cs typeface="+mj-cs"/>
            </a:endParaRP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+mj-cs"/>
              </a:rPr>
              <a:t>شکم</a:t>
            </a:r>
            <a:r>
              <a:rPr lang="fa-IR" sz="2400" dirty="0">
                <a:cs typeface="+mj-cs"/>
              </a:rPr>
              <a:t>: </a:t>
            </a:r>
            <a:r>
              <a:rPr lang="fa-IR" sz="2400" dirty="0" smtClean="0">
                <a:cs typeface="+mj-cs"/>
              </a:rPr>
              <a:t>نرم</a:t>
            </a:r>
            <a:r>
              <a:rPr lang="en-US" sz="2400" dirty="0" smtClean="0">
                <a:cs typeface="+mj-cs"/>
              </a:rPr>
              <a:t>  </a:t>
            </a:r>
            <a:r>
              <a:rPr lang="fa-IR" sz="2400" dirty="0" smtClean="0">
                <a:cs typeface="+mj-cs"/>
              </a:rPr>
              <a:t> بدون تندرنس و ارگانومگالی</a:t>
            </a:r>
          </a:p>
          <a:p>
            <a:pPr algn="r" rtl="1"/>
            <a:endParaRPr lang="fa-IR" sz="2400" dirty="0">
              <a:cs typeface="+mj-cs"/>
            </a:endParaRPr>
          </a:p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+mj-cs"/>
              </a:rPr>
              <a:t>ژنیتالیا:</a:t>
            </a:r>
            <a:r>
              <a:rPr lang="fa-IR" sz="2400" dirty="0" smtClean="0">
                <a:cs typeface="+mj-cs"/>
              </a:rPr>
              <a:t>  </a:t>
            </a:r>
            <a:r>
              <a:rPr lang="en-US" sz="2400" dirty="0" smtClean="0">
                <a:cs typeface="+mj-cs"/>
              </a:rPr>
              <a:t>G5P5</a:t>
            </a:r>
            <a:r>
              <a:rPr lang="fa-IR" sz="2400" dirty="0">
                <a:cs typeface="+mj-cs"/>
              </a:rPr>
              <a:t>،</a:t>
            </a:r>
            <a:r>
              <a:rPr lang="fa-IR" sz="2400" dirty="0" smtClean="0">
                <a:cs typeface="+mj-cs"/>
              </a:rPr>
              <a:t> سایز تستیس بیشتر از 4/5 سانتیمتر</a:t>
            </a:r>
          </a:p>
          <a:p>
            <a:pPr algn="r" rtl="1"/>
            <a:r>
              <a:rPr lang="fa-IR" sz="2400" dirty="0" smtClean="0">
                <a:cs typeface="+mj-cs"/>
              </a:rPr>
              <a:t>شواهدی از هرنی و واریکوسل نداشت. </a:t>
            </a: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+mj-cs"/>
              </a:rPr>
              <a:t>سیستم عضلانی اسکلتی</a:t>
            </a:r>
            <a:r>
              <a:rPr lang="fa-IR" sz="2400" dirty="0" smtClean="0">
                <a:cs typeface="+mj-cs"/>
              </a:rPr>
              <a:t>: آتروفی عضلات: منفی، قدرت عضلات پروکسیمال و دیستال: نرمال (5/5)، </a:t>
            </a:r>
            <a:r>
              <a:rPr lang="en-US" sz="2400" dirty="0" smtClean="0">
                <a:cs typeface="+mj-cs"/>
              </a:rPr>
              <a:t>DTR</a:t>
            </a:r>
            <a:r>
              <a:rPr lang="fa-IR" sz="2400" dirty="0" smtClean="0">
                <a:cs typeface="+mj-cs"/>
              </a:rPr>
              <a:t>: نرمال، </a:t>
            </a:r>
            <a:r>
              <a:rPr lang="en-US" sz="2400" dirty="0" err="1" smtClean="0">
                <a:cs typeface="+mj-cs"/>
              </a:rPr>
              <a:t>Chevostek</a:t>
            </a:r>
            <a:r>
              <a:rPr lang="fa-IR" sz="2400" dirty="0" smtClean="0">
                <a:cs typeface="+mj-cs"/>
              </a:rPr>
              <a:t> و </a:t>
            </a:r>
            <a:r>
              <a:rPr lang="en-US" sz="2400" dirty="0" smtClean="0">
                <a:cs typeface="+mj-cs"/>
              </a:rPr>
              <a:t>Trousseau</a:t>
            </a:r>
            <a:r>
              <a:rPr lang="fa-IR" sz="2400" dirty="0" smtClean="0">
                <a:cs typeface="+mj-cs"/>
              </a:rPr>
              <a:t>: منفی</a:t>
            </a:r>
          </a:p>
          <a:p>
            <a:pPr algn="r" rtl="1"/>
            <a:r>
              <a:rPr lang="fa-IR" sz="2400" dirty="0" smtClean="0">
                <a:cs typeface="+mj-cs"/>
              </a:rPr>
              <a:t>ادم اندامها، زخم، واریس، کلابینگ و سیانوز: منفی، نبض های محیطی: پر و قرینه.</a:t>
            </a:r>
            <a:endParaRPr lang="fa-IR" sz="2400" dirty="0">
              <a:cs typeface="+mj-cs"/>
            </a:endParaRPr>
          </a:p>
          <a:p>
            <a:pPr algn="r" rtl="1"/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91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0"/>
            <a:ext cx="6705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200" b="1" dirty="0" smtClean="0">
                <a:solidFill>
                  <a:srgbClr val="00B0F0"/>
                </a:solidFill>
                <a:cs typeface="+mj-cs"/>
              </a:rPr>
              <a:t>Lab </a:t>
            </a:r>
            <a:r>
              <a:rPr lang="en-US" sz="2200" b="1" dirty="0">
                <a:solidFill>
                  <a:srgbClr val="00B0F0"/>
                </a:solidFill>
                <a:cs typeface="+mj-cs"/>
              </a:rPr>
              <a:t>data</a:t>
            </a:r>
            <a:r>
              <a:rPr lang="fa-IR" sz="2200" b="1" dirty="0" smtClean="0">
                <a:solidFill>
                  <a:srgbClr val="00B0F0"/>
                </a:solidFill>
                <a:cs typeface="+mj-cs"/>
              </a:rPr>
              <a:t>:</a:t>
            </a:r>
          </a:p>
          <a:p>
            <a:pPr algn="r" rtl="1"/>
            <a:endParaRPr lang="fa-IR" sz="2200" b="1" dirty="0"/>
          </a:p>
          <a:p>
            <a:pPr algn="r" rtl="1"/>
            <a:r>
              <a:rPr lang="fa-IR" sz="2200" dirty="0"/>
              <a:t>تاریخ </a:t>
            </a:r>
            <a:r>
              <a:rPr lang="fa-IR" sz="2200" b="1" dirty="0" smtClean="0"/>
              <a:t>26/01/95</a:t>
            </a:r>
          </a:p>
          <a:p>
            <a:pPr algn="l"/>
            <a:r>
              <a:rPr lang="en-US" sz="2200" b="1" dirty="0" smtClean="0"/>
              <a:t>Ca: 7.9 </a:t>
            </a:r>
            <a:r>
              <a:rPr lang="en-US" sz="2200" b="1" dirty="0" smtClean="0">
                <a:solidFill>
                  <a:srgbClr val="C00000"/>
                </a:solidFill>
              </a:rPr>
              <a:t>mg/dl (8.6-10)</a:t>
            </a:r>
          </a:p>
          <a:p>
            <a:pPr algn="l"/>
            <a:r>
              <a:rPr lang="en-US" sz="2200" b="1" dirty="0" smtClean="0"/>
              <a:t>P: 6.6 </a:t>
            </a:r>
            <a:r>
              <a:rPr lang="en-US" sz="2200" b="1" dirty="0" smtClean="0">
                <a:solidFill>
                  <a:srgbClr val="C00000"/>
                </a:solidFill>
              </a:rPr>
              <a:t>mg/dl (2.5-4.5)</a:t>
            </a:r>
          </a:p>
          <a:p>
            <a:pPr algn="l"/>
            <a:r>
              <a:rPr lang="en-US" sz="2200" b="1" dirty="0" smtClean="0"/>
              <a:t>PTH: 3.8 </a:t>
            </a:r>
            <a:r>
              <a:rPr lang="en-US" sz="2200" b="1" dirty="0" err="1" smtClean="0">
                <a:solidFill>
                  <a:srgbClr val="C00000"/>
                </a:solidFill>
              </a:rPr>
              <a:t>pg</a:t>
            </a:r>
            <a:r>
              <a:rPr lang="en-US" sz="2200" b="1" dirty="0" smtClean="0">
                <a:solidFill>
                  <a:srgbClr val="C00000"/>
                </a:solidFill>
              </a:rPr>
              <a:t>/ml (15-68.3)</a:t>
            </a:r>
          </a:p>
          <a:p>
            <a:pPr algn="l"/>
            <a:endParaRPr lang="fa-IR" sz="2200" b="1" dirty="0">
              <a:solidFill>
                <a:srgbClr val="C00000"/>
              </a:solidFill>
            </a:endParaRPr>
          </a:p>
          <a:p>
            <a:pPr algn="r"/>
            <a:r>
              <a:rPr lang="fa-IR" sz="2200" dirty="0"/>
              <a:t>تاریخ </a:t>
            </a:r>
            <a:r>
              <a:rPr lang="fa-IR" sz="2200" b="1" dirty="0" smtClean="0"/>
              <a:t>12/02/95</a:t>
            </a:r>
            <a:endParaRPr lang="fa-IR" sz="2200" b="1" dirty="0"/>
          </a:p>
          <a:p>
            <a:r>
              <a:rPr lang="en-US" sz="2200" b="1" dirty="0"/>
              <a:t>Ca: </a:t>
            </a:r>
            <a:r>
              <a:rPr lang="en-US" sz="2200" b="1" dirty="0" smtClean="0"/>
              <a:t>8.9 </a:t>
            </a:r>
            <a:r>
              <a:rPr lang="en-US" sz="2200" b="1" dirty="0">
                <a:solidFill>
                  <a:srgbClr val="C00000"/>
                </a:solidFill>
              </a:rPr>
              <a:t>mg/dl (8.6-10)</a:t>
            </a:r>
          </a:p>
          <a:p>
            <a:r>
              <a:rPr lang="en-US" sz="2200" b="1" dirty="0"/>
              <a:t>P: </a:t>
            </a:r>
            <a:r>
              <a:rPr lang="en-US" sz="2200" b="1" dirty="0" smtClean="0"/>
              <a:t>4 </a:t>
            </a:r>
            <a:r>
              <a:rPr lang="en-US" sz="2200" b="1" dirty="0">
                <a:solidFill>
                  <a:srgbClr val="C00000"/>
                </a:solidFill>
              </a:rPr>
              <a:t>mg/dl (2.5-4.5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200" b="1" dirty="0"/>
              <a:t>25 OH-</a:t>
            </a:r>
            <a:r>
              <a:rPr lang="en-US" sz="2200" b="1" dirty="0" err="1"/>
              <a:t>VitD</a:t>
            </a:r>
            <a:r>
              <a:rPr lang="en-US" sz="2200" b="1" dirty="0"/>
              <a:t>: 34.9 </a:t>
            </a:r>
            <a:r>
              <a:rPr lang="en-US" sz="2200" b="1" dirty="0">
                <a:solidFill>
                  <a:srgbClr val="C00000"/>
                </a:solidFill>
              </a:rPr>
              <a:t>(sufficient) </a:t>
            </a:r>
          </a:p>
          <a:p>
            <a:r>
              <a:rPr lang="en-US" sz="2200" b="1" dirty="0" err="1" smtClean="0"/>
              <a:t>Alb</a:t>
            </a:r>
            <a:r>
              <a:rPr lang="en-US" sz="2200" b="1" dirty="0" smtClean="0"/>
              <a:t>: 4.8</a:t>
            </a:r>
          </a:p>
          <a:p>
            <a:r>
              <a:rPr lang="en-US" sz="2200" b="1" dirty="0" smtClean="0"/>
              <a:t>Mg: 1.9 </a:t>
            </a:r>
            <a:r>
              <a:rPr lang="en-US" sz="2200" b="1" dirty="0" smtClean="0">
                <a:solidFill>
                  <a:srgbClr val="C00000"/>
                </a:solidFill>
              </a:rPr>
              <a:t>mg/dl (1.6-2.6)</a:t>
            </a:r>
          </a:p>
          <a:p>
            <a:r>
              <a:rPr lang="en-US" sz="2200" b="1" dirty="0" smtClean="0"/>
              <a:t>Na: 142 </a:t>
            </a:r>
            <a:r>
              <a:rPr lang="en-US" sz="2200" b="1" dirty="0" err="1" smtClean="0">
                <a:solidFill>
                  <a:srgbClr val="C00000"/>
                </a:solidFill>
              </a:rPr>
              <a:t>mEq</a:t>
            </a:r>
            <a:r>
              <a:rPr lang="en-US" sz="2200" b="1" dirty="0" smtClean="0">
                <a:solidFill>
                  <a:srgbClr val="C00000"/>
                </a:solidFill>
              </a:rPr>
              <a:t>/L</a:t>
            </a:r>
          </a:p>
          <a:p>
            <a:r>
              <a:rPr lang="en-US" sz="2200" b="1" dirty="0" smtClean="0"/>
              <a:t>K: 4.68</a:t>
            </a:r>
          </a:p>
          <a:p>
            <a:r>
              <a:rPr lang="en-US" sz="2200" b="1" dirty="0" smtClean="0"/>
              <a:t>Urea: 43</a:t>
            </a:r>
          </a:p>
          <a:p>
            <a:r>
              <a:rPr lang="en-US" sz="2200" b="1" dirty="0" smtClean="0"/>
              <a:t>Cr: 1.09</a:t>
            </a:r>
          </a:p>
          <a:p>
            <a:r>
              <a:rPr lang="en-US" sz="2200" b="1" dirty="0" smtClean="0"/>
              <a:t>Alp: 52</a:t>
            </a:r>
          </a:p>
          <a:p>
            <a:r>
              <a:rPr lang="en-US" sz="2200" b="1" dirty="0" smtClean="0"/>
              <a:t>Total </a:t>
            </a:r>
            <a:r>
              <a:rPr lang="en-US" sz="2200" b="1" dirty="0" err="1" smtClean="0"/>
              <a:t>Pr</a:t>
            </a:r>
            <a:r>
              <a:rPr lang="en-US" sz="2200" b="1" dirty="0" smtClean="0"/>
              <a:t>: 8.6</a:t>
            </a:r>
            <a:r>
              <a:rPr lang="en-US" sz="2200" b="1" dirty="0" smtClean="0">
                <a:solidFill>
                  <a:srgbClr val="C00000"/>
                </a:solidFill>
              </a:rPr>
              <a:t> gr/dl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-76200"/>
            <a:ext cx="8001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/>
              <a:t>تاریخ  (ادامه) </a:t>
            </a:r>
            <a:r>
              <a:rPr lang="fa-IR" sz="2400" b="1" dirty="0" smtClean="0"/>
              <a:t>12/02/95</a:t>
            </a:r>
            <a:endParaRPr lang="fa-IR" sz="2400" b="1" dirty="0"/>
          </a:p>
          <a:p>
            <a:r>
              <a:rPr lang="en-US" sz="2000" b="1" dirty="0" smtClean="0"/>
              <a:t>VBG: pH: 7.42</a:t>
            </a:r>
          </a:p>
          <a:p>
            <a:r>
              <a:rPr lang="en-US" sz="2000" b="1" dirty="0" smtClean="0"/>
              <a:t>P co2: 48.1</a:t>
            </a:r>
          </a:p>
          <a:p>
            <a:r>
              <a:rPr lang="en-US" sz="2000" b="1" dirty="0" smtClean="0"/>
              <a:t>HCO3: 31</a:t>
            </a:r>
          </a:p>
          <a:p>
            <a:endParaRPr lang="en-US" sz="2000" b="1" dirty="0"/>
          </a:p>
          <a:p>
            <a:r>
              <a:rPr lang="en-US" sz="2000" b="1" dirty="0" smtClean="0"/>
              <a:t>U24h: </a:t>
            </a:r>
          </a:p>
          <a:p>
            <a:r>
              <a:rPr lang="en-US" sz="2000" b="1" dirty="0" smtClean="0"/>
              <a:t>V: 2000cc</a:t>
            </a:r>
          </a:p>
          <a:p>
            <a:r>
              <a:rPr lang="en-US" sz="2000" b="1" dirty="0" smtClean="0"/>
              <a:t>Cr: 1.6 </a:t>
            </a:r>
            <a:r>
              <a:rPr lang="en-US" sz="2000" b="1" dirty="0" smtClean="0">
                <a:solidFill>
                  <a:srgbClr val="C00000"/>
                </a:solidFill>
              </a:rPr>
              <a:t>gr/24h</a:t>
            </a:r>
          </a:p>
          <a:p>
            <a:r>
              <a:rPr lang="en-US" sz="2000" b="1" dirty="0" smtClean="0"/>
              <a:t>Ca: 97 </a:t>
            </a:r>
            <a:r>
              <a:rPr lang="en-US" sz="2000" b="1" dirty="0" smtClean="0">
                <a:solidFill>
                  <a:srgbClr val="C00000"/>
                </a:solidFill>
              </a:rPr>
              <a:t>mg/24h (50-300)</a:t>
            </a:r>
          </a:p>
          <a:p>
            <a:r>
              <a:rPr lang="en-US" sz="2000" b="1" dirty="0" smtClean="0"/>
              <a:t>Mg: 109 </a:t>
            </a:r>
            <a:r>
              <a:rPr lang="en-US" sz="2000" b="1" dirty="0" smtClean="0">
                <a:solidFill>
                  <a:srgbClr val="C00000"/>
                </a:solidFill>
              </a:rPr>
              <a:t>(73-122)</a:t>
            </a:r>
          </a:p>
          <a:p>
            <a:r>
              <a:rPr lang="en-US" sz="2000" b="1" dirty="0" smtClean="0"/>
              <a:t>Na: 130 </a:t>
            </a:r>
            <a:r>
              <a:rPr lang="en-US" sz="2000" b="1" dirty="0" err="1" smtClean="0">
                <a:solidFill>
                  <a:srgbClr val="C00000"/>
                </a:solidFill>
              </a:rPr>
              <a:t>mEq</a:t>
            </a:r>
            <a:r>
              <a:rPr lang="en-US" sz="2000" b="1" dirty="0" smtClean="0">
                <a:solidFill>
                  <a:srgbClr val="C00000"/>
                </a:solidFill>
              </a:rPr>
              <a:t>/24h (40-225)</a:t>
            </a:r>
          </a:p>
          <a:p>
            <a:r>
              <a:rPr lang="en-US" sz="2000" b="1" dirty="0" smtClean="0"/>
              <a:t>K: 43 </a:t>
            </a:r>
            <a:r>
              <a:rPr lang="en-US" sz="2000" b="1" dirty="0" smtClean="0">
                <a:solidFill>
                  <a:srgbClr val="C00000"/>
                </a:solidFill>
              </a:rPr>
              <a:t>(25-125)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/>
              <a:t>TSH: 1.43 (0.27-4.2)</a:t>
            </a:r>
          </a:p>
          <a:p>
            <a:r>
              <a:rPr lang="en-US" sz="2000" b="1" dirty="0" smtClean="0"/>
              <a:t>T4: 10.16 (5.1-14.1)</a:t>
            </a:r>
          </a:p>
          <a:p>
            <a:r>
              <a:rPr lang="en-US" sz="2000" b="1" dirty="0" smtClean="0"/>
              <a:t>T3: 1.65 (0.8-2)</a:t>
            </a:r>
          </a:p>
          <a:p>
            <a:r>
              <a:rPr lang="en-US" sz="2000" b="1" dirty="0" smtClean="0"/>
              <a:t>FSH: 3.42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mIu</a:t>
            </a:r>
            <a:r>
              <a:rPr lang="en-US" sz="2000" b="1" dirty="0" smtClean="0">
                <a:solidFill>
                  <a:srgbClr val="C00000"/>
                </a:solidFill>
              </a:rPr>
              <a:t>/ml (1.5-12.4)</a:t>
            </a:r>
          </a:p>
          <a:p>
            <a:r>
              <a:rPr lang="en-US" sz="2000" b="1" dirty="0" smtClean="0"/>
              <a:t>LH: 3.94 </a:t>
            </a:r>
            <a:r>
              <a:rPr lang="en-US" sz="2000" b="1" dirty="0" err="1" smtClean="0">
                <a:solidFill>
                  <a:srgbClr val="C00000"/>
                </a:solidFill>
              </a:rPr>
              <a:t>mIu</a:t>
            </a:r>
            <a:r>
              <a:rPr lang="en-US" sz="2000" b="1" dirty="0" smtClean="0">
                <a:solidFill>
                  <a:srgbClr val="C00000"/>
                </a:solidFill>
              </a:rPr>
              <a:t>/ml (1.7-8.6)</a:t>
            </a:r>
          </a:p>
          <a:p>
            <a:r>
              <a:rPr lang="en-US" sz="2000" b="1" dirty="0" smtClean="0"/>
              <a:t>Testosterone: 3.28 </a:t>
            </a:r>
            <a:r>
              <a:rPr lang="en-US" sz="2000" b="1" dirty="0" smtClean="0">
                <a:solidFill>
                  <a:srgbClr val="C00000"/>
                </a:solidFill>
              </a:rPr>
              <a:t>ng/ml (2.8-8)</a:t>
            </a:r>
          </a:p>
          <a:p>
            <a:r>
              <a:rPr lang="en-US" sz="2000" b="1" dirty="0" smtClean="0"/>
              <a:t>Morning Cortisol: 24.52 </a:t>
            </a:r>
            <a:r>
              <a:rPr lang="en-US" sz="2000" b="1" dirty="0" err="1" smtClean="0">
                <a:solidFill>
                  <a:srgbClr val="C00000"/>
                </a:solidFill>
              </a:rPr>
              <a:t>ug</a:t>
            </a:r>
            <a:r>
              <a:rPr lang="en-US" sz="2000" b="1" dirty="0" smtClean="0">
                <a:solidFill>
                  <a:srgbClr val="C00000"/>
                </a:solidFill>
              </a:rPr>
              <a:t>/dl (6.2-19.4)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5202436" cy="69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791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Ali Nasrolahi</cp:lastModifiedBy>
  <cp:revision>82</cp:revision>
  <dcterms:created xsi:type="dcterms:W3CDTF">2006-08-16T00:00:00Z</dcterms:created>
  <dcterms:modified xsi:type="dcterms:W3CDTF">2016-05-22T17:50:01Z</dcterms:modified>
</cp:coreProperties>
</file>