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3" r:id="rId3"/>
    <p:sldId id="274" r:id="rId4"/>
    <p:sldId id="275" r:id="rId5"/>
    <p:sldId id="302" r:id="rId6"/>
    <p:sldId id="303" r:id="rId7"/>
    <p:sldId id="276" r:id="rId8"/>
    <p:sldId id="277" r:id="rId9"/>
    <p:sldId id="278" r:id="rId10"/>
    <p:sldId id="279" r:id="rId11"/>
    <p:sldId id="287" r:id="rId12"/>
    <p:sldId id="280" r:id="rId13"/>
    <p:sldId id="266" r:id="rId14"/>
    <p:sldId id="267" r:id="rId15"/>
    <p:sldId id="281" r:id="rId16"/>
    <p:sldId id="304" r:id="rId17"/>
    <p:sldId id="305" r:id="rId18"/>
    <p:sldId id="282" r:id="rId19"/>
    <p:sldId id="289" r:id="rId20"/>
    <p:sldId id="290" r:id="rId21"/>
    <p:sldId id="291" r:id="rId22"/>
    <p:sldId id="294" r:id="rId23"/>
    <p:sldId id="296" r:id="rId24"/>
    <p:sldId id="297" r:id="rId25"/>
    <p:sldId id="298" r:id="rId26"/>
    <p:sldId id="300" r:id="rId27"/>
    <p:sldId id="30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sani.s" initials="h" lastIdx="10" clrIdx="0"/>
  <p:cmAuthor id="1" name="payab.m" initials="p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B5345-F183-4E56-8DB4-E821C922B140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DABC6-8933-4C87-848D-ED51352B6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1018B-935C-4C90-96C9-3C5005F6F69F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CD3BA-2853-41E8-9B78-76CE2DD24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3838D8-F602-4305-8C77-84E376B4080D}" type="datetime1">
              <a:rPr lang="en-US" smtClean="0"/>
              <a:pPr/>
              <a:t>12/6/2013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BD512-5673-4A87-B847-7B84C9D731DA}" type="datetime1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4B0E5F7-70AD-4063-9E28-79C74688BF22}" type="datetime1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7B5576-763B-4F37-A114-00AC30016009}" type="datetime1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9CCE10-761A-4657-83CB-30C0053694E5}" type="datetime1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61072-F33D-48B2-A3C0-65E618A5D57F}" type="datetime1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DA178-B3E2-44C7-8F87-3A7B37A39CFF}" type="datetime1">
              <a:rPr lang="en-US" smtClean="0"/>
              <a:pPr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AECAB7-6F3F-4B62-9B76-463A3E68D46C}" type="datetime1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643090-546A-46C5-95D6-04CB9BE37865}" type="datetime1">
              <a:rPr lang="en-US" smtClean="0"/>
              <a:pPr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B7404-853C-42B8-B26C-4E588B2336CB}" type="datetime1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F8B07D-6CE8-4D0A-A3B9-696FF85FBBA5}" type="datetime1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AB887FD-E9F2-47F0-BEE5-6744D6492F2D}" type="datetime1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2133600"/>
            <a:ext cx="6400800" cy="2590800"/>
          </a:xfrm>
        </p:spPr>
        <p:txBody>
          <a:bodyPr/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Association of adiponectin gene polymorphism and waist to height ratio in an Iranian population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4953000"/>
            <a:ext cx="5419578" cy="110124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Moloud Payab</a:t>
            </a:r>
          </a:p>
          <a:p>
            <a:pPr lvl="0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Obesity and Eating Habits Research Center, Endocrinology and Metabolism Molecular -Cellular Sciences Institute, Tehran University of Medical Sciences, Tehran, Iran</a:t>
            </a:r>
          </a:p>
          <a:p>
            <a:pPr algn="l"/>
            <a:endParaRPr lang="en-US" dirty="0"/>
          </a:p>
        </p:txBody>
      </p:sp>
      <p:pic>
        <p:nvPicPr>
          <p:cNvPr id="5" name="Picture 4" descr="arm cop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752600"/>
            <a:ext cx="1143000" cy="1066801"/>
          </a:xfrm>
          <a:prstGeom prst="rect">
            <a:avLst/>
          </a:prstGeom>
        </p:spPr>
      </p:pic>
      <p:pic>
        <p:nvPicPr>
          <p:cNvPr id="6" name="Picture 5" descr="آرم دانشگاه علوم پزشكي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533400"/>
            <a:ext cx="11430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Study population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was a case–control study.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case group included 238 patients with type 2 diabetes who were selected randomly from diabetic patients among patients attended a clinic in Rafsanjan.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control group comprised 177 healthy subjects who were randomly selected from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healthy normal volunteers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4" name="Picture 3" descr="arm cop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1066800"/>
            <a:ext cx="990600" cy="914399"/>
          </a:xfrm>
          <a:prstGeom prst="rect">
            <a:avLst/>
          </a:prstGeom>
        </p:spPr>
      </p:pic>
      <p:pic>
        <p:nvPicPr>
          <p:cNvPr id="6" name="Picture 5" descr="آرم دانشگاه علوم پزشكي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8823" y="1"/>
            <a:ext cx="1005177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(cont)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Inclusion criteria: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age ≥ 30 years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Type 2 diabetes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Persian race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diagnosis of diabetes was based on the American Diabetes Association criteria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(20)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4" name="Picture 3" descr="arm cop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1066800"/>
            <a:ext cx="990600" cy="914399"/>
          </a:xfrm>
          <a:prstGeom prst="rect">
            <a:avLst/>
          </a:prstGeom>
        </p:spPr>
      </p:pic>
      <p:pic>
        <p:nvPicPr>
          <p:cNvPr id="6" name="Picture 5" descr="آرم دانشگاه علوم پزشكي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8823" y="1"/>
            <a:ext cx="1005177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(cont)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DNA samples in tubes containing EDTA was extracted using salting-out method. Molecular analysis of adiponectin gene +45 T/G polymorphism was examined based on method described by Schaffer et al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(21)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Molecular analysis of the -11391 G/A polymorphism was performed by PCR-RFLP.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arm cop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1066800"/>
            <a:ext cx="990600" cy="914399"/>
          </a:xfrm>
          <a:prstGeom prst="rect">
            <a:avLst/>
          </a:prstGeom>
        </p:spPr>
      </p:pic>
      <p:pic>
        <p:nvPicPr>
          <p:cNvPr id="6" name="Picture 5" descr="آرم دانشگاه علوم پزشكي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8823" y="1"/>
            <a:ext cx="1005177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4846320"/>
          </a:xfrm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Table 1.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Mean and standard deviation (SD) of anthropometric characteristics and age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2209800"/>
          <a:ext cx="7696200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40"/>
                <a:gridCol w="1539240"/>
                <a:gridCol w="1722120"/>
                <a:gridCol w="1524000"/>
                <a:gridCol w="1371600"/>
              </a:tblGrid>
              <a:tr h="447040"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Variables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Diabetic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Non-Diabetic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 value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70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0" lang="en-GB" sz="18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Mean±SD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Age (years)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53.3±10.9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51.1±13.4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52.3±12.1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0.03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Weight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66.1±10.9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73.5±13.2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69.2±12.6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&lt;0.05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Height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157.4±8.5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170±9.5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162.2±10.9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&lt;0.05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BMI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26.7±4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25.7±4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26.3±4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0.20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91.2±9.2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96.8±11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93.4±10.3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&lt;0.05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WHtR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058±0.06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057±0.06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058±0.06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0.20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 descr="آرم دانشگاه علوم پزشكي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8823" y="1"/>
            <a:ext cx="1005177" cy="1066800"/>
          </a:xfrm>
          <a:prstGeom prst="rect">
            <a:avLst/>
          </a:prstGeom>
        </p:spPr>
      </p:pic>
      <p:pic>
        <p:nvPicPr>
          <p:cNvPr id="6" name="Picture 5" descr="arm copy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3400" y="1066800"/>
            <a:ext cx="990600" cy="91439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(cont)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7239000" cy="4846320"/>
          </a:xfrm>
        </p:spPr>
        <p:txBody>
          <a:bodyPr/>
          <a:lstStyle/>
          <a:p>
            <a:pPr algn="just"/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Table 2. Genotype frequencies of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adiponectin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according to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WHtR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in diabetic and non-diabetic subjects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arm cop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1066800"/>
            <a:ext cx="990600" cy="914399"/>
          </a:xfrm>
          <a:prstGeom prst="rect">
            <a:avLst/>
          </a:prstGeom>
        </p:spPr>
      </p:pic>
      <p:pic>
        <p:nvPicPr>
          <p:cNvPr id="6" name="Picture 5" descr="آرم دانشگاه علوم پزشكي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8823" y="1"/>
            <a:ext cx="1005177" cy="10668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1828800"/>
          <a:ext cx="76962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025"/>
                <a:gridCol w="962025"/>
                <a:gridCol w="962025"/>
                <a:gridCol w="962025"/>
                <a:gridCol w="962025"/>
                <a:gridCol w="962025"/>
                <a:gridCol w="962025"/>
                <a:gridCol w="962025"/>
              </a:tblGrid>
              <a:tr h="457200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Calibri"/>
                          <a:cs typeface="Arial"/>
                        </a:rPr>
                        <a:t>Variable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Calibri"/>
                          <a:cs typeface="Arial"/>
                        </a:rPr>
                        <a:t>Diabetic 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Calibri"/>
                          <a:cs typeface="Arial"/>
                        </a:rPr>
                        <a:t>Non-diabetic 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WHtR&gt;0.5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WHtR≤0.5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WHtR&gt;0.5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WHtR≤0.5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Calibri"/>
                          <a:cs typeface="Arial"/>
                        </a:rPr>
                        <a:t>Total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720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1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Arial"/>
                        </a:rPr>
                        <a:t>+45</a:t>
                      </a:r>
                      <a:endParaRPr lang="en-US" sz="12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endParaRPr lang="en-US" sz="12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152(72.4%)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11(55%)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163(70.9%)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88(72.1%)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9(47.4%)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Calibri"/>
                          <a:cs typeface="Arial"/>
                        </a:rPr>
                        <a:t>97(68.8%)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Calibri"/>
                          <a:cs typeface="Arial"/>
                        </a:rPr>
                        <a:t>TG +GG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58(27.6%)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9(45%)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67(29.1%)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34(27.9%)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10(52.6%)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Calibri"/>
                          <a:cs typeface="Arial"/>
                        </a:rPr>
                        <a:t>44(31.2%)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Calibri"/>
                          <a:cs typeface="Arial"/>
                        </a:rPr>
                        <a:t>Total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210(100%)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20(100%)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230(100%)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122(100%)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19(100%)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Calibri"/>
                          <a:cs typeface="Arial"/>
                        </a:rPr>
                        <a:t>141(100%)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720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P=0.246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Calibri"/>
                          <a:cs typeface="Arial"/>
                        </a:rPr>
                        <a:t>*P=0.045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1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Calibri"/>
                          <a:cs typeface="Arial"/>
                        </a:rPr>
                        <a:t>-</a:t>
                      </a:r>
                      <a:r>
                        <a:rPr lang="en-GB" sz="1200" b="1" dirty="0" smtClean="0">
                          <a:latin typeface="Times New Roman"/>
                          <a:ea typeface="Calibri"/>
                          <a:cs typeface="Arial"/>
                        </a:rPr>
                        <a:t>11391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Arial"/>
                        </a:rPr>
                        <a:t>GG</a:t>
                      </a:r>
                      <a:endParaRPr lang="en-US" sz="12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195(92.4%)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Calibri"/>
                          <a:cs typeface="Arial"/>
                        </a:rPr>
                        <a:t>20(100%)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215(93.1%)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55(93.2%)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15(93.8%)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Calibri"/>
                          <a:cs typeface="Arial"/>
                        </a:rPr>
                        <a:t>70(93.3%)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Arial"/>
                        </a:rPr>
                        <a:t>GA + AA</a:t>
                      </a:r>
                      <a:endParaRPr lang="en-US" sz="12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16(7.6%)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0(0%)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16(6.9%)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4(6.8%)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1(6.3%)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Calibri"/>
                          <a:cs typeface="Arial"/>
                        </a:rPr>
                        <a:t>5(6.7%)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Calibri"/>
                          <a:cs typeface="Arial"/>
                        </a:rPr>
                        <a:t>Total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211(100%)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20(100%)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231(100%)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59(100%)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16(100%)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Calibri"/>
                          <a:cs typeface="Arial"/>
                        </a:rPr>
                        <a:t>75(100%)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720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Arial"/>
                        </a:rPr>
                        <a:t>P=0.446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Calibri"/>
                          <a:cs typeface="Arial"/>
                        </a:rPr>
                        <a:t>P=0.952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Discussion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Several studies have shown that +45 T/G polymorphism is significantly associated with obesity and type 2 diabetes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(22)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 non-diabetic Korean population has been found association between +45 T/G polymorphism and serum levels of adiponectin and obesity and insulin resistance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(23)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آرم دانشگاه علوم پزشكي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8823" y="1"/>
            <a:ext cx="1005177" cy="1066800"/>
          </a:xfrm>
          <a:prstGeom prst="rect">
            <a:avLst/>
          </a:prstGeom>
        </p:spPr>
      </p:pic>
      <p:pic>
        <p:nvPicPr>
          <p:cNvPr id="5" name="Picture 4" descr="arm copy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3400" y="1066800"/>
            <a:ext cx="990600" cy="91439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Discussion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(cont)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Furthermore, -11391 G/A polymorphism was associated with higher adiponectin levels in obese children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24)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is supported by a study in Denmark which found relationships between -11391 G/A polymorphism and obesity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25)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Stumvoll et al showed that in individuals without familial predisposition for type 2 diabetes, adiponectin polymorphism may moderately increase the risk of obesity and secondary cause insulin resistance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26)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آرم دانشگاه علوم پزشكي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8823" y="1"/>
            <a:ext cx="1005177" cy="1066800"/>
          </a:xfrm>
          <a:prstGeom prst="rect">
            <a:avLst/>
          </a:prstGeom>
        </p:spPr>
      </p:pic>
      <p:pic>
        <p:nvPicPr>
          <p:cNvPr id="5" name="Picture 4" descr="arm copy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3400" y="1066800"/>
            <a:ext cx="990600" cy="91439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Discussion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(cont)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reported by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Dolley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et al, there is a significant association between -11391 G/A polymorphism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WHtR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changes evaluated during a 7 years follow-up period. However, this study did not include BMI changes over the time period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27)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Conversely,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Fumeron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et al. found no association between the -11391 G/A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WHtR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at during a 3 years follow-up period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(25)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آرم دانشگاه علوم پزشكي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8823" y="1"/>
            <a:ext cx="1005177" cy="1066800"/>
          </a:xfrm>
          <a:prstGeom prst="rect">
            <a:avLst/>
          </a:prstGeom>
        </p:spPr>
      </p:pic>
      <p:pic>
        <p:nvPicPr>
          <p:cNvPr id="5" name="Picture 4" descr="arm copy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3400" y="1066800"/>
            <a:ext cx="990600" cy="91439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Discussion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(cont)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2010, the findings of a study showed that the frequencies of allele A -11391 G/A polymorphism in Women and allele G +45 T/G polymorphism in both men and women has a supporting role in weight gain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28)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آرم دانشگاه علوم پزشكي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8823" y="1"/>
            <a:ext cx="1005177" cy="1066800"/>
          </a:xfrm>
          <a:prstGeom prst="rect">
            <a:avLst/>
          </a:prstGeom>
        </p:spPr>
      </p:pic>
      <p:pic>
        <p:nvPicPr>
          <p:cNvPr id="5" name="Picture 4" descr="arm copy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3400" y="1066800"/>
            <a:ext cx="990600" cy="91439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suggestion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Finally it seems that more studies in a larger population will be helpful to further confirm our Results.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Determination of adiponectin plasma levels would be useful.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Also study of other common polymorphisms in adiponectin gene in Iranian population is recommended.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آرم دانشگاه علوم پزشكي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8823" y="1"/>
            <a:ext cx="1005177" cy="1066800"/>
          </a:xfrm>
          <a:prstGeom prst="rect">
            <a:avLst/>
          </a:prstGeom>
        </p:spPr>
      </p:pic>
      <p:pic>
        <p:nvPicPr>
          <p:cNvPr id="5" name="Picture 4" descr="arm copy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3400" y="1066800"/>
            <a:ext cx="990600" cy="91439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Table of content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Results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Discussion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References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4" name="Picture 3" descr="arm cop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1066800"/>
            <a:ext cx="990600" cy="914399"/>
          </a:xfrm>
          <a:prstGeom prst="rect">
            <a:avLst/>
          </a:prstGeom>
        </p:spPr>
      </p:pic>
      <p:pic>
        <p:nvPicPr>
          <p:cNvPr id="6" name="Picture 5" descr="آرم دانشگاه علوم پزشكي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8823" y="1"/>
            <a:ext cx="1005177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Acknowledgment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Implementation of this study was sponsored by Tehran University of Medical Sciences (Endocrinology and Metabolism Research Institute).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Finally, we appreciate all patients, colleagues in Aliebne Abitaleb and Blood Transfer Organization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Rafsanjan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/Kerman.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آرم دانشگاه علوم پزشكي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8823" y="1"/>
            <a:ext cx="1005177" cy="1066800"/>
          </a:xfrm>
          <a:prstGeom prst="rect">
            <a:avLst/>
          </a:prstGeom>
        </p:spPr>
      </p:pic>
      <p:pic>
        <p:nvPicPr>
          <p:cNvPr id="5" name="Picture 4" descr="arm copy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3400" y="1066800"/>
            <a:ext cx="990600" cy="91439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/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1.	Jeffery RW, Sherwood NE. Is the obesity epidemic exaggerated? No. BMJ (Clinical research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). 2008 Feb 2;336(7638):245.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2.	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Hajian-Tilaki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KO,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Heidari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B. Prevalence of obesity, central obesity and the associated factors in urban population aged 20-70 years, in the north of Iran: a population-based study and regression approach. Obesity reviews : an official journal of the International Association for the Study of Obesity. 2007 Jan;8(1):3-10.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3.	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Passos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VM,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Barreto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SM,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Diniz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LM, Lima-Costa MF. Type 2 diabetes: prevalence and associated factors in a Brazilian community--the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Bambui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health and aging study. Sao Paulo medical journal =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Revista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paulista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medicina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2005 Mar 2;123(2):66-71.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4.	Schneider HJ,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Klotsche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J, Silber S,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Stalla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GK,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Wittchen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HU. Measuring abdominal obesity: effects of height on distribution of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cardiometabolic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risk factors risk using waist circumference and waist-to-height ratio. Diabetes care. 2011 Jan;34(1):e7.</a:t>
            </a:r>
          </a:p>
          <a:p>
            <a:pPr marL="342900" indent="-342900">
              <a:buAutoNum type="arabicPeriod" startAt="5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Chandran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M, Phillips SA,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Ciaraldi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T, Henry RR. Adiponectin: more than just another fat cell hormone? Diabetes care. 2003 Aug;26(8):2442-50.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6.	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Arita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Y,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Kihara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Ouchi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N, Takahashi M, Maeda K,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Miyagawa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J, et al. Paradoxical decrease of an adipose-specific protein, adiponectin, in obesity. Biochemical and biophysical research communications. 1999 Apr 2;257(1):79-83.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7.	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Hotta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K,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Funahashi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T,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Arita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Y, Takahashi M, Matsuda M, Okamoto Y, et al. Plasma concentrations of a novel, adipose-specific protein, adiponectin, in type 2 diabetic patients. Arteriosclerosis, thrombosis, and vascular biology. 2000 Jun;20(6):1595-9.</a:t>
            </a:r>
          </a:p>
          <a:p>
            <a:pPr marL="342900" indent="-342900">
              <a:buAutoNum type="arabicPeriod" startAt="5"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آرم دانشگاه علوم پزشكي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8823" y="1"/>
            <a:ext cx="1005177" cy="1066800"/>
          </a:xfrm>
          <a:prstGeom prst="rect">
            <a:avLst/>
          </a:prstGeom>
        </p:spPr>
      </p:pic>
      <p:pic>
        <p:nvPicPr>
          <p:cNvPr id="5" name="Picture 4" descr="arm copy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3400" y="1066800"/>
            <a:ext cx="990600" cy="91439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8.	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Weyer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C,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Funahashi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T, Tanaka S,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Hotta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K, Matsuzawa Y, Pratley RE, et al.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Hypoadiponectinemia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in obesity and type 2 diabetes: close association with insulin resistance and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hyperinsulinemia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The Journal of clinical endocrinology and metabolism. 2001 May;86(5):1930-5.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9.	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Ouchi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N,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Kihara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Arita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Y, Maeda K,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Kuriyama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H, Okamoto Y, et al. Novel modulator for endothelial adhesion molecules: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adipocyte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-derived plasma protein adiponectin. Circulation. 1999 Dec 21-28;100(25):2473-6.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10.	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Diez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JJ, Iglesias P. The role of the novel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adipocyte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-derived hormone adiponectin in human disease. European journal of endocrinology / European Federation of Endocrine Societies. 2003 Mar;148(3):293-300.</a:t>
            </a:r>
          </a:p>
          <a:p>
            <a:pPr marL="342900" indent="-342900">
              <a:buAutoNum type="arabicPeriod" startAt="11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Hanley AJ, Bowden D,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Wagenknecht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LE,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Balasubramanyam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Langfeld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C,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Saad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MF, et al. Associations of adiponectin with body fat distribution and insulin sensitivity in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nondiabetic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Hispanics and African-Americans. The Journal of clinical endocrinology and metabolism. 2007 Jul;92(7):2665-71.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12.	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Hasani-Ranjbar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Amoli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MM,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Tabatabaei-Malazy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O,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Rumi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Y,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Tavakkoly-Bazzaz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J,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Samimi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H, et al. Effect of adiponectin gene polymorphisms on waist circumference in patients with diabetes. Journal of diabetes and metabolic disorders. 2012;11(1):14.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13.	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Genuth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Alberti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KG, Bennett P,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Buse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J,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Defronzo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R, Kahn R, et al. Follow-up report on the diagnosis of diabetes mellitus. Diabetes care. 2003 Nov;26(11):3160-7.</a:t>
            </a:r>
          </a:p>
          <a:p>
            <a:pPr marL="342900" indent="-342900">
              <a:buAutoNum type="arabicPeriod" startAt="11"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آرم دانشگاه علوم پزشكي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8823" y="1"/>
            <a:ext cx="1005177" cy="1066800"/>
          </a:xfrm>
          <a:prstGeom prst="rect">
            <a:avLst/>
          </a:prstGeom>
        </p:spPr>
      </p:pic>
      <p:pic>
        <p:nvPicPr>
          <p:cNvPr id="5" name="Picture 4" descr="arm copy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3400" y="1066800"/>
            <a:ext cx="990600" cy="91439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14.	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Schaffler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Buchler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C, Muller-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Ladner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U,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Herfarth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H,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Ehling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A, Paul G, et al. Identification of variables influencing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resistin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serum levels in patients with type 1 and type 2 diabetes mellitus. Hormone and metabolic research =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Hormon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 und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Stoffwechselforschung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= Hormones et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metabolisme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2004 Oct;36(10):702-7.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15.	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Hadaegh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F,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Zabetian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Harati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H,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Azizi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F. Waist/height ratio as a better predictor of type 2 diabetes compared to body mass index in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Tehranian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adult men-a 3.6-year prospective study. Experimental and clinical endocrinology &amp; diabetes. 2006;114(06):310-5.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16.	Lear SA, Chen MM,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Frohlich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JJ, Birmingham CL. The relationship between waist circumference and metabolic risk factors: cohorts of European and Chinese descent. Metabolism. 2002 Nov;51(11):1427-32.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17.	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Molarius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Seidell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JC. Selection of anthropometric indicators for classification of abdominal fatness--a critical review. International journal of obesity and related metabolic disorders : journal of the International Association for the Study of Obesity. 1998 Aug;22(8):719-27.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18.	Wu HY,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Xu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SY, Chen LL, Zhang HF. Waist to height ratio as a predictor of abdominal fat distribution in men. Chin J Physiol. 2009 Dec 31;52(6):441-5.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19.	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Ashwell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M,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Lejeune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S, McPherson K. Ratio of waist circumference to height may be better indicator of need for weight management. BMJ (Clinical research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). 1996 Feb 10;312(7027):377.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آرم دانشگاه علوم پزشكي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8823" y="1"/>
            <a:ext cx="1005177" cy="1066800"/>
          </a:xfrm>
          <a:prstGeom prst="rect">
            <a:avLst/>
          </a:prstGeom>
        </p:spPr>
      </p:pic>
      <p:pic>
        <p:nvPicPr>
          <p:cNvPr id="5" name="Picture 4" descr="arm copy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3400" y="1066800"/>
            <a:ext cx="990600" cy="91439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20.	Lee S,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Kuk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JL, Hannon TS,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Arslanian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SA. Race and gender differences in the relationships between anthropometrics and abdominal fat in youth. Obesity (Silver Spring,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). 2008 May;16(5):1066-71.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21.	Jang Y,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Chae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JS,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Koh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SJ, Hyun YJ, Kim JY,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Jeong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YJ, et al. The influence of the adiponectin gene on adiponectin concentrations and parameters of metabolic syndrome in non-diabetic Korean women.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Clin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Acta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2008 May;391(1-2):85-90.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22. </a:t>
            </a:r>
            <a:r>
              <a:rPr lang="en-US" sz="1400" dirty="0" err="1" smtClean="0"/>
              <a:t>Stumvoll</a:t>
            </a:r>
            <a:r>
              <a:rPr lang="en-US" sz="1400" dirty="0" smtClean="0"/>
              <a:t> M, </a:t>
            </a:r>
            <a:r>
              <a:rPr lang="en-US" sz="1400" dirty="0" err="1" smtClean="0"/>
              <a:t>Tschritter</a:t>
            </a:r>
            <a:r>
              <a:rPr lang="en-US" sz="1400" dirty="0" smtClean="0"/>
              <a:t> O, </a:t>
            </a:r>
            <a:r>
              <a:rPr lang="en-US" sz="1400" dirty="0" err="1" smtClean="0"/>
              <a:t>Fritsche</a:t>
            </a:r>
            <a:r>
              <a:rPr lang="en-US" sz="1400" dirty="0" smtClean="0"/>
              <a:t> A, </a:t>
            </a:r>
            <a:r>
              <a:rPr lang="en-US" sz="1400" dirty="0" err="1" smtClean="0"/>
              <a:t>Staiger</a:t>
            </a:r>
            <a:r>
              <a:rPr lang="en-US" sz="1400" dirty="0" smtClean="0"/>
              <a:t> H, </a:t>
            </a:r>
            <a:r>
              <a:rPr lang="en-US" sz="1400" dirty="0" err="1" smtClean="0"/>
              <a:t>Renn</a:t>
            </a:r>
            <a:r>
              <a:rPr lang="en-US" sz="1400" dirty="0" smtClean="0"/>
              <a:t> W, </a:t>
            </a:r>
            <a:r>
              <a:rPr lang="en-US" sz="1400" dirty="0" err="1" smtClean="0"/>
              <a:t>Weisser</a:t>
            </a:r>
            <a:r>
              <a:rPr lang="en-US" sz="1400" dirty="0" smtClean="0"/>
              <a:t> M, et al. Association of the T-G polymorphism in adiponectin (</a:t>
            </a:r>
            <a:r>
              <a:rPr lang="en-US" sz="1400" dirty="0" err="1" smtClean="0"/>
              <a:t>exon</a:t>
            </a:r>
            <a:r>
              <a:rPr lang="en-US" sz="1400" dirty="0" smtClean="0"/>
              <a:t> 2) with obesity and insulin sensitivity: interaction with family history of type 2 diabetes. Diabetes. 2002 Jan;51(1):37-41.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23.	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Tabatabaei-Malazy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O,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Hasani-Ranjbar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Amoli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MM,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Heshmat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R,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Sajadi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M,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Derakhshan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R, et al. Gender-specific differences in the association of adiponectin gene polymorphisms with body mass index. Rev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Diabet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Stud. 2010 Fall;7(3):241-6.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24.	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Bouatia-Naji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N,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Meyre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D,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Lobbens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Seron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K,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Fumeron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F,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Balkau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B, et al. ACDC/adiponectin polymorphisms are associated with severe childhood and adult obesity. Diabetes. 2006 Feb;55(2):545-50.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آرم دانشگاه علوم پزشكي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8823" y="1"/>
            <a:ext cx="1005177" cy="1066800"/>
          </a:xfrm>
          <a:prstGeom prst="rect">
            <a:avLst/>
          </a:prstGeom>
        </p:spPr>
      </p:pic>
      <p:pic>
        <p:nvPicPr>
          <p:cNvPr id="5" name="Picture 4" descr="arm copy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3400" y="1066800"/>
            <a:ext cx="990600" cy="91439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25.	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Tanko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LB,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Siddiq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Lecoeur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C, Larsen PJ, Christiansen C,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Walley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A, et al. ACDC/adiponectin and PPAR-gamma gene polymorphisms: implications for features of obesity.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Obes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Res. 2005 Dec;13(12):2113-21.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26.	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Stumvoll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M,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Tschritter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O,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Fritsche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Staiger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H,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Renn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W,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Weisser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M, et al. Association of the T-G polymorphism in adiponectin (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exon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2) with obesity and insulin sensitivity: interaction with family history of type 2 diabetes. Diabetes. 2002 Jan;51(1):37-41.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27.	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Dolley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G,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Bertrais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Frochot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V, Bebel JF, Guerre-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Millo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M,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Tores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F, et al. Promoter adiponectin polymorphisms and waist/hip ratio variation in a prospective French adults study.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J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Obes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Lond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). 2008 Apr;32(4):669-75.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28.	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Fumeron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F,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Aubert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R,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Siddiq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Betoulle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D,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Pean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F,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Hadjadj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S, et al. Adiponectin gene polymorphisms and adiponectin levels are independently associated with the development of hyperglycemia during a 3-year period: the epidemiologic data on the insulin resistance syndrome prospective study. Diabetes. 2004 Apr;53(4):1150-7.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آرم دانشگاه علوم پزشكي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8823" y="1"/>
            <a:ext cx="1005177" cy="1066800"/>
          </a:xfrm>
          <a:prstGeom prst="rect">
            <a:avLst/>
          </a:prstGeom>
        </p:spPr>
      </p:pic>
      <p:pic>
        <p:nvPicPr>
          <p:cNvPr id="5" name="Picture 4" descr="arm copy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3400" y="1066800"/>
            <a:ext cx="990600" cy="91439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534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(cont)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4846320"/>
          </a:xfrm>
        </p:spPr>
        <p:txBody>
          <a:bodyPr/>
          <a:lstStyle/>
          <a:p>
            <a:pPr algn="just"/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Table 2. Genotype frequencies of 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adiponectin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in central obesity (</a:t>
            </a:r>
            <a:r>
              <a:rPr lang="en-GB" sz="1800" dirty="0" err="1" smtClean="0">
                <a:latin typeface="Times New Roman" pitchFamily="18" charset="0"/>
                <a:cs typeface="Times New Roman" pitchFamily="18" charset="0"/>
              </a:rPr>
              <a:t>WHtR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&gt;0.5) and non-central obesity (WHtR≤0.5) subjects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آرم دانشگاه علوم پزشكي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8823" y="1"/>
            <a:ext cx="1005177" cy="1066800"/>
          </a:xfrm>
          <a:prstGeom prst="rect">
            <a:avLst/>
          </a:prstGeom>
        </p:spPr>
      </p:pic>
      <p:pic>
        <p:nvPicPr>
          <p:cNvPr id="5" name="Picture 4" descr="arm copy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3400" y="1066800"/>
            <a:ext cx="990600" cy="914399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2514602"/>
          <a:ext cx="7315200" cy="3581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511628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Arial"/>
                        </a:rPr>
                        <a:t>Variable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Arial"/>
                        </a:rPr>
                        <a:t>WHtR&gt;0.5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Arial"/>
                        </a:rPr>
                        <a:t>WHtR≤0.5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Arial"/>
                        </a:rPr>
                        <a:t>Total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Arial"/>
                        </a:rPr>
                        <a:t>P value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1628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Arial"/>
                        </a:rPr>
                        <a:t>+45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Arial"/>
                        </a:rPr>
                        <a:t>TT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Arial"/>
                        </a:rPr>
                        <a:t>191(71.0%)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Arial"/>
                        </a:rPr>
                        <a:t>20(54.1%)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Arial"/>
                        </a:rPr>
                        <a:t>211(69.0%)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Arial"/>
                        </a:rPr>
                        <a:t>&lt;0.05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16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Arial"/>
                        </a:rPr>
                        <a:t>TG +GG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Arial"/>
                        </a:rPr>
                        <a:t>78(29.0%)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Arial"/>
                        </a:rPr>
                        <a:t>17(45.9%)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Arial"/>
                        </a:rPr>
                        <a:t>95(31.0%)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16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Arial"/>
                        </a:rPr>
                        <a:t>Total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Arial"/>
                        </a:rPr>
                        <a:t>269(100%)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Arial"/>
                        </a:rPr>
                        <a:t>37(100%)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Arial"/>
                        </a:rPr>
                        <a:t>306(100%)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1628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Times New Roman"/>
                          <a:ea typeface="Calibri"/>
                          <a:cs typeface="Arial"/>
                        </a:rPr>
                        <a:t>-</a:t>
                      </a:r>
                      <a:r>
                        <a:rPr lang="en-GB" sz="1400" b="1" dirty="0" smtClean="0">
                          <a:latin typeface="Times New Roman"/>
                          <a:ea typeface="Calibri"/>
                          <a:cs typeface="Arial"/>
                        </a:rPr>
                        <a:t>11391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Arial"/>
                        </a:rPr>
                        <a:t>GG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Arial"/>
                        </a:rPr>
                        <a:t>250(92.6%)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Arial"/>
                        </a:rPr>
                        <a:t>35(97.2%)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Arial"/>
                        </a:rPr>
                        <a:t>285(93.1%)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Arial"/>
                        </a:rPr>
                        <a:t>0.580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16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Arial"/>
                        </a:rPr>
                        <a:t>GA + AA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Arial"/>
                        </a:rPr>
                        <a:t>20(7.4%)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Arial"/>
                        </a:rPr>
                        <a:t>1(2.8%)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Arial"/>
                        </a:rPr>
                        <a:t>21(6.8%)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16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Times New Roman"/>
                          <a:ea typeface="Calibri"/>
                          <a:cs typeface="Arial"/>
                        </a:rPr>
                        <a:t>Total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Arial"/>
                        </a:rPr>
                        <a:t>270(100%)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Arial"/>
                        </a:rPr>
                        <a:t>36(100%)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Arial"/>
                        </a:rPr>
                        <a:t>306(100%)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Prevalence of obesity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Obesity is a significant risk factor for several important diseases, including coronary heart disease, stroke, type 2 diabetes, hypertension, some forms of tumors and musculoskeletal disorders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prevalence of obesity and overweight in developing countries, including Iran, is increasing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(2,3)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4" name="Picture 3" descr="arm cop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1066800"/>
            <a:ext cx="990600" cy="914399"/>
          </a:xfrm>
          <a:prstGeom prst="rect">
            <a:avLst/>
          </a:prstGeom>
        </p:spPr>
      </p:pic>
      <p:pic>
        <p:nvPicPr>
          <p:cNvPr id="6" name="Picture 5" descr="آرم دانشگاه علوم پزشكي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8823" y="1"/>
            <a:ext cx="1005177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Anthropometric criteria for diagnosis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waist-to-height ratio (WHtR) can be effective for the diagnosis of abdominal obesity and the risk of type 2 diabetes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(4)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4" name="Picture 3" descr="arm cop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1066800"/>
            <a:ext cx="990600" cy="914399"/>
          </a:xfrm>
          <a:prstGeom prst="rect">
            <a:avLst/>
          </a:prstGeom>
        </p:spPr>
      </p:pic>
      <p:pic>
        <p:nvPicPr>
          <p:cNvPr id="6" name="Picture 5" descr="آرم دانشگاه علوم پزشكي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8823" y="1"/>
            <a:ext cx="1005177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Anthropometric criteria for diagnosis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(cont)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WHtR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had the highest risk-adjusted incidence of diabetes than other anthropometric indicators. 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According to a study on a group of men, a strong correlation was found between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WHtR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the risk of type 2 diabetes. This study determined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WHtR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as the best predictor of obesity and diabetes in adult males, because the predictive power of anthropometric indicators in each population varies from race to race, suggesting that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WHtR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should be used as a screening indicator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(5-8)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 descr="آرم دانشگاه علوم پزشكي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8823" y="1"/>
            <a:ext cx="1005177" cy="1066800"/>
          </a:xfrm>
          <a:prstGeom prst="rect">
            <a:avLst/>
          </a:prstGeom>
        </p:spPr>
      </p:pic>
      <p:pic>
        <p:nvPicPr>
          <p:cNvPr id="5" name="Picture 4" descr="arm copy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3400" y="1066800"/>
            <a:ext cx="990600" cy="91439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Anthropometric criteria for diagnosis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(cont)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Previous studies have also reported that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WHtR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 stronger predictor of visceral adipose tissue than BMI and WC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(9, 10)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WHtR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 strong anthropometric index for predicting adiponectin levels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(11)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آرم دانشگاه علوم پزشكي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8823" y="1"/>
            <a:ext cx="1005177" cy="1066800"/>
          </a:xfrm>
          <a:prstGeom prst="rect">
            <a:avLst/>
          </a:prstGeom>
        </p:spPr>
      </p:pic>
      <p:pic>
        <p:nvPicPr>
          <p:cNvPr id="5" name="Picture 4" descr="arm copy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3400" y="1066800"/>
            <a:ext cx="990600" cy="91439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Importance of adiponectin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Adiponectin is an adipokyne which is secreted from adipose tissue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(12)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plasma levels are inversely correlated with body fat percentage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(13)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are reduced in obesity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(14)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type 2 diabetes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(15)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dyslipidemia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(16)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coronary heart disease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(17)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Adiponectin plays an important role in different metabolic processes including glucose regulation and fatty acid metabolism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(18)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4" name="Picture 3" descr="arm cop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1066800"/>
            <a:ext cx="990600" cy="914399"/>
          </a:xfrm>
          <a:prstGeom prst="rect">
            <a:avLst/>
          </a:prstGeom>
        </p:spPr>
      </p:pic>
      <p:pic>
        <p:nvPicPr>
          <p:cNvPr id="6" name="Picture 5" descr="آرم دانشگاه علوم پزشكي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8823" y="1"/>
            <a:ext cx="1005177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Genetic association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Single nucleotide polymorphisms have been identified in adiponectine gene, including polymorphism at position    -11391 G/A, -11377 G/C, +45 T/G and +276 G/T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(19)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4" name="Picture 3" descr="arm cop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1066800"/>
            <a:ext cx="990600" cy="914399"/>
          </a:xfrm>
          <a:prstGeom prst="rect">
            <a:avLst/>
          </a:prstGeom>
        </p:spPr>
      </p:pic>
      <p:pic>
        <p:nvPicPr>
          <p:cNvPr id="6" name="Picture 5" descr="آرم دانشگاه علوم پزشكي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8823" y="1"/>
            <a:ext cx="1005177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 of this study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aim of this study was to examine the association between WHtR and adiponectin gene polymorphisms and type 2 diabetes in an Iranian population.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4" name="Picture 3" descr="arm cop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1066800"/>
            <a:ext cx="990600" cy="914399"/>
          </a:xfrm>
          <a:prstGeom prst="rect">
            <a:avLst/>
          </a:prstGeom>
        </p:spPr>
      </p:pic>
      <p:pic>
        <p:nvPicPr>
          <p:cNvPr id="6" name="Picture 5" descr="آرم دانشگاه علوم پزشكي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8823" y="1"/>
            <a:ext cx="1005177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1528</TotalTime>
  <Words>1169</Words>
  <Application>Microsoft Office PowerPoint</Application>
  <PresentationFormat>On-screen Show (4:3)</PresentationFormat>
  <Paragraphs>260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Opulent</vt:lpstr>
      <vt:lpstr>Association of adiponectin gene polymorphism and waist to height ratio in an Iranian population </vt:lpstr>
      <vt:lpstr>Table of content  </vt:lpstr>
      <vt:lpstr>Prevalence of obesity  </vt:lpstr>
      <vt:lpstr>Anthropometric criteria for diagnosis</vt:lpstr>
      <vt:lpstr>   Anthropometric criteria for diagnosis (cont) </vt:lpstr>
      <vt:lpstr>Anthropometric criteria for diagnosis (cont)  </vt:lpstr>
      <vt:lpstr>Importance of adiponectin </vt:lpstr>
      <vt:lpstr>Genetic association </vt:lpstr>
      <vt:lpstr>Objective of this study </vt:lpstr>
      <vt:lpstr>Method  </vt:lpstr>
      <vt:lpstr>Method (cont)  </vt:lpstr>
      <vt:lpstr>Method (cont)  </vt:lpstr>
      <vt:lpstr>Results    </vt:lpstr>
      <vt:lpstr>Results (cont)   </vt:lpstr>
      <vt:lpstr>Discussion    </vt:lpstr>
      <vt:lpstr>Discussion (cont)   </vt:lpstr>
      <vt:lpstr>Discussion (cont)   </vt:lpstr>
      <vt:lpstr>Discussion (cont)   </vt:lpstr>
      <vt:lpstr>suggestion  </vt:lpstr>
      <vt:lpstr>Acknowledgment   </vt:lpstr>
      <vt:lpstr>References   </vt:lpstr>
      <vt:lpstr>References   </vt:lpstr>
      <vt:lpstr>References   </vt:lpstr>
      <vt:lpstr>References   </vt:lpstr>
      <vt:lpstr>References   </vt:lpstr>
      <vt:lpstr>Slide 26</vt:lpstr>
      <vt:lpstr>Results (cont)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Gemini</dc:creator>
  <cp:lastModifiedBy>Gemini</cp:lastModifiedBy>
  <cp:revision>102</cp:revision>
  <dcterms:created xsi:type="dcterms:W3CDTF">2006-08-16T00:00:00Z</dcterms:created>
  <dcterms:modified xsi:type="dcterms:W3CDTF">2013-12-06T05:44:25Z</dcterms:modified>
</cp:coreProperties>
</file>