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6" r:id="rId2"/>
    <p:sldId id="287" r:id="rId3"/>
    <p:sldId id="284" r:id="rId4"/>
    <p:sldId id="302" r:id="rId5"/>
    <p:sldId id="292" r:id="rId6"/>
    <p:sldId id="285" r:id="rId7"/>
    <p:sldId id="286" r:id="rId8"/>
    <p:sldId id="318" r:id="rId9"/>
    <p:sldId id="298" r:id="rId10"/>
    <p:sldId id="300" r:id="rId11"/>
    <p:sldId id="288" r:id="rId12"/>
    <p:sldId id="289" r:id="rId13"/>
    <p:sldId id="293" r:id="rId14"/>
    <p:sldId id="294" r:id="rId15"/>
    <p:sldId id="295" r:id="rId16"/>
    <p:sldId id="303" r:id="rId17"/>
    <p:sldId id="304" r:id="rId18"/>
    <p:sldId id="290" r:id="rId19"/>
    <p:sldId id="291" r:id="rId20"/>
    <p:sldId id="258" r:id="rId21"/>
    <p:sldId id="313" r:id="rId22"/>
    <p:sldId id="314" r:id="rId23"/>
    <p:sldId id="261" r:id="rId24"/>
    <p:sldId id="267" r:id="rId25"/>
    <p:sldId id="268" r:id="rId26"/>
    <p:sldId id="306" r:id="rId27"/>
    <p:sldId id="315" r:id="rId28"/>
    <p:sldId id="269" r:id="rId29"/>
    <p:sldId id="270" r:id="rId30"/>
    <p:sldId id="272" r:id="rId31"/>
    <p:sldId id="273" r:id="rId32"/>
    <p:sldId id="312" r:id="rId33"/>
    <p:sldId id="274" r:id="rId34"/>
    <p:sldId id="309" r:id="rId35"/>
    <p:sldId id="296" r:id="rId36"/>
    <p:sldId id="307" r:id="rId37"/>
    <p:sldId id="321" r:id="rId38"/>
    <p:sldId id="297" r:id="rId39"/>
    <p:sldId id="275" r:id="rId40"/>
    <p:sldId id="310" r:id="rId41"/>
    <p:sldId id="311" r:id="rId42"/>
    <p:sldId id="322" r:id="rId43"/>
    <p:sldId id="279" r:id="rId44"/>
    <p:sldId id="282"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C4"/>
    <a:srgbClr val="005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5" autoAdjust="0"/>
  </p:normalViewPr>
  <p:slideViewPr>
    <p:cSldViewPr>
      <p:cViewPr>
        <p:scale>
          <a:sx n="100" d="100"/>
          <a:sy n="100" d="100"/>
        </p:scale>
        <p:origin x="-516"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05218-39FA-4447-A962-49A49D458A6B}" type="datetimeFigureOut">
              <a:rPr lang="en-US" smtClean="0"/>
              <a:t>11/14/2018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3F977-D7B2-4293-9573-7F34184F4B01}" type="slidenum">
              <a:rPr lang="en-US" smtClean="0"/>
              <a:t>‹#›</a:t>
            </a:fld>
            <a:endParaRPr lang="en-US"/>
          </a:p>
        </p:txBody>
      </p:sp>
    </p:spTree>
    <p:extLst>
      <p:ext uri="{BB962C8B-B14F-4D97-AF65-F5344CB8AC3E}">
        <p14:creationId xmlns:p14="http://schemas.microsoft.com/office/powerpoint/2010/main" val="186526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xfrm>
            <a:off x="381000" y="685800"/>
            <a:ext cx="6096000" cy="3429000"/>
          </a:xfrm>
          <a:ln/>
        </p:spPr>
      </p:sp>
      <p:sp>
        <p:nvSpPr>
          <p:cNvPr id="330755" name="Notes Placeholder 2"/>
          <p:cNvSpPr>
            <a:spLocks noGrp="1"/>
          </p:cNvSpPr>
          <p:nvPr>
            <p:ph type="body" idx="1"/>
          </p:nvPr>
        </p:nvSpPr>
        <p:spPr>
          <a:xfrm>
            <a:off x="686421" y="4347148"/>
            <a:ext cx="5485158" cy="4114488"/>
          </a:xfrm>
        </p:spPr>
        <p:txBody>
          <a:bodyPr/>
          <a:lstStyle/>
          <a:p>
            <a:r>
              <a:rPr lang="en-US"/>
              <a:t>In addition to an initial evaluation and management, diabetes care requires an assessment of glycemic control</a:t>
            </a:r>
          </a:p>
          <a:p>
            <a:r>
              <a:rPr lang="en-US"/>
              <a:t>Two primary techniques available for health providers and patients to assess the effectiveness of the management plan on glycemic control are summarized on this slide</a:t>
            </a:r>
          </a:p>
          <a:p>
            <a:pPr lvl="1"/>
            <a:r>
              <a:rPr lang="en-US"/>
              <a:t>Patient self-monitoring of blood glucose (SMBG) </a:t>
            </a:r>
          </a:p>
          <a:p>
            <a:pPr lvl="1"/>
            <a:r>
              <a:rPr lang="en-US"/>
              <a:t>A1C</a:t>
            </a:r>
          </a:p>
          <a:p>
            <a:r>
              <a:rPr lang="en-US"/>
              <a:t>Continuous Glucose Monitoring or interstitial glucose may be a useful adjunct to SMBD in some patients. </a:t>
            </a:r>
          </a:p>
          <a:p>
            <a:pPr>
              <a:buFont typeface="Arial" pitchFamily="34" charset="0"/>
              <a:buNone/>
            </a:pPr>
            <a:endParaRPr lang="en-US"/>
          </a:p>
          <a:p>
            <a:pPr>
              <a:buFont typeface="Arial" pitchFamily="34" charset="0"/>
              <a:buNone/>
            </a:pPr>
            <a:r>
              <a:rPr lang="en-US"/>
              <a:t>Recommendations for glucose monitoring, A1C testing, correlation of A1C with average glucose, glycemic goals in adults, intensive glycemic control and cardiovascular outcomes, and recommended glycemic goals for many nonpregnant adults with diabetes as well as glycemic goals in pregnant women are summarized in the following slides.</a:t>
            </a:r>
          </a:p>
          <a:p>
            <a:pPr>
              <a:buFont typeface="Arial" pitchFamily="34" charset="0"/>
              <a:buNone/>
            </a:pPr>
            <a:endParaRPr lang="en-US"/>
          </a:p>
          <a:p>
            <a:pPr>
              <a:buFont typeface="Arial" pitchFamily="34" charset="0"/>
              <a:buNone/>
            </a:pPr>
            <a:r>
              <a:rPr lang="en-US" b="1"/>
              <a:t>[SLIDE]</a:t>
            </a:r>
          </a:p>
        </p:txBody>
      </p:sp>
      <p:sp>
        <p:nvSpPr>
          <p:cNvPr id="330756"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lgn="r"/>
            <a:fld id="{6A0A20C7-37F1-40DE-8E92-4BB0454A5E3A}" type="slidenum">
              <a:rPr lang="en-US" sz="900"/>
              <a:pPr algn="r"/>
              <a:t>3</a:t>
            </a:fld>
            <a:endParaRPr lang="en-US" sz="900"/>
          </a:p>
        </p:txBody>
      </p:sp>
      <p:sp>
        <p:nvSpPr>
          <p:cNvPr id="330757" name="TextBox 5"/>
          <p:cNvSpPr txBox="1">
            <a:spLocks noChangeArrowheads="1"/>
          </p:cNvSpPr>
          <p:nvPr/>
        </p:nvSpPr>
        <p:spPr bwMode="auto">
          <a:xfrm>
            <a:off x="686421" y="8630276"/>
            <a:ext cx="5485158" cy="36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spAutoFit/>
          </a:bodyPr>
          <a:lstStyle>
            <a:lvl1pPr marL="111125" indent="-111125">
              <a:defRPr sz="1100">
                <a:solidFill>
                  <a:schemeClr val="tx1"/>
                </a:solidFill>
                <a:latin typeface="Calibri" pitchFamily="34" charset="0"/>
              </a:defRPr>
            </a:lvl1pPr>
            <a:lvl2pPr marL="742950" indent="-285750">
              <a:defRPr sz="1100">
                <a:solidFill>
                  <a:schemeClr val="tx1"/>
                </a:solidFill>
                <a:latin typeface="Calibri" pitchFamily="34" charset="0"/>
              </a:defRPr>
            </a:lvl2pPr>
            <a:lvl3pPr marL="1143000" indent="-228600">
              <a:defRPr sz="1100">
                <a:solidFill>
                  <a:schemeClr val="tx1"/>
                </a:solidFill>
                <a:latin typeface="Calibri" pitchFamily="34" charset="0"/>
              </a:defRPr>
            </a:lvl3pPr>
            <a:lvl4pPr marL="1600200" indent="-228600">
              <a:defRPr sz="1100">
                <a:solidFill>
                  <a:schemeClr val="tx1"/>
                </a:solidFill>
                <a:latin typeface="Calibri" pitchFamily="34" charset="0"/>
              </a:defRPr>
            </a:lvl4pPr>
            <a:lvl5pPr marL="2057400" indent="-228600">
              <a:defRPr sz="1100">
                <a:solidFill>
                  <a:schemeClr val="tx1"/>
                </a:solidFill>
                <a:latin typeface="Calibri" pitchFamily="34" charset="0"/>
              </a:defRPr>
            </a:lvl5pPr>
            <a:lvl6pPr marL="2514600" indent="-228600" eaLnBrk="0" fontAlgn="base" hangingPunct="0">
              <a:spcBef>
                <a:spcPts val="400"/>
              </a:spcBef>
              <a:spcAft>
                <a:spcPct val="0"/>
              </a:spcAft>
              <a:defRPr sz="1100">
                <a:solidFill>
                  <a:schemeClr val="tx1"/>
                </a:solidFill>
                <a:latin typeface="Calibri" pitchFamily="34" charset="0"/>
              </a:defRPr>
            </a:lvl6pPr>
            <a:lvl7pPr marL="2971800" indent="-228600" eaLnBrk="0" fontAlgn="base" hangingPunct="0">
              <a:spcBef>
                <a:spcPts val="400"/>
              </a:spcBef>
              <a:spcAft>
                <a:spcPct val="0"/>
              </a:spcAft>
              <a:defRPr sz="1100">
                <a:solidFill>
                  <a:schemeClr val="tx1"/>
                </a:solidFill>
                <a:latin typeface="Calibri" pitchFamily="34" charset="0"/>
              </a:defRPr>
            </a:lvl7pPr>
            <a:lvl8pPr marL="3429000" indent="-228600" eaLnBrk="0" fontAlgn="base" hangingPunct="0">
              <a:spcBef>
                <a:spcPts val="400"/>
              </a:spcBef>
              <a:spcAft>
                <a:spcPct val="0"/>
              </a:spcAft>
              <a:defRPr sz="1100">
                <a:solidFill>
                  <a:schemeClr val="tx1"/>
                </a:solidFill>
                <a:latin typeface="Calibri" pitchFamily="34" charset="0"/>
              </a:defRPr>
            </a:lvl8pPr>
            <a:lvl9pPr marL="3886200" indent="-228600" eaLnBrk="0" fontAlgn="base" hangingPunct="0">
              <a:spcBef>
                <a:spcPts val="400"/>
              </a:spcBef>
              <a:spcAft>
                <a:spcPct val="0"/>
              </a:spcAft>
              <a:defRPr sz="1100">
                <a:solidFill>
                  <a:schemeClr val="tx1"/>
                </a:solidFill>
                <a:latin typeface="Calibri" pitchFamily="34" charset="0"/>
              </a:defRPr>
            </a:lvl9pPr>
          </a:lstStyle>
          <a:p>
            <a:pPr>
              <a:spcBef>
                <a:spcPts val="589"/>
              </a:spcBef>
            </a:pPr>
            <a:r>
              <a:rPr lang="en-US" sz="900" b="1"/>
              <a:t>Reference</a:t>
            </a:r>
          </a:p>
          <a:p>
            <a:r>
              <a:rPr lang="en-US" sz="900"/>
              <a:t>American Diabetes Association. Standards of medical care in diabetes—2014. Diabetes Care 2014;37(suppl 1):S21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26A99-0E71-4850-976F-B01AF730400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209684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6A99-0E71-4850-976F-B01AF730400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408341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6A99-0E71-4850-976F-B01AF730400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224902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6A99-0E71-4850-976F-B01AF730400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331438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26A99-0E71-4850-976F-B01AF730400A}"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32977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26A99-0E71-4850-976F-B01AF730400A}"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82056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26A99-0E71-4850-976F-B01AF730400A}"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174803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26A99-0E71-4850-976F-B01AF730400A}"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331708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26A99-0E71-4850-976F-B01AF730400A}"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41702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6A99-0E71-4850-976F-B01AF730400A}"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44553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6A99-0E71-4850-976F-B01AF730400A}"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CA4C9-4944-43D9-9DF6-3F9CAAA97551}" type="slidenum">
              <a:rPr lang="en-US" smtClean="0"/>
              <a:t>‹#›</a:t>
            </a:fld>
            <a:endParaRPr lang="en-US"/>
          </a:p>
        </p:txBody>
      </p:sp>
    </p:spTree>
    <p:extLst>
      <p:ext uri="{BB962C8B-B14F-4D97-AF65-F5344CB8AC3E}">
        <p14:creationId xmlns:p14="http://schemas.microsoft.com/office/powerpoint/2010/main" val="408032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726A99-0E71-4850-976F-B01AF730400A}" type="datetimeFigureOut">
              <a:rPr lang="en-US" smtClean="0"/>
              <a:t>11/14/2018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FCA4C9-4944-43D9-9DF6-3F9CAAA97551}" type="slidenum">
              <a:rPr lang="en-US" smtClean="0"/>
              <a:t>‹#›</a:t>
            </a:fld>
            <a:endParaRPr lang="en-US"/>
          </a:p>
        </p:txBody>
      </p:sp>
    </p:spTree>
    <p:extLst>
      <p:ext uri="{BB962C8B-B14F-4D97-AF65-F5344CB8AC3E}">
        <p14:creationId xmlns:p14="http://schemas.microsoft.com/office/powerpoint/2010/main" val="2502401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marL="0" indent="0" algn="ctr">
              <a:buNone/>
            </a:pPr>
            <a:r>
              <a:rPr lang="en-US" dirty="0" smtClean="0">
                <a:ln w="1905"/>
                <a:solidFill>
                  <a:sysClr val="windowText" lastClr="000000"/>
                </a:solidFill>
                <a:effectLst>
                  <a:innerShdw blurRad="69850" dist="43180" dir="5400000">
                    <a:srgbClr val="000000">
                      <a:alpha val="65000"/>
                    </a:srgbClr>
                  </a:innerShdw>
                </a:effectLst>
                <a:latin typeface="+mn-lt"/>
                <a:cs typeface="Times New Roman" panose="02020603050405020304" pitchFamily="18" charset="0"/>
              </a:rPr>
              <a:t/>
            </a:r>
            <a:br>
              <a:rPr lang="en-US" dirty="0" smtClean="0">
                <a:ln w="1905"/>
                <a:solidFill>
                  <a:sysClr val="windowText" lastClr="000000"/>
                </a:solidFill>
                <a:effectLst>
                  <a:innerShdw blurRad="69850" dist="43180" dir="5400000">
                    <a:srgbClr val="000000">
                      <a:alpha val="65000"/>
                    </a:srgbClr>
                  </a:innerShdw>
                </a:effectLst>
                <a:latin typeface="+mn-lt"/>
                <a:cs typeface="Times New Roman" panose="02020603050405020304" pitchFamily="18" charset="0"/>
              </a:rPr>
            </a:br>
            <a:endParaRPr lang="en-US" dirty="0">
              <a:ln w="1905"/>
              <a:solidFill>
                <a:srgbClr val="7030A0"/>
              </a:solidFill>
              <a:effectLst>
                <a:innerShdw blurRad="69850" dist="43180" dir="5400000">
                  <a:srgbClr val="000000">
                    <a:alpha val="65000"/>
                  </a:srgbClr>
                </a:innerShdw>
              </a:effectLst>
              <a:latin typeface="+mn-lt"/>
              <a:cs typeface="Times New Roman" panose="02020603050405020304" pitchFamily="18" charset="0"/>
            </a:endParaRPr>
          </a:p>
        </p:txBody>
      </p:sp>
      <p:sp>
        <p:nvSpPr>
          <p:cNvPr id="2" name="Subtitle 1"/>
          <p:cNvSpPr>
            <a:spLocks noGrp="1"/>
          </p:cNvSpPr>
          <p:nvPr>
            <p:ph type="subTitle" idx="1"/>
          </p:nvPr>
        </p:nvSpPr>
        <p:spPr>
          <a:xfrm>
            <a:off x="1295400" y="2878140"/>
            <a:ext cx="6400800" cy="1512168"/>
          </a:xfrm>
        </p:spPr>
        <p:txBody>
          <a:bodyPr>
            <a:normAutofit fontScale="92500" lnSpcReduction="20000"/>
          </a:bodyPr>
          <a:lstStyle/>
          <a:p>
            <a:r>
              <a:rPr lang="en-US" sz="2000" dirty="0" smtClean="0">
                <a:solidFill>
                  <a:schemeClr val="tx2">
                    <a:lumMod val="50000"/>
                  </a:schemeClr>
                </a:solidFill>
              </a:rPr>
              <a:t>Mohammad E. </a:t>
            </a:r>
            <a:r>
              <a:rPr lang="en-US" sz="2000" dirty="0" err="1" smtClean="0">
                <a:solidFill>
                  <a:schemeClr val="tx2">
                    <a:lumMod val="50000"/>
                  </a:schemeClr>
                </a:solidFill>
              </a:rPr>
              <a:t>Khamseh</a:t>
            </a:r>
            <a:endParaRPr lang="en-US" sz="2000" dirty="0" smtClean="0">
              <a:solidFill>
                <a:schemeClr val="tx2">
                  <a:lumMod val="50000"/>
                </a:schemeClr>
              </a:solidFill>
            </a:endParaRPr>
          </a:p>
          <a:p>
            <a:r>
              <a:rPr lang="en-US" sz="2000" dirty="0" smtClean="0">
                <a:solidFill>
                  <a:schemeClr val="tx2">
                    <a:lumMod val="50000"/>
                  </a:schemeClr>
                </a:solidFill>
              </a:rPr>
              <a:t>Institute of Endocrinology and Metabolism</a:t>
            </a:r>
          </a:p>
          <a:p>
            <a:r>
              <a:rPr lang="en-US" sz="2000" dirty="0" smtClean="0">
                <a:solidFill>
                  <a:schemeClr val="tx2">
                    <a:lumMod val="50000"/>
                  </a:schemeClr>
                </a:solidFill>
              </a:rPr>
              <a:t>Iran University of Medical Sciences</a:t>
            </a:r>
          </a:p>
          <a:p>
            <a:r>
              <a:rPr lang="en-US" sz="2000" dirty="0" smtClean="0">
                <a:solidFill>
                  <a:schemeClr val="tx2">
                    <a:lumMod val="50000"/>
                  </a:schemeClr>
                </a:solidFill>
              </a:rPr>
              <a:t>15</a:t>
            </a:r>
            <a:r>
              <a:rPr lang="en-US" sz="2000" baseline="30000" dirty="0" smtClean="0">
                <a:solidFill>
                  <a:schemeClr val="tx2">
                    <a:lumMod val="50000"/>
                  </a:schemeClr>
                </a:solidFill>
              </a:rPr>
              <a:t>th</a:t>
            </a:r>
            <a:r>
              <a:rPr lang="en-US" sz="2000" dirty="0" smtClean="0">
                <a:solidFill>
                  <a:schemeClr val="tx2">
                    <a:lumMod val="50000"/>
                  </a:schemeClr>
                </a:solidFill>
              </a:rPr>
              <a:t> November 2018</a:t>
            </a:r>
          </a:p>
          <a:p>
            <a:r>
              <a:rPr lang="en-US" sz="2000" dirty="0" smtClean="0">
                <a:solidFill>
                  <a:schemeClr val="tx2">
                    <a:lumMod val="50000"/>
                  </a:schemeClr>
                </a:solidFill>
              </a:rPr>
              <a:t>Tehran, Iran</a:t>
            </a:r>
            <a:endParaRPr lang="en-US" sz="2000" dirty="0">
              <a:solidFill>
                <a:schemeClr val="tx2">
                  <a:lumMod val="50000"/>
                </a:schemeClr>
              </a:solidFill>
            </a:endParaRPr>
          </a:p>
        </p:txBody>
      </p:sp>
      <p:sp>
        <p:nvSpPr>
          <p:cNvPr id="5" name="Subtitle 2"/>
          <p:cNvSpPr txBox="1">
            <a:spLocks/>
          </p:cNvSpPr>
          <p:nvPr/>
        </p:nvSpPr>
        <p:spPr>
          <a:xfrm>
            <a:off x="1524000" y="3028954"/>
            <a:ext cx="6553200" cy="12105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400" dirty="0">
              <a:solidFill>
                <a:srgbClr val="7030A0"/>
              </a:solidFill>
              <a:latin typeface="Calibri" panose="020F0502020204030204" pitchFamily="34" charset="0"/>
              <a:cs typeface="Calibri" panose="020F0502020204030204" pitchFamily="34" charset="0"/>
            </a:endParaRPr>
          </a:p>
        </p:txBody>
      </p:sp>
      <p:sp>
        <p:nvSpPr>
          <p:cNvPr id="6" name="Title 1"/>
          <p:cNvSpPr txBox="1">
            <a:spLocks/>
          </p:cNvSpPr>
          <p:nvPr/>
        </p:nvSpPr>
        <p:spPr>
          <a:xfrm>
            <a:off x="228600" y="1131590"/>
            <a:ext cx="8534400" cy="250263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solidFill>
                  <a:schemeClr val="tx2">
                    <a:lumMod val="50000"/>
                  </a:schemeClr>
                </a:solidFill>
                <a:latin typeface="Calibri" panose="020F0502020204030204" pitchFamily="34" charset="0"/>
                <a:cs typeface="Calibri" panose="020F0502020204030204" pitchFamily="34" charset="0"/>
              </a:rPr>
              <a:t>12</a:t>
            </a:r>
            <a:r>
              <a:rPr lang="en-US" sz="3400" baseline="30000" dirty="0" smtClean="0">
                <a:solidFill>
                  <a:schemeClr val="tx2">
                    <a:lumMod val="50000"/>
                  </a:schemeClr>
                </a:solidFill>
                <a:latin typeface="Calibri" panose="020F0502020204030204" pitchFamily="34" charset="0"/>
                <a:cs typeface="Calibri" panose="020F0502020204030204" pitchFamily="34" charset="0"/>
              </a:rPr>
              <a:t>th</a:t>
            </a:r>
            <a:r>
              <a:rPr lang="en-US" sz="3400" dirty="0" smtClean="0">
                <a:solidFill>
                  <a:schemeClr val="tx2">
                    <a:lumMod val="50000"/>
                  </a:schemeClr>
                </a:solidFill>
                <a:latin typeface="Calibri" panose="020F0502020204030204" pitchFamily="34" charset="0"/>
                <a:cs typeface="Calibri" panose="020F0502020204030204" pitchFamily="34" charset="0"/>
              </a:rPr>
              <a:t> International Congress of Endocrine Disorders</a:t>
            </a:r>
          </a:p>
          <a:p>
            <a:endParaRPr lang="en-US" sz="3400" dirty="0" smtClean="0">
              <a:solidFill>
                <a:schemeClr val="tx2">
                  <a:lumMod val="50000"/>
                </a:schemeClr>
              </a:solidFill>
              <a:latin typeface="Calibri" panose="020F0502020204030204" pitchFamily="34" charset="0"/>
              <a:cs typeface="Calibri" panose="020F0502020204030204" pitchFamily="34" charset="0"/>
            </a:endParaRPr>
          </a:p>
          <a:p>
            <a:r>
              <a:rPr lang="en-US" sz="6400" dirty="0" smtClean="0">
                <a:solidFill>
                  <a:srgbClr val="C00000"/>
                </a:solidFill>
                <a:latin typeface="Calibri" panose="020F0502020204030204" pitchFamily="34" charset="0"/>
                <a:cs typeface="Calibri" panose="020F0502020204030204" pitchFamily="34" charset="0"/>
              </a:rPr>
              <a:t>Beyond HbA1c Glycemic Metrics</a:t>
            </a:r>
          </a:p>
          <a:p>
            <a:r>
              <a:rPr lang="en-US" sz="6200" b="1" dirty="0" smtClean="0">
                <a:solidFill>
                  <a:srgbClr val="C00000"/>
                </a:solidFill>
                <a:latin typeface="Calibri" panose="020F0502020204030204" pitchFamily="34" charset="0"/>
                <a:cs typeface="Calibri" panose="020F0502020204030204" pitchFamily="34" charset="0"/>
              </a:rPr>
              <a:t/>
            </a:r>
            <a:br>
              <a:rPr lang="en-US" sz="6200" b="1" dirty="0" smtClean="0">
                <a:solidFill>
                  <a:srgbClr val="C00000"/>
                </a:solidFill>
                <a:latin typeface="Calibri" panose="020F0502020204030204" pitchFamily="34" charset="0"/>
                <a:cs typeface="Calibri" panose="020F0502020204030204" pitchFamily="34" charset="0"/>
              </a:rPr>
            </a:br>
            <a:r>
              <a:rPr lang="en-US" sz="5200" b="1" dirty="0" smtClean="0">
                <a:latin typeface="Calibri" panose="020F0502020204030204" pitchFamily="34" charset="0"/>
                <a:cs typeface="Calibri" panose="020F0502020204030204" pitchFamily="34" charset="0"/>
              </a:rPr>
              <a:t/>
            </a:r>
            <a:br>
              <a:rPr lang="en-US" sz="5200" b="1" dirty="0" smtClean="0">
                <a:latin typeface="Calibri" panose="020F0502020204030204" pitchFamily="34" charset="0"/>
                <a:cs typeface="Calibri" panose="020F0502020204030204" pitchFamily="34" charset="0"/>
              </a:rPr>
            </a:br>
            <a:r>
              <a:rPr lang="en-US" sz="5200" b="1" dirty="0" smtClean="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853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C00000"/>
                </a:solidFill>
              </a:rPr>
              <a:t>Principle of CGM</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51719" y="1419370"/>
            <a:ext cx="4896545" cy="293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74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00151"/>
            <a:ext cx="8610600" cy="3394472"/>
          </a:xfrm>
        </p:spPr>
        <p:txBody>
          <a:bodyPr>
            <a:normAutofit/>
          </a:bodyPr>
          <a:lstStyle/>
          <a:p>
            <a:r>
              <a:rPr lang="en-US" sz="2400" dirty="0" err="1" smtClean="0"/>
              <a:t>rtCGM</a:t>
            </a:r>
            <a:r>
              <a:rPr lang="en-US" sz="2400" dirty="0"/>
              <a:t> </a:t>
            </a:r>
            <a:r>
              <a:rPr lang="en-US" sz="2400" dirty="0" smtClean="0"/>
              <a:t>uniformly </a:t>
            </a:r>
            <a:r>
              <a:rPr lang="en-US" sz="2400" dirty="0"/>
              <a:t>tracks the glucose concentrations in the body’s interstitial fluid, </a:t>
            </a:r>
            <a:r>
              <a:rPr lang="en-US" sz="2400" dirty="0" smtClean="0"/>
              <a:t>providing near </a:t>
            </a:r>
            <a:r>
              <a:rPr lang="en-US" sz="2400" dirty="0"/>
              <a:t>real-time glucose </a:t>
            </a:r>
            <a:r>
              <a:rPr lang="en-US" sz="2400" dirty="0" smtClean="0"/>
              <a:t>data. Warn </a:t>
            </a:r>
            <a:r>
              <a:rPr lang="en-US" sz="2400" dirty="0"/>
              <a:t>users if glucose is trending </a:t>
            </a:r>
            <a:r>
              <a:rPr lang="en-US" sz="2400" dirty="0" smtClean="0"/>
              <a:t>toward hypoglycemia or hyperglycemia</a:t>
            </a:r>
          </a:p>
          <a:p>
            <a:endParaRPr lang="en-US" sz="2400" dirty="0" smtClean="0"/>
          </a:p>
          <a:p>
            <a:r>
              <a:rPr lang="en-US" sz="2400" dirty="0" err="1"/>
              <a:t>iCGM</a:t>
            </a:r>
            <a:r>
              <a:rPr lang="en-US" sz="2400" dirty="0"/>
              <a:t> uses similar methodology to show </a:t>
            </a:r>
            <a:r>
              <a:rPr lang="en-US" sz="2400" dirty="0" smtClean="0"/>
              <a:t>continuous glucose </a:t>
            </a:r>
            <a:r>
              <a:rPr lang="en-US" sz="2400" dirty="0"/>
              <a:t>measurements retrospectively at the time of checking</a:t>
            </a:r>
          </a:p>
        </p:txBody>
      </p:sp>
      <p:sp>
        <p:nvSpPr>
          <p:cNvPr id="4" name="Rectangle 3"/>
          <p:cNvSpPr/>
          <p:nvPr/>
        </p:nvSpPr>
        <p:spPr>
          <a:xfrm>
            <a:off x="5486400" y="4743450"/>
            <a:ext cx="3417602" cy="369332"/>
          </a:xfrm>
          <a:prstGeom prst="rect">
            <a:avLst/>
          </a:prstGeom>
        </p:spPr>
        <p:txBody>
          <a:bodyPr wrap="none">
            <a:spAutoFit/>
          </a:bodyPr>
          <a:lstStyle/>
          <a:p>
            <a:r>
              <a:rPr lang="en-US" dirty="0"/>
              <a:t>Diabetes Care 2017;40:1631–1640</a:t>
            </a:r>
          </a:p>
        </p:txBody>
      </p:sp>
    </p:spTree>
    <p:extLst>
      <p:ext uri="{BB962C8B-B14F-4D97-AF65-F5344CB8AC3E}">
        <p14:creationId xmlns:p14="http://schemas.microsoft.com/office/powerpoint/2010/main" val="1883457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19150"/>
            <a:ext cx="8305800" cy="3170099"/>
          </a:xfrm>
          <a:prstGeom prst="rect">
            <a:avLst/>
          </a:prstGeom>
        </p:spPr>
        <p:txBody>
          <a:bodyPr wrap="square">
            <a:spAutoFit/>
          </a:bodyPr>
          <a:lstStyle/>
          <a:p>
            <a:endParaRPr lang="en-US" sz="2000" dirty="0" smtClean="0"/>
          </a:p>
          <a:p>
            <a:pPr marL="285750" indent="-285750">
              <a:buFont typeface="Arial" pitchFamily="34" charset="0"/>
              <a:buChar char="•"/>
            </a:pPr>
            <a:r>
              <a:rPr lang="en-US" sz="2000" dirty="0" smtClean="0"/>
              <a:t>The </a:t>
            </a:r>
            <a:r>
              <a:rPr lang="en-US" sz="2000" dirty="0"/>
              <a:t>CGM metric of </a:t>
            </a:r>
            <a:r>
              <a:rPr lang="en-US" sz="2000" i="1" u="sng" dirty="0"/>
              <a:t>time in target range</a:t>
            </a:r>
            <a:r>
              <a:rPr lang="en-US" sz="2000" i="1" dirty="0"/>
              <a:t> </a:t>
            </a:r>
            <a:r>
              <a:rPr lang="en-US" sz="2000" dirty="0" smtClean="0"/>
              <a:t>combined </a:t>
            </a:r>
            <a:r>
              <a:rPr lang="en-US" sz="2000" dirty="0"/>
              <a:t>with </a:t>
            </a:r>
            <a:r>
              <a:rPr lang="en-US" sz="2000" i="1" u="sng" dirty="0"/>
              <a:t>time in </a:t>
            </a:r>
            <a:r>
              <a:rPr lang="en-US" sz="2000" i="1" u="sng" dirty="0" err="1"/>
              <a:t>hypoglycaemia</a:t>
            </a:r>
            <a:r>
              <a:rPr lang="en-US" sz="2000" dirty="0"/>
              <a:t> can provide a more </a:t>
            </a:r>
            <a:r>
              <a:rPr lang="en-US" sz="2000" dirty="0" err="1"/>
              <a:t>personalised</a:t>
            </a:r>
            <a:r>
              <a:rPr lang="en-US" sz="2000" dirty="0"/>
              <a:t> approach to diabetes management</a:t>
            </a:r>
            <a:r>
              <a:rPr lang="en-US" sz="2000" dirty="0" smtClean="0"/>
              <a:t>.</a:t>
            </a:r>
          </a:p>
          <a:p>
            <a:endParaRPr lang="en-US" sz="2000" dirty="0" smtClean="0"/>
          </a:p>
          <a:p>
            <a:pPr marL="285750" indent="-285750">
              <a:buFont typeface="Arial" pitchFamily="34" charset="0"/>
              <a:buChar char="•"/>
            </a:pPr>
            <a:r>
              <a:rPr lang="en-US" sz="2000" dirty="0"/>
              <a:t>Viewing </a:t>
            </a:r>
            <a:r>
              <a:rPr lang="en-US" sz="2000" dirty="0" err="1"/>
              <a:t>rtCGM</a:t>
            </a:r>
            <a:r>
              <a:rPr lang="en-US" sz="2000" dirty="0"/>
              <a:t> data can help individuals learn how dramatically glucose can rise after certain meals or change with stress (usually rising) or exercise (usually falling</a:t>
            </a:r>
            <a:r>
              <a:rPr lang="en-US" sz="2000" dirty="0" smtClean="0"/>
              <a:t>)</a:t>
            </a:r>
          </a:p>
          <a:p>
            <a:pPr marL="285750" indent="-285750">
              <a:buFont typeface="Arial" pitchFamily="34" charset="0"/>
              <a:buChar char="•"/>
            </a:pPr>
            <a:endParaRPr lang="en-US" sz="2000" dirty="0" smtClean="0"/>
          </a:p>
          <a:p>
            <a:pPr marL="285750" indent="-285750">
              <a:buFont typeface="Arial" pitchFamily="34" charset="0"/>
              <a:buChar char="•"/>
            </a:pPr>
            <a:r>
              <a:rPr lang="en-US" sz="2000" dirty="0"/>
              <a:t>CGM might be the best example of diabetes precision medicine</a:t>
            </a:r>
          </a:p>
        </p:txBody>
      </p:sp>
      <p:sp>
        <p:nvSpPr>
          <p:cNvPr id="5" name="Rectangle 4"/>
          <p:cNvSpPr/>
          <p:nvPr/>
        </p:nvSpPr>
        <p:spPr>
          <a:xfrm>
            <a:off x="6252826" y="4743450"/>
            <a:ext cx="2510174" cy="307777"/>
          </a:xfrm>
          <a:prstGeom prst="rect">
            <a:avLst/>
          </a:prstGeom>
        </p:spPr>
        <p:txBody>
          <a:bodyPr wrap="none">
            <a:spAutoFit/>
          </a:bodyPr>
          <a:lstStyle/>
          <a:p>
            <a:r>
              <a:rPr lang="pt-BR" sz="1400" dirty="0"/>
              <a:t>Diabetes Care 2017; 40: </a:t>
            </a:r>
            <a:r>
              <a:rPr lang="pt-BR" sz="1400" dirty="0" smtClean="0"/>
              <a:t>994–99</a:t>
            </a:r>
            <a:endParaRPr lang="en-US" sz="1400" dirty="0"/>
          </a:p>
        </p:txBody>
      </p:sp>
      <p:sp>
        <p:nvSpPr>
          <p:cNvPr id="6" name="Rectangle 5"/>
          <p:cNvSpPr/>
          <p:nvPr/>
        </p:nvSpPr>
        <p:spPr>
          <a:xfrm>
            <a:off x="457200" y="4748646"/>
            <a:ext cx="2601546" cy="307777"/>
          </a:xfrm>
          <a:prstGeom prst="rect">
            <a:avLst/>
          </a:prstGeom>
        </p:spPr>
        <p:txBody>
          <a:bodyPr wrap="none">
            <a:spAutoFit/>
          </a:bodyPr>
          <a:lstStyle/>
          <a:p>
            <a:r>
              <a:rPr lang="pt-BR" sz="1400" dirty="0"/>
              <a:t>Diabetes Care 2015; 38: 1615–21</a:t>
            </a:r>
            <a:endParaRPr lang="en-US" sz="1400" dirty="0"/>
          </a:p>
        </p:txBody>
      </p:sp>
      <p:sp>
        <p:nvSpPr>
          <p:cNvPr id="7" name="Rectangle 6"/>
          <p:cNvSpPr/>
          <p:nvPr/>
        </p:nvSpPr>
        <p:spPr>
          <a:xfrm>
            <a:off x="3733801" y="4743450"/>
            <a:ext cx="2004203" cy="307777"/>
          </a:xfrm>
          <a:prstGeom prst="rect">
            <a:avLst/>
          </a:prstGeom>
        </p:spPr>
        <p:txBody>
          <a:bodyPr wrap="none">
            <a:spAutoFit/>
          </a:bodyPr>
          <a:lstStyle/>
          <a:p>
            <a:r>
              <a:rPr lang="en-US" sz="1400" dirty="0"/>
              <a:t>JAMA 2017; 317: 371–78</a:t>
            </a:r>
          </a:p>
        </p:txBody>
      </p:sp>
    </p:spTree>
    <p:extLst>
      <p:ext uri="{BB962C8B-B14F-4D97-AF65-F5344CB8AC3E}">
        <p14:creationId xmlns:p14="http://schemas.microsoft.com/office/powerpoint/2010/main" val="3009006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843558"/>
            <a:ext cx="8229600" cy="4174132"/>
          </a:xfrm>
        </p:spPr>
        <p:txBody>
          <a:bodyPr>
            <a:normAutofit/>
          </a:bodyPr>
          <a:lstStyle/>
          <a:p>
            <a:r>
              <a:rPr lang="en-US" sz="2000" dirty="0"/>
              <a:t>10–14 </a:t>
            </a:r>
            <a:r>
              <a:rPr lang="en-US" sz="2000" dirty="0" smtClean="0"/>
              <a:t>days of </a:t>
            </a:r>
            <a:r>
              <a:rPr lang="en-US" sz="2000" dirty="0"/>
              <a:t>CGM data provide a good estimate </a:t>
            </a:r>
            <a:r>
              <a:rPr lang="en-US" sz="2000" dirty="0" smtClean="0"/>
              <a:t>of CGM </a:t>
            </a:r>
            <a:r>
              <a:rPr lang="en-US" sz="2000" dirty="0"/>
              <a:t>metrics for a 3-month </a:t>
            </a:r>
            <a:r>
              <a:rPr lang="en-US" sz="2000" dirty="0" smtClean="0"/>
              <a:t>period</a:t>
            </a:r>
          </a:p>
          <a:p>
            <a:endParaRPr lang="en-US" sz="2000" dirty="0"/>
          </a:p>
          <a:p>
            <a:r>
              <a:rPr lang="en-US" sz="2000" dirty="0" smtClean="0"/>
              <a:t>An </a:t>
            </a:r>
            <a:r>
              <a:rPr lang="en-US" sz="2000" dirty="0"/>
              <a:t>estimated HbA1c (eA1C) can be </a:t>
            </a:r>
            <a:r>
              <a:rPr lang="en-US" sz="2000" dirty="0" smtClean="0"/>
              <a:t>calculated if </a:t>
            </a:r>
            <a:r>
              <a:rPr lang="en-US" sz="2000" dirty="0"/>
              <a:t>adequate </a:t>
            </a:r>
            <a:r>
              <a:rPr lang="en-US" sz="2000" dirty="0" err="1"/>
              <a:t>rtCGM</a:t>
            </a:r>
            <a:r>
              <a:rPr lang="en-US" sz="2000" dirty="0"/>
              <a:t>/</a:t>
            </a:r>
            <a:r>
              <a:rPr lang="en-US" sz="2000" dirty="0" err="1"/>
              <a:t>iCGM</a:t>
            </a:r>
            <a:r>
              <a:rPr lang="en-US" sz="2000" dirty="0"/>
              <a:t> </a:t>
            </a:r>
            <a:r>
              <a:rPr lang="en-US" sz="2000" dirty="0" smtClean="0"/>
              <a:t>data (70</a:t>
            </a:r>
            <a:r>
              <a:rPr lang="en-US" sz="2000" dirty="0"/>
              <a:t>% or 10 days of the 14 days </a:t>
            </a:r>
            <a:r>
              <a:rPr lang="en-US" sz="2000" dirty="0" smtClean="0"/>
              <a:t>of CGM </a:t>
            </a:r>
            <a:r>
              <a:rPr lang="en-US" sz="2000" dirty="0"/>
              <a:t>data) are </a:t>
            </a:r>
            <a:r>
              <a:rPr lang="en-US" sz="2000" dirty="0" smtClean="0"/>
              <a:t>available</a:t>
            </a:r>
          </a:p>
          <a:p>
            <a:endParaRPr lang="en-US" sz="2000" dirty="0" smtClean="0"/>
          </a:p>
          <a:p>
            <a:r>
              <a:rPr lang="en-US" sz="2000" dirty="0" smtClean="0"/>
              <a:t>A laboratory-measured A1C </a:t>
            </a:r>
            <a:r>
              <a:rPr lang="en-US" sz="2000" dirty="0"/>
              <a:t>of 8.0% could be associated with </a:t>
            </a:r>
            <a:r>
              <a:rPr lang="en-US" sz="2000" dirty="0" smtClean="0"/>
              <a:t>a CGM-measured </a:t>
            </a:r>
            <a:r>
              <a:rPr lang="en-US" sz="2000" dirty="0"/>
              <a:t>mean glucose </a:t>
            </a:r>
            <a:r>
              <a:rPr lang="en-US" sz="2000" dirty="0" smtClean="0"/>
              <a:t>concentration as </a:t>
            </a:r>
            <a:r>
              <a:rPr lang="en-US" sz="2000" dirty="0"/>
              <a:t>low as 155 </a:t>
            </a:r>
            <a:r>
              <a:rPr lang="en-US" sz="2000" dirty="0" smtClean="0"/>
              <a:t>mg/dl </a:t>
            </a:r>
            <a:r>
              <a:rPr lang="en-US" sz="2000" dirty="0"/>
              <a:t>(for </a:t>
            </a:r>
            <a:r>
              <a:rPr lang="en-US" sz="2000" dirty="0" smtClean="0"/>
              <a:t>which the eA1C </a:t>
            </a:r>
            <a:r>
              <a:rPr lang="en-US" sz="2000" dirty="0"/>
              <a:t>from mean </a:t>
            </a:r>
            <a:r>
              <a:rPr lang="en-US" sz="2000" dirty="0" smtClean="0"/>
              <a:t>glucose would </a:t>
            </a:r>
            <a:r>
              <a:rPr lang="en-US" sz="2000" dirty="0"/>
              <a:t>be 7.0%) or as high as 218 </a:t>
            </a:r>
            <a:r>
              <a:rPr lang="en-US" sz="2000" dirty="0" smtClean="0"/>
              <a:t>mg/dl (for </a:t>
            </a:r>
            <a:r>
              <a:rPr lang="en-US" sz="2000" dirty="0"/>
              <a:t>which the </a:t>
            </a:r>
            <a:r>
              <a:rPr lang="en-US" sz="2000" dirty="0" smtClean="0"/>
              <a:t>eA1C from mean </a:t>
            </a:r>
            <a:r>
              <a:rPr lang="en-US" sz="2000" dirty="0"/>
              <a:t>glucose would be 8.5</a:t>
            </a:r>
            <a:r>
              <a:rPr lang="en-US" sz="2000" dirty="0" smtClean="0"/>
              <a:t>%)</a:t>
            </a:r>
            <a:endParaRPr lang="en-US" sz="2000" dirty="0"/>
          </a:p>
        </p:txBody>
      </p:sp>
      <p:sp>
        <p:nvSpPr>
          <p:cNvPr id="4" name="Rectangle 3"/>
          <p:cNvSpPr/>
          <p:nvPr/>
        </p:nvSpPr>
        <p:spPr>
          <a:xfrm>
            <a:off x="5334000" y="4825915"/>
            <a:ext cx="5486400" cy="338554"/>
          </a:xfrm>
          <a:prstGeom prst="rect">
            <a:avLst/>
          </a:prstGeom>
        </p:spPr>
        <p:txBody>
          <a:bodyPr wrap="square">
            <a:spAutoFit/>
          </a:bodyPr>
          <a:lstStyle/>
          <a:p>
            <a:r>
              <a:rPr lang="en-US" sz="1600" dirty="0"/>
              <a:t>Diabetes </a:t>
            </a:r>
            <a:r>
              <a:rPr lang="en-US" sz="1600" dirty="0" err="1"/>
              <a:t>Technol</a:t>
            </a:r>
            <a:r>
              <a:rPr lang="en-US" sz="1600" dirty="0"/>
              <a:t> </a:t>
            </a:r>
            <a:r>
              <a:rPr lang="en-US" sz="1600" dirty="0" err="1"/>
              <a:t>Ther</a:t>
            </a:r>
            <a:r>
              <a:rPr lang="en-US" sz="1600" dirty="0"/>
              <a:t> </a:t>
            </a:r>
            <a:r>
              <a:rPr lang="en-US" sz="1600" dirty="0" smtClean="0"/>
              <a:t>2018;20:314–316</a:t>
            </a:r>
            <a:endParaRPr lang="en-US" sz="1600" dirty="0"/>
          </a:p>
        </p:txBody>
      </p:sp>
      <p:sp>
        <p:nvSpPr>
          <p:cNvPr id="5" name="Rectangle 4"/>
          <p:cNvSpPr/>
          <p:nvPr/>
        </p:nvSpPr>
        <p:spPr>
          <a:xfrm>
            <a:off x="381000" y="4825915"/>
            <a:ext cx="5181600" cy="338554"/>
          </a:xfrm>
          <a:prstGeom prst="rect">
            <a:avLst/>
          </a:prstGeom>
        </p:spPr>
        <p:txBody>
          <a:bodyPr wrap="square">
            <a:spAutoFit/>
          </a:bodyPr>
          <a:lstStyle/>
          <a:p>
            <a:r>
              <a:rPr lang="en-US" sz="1600" dirty="0"/>
              <a:t>Diabetes </a:t>
            </a:r>
            <a:r>
              <a:rPr lang="en-US" sz="1600" dirty="0" smtClean="0"/>
              <a:t>Care, </a:t>
            </a:r>
            <a:r>
              <a:rPr lang="en-US" sz="1600" dirty="0"/>
              <a:t>published online September 17, 2018</a:t>
            </a:r>
          </a:p>
        </p:txBody>
      </p:sp>
    </p:spTree>
    <p:extLst>
      <p:ext uri="{BB962C8B-B14F-4D97-AF65-F5344CB8AC3E}">
        <p14:creationId xmlns:p14="http://schemas.microsoft.com/office/powerpoint/2010/main" val="2036208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0000"/>
                </a:solidFill>
              </a:rPr>
              <a:t>G</a:t>
            </a:r>
            <a:r>
              <a:rPr lang="en-US" sz="3200" dirty="0" smtClean="0">
                <a:solidFill>
                  <a:srgbClr val="C00000"/>
                </a:solidFill>
              </a:rPr>
              <a:t>lucose management indicator </a:t>
            </a:r>
            <a:r>
              <a:rPr lang="en-US" sz="3200" dirty="0">
                <a:solidFill>
                  <a:srgbClr val="C00000"/>
                </a:solidFill>
              </a:rPr>
              <a:t>(GMI)</a:t>
            </a:r>
          </a:p>
        </p:txBody>
      </p:sp>
      <p:sp>
        <p:nvSpPr>
          <p:cNvPr id="3" name="Content Placeholder 2"/>
          <p:cNvSpPr>
            <a:spLocks noGrp="1"/>
          </p:cNvSpPr>
          <p:nvPr>
            <p:ph idx="1"/>
          </p:nvPr>
        </p:nvSpPr>
        <p:spPr>
          <a:xfrm>
            <a:off x="473224" y="1419622"/>
            <a:ext cx="8686800" cy="3394472"/>
          </a:xfrm>
        </p:spPr>
        <p:txBody>
          <a:bodyPr>
            <a:normAutofit/>
          </a:bodyPr>
          <a:lstStyle/>
          <a:p>
            <a:r>
              <a:rPr lang="en-US" sz="2800" dirty="0" smtClean="0"/>
              <a:t>The </a:t>
            </a:r>
            <a:r>
              <a:rPr lang="en-US" sz="2800" dirty="0"/>
              <a:t>leading </a:t>
            </a:r>
            <a:r>
              <a:rPr lang="en-US" sz="2800" dirty="0" smtClean="0"/>
              <a:t>candidates to </a:t>
            </a:r>
            <a:r>
              <a:rPr lang="en-US" sz="2800" dirty="0"/>
              <a:t>replace </a:t>
            </a:r>
            <a:r>
              <a:rPr lang="en-US" sz="2800" dirty="0" smtClean="0"/>
              <a:t>eA1C</a:t>
            </a:r>
          </a:p>
          <a:p>
            <a:r>
              <a:rPr lang="en-US" sz="2800" dirty="0" smtClean="0"/>
              <a:t>GMI(%)=3.31+0.02392</a:t>
            </a:r>
            <a:r>
              <a:rPr lang="en-US" sz="2800" dirty="0" smtClean="0">
                <a:sym typeface="Webdings"/>
              </a:rPr>
              <a:t></a:t>
            </a:r>
            <a:r>
              <a:rPr lang="en-US" sz="2800" dirty="0" smtClean="0"/>
              <a:t>mean </a:t>
            </a:r>
            <a:r>
              <a:rPr lang="en-US" sz="2800" dirty="0"/>
              <a:t>glucose in </a:t>
            </a:r>
            <a:r>
              <a:rPr lang="en-US" sz="2800" dirty="0" smtClean="0"/>
              <a:t>mg/</a:t>
            </a:r>
            <a:r>
              <a:rPr lang="en-US" sz="2800" dirty="0" err="1" smtClean="0"/>
              <a:t>dL</a:t>
            </a:r>
            <a:endParaRPr lang="en-US" sz="2800" dirty="0" smtClean="0"/>
          </a:p>
          <a:p>
            <a:r>
              <a:rPr lang="en-US" sz="2800" dirty="0"/>
              <a:t>C</a:t>
            </a:r>
            <a:r>
              <a:rPr lang="en-US" sz="2800" dirty="0" smtClean="0"/>
              <a:t>ombining </a:t>
            </a:r>
            <a:r>
              <a:rPr lang="en-US" sz="2800" dirty="0"/>
              <a:t>data from </a:t>
            </a:r>
            <a:r>
              <a:rPr lang="en-US" sz="2800" dirty="0" smtClean="0"/>
              <a:t>four randomized </a:t>
            </a:r>
            <a:r>
              <a:rPr lang="en-US" sz="2800" dirty="0"/>
              <a:t>trials using the </a:t>
            </a:r>
            <a:r>
              <a:rPr lang="en-US" sz="2800" dirty="0" err="1"/>
              <a:t>Dexcom</a:t>
            </a:r>
            <a:r>
              <a:rPr lang="en-US" sz="2800" dirty="0"/>
              <a:t> G4 </a:t>
            </a:r>
            <a:r>
              <a:rPr lang="en-US" sz="2800" dirty="0" smtClean="0"/>
              <a:t>sensor</a:t>
            </a:r>
          </a:p>
        </p:txBody>
      </p:sp>
    </p:spTree>
    <p:extLst>
      <p:ext uri="{BB962C8B-B14F-4D97-AF65-F5344CB8AC3E}">
        <p14:creationId xmlns:p14="http://schemas.microsoft.com/office/powerpoint/2010/main" val="2835226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3584" t="25977" r="8888" b="31954"/>
          <a:stretch/>
        </p:blipFill>
        <p:spPr bwMode="auto">
          <a:xfrm>
            <a:off x="1619672" y="57150"/>
            <a:ext cx="6192688" cy="4349986"/>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08520" y="4407136"/>
            <a:ext cx="9525000" cy="400110"/>
          </a:xfrm>
          <a:prstGeom prst="rect">
            <a:avLst/>
          </a:prstGeom>
        </p:spPr>
        <p:txBody>
          <a:bodyPr wrap="square">
            <a:spAutoFit/>
          </a:bodyPr>
          <a:lstStyle/>
          <a:p>
            <a:pPr algn="ctr"/>
            <a:r>
              <a:rPr lang="en-US" sz="2000" dirty="0">
                <a:solidFill>
                  <a:srgbClr val="C00000"/>
                </a:solidFill>
              </a:rPr>
              <a:t>GMI calculated for </a:t>
            </a:r>
            <a:r>
              <a:rPr lang="en-US" sz="2000" dirty="0" smtClean="0">
                <a:solidFill>
                  <a:srgbClr val="C00000"/>
                </a:solidFill>
              </a:rPr>
              <a:t>various CGM-derived </a:t>
            </a:r>
            <a:r>
              <a:rPr lang="en-US" sz="2000" dirty="0">
                <a:solidFill>
                  <a:srgbClr val="C00000"/>
                </a:solidFill>
              </a:rPr>
              <a:t>mean </a:t>
            </a:r>
            <a:r>
              <a:rPr lang="en-US" sz="2000" dirty="0" smtClean="0">
                <a:solidFill>
                  <a:srgbClr val="C00000"/>
                </a:solidFill>
              </a:rPr>
              <a:t>glucose concentrations</a:t>
            </a:r>
            <a:endParaRPr lang="en-US" sz="2000" dirty="0">
              <a:solidFill>
                <a:srgbClr val="C00000"/>
              </a:solidFill>
            </a:endParaRPr>
          </a:p>
        </p:txBody>
      </p:sp>
      <p:sp>
        <p:nvSpPr>
          <p:cNvPr id="6" name="Rectangle 5"/>
          <p:cNvSpPr/>
          <p:nvPr/>
        </p:nvSpPr>
        <p:spPr>
          <a:xfrm>
            <a:off x="2267744" y="4825915"/>
            <a:ext cx="5181600" cy="338554"/>
          </a:xfrm>
          <a:prstGeom prst="rect">
            <a:avLst/>
          </a:prstGeom>
        </p:spPr>
        <p:txBody>
          <a:bodyPr wrap="square">
            <a:spAutoFit/>
          </a:bodyPr>
          <a:lstStyle/>
          <a:p>
            <a:r>
              <a:rPr lang="en-US" sz="1600" dirty="0" smtClean="0"/>
              <a:t>  </a:t>
            </a:r>
            <a:r>
              <a:rPr lang="en-US" sz="1400" dirty="0" smtClean="0"/>
              <a:t>Diabetes Care, </a:t>
            </a:r>
            <a:r>
              <a:rPr lang="en-US" sz="1400" dirty="0"/>
              <a:t>published online September 17, 2018</a:t>
            </a:r>
          </a:p>
        </p:txBody>
      </p:sp>
    </p:spTree>
    <p:extLst>
      <p:ext uri="{BB962C8B-B14F-4D97-AF65-F5344CB8AC3E}">
        <p14:creationId xmlns:p14="http://schemas.microsoft.com/office/powerpoint/2010/main" val="2149193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800" dirty="0"/>
              <a:t>If the target A1C is 7.0% but the </a:t>
            </a:r>
            <a:r>
              <a:rPr lang="en-US" sz="1800" dirty="0" smtClean="0"/>
              <a:t>GMI is </a:t>
            </a:r>
            <a:r>
              <a:rPr lang="en-US" sz="1800" dirty="0"/>
              <a:t>always lower </a:t>
            </a:r>
            <a:r>
              <a:rPr lang="en-US" sz="1800" dirty="0" smtClean="0"/>
              <a:t>(6.6</a:t>
            </a:r>
            <a:r>
              <a:rPr lang="en-US" sz="1800" dirty="0"/>
              <a:t>%), it </a:t>
            </a:r>
            <a:r>
              <a:rPr lang="en-US" sz="1800" dirty="0" smtClean="0"/>
              <a:t>would be </a:t>
            </a:r>
            <a:r>
              <a:rPr lang="en-US" sz="1800" dirty="0"/>
              <a:t>advisable to ensure that the </a:t>
            </a:r>
            <a:r>
              <a:rPr lang="en-US" sz="1800" dirty="0" smtClean="0"/>
              <a:t>time spent </a:t>
            </a:r>
            <a:r>
              <a:rPr lang="en-US" sz="1800" dirty="0"/>
              <a:t>in hypoglycemia is not </a:t>
            </a:r>
            <a:r>
              <a:rPr lang="en-US" sz="1800" dirty="0" smtClean="0"/>
              <a:t>excessive. </a:t>
            </a:r>
            <a:r>
              <a:rPr lang="en-US" sz="1800" dirty="0"/>
              <a:t>Setting a slightly </a:t>
            </a:r>
            <a:r>
              <a:rPr lang="en-US" sz="1800" dirty="0" smtClean="0"/>
              <a:t>higher A1C </a:t>
            </a:r>
            <a:r>
              <a:rPr lang="en-US" sz="1800" dirty="0"/>
              <a:t>target </a:t>
            </a:r>
            <a:r>
              <a:rPr lang="en-US" sz="1800" dirty="0" smtClean="0"/>
              <a:t>(7.3%)</a:t>
            </a:r>
            <a:r>
              <a:rPr lang="en-US" sz="1800" dirty="0"/>
              <a:t> may be advisable to minimize the </a:t>
            </a:r>
            <a:r>
              <a:rPr lang="en-US" sz="1800" dirty="0" smtClean="0"/>
              <a:t>risk of </a:t>
            </a:r>
            <a:r>
              <a:rPr lang="en-US" sz="1800" dirty="0"/>
              <a:t>hypoglycemia</a:t>
            </a:r>
            <a:r>
              <a:rPr lang="en-US" sz="1800" dirty="0" smtClean="0"/>
              <a:t>.</a:t>
            </a:r>
            <a:r>
              <a:rPr lang="en-US" sz="1800" dirty="0"/>
              <a:t> </a:t>
            </a:r>
            <a:r>
              <a:rPr lang="en-US" sz="1800" dirty="0" smtClean="0"/>
              <a:t>(</a:t>
            </a:r>
            <a:r>
              <a:rPr lang="en-US" sz="1400" dirty="0" smtClean="0"/>
              <a:t>Longer RBC </a:t>
            </a:r>
            <a:r>
              <a:rPr lang="en-US" sz="1400" dirty="0"/>
              <a:t>life span (slower RBC </a:t>
            </a:r>
            <a:r>
              <a:rPr lang="en-US" sz="1400" dirty="0" smtClean="0"/>
              <a:t>turnover rate</a:t>
            </a:r>
            <a:r>
              <a:rPr lang="en-US" sz="1400" dirty="0"/>
              <a:t>) than </a:t>
            </a:r>
            <a:r>
              <a:rPr lang="en-US" sz="1400" dirty="0" smtClean="0"/>
              <a:t>average or </a:t>
            </a:r>
            <a:r>
              <a:rPr lang="en-US" sz="1400" dirty="0"/>
              <a:t>a higher RBC </a:t>
            </a:r>
            <a:r>
              <a:rPr lang="en-US" sz="1400" dirty="0" err="1" smtClean="0"/>
              <a:t>glycation</a:t>
            </a:r>
            <a:r>
              <a:rPr lang="en-US" sz="1400" dirty="0"/>
              <a:t> </a:t>
            </a:r>
            <a:r>
              <a:rPr lang="en-US" sz="1400" dirty="0" smtClean="0"/>
              <a:t>rate </a:t>
            </a:r>
            <a:r>
              <a:rPr lang="en-US" sz="1400" dirty="0"/>
              <a:t>than </a:t>
            </a:r>
            <a:r>
              <a:rPr lang="en-US" sz="1400" dirty="0" smtClean="0"/>
              <a:t>average)</a:t>
            </a:r>
          </a:p>
          <a:p>
            <a:endParaRPr lang="en-US" sz="1800" dirty="0" smtClean="0"/>
          </a:p>
          <a:p>
            <a:r>
              <a:rPr lang="en-US" sz="1800" dirty="0"/>
              <a:t>If the target A1C is 7.5% and the GMI </a:t>
            </a:r>
            <a:r>
              <a:rPr lang="en-US" sz="1800" dirty="0" smtClean="0"/>
              <a:t>is always </a:t>
            </a:r>
            <a:r>
              <a:rPr lang="en-US" sz="1800" dirty="0"/>
              <a:t>higher </a:t>
            </a:r>
            <a:r>
              <a:rPr lang="en-US" sz="1800" dirty="0" smtClean="0"/>
              <a:t>(7.9</a:t>
            </a:r>
            <a:r>
              <a:rPr lang="en-US" sz="1800" dirty="0"/>
              <a:t>%), it might </a:t>
            </a:r>
            <a:r>
              <a:rPr lang="en-US" sz="1800" dirty="0" smtClean="0"/>
              <a:t>be safe </a:t>
            </a:r>
            <a:r>
              <a:rPr lang="en-US" sz="1800" dirty="0"/>
              <a:t>to set the A1C target </a:t>
            </a:r>
            <a:r>
              <a:rPr lang="en-US" sz="1800" dirty="0" smtClean="0"/>
              <a:t>slightly lower</a:t>
            </a:r>
            <a:r>
              <a:rPr lang="en-US" sz="1800" dirty="0"/>
              <a:t>, such as at 7.2%, in order </a:t>
            </a:r>
            <a:r>
              <a:rPr lang="en-US" sz="1800" dirty="0" smtClean="0"/>
              <a:t>to minimize </a:t>
            </a:r>
            <a:r>
              <a:rPr lang="en-US" sz="1800" dirty="0"/>
              <a:t>excessive hyperglycemia</a:t>
            </a:r>
            <a:r>
              <a:rPr lang="en-US" sz="1800" dirty="0" smtClean="0"/>
              <a:t>.</a:t>
            </a:r>
          </a:p>
          <a:p>
            <a:endParaRPr lang="en-US" sz="1800" dirty="0" smtClean="0"/>
          </a:p>
          <a:p>
            <a:r>
              <a:rPr lang="en-US" sz="1800" dirty="0" smtClean="0"/>
              <a:t>The </a:t>
            </a:r>
            <a:r>
              <a:rPr lang="en-US" sz="1800" dirty="0"/>
              <a:t>difference in </a:t>
            </a:r>
            <a:r>
              <a:rPr lang="en-US" sz="1800" dirty="0" smtClean="0"/>
              <a:t>laboratory A1C </a:t>
            </a:r>
            <a:r>
              <a:rPr lang="en-US" sz="1800" dirty="0"/>
              <a:t>and GMI remains </a:t>
            </a:r>
            <a:r>
              <a:rPr lang="en-US" sz="1800" dirty="0" smtClean="0"/>
              <a:t>relatively stable </a:t>
            </a:r>
            <a:r>
              <a:rPr lang="en-US" sz="1800" dirty="0"/>
              <a:t>for each individual over time.</a:t>
            </a:r>
          </a:p>
        </p:txBody>
      </p:sp>
      <p:sp>
        <p:nvSpPr>
          <p:cNvPr id="4" name="Rectangle 3"/>
          <p:cNvSpPr/>
          <p:nvPr/>
        </p:nvSpPr>
        <p:spPr>
          <a:xfrm>
            <a:off x="2267744" y="4825915"/>
            <a:ext cx="5181600" cy="338554"/>
          </a:xfrm>
          <a:prstGeom prst="rect">
            <a:avLst/>
          </a:prstGeom>
        </p:spPr>
        <p:txBody>
          <a:bodyPr wrap="square">
            <a:spAutoFit/>
          </a:bodyPr>
          <a:lstStyle/>
          <a:p>
            <a:r>
              <a:rPr lang="en-US" sz="1600" dirty="0" smtClean="0"/>
              <a:t>  </a:t>
            </a:r>
            <a:r>
              <a:rPr lang="en-US" sz="1400" dirty="0" smtClean="0"/>
              <a:t>Diabetes Care, </a:t>
            </a:r>
            <a:r>
              <a:rPr lang="en-US" sz="1400" dirty="0"/>
              <a:t>published online September 17, 2018</a:t>
            </a:r>
          </a:p>
        </p:txBody>
      </p:sp>
    </p:spTree>
    <p:extLst>
      <p:ext uri="{BB962C8B-B14F-4D97-AF65-F5344CB8AC3E}">
        <p14:creationId xmlns:p14="http://schemas.microsoft.com/office/powerpoint/2010/main" val="327975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6993" t="35402" r="19615" b="17471"/>
          <a:stretch/>
        </p:blipFill>
        <p:spPr bwMode="auto">
          <a:xfrm>
            <a:off x="2483768" y="411510"/>
            <a:ext cx="3816424" cy="3816423"/>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483768" y="4789401"/>
            <a:ext cx="5181600" cy="338554"/>
          </a:xfrm>
          <a:prstGeom prst="rect">
            <a:avLst/>
          </a:prstGeom>
        </p:spPr>
        <p:txBody>
          <a:bodyPr wrap="square">
            <a:spAutoFit/>
          </a:bodyPr>
          <a:lstStyle/>
          <a:p>
            <a:r>
              <a:rPr lang="en-US" sz="1600" dirty="0" smtClean="0"/>
              <a:t>  </a:t>
            </a:r>
            <a:r>
              <a:rPr lang="en-US" sz="1200" dirty="0" smtClean="0"/>
              <a:t>Diabetes Care, </a:t>
            </a:r>
            <a:r>
              <a:rPr lang="en-US" sz="1200" dirty="0"/>
              <a:t>published online September 17, 2018</a:t>
            </a:r>
          </a:p>
        </p:txBody>
      </p:sp>
      <p:sp>
        <p:nvSpPr>
          <p:cNvPr id="6" name="Rectangle 5"/>
          <p:cNvSpPr/>
          <p:nvPr/>
        </p:nvSpPr>
        <p:spPr>
          <a:xfrm>
            <a:off x="755576" y="4227933"/>
            <a:ext cx="7272808" cy="307777"/>
          </a:xfrm>
          <a:prstGeom prst="rect">
            <a:avLst/>
          </a:prstGeom>
        </p:spPr>
        <p:txBody>
          <a:bodyPr wrap="square">
            <a:spAutoFit/>
          </a:bodyPr>
          <a:lstStyle/>
          <a:p>
            <a:pPr algn="ctr"/>
            <a:r>
              <a:rPr lang="en-US" sz="1400" dirty="0">
                <a:solidFill>
                  <a:srgbClr val="C00000"/>
                </a:solidFill>
              </a:rPr>
              <a:t>Difference between </a:t>
            </a:r>
            <a:r>
              <a:rPr lang="en-US" sz="1400" dirty="0" smtClean="0">
                <a:solidFill>
                  <a:srgbClr val="C00000"/>
                </a:solidFill>
              </a:rPr>
              <a:t>GMI and laboratory-measured A1C </a:t>
            </a:r>
            <a:r>
              <a:rPr lang="en-US" sz="1400" dirty="0">
                <a:solidFill>
                  <a:srgbClr val="C00000"/>
                </a:solidFill>
              </a:rPr>
              <a:t>(N = 528)</a:t>
            </a:r>
          </a:p>
        </p:txBody>
      </p:sp>
    </p:spTree>
    <p:extLst>
      <p:ext uri="{BB962C8B-B14F-4D97-AF65-F5344CB8AC3E}">
        <p14:creationId xmlns:p14="http://schemas.microsoft.com/office/powerpoint/2010/main" val="1047634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rotWithShape="1">
          <a:blip r:embed="rId2"/>
          <a:srcRect l="13759" t="16579" r="14637" b="27368"/>
          <a:stretch/>
        </p:blipFill>
        <p:spPr bwMode="auto">
          <a:xfrm>
            <a:off x="323528" y="339503"/>
            <a:ext cx="7920880" cy="316835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771800" y="3532920"/>
            <a:ext cx="2654829" cy="338554"/>
          </a:xfrm>
          <a:prstGeom prst="rect">
            <a:avLst/>
          </a:prstGeom>
        </p:spPr>
        <p:txBody>
          <a:bodyPr wrap="none">
            <a:spAutoFit/>
          </a:bodyPr>
          <a:lstStyle/>
          <a:p>
            <a:r>
              <a:rPr lang="en-US" sz="1600" dirty="0" smtClean="0"/>
              <a:t>Lancet, </a:t>
            </a:r>
            <a:r>
              <a:rPr lang="en-US" sz="1600" dirty="0" err="1" smtClean="0"/>
              <a:t>Vol</a:t>
            </a:r>
            <a:r>
              <a:rPr lang="en-US" sz="1600" dirty="0" smtClean="0"/>
              <a:t> 391,  </a:t>
            </a:r>
            <a:r>
              <a:rPr lang="en-US" sz="1600" dirty="0"/>
              <a:t>April 7, 2018</a:t>
            </a:r>
          </a:p>
        </p:txBody>
      </p:sp>
    </p:spTree>
    <p:extLst>
      <p:ext uri="{BB962C8B-B14F-4D97-AF65-F5344CB8AC3E}">
        <p14:creationId xmlns:p14="http://schemas.microsoft.com/office/powerpoint/2010/main" val="352865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Grp="1"/>
          </p:cNvPicPr>
          <p:nvPr>
            <p:ph sz="half" idx="1"/>
          </p:nvPr>
        </p:nvPicPr>
        <p:blipFill rotWithShape="1">
          <a:blip r:embed="rId2"/>
          <a:srcRect l="45862" t="22369" r="18336" b="20000"/>
          <a:stretch/>
        </p:blipFill>
        <p:spPr bwMode="auto">
          <a:xfrm>
            <a:off x="381000" y="819150"/>
            <a:ext cx="3750265" cy="3394075"/>
          </a:xfrm>
          <a:prstGeom prst="rect">
            <a:avLst/>
          </a:prstGeom>
          <a:ln>
            <a:noFill/>
          </a:ln>
          <a:extLst>
            <a:ext uri="{53640926-AAD7-44D8-BBD7-CCE9431645EC}">
              <a14:shadowObscured xmlns:a14="http://schemas.microsoft.com/office/drawing/2010/main"/>
            </a:ext>
          </a:extLst>
        </p:spPr>
      </p:pic>
      <p:pic>
        <p:nvPicPr>
          <p:cNvPr id="6" name="Content Placeholder 3"/>
          <p:cNvPicPr>
            <a:picLocks noGrp="1"/>
          </p:cNvPicPr>
          <p:nvPr>
            <p:ph sz="half" idx="2"/>
          </p:nvPr>
        </p:nvPicPr>
        <p:blipFill rotWithShape="1">
          <a:blip r:embed="rId3"/>
          <a:srcRect l="45418" t="21842" r="18632" b="23421"/>
          <a:stretch/>
        </p:blipFill>
        <p:spPr bwMode="auto">
          <a:xfrm>
            <a:off x="4648200" y="895350"/>
            <a:ext cx="3964868" cy="339407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762000" y="4366364"/>
            <a:ext cx="3200400" cy="646331"/>
          </a:xfrm>
          <a:prstGeom prst="rect">
            <a:avLst/>
          </a:prstGeom>
        </p:spPr>
        <p:txBody>
          <a:bodyPr wrap="square">
            <a:spAutoFit/>
          </a:bodyPr>
          <a:lstStyle/>
          <a:p>
            <a:pPr algn="ctr"/>
            <a:r>
              <a:rPr lang="en-US" sz="1200" dirty="0">
                <a:solidFill>
                  <a:srgbClr val="C00000"/>
                </a:solidFill>
              </a:rPr>
              <a:t>Cumulative distribution of </a:t>
            </a:r>
            <a:r>
              <a:rPr lang="en-US" sz="1200" dirty="0" err="1">
                <a:solidFill>
                  <a:srgbClr val="C00000"/>
                </a:solidFill>
              </a:rPr>
              <a:t>hypoglycaemic</a:t>
            </a:r>
            <a:r>
              <a:rPr lang="en-US" sz="1200" dirty="0">
                <a:solidFill>
                  <a:srgbClr val="C00000"/>
                </a:solidFill>
              </a:rPr>
              <a:t> events per 28 days at baseline and follow-up in the control group</a:t>
            </a:r>
          </a:p>
        </p:txBody>
      </p:sp>
      <p:sp>
        <p:nvSpPr>
          <p:cNvPr id="8" name="Rectangle 7"/>
          <p:cNvSpPr/>
          <p:nvPr/>
        </p:nvSpPr>
        <p:spPr>
          <a:xfrm>
            <a:off x="5257800" y="4366522"/>
            <a:ext cx="3274640" cy="646331"/>
          </a:xfrm>
          <a:prstGeom prst="rect">
            <a:avLst/>
          </a:prstGeom>
        </p:spPr>
        <p:txBody>
          <a:bodyPr wrap="square">
            <a:spAutoFit/>
          </a:bodyPr>
          <a:lstStyle/>
          <a:p>
            <a:pPr algn="ctr"/>
            <a:r>
              <a:rPr lang="en-US" sz="1200" dirty="0">
                <a:solidFill>
                  <a:srgbClr val="C00000"/>
                </a:solidFill>
              </a:rPr>
              <a:t>Cumulative distribution of </a:t>
            </a:r>
            <a:r>
              <a:rPr lang="en-US" sz="1200" dirty="0" err="1">
                <a:solidFill>
                  <a:srgbClr val="C00000"/>
                </a:solidFill>
              </a:rPr>
              <a:t>hypoglycaemic</a:t>
            </a:r>
            <a:r>
              <a:rPr lang="en-US" sz="1200" dirty="0">
                <a:solidFill>
                  <a:srgbClr val="C00000"/>
                </a:solidFill>
              </a:rPr>
              <a:t> events per 28 days at baseline and follow-up in </a:t>
            </a:r>
            <a:r>
              <a:rPr lang="en-US" sz="1200" dirty="0" smtClean="0">
                <a:solidFill>
                  <a:srgbClr val="C00000"/>
                </a:solidFill>
              </a:rPr>
              <a:t>the </a:t>
            </a:r>
            <a:r>
              <a:rPr lang="en-US" sz="1200" dirty="0" err="1" smtClean="0">
                <a:solidFill>
                  <a:srgbClr val="C00000"/>
                </a:solidFill>
              </a:rPr>
              <a:t>rtCGM</a:t>
            </a:r>
            <a:r>
              <a:rPr lang="en-US" sz="1200" dirty="0" smtClean="0">
                <a:solidFill>
                  <a:srgbClr val="C00000"/>
                </a:solidFill>
              </a:rPr>
              <a:t> </a:t>
            </a:r>
            <a:r>
              <a:rPr lang="en-US" sz="1200" dirty="0">
                <a:solidFill>
                  <a:srgbClr val="C00000"/>
                </a:solidFill>
              </a:rPr>
              <a:t>group</a:t>
            </a:r>
          </a:p>
        </p:txBody>
      </p:sp>
    </p:spTree>
    <p:extLst>
      <p:ext uri="{BB962C8B-B14F-4D97-AF65-F5344CB8AC3E}">
        <p14:creationId xmlns:p14="http://schemas.microsoft.com/office/powerpoint/2010/main" val="1186436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339502"/>
            <a:ext cx="8229600" cy="857250"/>
          </a:xfrm>
        </p:spPr>
        <p:txBody>
          <a:bodyPr>
            <a:normAutofit/>
          </a:bodyPr>
          <a:lstStyle/>
          <a:p>
            <a:pPr algn="l"/>
            <a:r>
              <a:rPr lang="en-US" sz="2800" dirty="0" smtClean="0">
                <a:solidFill>
                  <a:srgbClr val="C00000"/>
                </a:solidFill>
              </a:rPr>
              <a:t>Objectives</a:t>
            </a:r>
            <a:endParaRPr lang="en-US" sz="2800" dirty="0">
              <a:solidFill>
                <a:srgbClr val="C00000"/>
              </a:solidFill>
            </a:endParaRPr>
          </a:p>
        </p:txBody>
      </p:sp>
      <p:sp>
        <p:nvSpPr>
          <p:cNvPr id="7" name="Flowchart: Alternate Process 6"/>
          <p:cNvSpPr/>
          <p:nvPr/>
        </p:nvSpPr>
        <p:spPr>
          <a:xfrm>
            <a:off x="1187624" y="1473717"/>
            <a:ext cx="6696744" cy="615346"/>
          </a:xfrm>
          <a:prstGeom prst="flowChartAlternateProcess">
            <a:avLst/>
          </a:prstGeom>
          <a:gradFill>
            <a:gsLst>
              <a:gs pos="0">
                <a:schemeClr val="tx2">
                  <a:lumMod val="40000"/>
                  <a:lumOff val="60000"/>
                </a:schemeClr>
              </a:gs>
              <a:gs pos="50000">
                <a:schemeClr val="bg1">
                  <a:lumMod val="95000"/>
                </a:schemeClr>
              </a:gs>
              <a:gs pos="100000">
                <a:schemeClr val="accent1">
                  <a:tint val="23500"/>
                  <a:satMod val="16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smtClean="0">
                <a:solidFill>
                  <a:schemeClr val="tx1"/>
                </a:solidFill>
              </a:rPr>
              <a:t>Understand the role of HbA1c as a measure of glycemic control and its limitations</a:t>
            </a:r>
            <a:endParaRPr lang="en-US" sz="1600" dirty="0">
              <a:solidFill>
                <a:schemeClr val="tx1"/>
              </a:solidFill>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14384" t="23372" r="78732" b="62080"/>
          <a:stretch/>
        </p:blipFill>
        <p:spPr>
          <a:xfrm>
            <a:off x="1259631" y="1521122"/>
            <a:ext cx="443022" cy="499602"/>
          </a:xfrm>
        </p:spPr>
      </p:pic>
      <p:sp>
        <p:nvSpPr>
          <p:cNvPr id="8" name="Flowchart: Alternate Process 7"/>
          <p:cNvSpPr/>
          <p:nvPr/>
        </p:nvSpPr>
        <p:spPr>
          <a:xfrm>
            <a:off x="1187624" y="2200450"/>
            <a:ext cx="6696744" cy="615600"/>
          </a:xfrm>
          <a:prstGeom prst="flowChartAlternateProcess">
            <a:avLst/>
          </a:prstGeom>
          <a:gradFill>
            <a:gsLst>
              <a:gs pos="0">
                <a:schemeClr val="tx2">
                  <a:lumMod val="40000"/>
                  <a:lumOff val="60000"/>
                </a:schemeClr>
              </a:gs>
              <a:gs pos="50000">
                <a:schemeClr val="bg1">
                  <a:lumMod val="95000"/>
                </a:schemeClr>
              </a:gs>
              <a:gs pos="100000">
                <a:schemeClr val="accent1">
                  <a:tint val="23500"/>
                  <a:satMod val="16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smtClean="0">
                <a:solidFill>
                  <a:schemeClr val="tx1"/>
                </a:solidFill>
              </a:rPr>
              <a:t>Explore additional glycemic metrics, with a focus on time in range,  glucose variability (GV) and its correlation with clinical outcomes</a:t>
            </a:r>
            <a:endParaRPr lang="en-US" sz="1600" dirty="0">
              <a:solidFill>
                <a:schemeClr val="tx1"/>
              </a:solidFill>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4425" t="40933" r="78775" b="46285"/>
          <a:stretch/>
        </p:blipFill>
        <p:spPr>
          <a:xfrm>
            <a:off x="1276675" y="2274547"/>
            <a:ext cx="403418" cy="421216"/>
          </a:xfrm>
          <a:prstGeom prst="rect">
            <a:avLst/>
          </a:prstGeom>
        </p:spPr>
      </p:pic>
      <p:sp>
        <p:nvSpPr>
          <p:cNvPr id="10" name="Flowchart: Alternate Process 9"/>
          <p:cNvSpPr/>
          <p:nvPr/>
        </p:nvSpPr>
        <p:spPr>
          <a:xfrm>
            <a:off x="1185221" y="2913877"/>
            <a:ext cx="6696744" cy="615600"/>
          </a:xfrm>
          <a:prstGeom prst="flowChartAlternateProcess">
            <a:avLst/>
          </a:prstGeom>
          <a:gradFill>
            <a:gsLst>
              <a:gs pos="0">
                <a:schemeClr val="tx2">
                  <a:lumMod val="40000"/>
                  <a:lumOff val="60000"/>
                </a:schemeClr>
              </a:gs>
              <a:gs pos="50000">
                <a:schemeClr val="bg1">
                  <a:lumMod val="95000"/>
                </a:schemeClr>
              </a:gs>
              <a:gs pos="100000">
                <a:schemeClr val="accent1">
                  <a:tint val="23500"/>
                  <a:satMod val="16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smtClean="0">
                <a:solidFill>
                  <a:schemeClr val="tx1"/>
                </a:solidFill>
              </a:rPr>
              <a:t>Review recent evidence of improved GV with some glucose-lowering agents</a:t>
            </a:r>
            <a:endParaRPr lang="en-US" sz="1600" dirty="0">
              <a:solidFill>
                <a:schemeClr val="tx1"/>
              </a:solidFill>
            </a:endParaRPr>
          </a:p>
        </p:txBody>
      </p:sp>
      <p:sp>
        <p:nvSpPr>
          <p:cNvPr id="11" name="Flowchart: Alternate Process 10"/>
          <p:cNvSpPr/>
          <p:nvPr/>
        </p:nvSpPr>
        <p:spPr>
          <a:xfrm>
            <a:off x="1185221" y="3613309"/>
            <a:ext cx="6696744" cy="614625"/>
          </a:xfrm>
          <a:prstGeom prst="flowChartAlternateProcess">
            <a:avLst/>
          </a:prstGeom>
          <a:gradFill>
            <a:gsLst>
              <a:gs pos="0">
                <a:schemeClr val="tx2">
                  <a:lumMod val="40000"/>
                  <a:lumOff val="60000"/>
                </a:schemeClr>
              </a:gs>
              <a:gs pos="50000">
                <a:schemeClr val="bg1">
                  <a:lumMod val="95000"/>
                </a:schemeClr>
              </a:gs>
              <a:gs pos="100000">
                <a:schemeClr val="accent1">
                  <a:tint val="23500"/>
                  <a:satMod val="16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smtClean="0">
                <a:solidFill>
                  <a:schemeClr val="tx1"/>
                </a:solidFill>
              </a:rPr>
              <a:t>Consider how assessment of GV and the use of CGM can support management decisions and improve patient outcomes</a:t>
            </a:r>
            <a:endParaRPr lang="en-US" sz="1600" dirty="0">
              <a:solidFill>
                <a:schemeClr val="tx1"/>
              </a:solidFill>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4700" t="57516" r="78600" b="29522"/>
          <a:stretch/>
        </p:blipFill>
        <p:spPr>
          <a:xfrm>
            <a:off x="1291215" y="2996150"/>
            <a:ext cx="388878" cy="417899"/>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4042" t="74619" r="78599" b="12691"/>
          <a:stretch/>
        </p:blipFill>
        <p:spPr>
          <a:xfrm>
            <a:off x="1248789" y="3703232"/>
            <a:ext cx="453864" cy="434781"/>
          </a:xfrm>
          <a:prstGeom prst="rect">
            <a:avLst/>
          </a:prstGeom>
        </p:spPr>
      </p:pic>
    </p:spTree>
    <p:extLst>
      <p:ext uri="{BB962C8B-B14F-4D97-AF65-F5344CB8AC3E}">
        <p14:creationId xmlns:p14="http://schemas.microsoft.com/office/powerpoint/2010/main" val="265668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5979"/>
            <a:ext cx="8834128" cy="857250"/>
          </a:xfrm>
        </p:spPr>
        <p:txBody>
          <a:bodyPr>
            <a:noAutofit/>
          </a:bodyPr>
          <a:lstStyle/>
          <a:p>
            <a:r>
              <a:rPr lang="en-US" sz="2000" dirty="0" smtClean="0">
                <a:solidFill>
                  <a:srgbClr val="C00000"/>
                </a:solidFill>
              </a:rPr>
              <a:t>Standardizing Clinically Meaningful Outcome Measures Beyond HbA1c</a:t>
            </a:r>
            <a:endParaRPr lang="en-US" sz="2000" dirty="0">
              <a:solidFill>
                <a:srgbClr val="C00000"/>
              </a:solidFill>
            </a:endParaRPr>
          </a:p>
        </p:txBody>
      </p:sp>
      <p:sp>
        <p:nvSpPr>
          <p:cNvPr id="5" name="TextBox 4"/>
          <p:cNvSpPr txBox="1"/>
          <p:nvPr/>
        </p:nvSpPr>
        <p:spPr>
          <a:xfrm>
            <a:off x="6444208" y="4828806"/>
            <a:ext cx="3563888" cy="261610"/>
          </a:xfrm>
          <a:prstGeom prst="rect">
            <a:avLst/>
          </a:prstGeom>
          <a:noFill/>
        </p:spPr>
        <p:txBody>
          <a:bodyPr wrap="square" rtlCol="0">
            <a:spAutoFit/>
          </a:bodyPr>
          <a:lstStyle/>
          <a:p>
            <a:r>
              <a:rPr lang="en-US" sz="1050" dirty="0" smtClean="0"/>
              <a:t>Diabetes Care 2017;40:1622-30</a:t>
            </a:r>
            <a:endParaRPr lang="en-US" sz="1050" dirty="0"/>
          </a:p>
        </p:txBody>
      </p:sp>
      <p:sp>
        <p:nvSpPr>
          <p:cNvPr id="6" name="Rectangle 5"/>
          <p:cNvSpPr/>
          <p:nvPr/>
        </p:nvSpPr>
        <p:spPr>
          <a:xfrm>
            <a:off x="310866" y="1596337"/>
            <a:ext cx="2304256" cy="2292935"/>
          </a:xfrm>
          <a:prstGeom prst="rect">
            <a:avLst/>
          </a:prstGeom>
          <a:ln>
            <a:solidFill>
              <a:schemeClr val="tx1"/>
            </a:solidFill>
          </a:ln>
          <a:effectLst/>
        </p:spPr>
        <p:txBody>
          <a:bodyPr wrap="square">
            <a:spAutoFit/>
          </a:bodyPr>
          <a:lstStyle/>
          <a:p>
            <a:r>
              <a:rPr lang="en-US" sz="1100" b="1" dirty="0"/>
              <a:t>Standardizing Clinically</a:t>
            </a:r>
          </a:p>
          <a:p>
            <a:r>
              <a:rPr lang="en-US" sz="1100" b="1" dirty="0"/>
              <a:t>Meaningful Outcome Measures</a:t>
            </a:r>
          </a:p>
          <a:p>
            <a:r>
              <a:rPr lang="en-US" sz="1100" b="1" dirty="0"/>
              <a:t>Beyond HbA1c for Type 1 Diabetes:</a:t>
            </a:r>
          </a:p>
          <a:p>
            <a:r>
              <a:rPr lang="en-US" sz="1100" b="1" dirty="0"/>
              <a:t>A Consensus Report of the</a:t>
            </a:r>
          </a:p>
          <a:p>
            <a:r>
              <a:rPr lang="en-US" sz="1100" b="1" dirty="0"/>
              <a:t>American Association of Clinical</a:t>
            </a:r>
          </a:p>
          <a:p>
            <a:r>
              <a:rPr lang="en-US" sz="1100" b="1" dirty="0"/>
              <a:t>Endocrinologists, the American</a:t>
            </a:r>
          </a:p>
          <a:p>
            <a:r>
              <a:rPr lang="en-US" sz="1100" b="1" dirty="0"/>
              <a:t>Association of Diabetes Educators,</a:t>
            </a:r>
          </a:p>
          <a:p>
            <a:r>
              <a:rPr lang="en-US" sz="1100" b="1" dirty="0" smtClean="0"/>
              <a:t>The American Diabetes Association</a:t>
            </a:r>
            <a:r>
              <a:rPr lang="en-US" sz="1100" b="1" dirty="0"/>
              <a:t>,</a:t>
            </a:r>
          </a:p>
          <a:p>
            <a:r>
              <a:rPr lang="en-US" sz="1100" b="1" dirty="0"/>
              <a:t>the Endocrine Society, JDRF</a:t>
            </a:r>
          </a:p>
          <a:p>
            <a:r>
              <a:rPr lang="en-US" sz="1100" b="1" dirty="0"/>
              <a:t>International, The Leona M. and</a:t>
            </a:r>
          </a:p>
          <a:p>
            <a:r>
              <a:rPr lang="en-US" sz="1100" b="1" dirty="0"/>
              <a:t>Harry B. Helmsley Charitable</a:t>
            </a:r>
          </a:p>
          <a:p>
            <a:r>
              <a:rPr lang="en-US" sz="1100" b="1" dirty="0"/>
              <a:t>Trust, the Pediatric Endocrine</a:t>
            </a:r>
          </a:p>
          <a:p>
            <a:r>
              <a:rPr lang="en-US" sz="1100" b="1" dirty="0"/>
              <a:t>Society, and the T1D Exchange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851670"/>
            <a:ext cx="6313848" cy="171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Image result for American Diabetes associ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640924"/>
            <a:ext cx="1139466" cy="31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564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p:spPr>
        <p:txBody>
          <a:bodyPr>
            <a:normAutofit/>
          </a:bodyPr>
          <a:lstStyle/>
          <a:p>
            <a:r>
              <a:rPr lang="en-US" sz="2800" dirty="0" smtClean="0">
                <a:solidFill>
                  <a:srgbClr val="C00000"/>
                </a:solidFill>
              </a:rPr>
              <a:t>Different ECG Devices-Same Output </a:t>
            </a:r>
            <a:endParaRPr lang="en-US" sz="2800" dirty="0">
              <a:solidFill>
                <a:srgbClr val="C00000"/>
              </a:solidFill>
            </a:endParaRPr>
          </a:p>
        </p:txBody>
      </p:sp>
      <p:sp>
        <p:nvSpPr>
          <p:cNvPr id="3" name="Content Placeholder 2"/>
          <p:cNvSpPr>
            <a:spLocks noGrp="1"/>
          </p:cNvSpPr>
          <p:nvPr>
            <p:ph idx="1"/>
          </p:nvPr>
        </p:nvSpPr>
        <p:spPr/>
        <p:txBody>
          <a:bodyPr/>
          <a:lstStyle/>
          <a:p>
            <a:endParaRPr lang="en-US"/>
          </a:p>
        </p:txBody>
      </p:sp>
      <p:pic>
        <p:nvPicPr>
          <p:cNvPr id="13314" name="Picture 2" descr="C:\Users\User\Desktop\11\WhatsApp Image 2018-07-02 at 11.50.54 AM.jpe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1684" t="24318" r="12842"/>
          <a:stretch/>
        </p:blipFill>
        <p:spPr bwMode="auto">
          <a:xfrm>
            <a:off x="838200" y="1274567"/>
            <a:ext cx="6943800" cy="280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944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83568" y="339502"/>
            <a:ext cx="7488832" cy="4803998"/>
          </a:xfrm>
        </p:spPr>
      </p:pic>
    </p:spTree>
    <p:extLst>
      <p:ext uri="{BB962C8B-B14F-4D97-AF65-F5344CB8AC3E}">
        <p14:creationId xmlns:p14="http://schemas.microsoft.com/office/powerpoint/2010/main" val="459980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62" y="123478"/>
            <a:ext cx="8229600" cy="349547"/>
          </a:xfrm>
        </p:spPr>
        <p:txBody>
          <a:bodyPr>
            <a:noAutofit/>
          </a:bodyPr>
          <a:lstStyle/>
          <a:p>
            <a:r>
              <a:rPr lang="en-US" sz="2000" dirty="0" smtClean="0">
                <a:solidFill>
                  <a:srgbClr val="C00000"/>
                </a:solidFill>
              </a:rPr>
              <a:t>HbA1c alone may misrepresent mean blood glucose levels</a:t>
            </a:r>
            <a:endParaRPr lang="en-US" sz="2000" dirty="0">
              <a:solidFill>
                <a:srgbClr val="C00000"/>
              </a:solidFill>
            </a:endParaRPr>
          </a:p>
        </p:txBody>
      </p:sp>
      <p:sp>
        <p:nvSpPr>
          <p:cNvPr id="5" name="TextBox 4"/>
          <p:cNvSpPr txBox="1"/>
          <p:nvPr/>
        </p:nvSpPr>
        <p:spPr>
          <a:xfrm>
            <a:off x="6551712" y="4880081"/>
            <a:ext cx="2592288" cy="261610"/>
          </a:xfrm>
          <a:prstGeom prst="rect">
            <a:avLst/>
          </a:prstGeom>
          <a:noFill/>
        </p:spPr>
        <p:txBody>
          <a:bodyPr wrap="square" rtlCol="0">
            <a:spAutoFit/>
          </a:bodyPr>
          <a:lstStyle/>
          <a:p>
            <a:r>
              <a:rPr lang="en-US" sz="1050" dirty="0" smtClean="0"/>
              <a:t>Beck RW, et al. Diabetes care 2017;40:994-9</a:t>
            </a:r>
            <a:endParaRPr lang="en-US" sz="1050" dirty="0"/>
          </a:p>
        </p:txBody>
      </p:sp>
      <p:sp>
        <p:nvSpPr>
          <p:cNvPr id="6" name="TextBox 5"/>
          <p:cNvSpPr txBox="1"/>
          <p:nvPr/>
        </p:nvSpPr>
        <p:spPr>
          <a:xfrm>
            <a:off x="1010749" y="483518"/>
            <a:ext cx="7056784" cy="261610"/>
          </a:xfrm>
          <a:prstGeom prst="rect">
            <a:avLst/>
          </a:prstGeom>
          <a:noFill/>
        </p:spPr>
        <p:txBody>
          <a:bodyPr wrap="square" rtlCol="0">
            <a:spAutoFit/>
          </a:bodyPr>
          <a:lstStyle/>
          <a:p>
            <a:r>
              <a:rPr lang="en-US" sz="1100" b="1" dirty="0" smtClean="0">
                <a:solidFill>
                  <a:srgbClr val="002060"/>
                </a:solidFill>
              </a:rPr>
              <a:t>Four T1DM patients with same lab HbA1c have different ambulatory glucose profiles and estimated HbA1c values</a:t>
            </a:r>
            <a:endParaRPr lang="en-US" sz="1100" b="1" dirty="0">
              <a:solidFill>
                <a:srgbClr val="002060"/>
              </a:solidFill>
            </a:endParaRPr>
          </a:p>
        </p:txBody>
      </p:sp>
      <p:grpSp>
        <p:nvGrpSpPr>
          <p:cNvPr id="8" name="Group 7"/>
          <p:cNvGrpSpPr/>
          <p:nvPr/>
        </p:nvGrpSpPr>
        <p:grpSpPr>
          <a:xfrm>
            <a:off x="734818" y="832337"/>
            <a:ext cx="6984776" cy="4047744"/>
            <a:chOff x="114400" y="94195"/>
            <a:chExt cx="7998069" cy="4865672"/>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8240" y="2518578"/>
              <a:ext cx="3834229" cy="2441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00" y="2518578"/>
              <a:ext cx="4067495" cy="239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243" y="94195"/>
              <a:ext cx="3818756" cy="243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3668" y="158940"/>
              <a:ext cx="3551932" cy="230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6815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C00000"/>
                </a:solidFill>
              </a:rPr>
              <a:t>CGM Metrics for visualization, analysis, and documentation</a:t>
            </a:r>
            <a:endParaRPr lang="en-US" sz="2400" dirty="0">
              <a:solidFill>
                <a:srgbClr val="C00000"/>
              </a:solidFill>
            </a:endParaRPr>
          </a:p>
        </p:txBody>
      </p:sp>
      <p:sp>
        <p:nvSpPr>
          <p:cNvPr id="5" name="TextBox 4"/>
          <p:cNvSpPr txBox="1"/>
          <p:nvPr/>
        </p:nvSpPr>
        <p:spPr>
          <a:xfrm>
            <a:off x="179512" y="4779712"/>
            <a:ext cx="3384376" cy="246221"/>
          </a:xfrm>
          <a:prstGeom prst="rect">
            <a:avLst/>
          </a:prstGeom>
          <a:noFill/>
        </p:spPr>
        <p:txBody>
          <a:bodyPr wrap="square" rtlCol="0">
            <a:spAutoFit/>
          </a:bodyPr>
          <a:lstStyle/>
          <a:p>
            <a:r>
              <a:rPr lang="en-US" sz="1000" dirty="0" smtClean="0"/>
              <a:t>Diabetes care 2017,40:1633-40 </a:t>
            </a:r>
            <a:endParaRPr lang="en-US" sz="1000" dirty="0"/>
          </a:p>
        </p:txBody>
      </p:sp>
      <p:grpSp>
        <p:nvGrpSpPr>
          <p:cNvPr id="24" name="Group 23"/>
          <p:cNvGrpSpPr/>
          <p:nvPr/>
        </p:nvGrpSpPr>
        <p:grpSpPr>
          <a:xfrm>
            <a:off x="1017752" y="1275606"/>
            <a:ext cx="7082640" cy="3312368"/>
            <a:chOff x="2051720" y="1203598"/>
            <a:chExt cx="6179914" cy="2659486"/>
          </a:xfrm>
        </p:grpSpPr>
        <p:pic>
          <p:nvPicPr>
            <p:cNvPr id="3074" name="Picture 2" descr="Image result for CGM Metrics for visualization, analysis and documen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693" y="1203598"/>
              <a:ext cx="3434941" cy="265948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2051720" y="1563638"/>
              <a:ext cx="2400682" cy="2107517"/>
              <a:chOff x="2051720" y="1442041"/>
              <a:chExt cx="2400682" cy="2107517"/>
            </a:xfrm>
          </p:grpSpPr>
          <p:sp>
            <p:nvSpPr>
              <p:cNvPr id="17" name="TextBox 16"/>
              <p:cNvSpPr txBox="1"/>
              <p:nvPr/>
            </p:nvSpPr>
            <p:spPr>
              <a:xfrm>
                <a:off x="2123728" y="1442041"/>
                <a:ext cx="2304256" cy="461665"/>
              </a:xfrm>
              <a:prstGeom prst="rect">
                <a:avLst/>
              </a:prstGeom>
              <a:noFill/>
            </p:spPr>
            <p:txBody>
              <a:bodyPr wrap="square" rtlCol="0">
                <a:spAutoFit/>
              </a:bodyPr>
              <a:lstStyle/>
              <a:p>
                <a:pPr algn="ctr"/>
                <a:r>
                  <a:rPr lang="en-US" sz="1200" b="1" dirty="0" smtClean="0">
                    <a:solidFill>
                      <a:srgbClr val="002060"/>
                    </a:solidFill>
                  </a:rPr>
                  <a:t>Consensus statement established 14 key CGM metrics including:</a:t>
                </a:r>
                <a:endParaRPr lang="en-US" sz="1200" b="1" dirty="0">
                  <a:solidFill>
                    <a:srgbClr val="002060"/>
                  </a:solidFill>
                </a:endParaRPr>
              </a:p>
            </p:txBody>
          </p:sp>
          <p:sp>
            <p:nvSpPr>
              <p:cNvPr id="18" name="Rectangle 17"/>
              <p:cNvSpPr/>
              <p:nvPr/>
            </p:nvSpPr>
            <p:spPr>
              <a:xfrm>
                <a:off x="2051720" y="1903706"/>
                <a:ext cx="2376264" cy="22321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Mean glucose</a:t>
                </a:r>
                <a:endParaRPr lang="en-US" sz="1200" b="1" dirty="0">
                  <a:solidFill>
                    <a:schemeClr val="tx1"/>
                  </a:solidFill>
                </a:endParaRPr>
              </a:p>
            </p:txBody>
          </p:sp>
          <p:sp>
            <p:nvSpPr>
              <p:cNvPr id="20" name="Rectangle 19"/>
              <p:cNvSpPr/>
              <p:nvPr/>
            </p:nvSpPr>
            <p:spPr>
              <a:xfrm>
                <a:off x="2064761" y="2244628"/>
                <a:ext cx="2376264" cy="41765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Percentage of time in &lt;70 and &lt;54 mg/</a:t>
                </a:r>
                <a:r>
                  <a:rPr lang="en-US" sz="1100" b="1" dirty="0" err="1" smtClean="0">
                    <a:solidFill>
                      <a:schemeClr val="tx1"/>
                    </a:solidFill>
                  </a:rPr>
                  <a:t>dL</a:t>
                </a:r>
                <a:r>
                  <a:rPr lang="en-US" sz="1100" b="1" dirty="0" smtClean="0">
                    <a:solidFill>
                      <a:schemeClr val="tx1"/>
                    </a:solidFill>
                  </a:rPr>
                  <a:t> hypoglycemia range</a:t>
                </a:r>
                <a:endParaRPr lang="en-US" sz="1100" b="1" dirty="0">
                  <a:solidFill>
                    <a:schemeClr val="tx1"/>
                  </a:solidFill>
                </a:endParaRPr>
              </a:p>
            </p:txBody>
          </p:sp>
          <p:sp>
            <p:nvSpPr>
              <p:cNvPr id="21" name="Rectangle 20"/>
              <p:cNvSpPr/>
              <p:nvPr/>
            </p:nvSpPr>
            <p:spPr>
              <a:xfrm>
                <a:off x="2051720" y="2734589"/>
                <a:ext cx="2376264" cy="4392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Percentage of time-in-target range: 70-180 mg/</a:t>
                </a:r>
                <a:r>
                  <a:rPr lang="en-US" sz="1100" b="1" dirty="0" err="1" smtClean="0">
                    <a:solidFill>
                      <a:schemeClr val="tx1"/>
                    </a:solidFill>
                  </a:rPr>
                  <a:t>dL</a:t>
                </a:r>
                <a:endParaRPr lang="en-US" sz="1100" b="1" dirty="0">
                  <a:solidFill>
                    <a:schemeClr val="tx1"/>
                  </a:solidFill>
                </a:endParaRPr>
              </a:p>
            </p:txBody>
          </p:sp>
          <p:sp>
            <p:nvSpPr>
              <p:cNvPr id="22" name="Rectangle 21"/>
              <p:cNvSpPr/>
              <p:nvPr/>
            </p:nvSpPr>
            <p:spPr>
              <a:xfrm>
                <a:off x="2076138" y="3377152"/>
                <a:ext cx="2376264" cy="17240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Glycemic variability</a:t>
                </a:r>
                <a:endParaRPr lang="en-US" sz="1200" b="1" dirty="0">
                  <a:solidFill>
                    <a:schemeClr val="tx1"/>
                  </a:solidFill>
                </a:endParaRPr>
              </a:p>
            </p:txBody>
          </p:sp>
        </p:grpSp>
      </p:grpSp>
    </p:spTree>
    <p:extLst>
      <p:ext uri="{BB962C8B-B14F-4D97-AF65-F5344CB8AC3E}">
        <p14:creationId xmlns:p14="http://schemas.microsoft.com/office/powerpoint/2010/main" val="2242932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Autofit/>
          </a:bodyPr>
          <a:lstStyle/>
          <a:p>
            <a:r>
              <a:rPr lang="en-US" sz="2800" dirty="0">
                <a:solidFill>
                  <a:srgbClr val="C00000"/>
                </a:solidFill>
              </a:rPr>
              <a:t>From </a:t>
            </a:r>
            <a:r>
              <a:rPr lang="en-US" sz="2800">
                <a:solidFill>
                  <a:srgbClr val="C00000"/>
                </a:solidFill>
              </a:rPr>
              <a:t>7-point </a:t>
            </a:r>
            <a:r>
              <a:rPr lang="en-US" sz="2800" smtClean="0">
                <a:solidFill>
                  <a:srgbClr val="C00000"/>
                </a:solidFill>
              </a:rPr>
              <a:t>SMBG </a:t>
            </a:r>
            <a:r>
              <a:rPr lang="en-US" sz="2800" dirty="0">
                <a:solidFill>
                  <a:srgbClr val="C00000"/>
                </a:solidFill>
              </a:rPr>
              <a:t>to Ambulatory Glucose Profile</a:t>
            </a: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5346" t="26408" r="4480" b="16261"/>
          <a:stretch/>
        </p:blipFill>
        <p:spPr>
          <a:xfrm>
            <a:off x="1475655" y="1720399"/>
            <a:ext cx="6552729" cy="2327138"/>
          </a:xfrm>
        </p:spPr>
      </p:pic>
      <p:sp>
        <p:nvSpPr>
          <p:cNvPr id="5" name="Rectangle 4"/>
          <p:cNvSpPr/>
          <p:nvPr/>
        </p:nvSpPr>
        <p:spPr>
          <a:xfrm>
            <a:off x="2483768" y="1104721"/>
            <a:ext cx="4572000" cy="430887"/>
          </a:xfrm>
          <a:prstGeom prst="rect">
            <a:avLst/>
          </a:prstGeom>
        </p:spPr>
        <p:txBody>
          <a:bodyPr>
            <a:spAutoFit/>
          </a:bodyPr>
          <a:lstStyle/>
          <a:p>
            <a:r>
              <a:rPr lang="en-US" sz="1100" dirty="0"/>
              <a:t>There </a:t>
            </a:r>
            <a:r>
              <a:rPr lang="en-US" sz="1100" i="1" dirty="0"/>
              <a:t>are various ways beyond </a:t>
            </a:r>
            <a:r>
              <a:rPr lang="en-US" sz="1100" i="1" dirty="0" smtClean="0"/>
              <a:t>HbA</a:t>
            </a:r>
            <a:r>
              <a:rPr lang="en-US" sz="1100" dirty="0" smtClean="0"/>
              <a:t>1c </a:t>
            </a:r>
            <a:r>
              <a:rPr lang="en-US" sz="1100" i="1" dirty="0"/>
              <a:t>that blood glucose data can be </a:t>
            </a:r>
            <a:r>
              <a:rPr lang="en-US" sz="1100" i="1" dirty="0" smtClean="0"/>
              <a:t>used to </a:t>
            </a:r>
            <a:r>
              <a:rPr lang="en-US" sz="1100" i="1" dirty="0"/>
              <a:t>Inform diabetes management decision making and </a:t>
            </a:r>
            <a:r>
              <a:rPr lang="en-US" sz="1100" i="1" dirty="0" smtClean="0"/>
              <a:t>during clinical trials</a:t>
            </a:r>
            <a:endParaRPr lang="en-US" sz="1100" dirty="0"/>
          </a:p>
        </p:txBody>
      </p:sp>
    </p:spTree>
    <p:extLst>
      <p:ext uri="{BB962C8B-B14F-4D97-AF65-F5344CB8AC3E}">
        <p14:creationId xmlns:p14="http://schemas.microsoft.com/office/powerpoint/2010/main" val="327026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568952" cy="857250"/>
          </a:xfrm>
        </p:spPr>
        <p:txBody>
          <a:bodyPr>
            <a:noAutofit/>
          </a:bodyPr>
          <a:lstStyle/>
          <a:p>
            <a:pPr algn="l"/>
            <a:r>
              <a:rPr lang="en-US" sz="2000" dirty="0">
                <a:solidFill>
                  <a:srgbClr val="C00000"/>
                </a:solidFill>
              </a:rPr>
              <a:t>Time-in-target range is becoming the new </a:t>
            </a:r>
            <a:r>
              <a:rPr lang="en-US" sz="2000" dirty="0" smtClean="0">
                <a:solidFill>
                  <a:srgbClr val="C00000"/>
                </a:solidFill>
              </a:rPr>
              <a:t>standard for </a:t>
            </a:r>
            <a:r>
              <a:rPr lang="en-US" sz="2000" dirty="0">
                <a:solidFill>
                  <a:srgbClr val="C00000"/>
                </a:solidFill>
              </a:rPr>
              <a:t>providers </a:t>
            </a:r>
            <a:r>
              <a:rPr lang="en-US" sz="2000" dirty="0" smtClean="0">
                <a:solidFill>
                  <a:srgbClr val="C00000"/>
                </a:solidFill>
              </a:rPr>
              <a:t>and </a:t>
            </a:r>
            <a:r>
              <a:rPr lang="en-US" sz="2000" dirty="0">
                <a:solidFill>
                  <a:srgbClr val="C00000"/>
                </a:solidFill>
              </a:rPr>
              <a:t>patients</a:t>
            </a: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740" t="24415" r="14158" b="14125"/>
          <a:stretch/>
        </p:blipFill>
        <p:spPr>
          <a:xfrm>
            <a:off x="1043608" y="1350979"/>
            <a:ext cx="6852269" cy="2804947"/>
          </a:xfrm>
        </p:spPr>
      </p:pic>
    </p:spTree>
    <p:extLst>
      <p:ext uri="{BB962C8B-B14F-4D97-AF65-F5344CB8AC3E}">
        <p14:creationId xmlns:p14="http://schemas.microsoft.com/office/powerpoint/2010/main" val="3011756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3478"/>
            <a:ext cx="8229600" cy="691586"/>
          </a:xfrm>
        </p:spPr>
        <p:txBody>
          <a:bodyPr>
            <a:normAutofit/>
          </a:bodyPr>
          <a:lstStyle/>
          <a:p>
            <a:r>
              <a:rPr lang="en-US" sz="3600" dirty="0" smtClean="0">
                <a:solidFill>
                  <a:srgbClr val="C00000"/>
                </a:solidFill>
              </a:rPr>
              <a:t>Time in Ranges</a:t>
            </a:r>
            <a:endParaRPr lang="en-US" sz="3600" dirty="0">
              <a:solidFill>
                <a:srgbClr val="C00000"/>
              </a:solidFill>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200000"/>
                    </a14:imgEffect>
                    <a14:imgEffect>
                      <a14:brightnessContrast bright="-15000" contrast="36000"/>
                    </a14:imgEffect>
                  </a14:imgLayer>
                </a14:imgProps>
              </a:ext>
              <a:ext uri="{28A0092B-C50C-407E-A947-70E740481C1C}">
                <a14:useLocalDpi xmlns:a14="http://schemas.microsoft.com/office/drawing/2010/main" val="0"/>
              </a:ext>
            </a:extLst>
          </a:blip>
          <a:srcRect l="1579" t="13369" r="5321"/>
          <a:stretch/>
        </p:blipFill>
        <p:spPr>
          <a:xfrm>
            <a:off x="1115616" y="1377812"/>
            <a:ext cx="6840760" cy="3089376"/>
          </a:xfrm>
        </p:spPr>
      </p:pic>
    </p:spTree>
    <p:extLst>
      <p:ext uri="{BB962C8B-B14F-4D97-AF65-F5344CB8AC3E}">
        <p14:creationId xmlns:p14="http://schemas.microsoft.com/office/powerpoint/2010/main" val="171489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C00000"/>
                </a:solidFill>
              </a:rPr>
              <a:t>Correlation of time in range and </a:t>
            </a:r>
            <a:r>
              <a:rPr lang="en-US" sz="2400" dirty="0" smtClean="0">
                <a:solidFill>
                  <a:srgbClr val="C00000"/>
                </a:solidFill>
              </a:rPr>
              <a:t>HbA1c</a:t>
            </a:r>
            <a:endParaRPr lang="en-US" sz="2400" dirty="0">
              <a:solidFill>
                <a:srgbClr val="C00000"/>
              </a:solidFill>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3547" t="18242" r="6197" b="9074"/>
          <a:stretch/>
        </p:blipFill>
        <p:spPr>
          <a:xfrm>
            <a:off x="1187624" y="1260434"/>
            <a:ext cx="6624736" cy="2963395"/>
          </a:xfrm>
        </p:spPr>
      </p:pic>
      <p:sp>
        <p:nvSpPr>
          <p:cNvPr id="5" name="Rectangle 4"/>
          <p:cNvSpPr/>
          <p:nvPr/>
        </p:nvSpPr>
        <p:spPr>
          <a:xfrm>
            <a:off x="2483768" y="4789401"/>
            <a:ext cx="5181600" cy="338554"/>
          </a:xfrm>
          <a:prstGeom prst="rect">
            <a:avLst/>
          </a:prstGeom>
        </p:spPr>
        <p:txBody>
          <a:bodyPr wrap="square">
            <a:spAutoFit/>
          </a:bodyPr>
          <a:lstStyle/>
          <a:p>
            <a:r>
              <a:rPr lang="en-US" sz="1600" dirty="0" smtClean="0"/>
              <a:t>  </a:t>
            </a:r>
            <a:r>
              <a:rPr lang="en-US" sz="1200" dirty="0" smtClean="0"/>
              <a:t>http://www.agpreport.org/agp/agpreports#SMBG_AGP</a:t>
            </a:r>
            <a:endParaRPr lang="en-US" sz="1200" dirty="0"/>
          </a:p>
        </p:txBody>
      </p:sp>
    </p:spTree>
    <p:extLst>
      <p:ext uri="{BB962C8B-B14F-4D97-AF65-F5344CB8AC3E}">
        <p14:creationId xmlns:p14="http://schemas.microsoft.com/office/powerpoint/2010/main" val="1026766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solidFill>
                  <a:srgbClr val="C00000"/>
                </a:solidFill>
              </a:rPr>
              <a:t>Use of CGM is associated with increased time in range and</a:t>
            </a:r>
            <a:br>
              <a:rPr lang="en-US" sz="2000" dirty="0">
                <a:solidFill>
                  <a:srgbClr val="C00000"/>
                </a:solidFill>
              </a:rPr>
            </a:br>
            <a:r>
              <a:rPr lang="en-US" sz="2000" dirty="0">
                <a:solidFill>
                  <a:srgbClr val="C00000"/>
                </a:solidFill>
              </a:rPr>
              <a:t>reduced severe hypoglycemia</a:t>
            </a: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4823" t="23573" r="9356" b="12441"/>
          <a:stretch/>
        </p:blipFill>
        <p:spPr>
          <a:xfrm>
            <a:off x="1259632" y="1438762"/>
            <a:ext cx="6408712" cy="2789171"/>
          </a:xfrm>
        </p:spPr>
      </p:pic>
      <p:sp>
        <p:nvSpPr>
          <p:cNvPr id="5" name="TextBox 4"/>
          <p:cNvSpPr txBox="1"/>
          <p:nvPr/>
        </p:nvSpPr>
        <p:spPr>
          <a:xfrm>
            <a:off x="6516216" y="4802773"/>
            <a:ext cx="3384376" cy="246221"/>
          </a:xfrm>
          <a:prstGeom prst="rect">
            <a:avLst/>
          </a:prstGeom>
          <a:noFill/>
        </p:spPr>
        <p:txBody>
          <a:bodyPr wrap="square" rtlCol="0">
            <a:spAutoFit/>
          </a:bodyPr>
          <a:lstStyle/>
          <a:p>
            <a:r>
              <a:rPr lang="en-US" sz="1000" dirty="0" smtClean="0"/>
              <a:t>Lancet Diabetes </a:t>
            </a:r>
            <a:r>
              <a:rPr lang="en-US" sz="1000" dirty="0" err="1" smtClean="0"/>
              <a:t>Endocrinol</a:t>
            </a:r>
            <a:r>
              <a:rPr lang="en-US" sz="1000" dirty="0" smtClean="0"/>
              <a:t> 2016; 4: 891-902</a:t>
            </a:r>
            <a:endParaRPr lang="en-US" sz="1000" dirty="0"/>
          </a:p>
        </p:txBody>
      </p:sp>
    </p:spTree>
    <p:extLst>
      <p:ext uri="{BB962C8B-B14F-4D97-AF65-F5344CB8AC3E}">
        <p14:creationId xmlns:p14="http://schemas.microsoft.com/office/powerpoint/2010/main" val="650119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a:xfrm>
            <a:off x="228600" y="171450"/>
            <a:ext cx="8534400" cy="857250"/>
          </a:xfrm>
        </p:spPr>
        <p:txBody>
          <a:bodyPr>
            <a:normAutofit/>
          </a:bodyPr>
          <a:lstStyle/>
          <a:p>
            <a:r>
              <a:rPr lang="en-US" sz="2800" dirty="0" smtClean="0">
                <a:solidFill>
                  <a:srgbClr val="C00000"/>
                </a:solidFill>
              </a:rPr>
              <a:t>Assessment of Glycemic Control</a:t>
            </a:r>
            <a:endParaRPr lang="en-US" sz="2800" dirty="0">
              <a:solidFill>
                <a:srgbClr val="C00000"/>
              </a:solidFill>
            </a:endParaRPr>
          </a:p>
        </p:txBody>
      </p:sp>
      <p:sp>
        <p:nvSpPr>
          <p:cNvPr id="94210" name="Content Placeholder 2"/>
          <p:cNvSpPr>
            <a:spLocks noGrp="1"/>
          </p:cNvSpPr>
          <p:nvPr>
            <p:ph idx="1"/>
          </p:nvPr>
        </p:nvSpPr>
        <p:spPr>
          <a:xfrm>
            <a:off x="467544" y="1419622"/>
            <a:ext cx="8382000" cy="3829050"/>
          </a:xfrm>
          <a:prstGeom prst="rect">
            <a:avLst/>
          </a:prstGeom>
        </p:spPr>
        <p:txBody>
          <a:bodyPr>
            <a:normAutofit/>
          </a:bodyPr>
          <a:lstStyle/>
          <a:p>
            <a:pPr>
              <a:spcBef>
                <a:spcPts val="1200"/>
              </a:spcBef>
            </a:pPr>
            <a:r>
              <a:rPr lang="en-US" sz="2000" dirty="0"/>
              <a:t>P</a:t>
            </a:r>
            <a:r>
              <a:rPr lang="en-US" sz="2000" dirty="0" smtClean="0"/>
              <a:t>rimary </a:t>
            </a:r>
            <a:r>
              <a:rPr lang="en-US" sz="2000" dirty="0"/>
              <a:t>techniques available </a:t>
            </a:r>
            <a:r>
              <a:rPr lang="en-US" sz="2000" dirty="0" smtClean="0"/>
              <a:t>to </a:t>
            </a:r>
            <a:r>
              <a:rPr lang="en-US" sz="2000" dirty="0"/>
              <a:t>assess effectiveness of </a:t>
            </a:r>
            <a:r>
              <a:rPr lang="en-US" sz="2000" dirty="0" smtClean="0"/>
              <a:t>glycemic control:</a:t>
            </a:r>
          </a:p>
          <a:p>
            <a:pPr>
              <a:spcBef>
                <a:spcPts val="1200"/>
              </a:spcBef>
            </a:pPr>
            <a:endParaRPr lang="en-US" sz="2000" dirty="0"/>
          </a:p>
          <a:p>
            <a:pPr marL="914400" lvl="1" indent="-514350">
              <a:spcBef>
                <a:spcPts val="1200"/>
              </a:spcBef>
              <a:buFont typeface="Verdana" pitchFamily="34" charset="0"/>
              <a:buAutoNum type="arabicPeriod"/>
            </a:pPr>
            <a:r>
              <a:rPr lang="en-US" sz="2000" dirty="0"/>
              <a:t>Patient self-monitoring of blood glucose (SMBG)</a:t>
            </a:r>
          </a:p>
          <a:p>
            <a:pPr marL="914400" lvl="1" indent="-514350">
              <a:spcBef>
                <a:spcPts val="1200"/>
              </a:spcBef>
              <a:buFont typeface="Verdana" pitchFamily="34" charset="0"/>
              <a:buAutoNum type="arabicPeriod"/>
            </a:pPr>
            <a:r>
              <a:rPr lang="en-US" sz="2000" dirty="0" smtClean="0"/>
              <a:t>HbA1C: the </a:t>
            </a:r>
            <a:r>
              <a:rPr lang="en-US" sz="2000" dirty="0"/>
              <a:t>key surrogate for the risk of </a:t>
            </a:r>
            <a:r>
              <a:rPr lang="en-US" sz="2000" dirty="0" err="1"/>
              <a:t>microvascular</a:t>
            </a:r>
            <a:r>
              <a:rPr lang="en-US" sz="2000" dirty="0"/>
              <a:t> </a:t>
            </a:r>
            <a:r>
              <a:rPr lang="en-US" sz="2000" dirty="0" smtClean="0"/>
              <a:t>complications</a:t>
            </a:r>
          </a:p>
          <a:p>
            <a:pPr marL="400050" lvl="1" indent="0">
              <a:spcBef>
                <a:spcPts val="1200"/>
              </a:spcBef>
              <a:buNone/>
            </a:pPr>
            <a:r>
              <a:rPr lang="en-US" sz="2000" dirty="0" smtClean="0"/>
              <a:t> </a:t>
            </a:r>
            <a:endParaRPr lang="en-US" sz="2000" dirty="0"/>
          </a:p>
          <a:p>
            <a:pPr>
              <a:spcBef>
                <a:spcPts val="1200"/>
              </a:spcBef>
            </a:pPr>
            <a:r>
              <a:rPr lang="en-US" sz="2000" dirty="0"/>
              <a:t>CGM </a:t>
            </a:r>
            <a:r>
              <a:rPr lang="en-US" sz="2000" dirty="0" smtClean="0"/>
              <a:t>may have an important role assessing the effectiveness and safety of treatment in </a:t>
            </a:r>
            <a:r>
              <a:rPr lang="en-US" sz="2000" dirty="0"/>
              <a:t>selected patients.</a:t>
            </a:r>
          </a:p>
        </p:txBody>
      </p:sp>
      <p:sp>
        <p:nvSpPr>
          <p:cNvPr id="5" name="TextBox 4"/>
          <p:cNvSpPr txBox="1">
            <a:spLocks noChangeArrowheads="1"/>
          </p:cNvSpPr>
          <p:nvPr/>
        </p:nvSpPr>
        <p:spPr bwMode="auto">
          <a:xfrm>
            <a:off x="755576" y="4867308"/>
            <a:ext cx="97299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200" dirty="0">
                <a:solidFill>
                  <a:srgbClr val="002060"/>
                </a:solidFill>
                <a:latin typeface="Helvetica" pitchFamily="34" charset="0"/>
              </a:rPr>
              <a:t>American Diabetes Association Standards of Medical Care in Diabetes. </a:t>
            </a:r>
            <a:r>
              <a:rPr lang="en-US" sz="1200" dirty="0" smtClean="0">
                <a:solidFill>
                  <a:srgbClr val="002060"/>
                </a:solidFill>
                <a:latin typeface="Helvetica" pitchFamily="34" charset="0"/>
              </a:rPr>
              <a:t> Glycemic </a:t>
            </a:r>
            <a:r>
              <a:rPr lang="en-US" sz="1200" dirty="0">
                <a:solidFill>
                  <a:srgbClr val="002060"/>
                </a:solidFill>
                <a:latin typeface="Helvetica" pitchFamily="34" charset="0"/>
              </a:rPr>
              <a:t>targets. Diabetes Care </a:t>
            </a:r>
            <a:r>
              <a:rPr lang="en-US" sz="1200" dirty="0" smtClean="0">
                <a:solidFill>
                  <a:srgbClr val="002060"/>
                </a:solidFill>
                <a:latin typeface="Helvetica" pitchFamily="34" charset="0"/>
              </a:rPr>
              <a:t>2018</a:t>
            </a:r>
            <a:endParaRPr lang="en-US" sz="1200" dirty="0">
              <a:solidFill>
                <a:srgbClr val="002060"/>
              </a:solidFill>
              <a:latin typeface="Helvetica" pitchFamily="34" charset="0"/>
            </a:endParaRPr>
          </a:p>
        </p:txBody>
      </p:sp>
    </p:spTree>
    <p:extLst>
      <p:ext uri="{BB962C8B-B14F-4D97-AF65-F5344CB8AC3E}">
        <p14:creationId xmlns:p14="http://schemas.microsoft.com/office/powerpoint/2010/main" val="349012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790"/>
            <a:ext cx="8229600" cy="857250"/>
          </a:xfrm>
        </p:spPr>
        <p:txBody>
          <a:bodyPr>
            <a:normAutofit/>
          </a:bodyPr>
          <a:lstStyle/>
          <a:p>
            <a:r>
              <a:rPr lang="en-US" sz="2800" dirty="0" smtClean="0">
                <a:solidFill>
                  <a:srgbClr val="C00000"/>
                </a:solidFill>
              </a:rPr>
              <a:t>HbA1c </a:t>
            </a:r>
            <a:r>
              <a:rPr lang="en-US" sz="2800" dirty="0">
                <a:solidFill>
                  <a:srgbClr val="C00000"/>
                </a:solidFill>
              </a:rPr>
              <a:t>compared with time in range</a:t>
            </a:r>
          </a:p>
        </p:txBody>
      </p:sp>
      <p:sp>
        <p:nvSpPr>
          <p:cNvPr id="5" name="Rectangle 4"/>
          <p:cNvSpPr/>
          <p:nvPr/>
        </p:nvSpPr>
        <p:spPr>
          <a:xfrm>
            <a:off x="1619672" y="1131590"/>
            <a:ext cx="2880320" cy="288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HbA1c </a:t>
            </a:r>
            <a:r>
              <a:rPr lang="en-US" dirty="0"/>
              <a:t>testing</a:t>
            </a:r>
          </a:p>
        </p:txBody>
      </p:sp>
      <p:sp>
        <p:nvSpPr>
          <p:cNvPr id="6" name="Rectangle 5"/>
          <p:cNvSpPr/>
          <p:nvPr/>
        </p:nvSpPr>
        <p:spPr>
          <a:xfrm>
            <a:off x="4959052" y="1139974"/>
            <a:ext cx="2880320" cy="288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 in range outcome</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2255830231"/>
              </p:ext>
            </p:extLst>
          </p:nvPr>
        </p:nvGraphicFramePr>
        <p:xfrm>
          <a:off x="1502668" y="1563638"/>
          <a:ext cx="6597724" cy="2786752"/>
        </p:xfrm>
        <a:graphic>
          <a:graphicData uri="http://schemas.openxmlformats.org/drawingml/2006/table">
            <a:tbl>
              <a:tblPr firstRow="1" bandRow="1">
                <a:tableStyleId>{5C22544A-7EE6-4342-B048-85BDC9FD1C3A}</a:tableStyleId>
              </a:tblPr>
              <a:tblGrid>
                <a:gridCol w="3456384"/>
                <a:gridCol w="3141340"/>
              </a:tblGrid>
              <a:tr h="483214">
                <a:tc>
                  <a:txBody>
                    <a:bodyPr/>
                    <a:lstStyle/>
                    <a:p>
                      <a:pPr algn="l"/>
                      <a:r>
                        <a:rPr lang="en-US" sz="1400" b="0" i="0" u="none" strike="noStrike" kern="1200" baseline="0" dirty="0" smtClean="0">
                          <a:solidFill>
                            <a:schemeClr val="tx1"/>
                          </a:solidFill>
                          <a:latin typeface="+mn-lt"/>
                          <a:ea typeface="+mn-ea"/>
                          <a:cs typeface="+mn-cs"/>
                        </a:rPr>
                        <a:t>Evaluates single HbA1c levels</a:t>
                      </a:r>
                      <a:endParaRPr lang="en-US" sz="1400" dirty="0">
                        <a:solidFill>
                          <a:schemeClr val="tx1"/>
                        </a:solidFill>
                      </a:endParaRPr>
                    </a:p>
                  </a:txBody>
                  <a:tcPr anchor="ctr">
                    <a:lnL w="12700" cmpd="sng">
                      <a:noFill/>
                    </a:lnL>
                    <a:lnR w="12700" cmpd="sng">
                      <a:noFill/>
                    </a:lnR>
                    <a:lnT w="12700" cmpd="sng">
                      <a:noFill/>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0" i="0" u="none" strike="noStrike" kern="1200" baseline="0" dirty="0" smtClean="0">
                          <a:solidFill>
                            <a:schemeClr val="tx1"/>
                          </a:solidFill>
                          <a:latin typeface="+mn-lt"/>
                          <a:ea typeface="+mn-ea"/>
                          <a:cs typeface="+mn-cs"/>
                        </a:rPr>
                        <a:t>Evaluates continuous glucose levels</a:t>
                      </a:r>
                      <a:endParaRPr lang="en-US" sz="1400" dirty="0">
                        <a:solidFill>
                          <a:schemeClr val="tx1"/>
                        </a:solidFill>
                      </a:endParaRPr>
                    </a:p>
                  </a:txBody>
                  <a:tcPr anchor="ctr">
                    <a:lnL w="12700" cmpd="sng">
                      <a:noFill/>
                    </a:lnL>
                    <a:lnR w="12700" cmpd="sng">
                      <a:noFill/>
                    </a:lnR>
                    <a:lnT w="12700" cmpd="sng">
                      <a:noFill/>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5175">
                <a:tc>
                  <a:txBody>
                    <a:bodyPr/>
                    <a:lstStyle/>
                    <a:p>
                      <a:pPr algn="l"/>
                      <a:r>
                        <a:rPr lang="en-US" sz="1400" b="0" i="0" u="none" strike="noStrike" kern="1200" baseline="0" dirty="0" smtClean="0">
                          <a:solidFill>
                            <a:schemeClr val="dk1"/>
                          </a:solidFill>
                          <a:latin typeface="+mn-lt"/>
                          <a:ea typeface="+mn-ea"/>
                          <a:cs typeface="+mn-cs"/>
                        </a:rPr>
                        <a:t>Compares </a:t>
                      </a:r>
                      <a:r>
                        <a:rPr lang="en-US" sz="1400" b="0" i="0" u="none" strike="noStrike" kern="1200" baseline="0" dirty="0" err="1" smtClean="0">
                          <a:solidFill>
                            <a:schemeClr val="dk1"/>
                          </a:solidFill>
                          <a:latin typeface="+mn-lt"/>
                          <a:ea typeface="+mn-ea"/>
                          <a:cs typeface="+mn-cs"/>
                        </a:rPr>
                        <a:t>HbAlc</a:t>
                      </a:r>
                      <a:r>
                        <a:rPr lang="en-US" sz="1400" b="0" i="0" u="none" strike="noStrike" kern="1200" baseline="0" dirty="0" smtClean="0">
                          <a:solidFill>
                            <a:schemeClr val="dk1"/>
                          </a:solidFill>
                          <a:latin typeface="+mn-lt"/>
                          <a:ea typeface="+mn-ea"/>
                          <a:cs typeface="+mn-cs"/>
                        </a:rPr>
                        <a:t> levels</a:t>
                      </a:r>
                    </a:p>
                    <a:p>
                      <a:pPr algn="l"/>
                      <a:r>
                        <a:rPr lang="en-US" sz="1400" b="0" i="0" u="none" strike="noStrike" kern="1200" baseline="0" dirty="0" smtClean="0">
                          <a:solidFill>
                            <a:schemeClr val="dk1"/>
                          </a:solidFill>
                          <a:latin typeface="+mn-lt"/>
                          <a:ea typeface="+mn-ea"/>
                          <a:cs typeface="+mn-cs"/>
                        </a:rPr>
                        <a:t>3 months apart</a:t>
                      </a:r>
                      <a:endParaRPr lang="en-US" sz="1400" dirty="0"/>
                    </a:p>
                  </a:txBody>
                  <a:tcPr anchor="ctr">
                    <a:lnL w="12700" cmpd="sng">
                      <a:noFill/>
                    </a:lnL>
                    <a:lnR w="12700" cmpd="sng">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0" i="0" u="none" strike="noStrike" kern="1200" baseline="0" dirty="0" smtClean="0">
                          <a:solidFill>
                            <a:schemeClr val="dk1"/>
                          </a:solidFill>
                          <a:latin typeface="+mn-lt"/>
                          <a:ea typeface="+mn-ea"/>
                          <a:cs typeface="+mn-cs"/>
                        </a:rPr>
                        <a:t>May compare fluctuations for any given amount of time</a:t>
                      </a:r>
                      <a:endParaRPr lang="en-US" sz="1400" dirty="0">
                        <a:solidFill>
                          <a:schemeClr val="tx1"/>
                        </a:solidFill>
                      </a:endParaRPr>
                    </a:p>
                  </a:txBody>
                  <a:tcPr anchor="ctr">
                    <a:lnL w="12700" cmpd="sng">
                      <a:noFill/>
                    </a:lnL>
                    <a:lnR w="12700" cmpd="sng">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53188">
                <a:tc>
                  <a:txBody>
                    <a:bodyPr/>
                    <a:lstStyle/>
                    <a:p>
                      <a:pPr algn="l"/>
                      <a:r>
                        <a:rPr lang="en-US" sz="1400" b="0" i="0" u="none" strike="noStrike" kern="1200" baseline="0" dirty="0" smtClean="0">
                          <a:solidFill>
                            <a:schemeClr val="dk1"/>
                          </a:solidFill>
                          <a:latin typeface="+mn-lt"/>
                          <a:ea typeface="+mn-ea"/>
                          <a:cs typeface="+mn-cs"/>
                        </a:rPr>
                        <a:t>Does not capture hypoglycemic or hyperglycemic levels occurring In </a:t>
                      </a:r>
                    </a:p>
                    <a:p>
                      <a:pPr algn="l"/>
                      <a:r>
                        <a:rPr lang="en-US" sz="1400" b="0" i="0" u="none" strike="noStrike" kern="1200" baseline="0" dirty="0" smtClean="0">
                          <a:solidFill>
                            <a:schemeClr val="dk1"/>
                          </a:solidFill>
                          <a:latin typeface="+mn-lt"/>
                          <a:ea typeface="+mn-ea"/>
                          <a:cs typeface="+mn-cs"/>
                        </a:rPr>
                        <a:t>the same day</a:t>
                      </a:r>
                      <a:endParaRPr lang="en-US" sz="1400" dirty="0"/>
                    </a:p>
                  </a:txBody>
                  <a:tcPr anchor="ctr">
                    <a:lnL w="12700" cmpd="sng">
                      <a:noFill/>
                    </a:lnL>
                    <a:lnR w="12700" cmpd="sng">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0" i="0" u="none" strike="noStrike" kern="1200" baseline="0" dirty="0" smtClean="0">
                          <a:solidFill>
                            <a:schemeClr val="dk1"/>
                          </a:solidFill>
                          <a:latin typeface="+mn-lt"/>
                          <a:ea typeface="+mn-ea"/>
                          <a:cs typeface="+mn-cs"/>
                        </a:rPr>
                        <a:t>Captures all glucose levels for the given time frame and Identifies time within a</a:t>
                      </a:r>
                    </a:p>
                    <a:p>
                      <a:pPr algn="l"/>
                      <a:r>
                        <a:rPr lang="en-US" sz="1400" b="0" i="0" u="none" strike="noStrike" kern="1200" baseline="0" dirty="0" smtClean="0">
                          <a:solidFill>
                            <a:schemeClr val="dk1"/>
                          </a:solidFill>
                          <a:latin typeface="+mn-lt"/>
                          <a:ea typeface="+mn-ea"/>
                          <a:cs typeface="+mn-cs"/>
                        </a:rPr>
                        <a:t>safe range</a:t>
                      </a:r>
                      <a:endParaRPr lang="en-US" sz="1400" dirty="0">
                        <a:solidFill>
                          <a:schemeClr val="tx1"/>
                        </a:solidFill>
                      </a:endParaRPr>
                    </a:p>
                  </a:txBody>
                  <a:tcPr anchor="ctr">
                    <a:lnL w="12700" cmpd="sng">
                      <a:noFill/>
                    </a:lnL>
                    <a:lnR w="12700" cmpd="sng">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5175">
                <a:tc>
                  <a:txBody>
                    <a:bodyPr/>
                    <a:lstStyle/>
                    <a:p>
                      <a:pPr algn="l"/>
                      <a:r>
                        <a:rPr lang="en-US" sz="1400" b="0" i="0" u="none" strike="noStrike" kern="1200" baseline="0" dirty="0" smtClean="0">
                          <a:solidFill>
                            <a:schemeClr val="dk1"/>
                          </a:solidFill>
                          <a:latin typeface="+mn-lt"/>
                          <a:ea typeface="+mn-ea"/>
                          <a:cs typeface="+mn-cs"/>
                        </a:rPr>
                        <a:t>Less likely to capture Impact of</a:t>
                      </a:r>
                    </a:p>
                    <a:p>
                      <a:pPr algn="l"/>
                      <a:r>
                        <a:rPr lang="en-US" sz="1400" b="0" i="0" u="none" strike="noStrike" kern="1200" baseline="0" dirty="0" smtClean="0">
                          <a:solidFill>
                            <a:schemeClr val="dk1"/>
                          </a:solidFill>
                          <a:latin typeface="+mn-lt"/>
                          <a:ea typeface="+mn-ea"/>
                          <a:cs typeface="+mn-cs"/>
                        </a:rPr>
                        <a:t>acute Interventions</a:t>
                      </a:r>
                      <a:endParaRPr lang="en-US" sz="1400" dirty="0"/>
                    </a:p>
                  </a:txBody>
                  <a:tcPr anchor="ctr">
                    <a:lnL w="12700" cmpd="sng">
                      <a:noFill/>
                    </a:lnL>
                    <a:lnR w="12700" cmpd="sng">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0" i="0" u="none" strike="noStrike" kern="1200" baseline="0" dirty="0" smtClean="0">
                          <a:solidFill>
                            <a:schemeClr val="dk1"/>
                          </a:solidFill>
                          <a:latin typeface="+mn-lt"/>
                          <a:ea typeface="+mn-ea"/>
                          <a:cs typeface="+mn-cs"/>
                        </a:rPr>
                        <a:t>Likely to capture impact of</a:t>
                      </a:r>
                    </a:p>
                    <a:p>
                      <a:pPr algn="l"/>
                      <a:r>
                        <a:rPr lang="en-US" sz="1400" b="0" i="0" u="none" strike="noStrike" kern="1200" baseline="0" dirty="0" smtClean="0">
                          <a:solidFill>
                            <a:schemeClr val="dk1"/>
                          </a:solidFill>
                          <a:latin typeface="+mn-lt"/>
                          <a:ea typeface="+mn-ea"/>
                          <a:cs typeface="+mn-cs"/>
                        </a:rPr>
                        <a:t>acute Interventions</a:t>
                      </a:r>
                      <a:endParaRPr lang="en-US" sz="1400" dirty="0">
                        <a:solidFill>
                          <a:schemeClr val="tx1"/>
                        </a:solidFill>
                      </a:endParaRPr>
                    </a:p>
                  </a:txBody>
                  <a:tcPr anchor="ctr">
                    <a:lnL w="12700" cmpd="sng">
                      <a:noFill/>
                    </a:lnL>
                    <a:lnR w="12700" cmpd="sng">
                      <a:noFill/>
                    </a:lnR>
                    <a:lnT w="3175" cap="flat" cmpd="sng" algn="ctr">
                      <a:solidFill>
                        <a:schemeClr val="accent1">
                          <a:lumMod val="60000"/>
                          <a:lumOff val="4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TextBox 7"/>
          <p:cNvSpPr txBox="1"/>
          <p:nvPr/>
        </p:nvSpPr>
        <p:spPr>
          <a:xfrm>
            <a:off x="6732240" y="4779711"/>
            <a:ext cx="3384376" cy="246221"/>
          </a:xfrm>
          <a:prstGeom prst="rect">
            <a:avLst/>
          </a:prstGeom>
          <a:noFill/>
        </p:spPr>
        <p:txBody>
          <a:bodyPr wrap="square" rtlCol="0">
            <a:spAutoFit/>
          </a:bodyPr>
          <a:lstStyle/>
          <a:p>
            <a:r>
              <a:rPr lang="en-US" sz="1000" dirty="0" smtClean="0"/>
              <a:t>Diabetes care 2017,40:1622-1630 </a:t>
            </a:r>
            <a:endParaRPr lang="en-US" sz="1000" dirty="0"/>
          </a:p>
        </p:txBody>
      </p:sp>
    </p:spTree>
    <p:extLst>
      <p:ext uri="{BB962C8B-B14F-4D97-AF65-F5344CB8AC3E}">
        <p14:creationId xmlns:p14="http://schemas.microsoft.com/office/powerpoint/2010/main" val="1839125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57250"/>
          </a:xfrm>
        </p:spPr>
        <p:txBody>
          <a:bodyPr>
            <a:noAutofit/>
          </a:bodyPr>
          <a:lstStyle/>
          <a:p>
            <a:pPr algn="l"/>
            <a:r>
              <a:rPr lang="en-US" sz="1800" dirty="0" smtClean="0">
                <a:solidFill>
                  <a:srgbClr val="C00000"/>
                </a:solidFill>
              </a:rPr>
              <a:t>          Association </a:t>
            </a:r>
            <a:r>
              <a:rPr lang="en-US" sz="1800" dirty="0">
                <a:solidFill>
                  <a:srgbClr val="C00000"/>
                </a:solidFill>
              </a:rPr>
              <a:t>of </a:t>
            </a:r>
            <a:r>
              <a:rPr lang="en-US" sz="1800" dirty="0" smtClean="0">
                <a:solidFill>
                  <a:srgbClr val="C00000"/>
                </a:solidFill>
              </a:rPr>
              <a:t>time </a:t>
            </a:r>
            <a:r>
              <a:rPr lang="en-US" sz="1800" dirty="0">
                <a:solidFill>
                  <a:srgbClr val="C00000"/>
                </a:solidFill>
              </a:rPr>
              <a:t>in range from CGM </a:t>
            </a:r>
            <a:r>
              <a:rPr lang="en-US" sz="1800" dirty="0" smtClean="0">
                <a:solidFill>
                  <a:srgbClr val="C00000"/>
                </a:solidFill>
              </a:rPr>
              <a:t>with diabetic retinopathy </a:t>
            </a:r>
            <a:r>
              <a:rPr lang="en-US" sz="1800" dirty="0">
                <a:solidFill>
                  <a:srgbClr val="C00000"/>
                </a:solidFill>
              </a:rPr>
              <a:t>in T20M</a:t>
            </a: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9688" t="23294" r="27461" b="7390"/>
          <a:stretch/>
        </p:blipFill>
        <p:spPr>
          <a:xfrm>
            <a:off x="1907704" y="992318"/>
            <a:ext cx="5044881" cy="3523647"/>
          </a:xfrm>
        </p:spPr>
      </p:pic>
      <p:sp>
        <p:nvSpPr>
          <p:cNvPr id="5" name="TextBox 4"/>
          <p:cNvSpPr txBox="1"/>
          <p:nvPr/>
        </p:nvSpPr>
        <p:spPr>
          <a:xfrm>
            <a:off x="6300192" y="4787399"/>
            <a:ext cx="3384376" cy="246221"/>
          </a:xfrm>
          <a:prstGeom prst="rect">
            <a:avLst/>
          </a:prstGeom>
          <a:noFill/>
        </p:spPr>
        <p:txBody>
          <a:bodyPr wrap="square" rtlCol="0">
            <a:spAutoFit/>
          </a:bodyPr>
          <a:lstStyle/>
          <a:p>
            <a:r>
              <a:rPr lang="en-US" sz="1000" dirty="0" smtClean="0"/>
              <a:t>Lu J et al,  Diabetes care 2018, </a:t>
            </a:r>
            <a:r>
              <a:rPr lang="en-US" sz="1000" dirty="0" err="1" smtClean="0"/>
              <a:t>Epub</a:t>
            </a:r>
            <a:r>
              <a:rPr lang="en-US" sz="1000" dirty="0" smtClean="0"/>
              <a:t> ahead of print</a:t>
            </a:r>
            <a:endParaRPr lang="en-US" sz="1000" dirty="0"/>
          </a:p>
        </p:txBody>
      </p:sp>
    </p:spTree>
    <p:extLst>
      <p:ext uri="{BB962C8B-B14F-4D97-AF65-F5344CB8AC3E}">
        <p14:creationId xmlns:p14="http://schemas.microsoft.com/office/powerpoint/2010/main" val="1125892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496944" cy="637579"/>
          </a:xfrm>
        </p:spPr>
        <p:txBody>
          <a:bodyPr>
            <a:noAutofit/>
          </a:bodyPr>
          <a:lstStyle/>
          <a:p>
            <a:pPr algn="l"/>
            <a:r>
              <a:rPr lang="en-US" sz="2000" dirty="0">
                <a:solidFill>
                  <a:srgbClr val="C00000"/>
                </a:solidFill>
              </a:rPr>
              <a:t>Patients rank </a:t>
            </a:r>
            <a:r>
              <a:rPr lang="en-US" sz="2000" dirty="0" smtClean="0">
                <a:solidFill>
                  <a:srgbClr val="C00000"/>
                </a:solidFill>
              </a:rPr>
              <a:t>time </a:t>
            </a:r>
            <a:r>
              <a:rPr lang="en-US" sz="2000" dirty="0">
                <a:solidFill>
                  <a:srgbClr val="C00000"/>
                </a:solidFill>
              </a:rPr>
              <a:t>in range as a leading factor </a:t>
            </a:r>
            <a:r>
              <a:rPr lang="en-US" sz="2000" dirty="0" smtClean="0">
                <a:solidFill>
                  <a:srgbClr val="C00000"/>
                </a:solidFill>
              </a:rPr>
              <a:t>having "A </a:t>
            </a:r>
            <a:r>
              <a:rPr lang="en-US" sz="2000" dirty="0">
                <a:solidFill>
                  <a:srgbClr val="C00000"/>
                </a:solidFill>
              </a:rPr>
              <a:t>big impact" on daily life</a:t>
            </a:r>
          </a:p>
        </p:txBody>
      </p:sp>
      <p:grpSp>
        <p:nvGrpSpPr>
          <p:cNvPr id="58" name="Group 57"/>
          <p:cNvGrpSpPr/>
          <p:nvPr/>
        </p:nvGrpSpPr>
        <p:grpSpPr>
          <a:xfrm>
            <a:off x="611560" y="1131590"/>
            <a:ext cx="7128792" cy="3312368"/>
            <a:chOff x="611560" y="1131590"/>
            <a:chExt cx="6048672" cy="2959645"/>
          </a:xfrm>
        </p:grpSpPr>
        <p:sp>
          <p:nvSpPr>
            <p:cNvPr id="5" name="Rectangle 4"/>
            <p:cNvSpPr/>
            <p:nvPr/>
          </p:nvSpPr>
          <p:spPr>
            <a:xfrm>
              <a:off x="611560" y="1131590"/>
              <a:ext cx="1728192"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T1D</a:t>
              </a:r>
              <a:endParaRPr lang="en-US" sz="1400" b="1" dirty="0"/>
            </a:p>
            <a:p>
              <a:pPr algn="ctr"/>
              <a:r>
                <a:rPr lang="en-US" sz="1400" b="1" dirty="0"/>
                <a:t>(</a:t>
              </a:r>
              <a:r>
                <a:rPr lang="en-US" sz="1400" b="1" dirty="0" smtClean="0"/>
                <a:t>n=1 </a:t>
              </a:r>
              <a:r>
                <a:rPr lang="en-US" sz="1400" b="1" dirty="0"/>
                <a:t>,106)</a:t>
              </a:r>
            </a:p>
          </p:txBody>
        </p:sp>
        <p:sp>
          <p:nvSpPr>
            <p:cNvPr id="6" name="Rectangle 5"/>
            <p:cNvSpPr/>
            <p:nvPr/>
          </p:nvSpPr>
          <p:spPr>
            <a:xfrm>
              <a:off x="2771800" y="1131590"/>
              <a:ext cx="1728192" cy="4164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T2D on Insulin</a:t>
              </a:r>
              <a:endParaRPr lang="en-US" sz="1400" b="1" dirty="0"/>
            </a:p>
            <a:p>
              <a:pPr algn="ctr"/>
              <a:r>
                <a:rPr lang="en-US" sz="1400" b="1" dirty="0"/>
                <a:t>(n=1 ,</a:t>
              </a:r>
              <a:r>
                <a:rPr lang="en-US" sz="1400" b="1" dirty="0" smtClean="0"/>
                <a:t>141)</a:t>
              </a:r>
              <a:endParaRPr lang="en-US" sz="1400" b="1" dirty="0"/>
            </a:p>
          </p:txBody>
        </p:sp>
        <p:sp>
          <p:nvSpPr>
            <p:cNvPr id="8" name="Rectangle 7"/>
            <p:cNvSpPr/>
            <p:nvPr/>
          </p:nvSpPr>
          <p:spPr>
            <a:xfrm>
              <a:off x="4932040" y="1131590"/>
              <a:ext cx="1728192" cy="4164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T2D no Insulin</a:t>
              </a:r>
              <a:endParaRPr lang="en-US" sz="1400" b="1" dirty="0"/>
            </a:p>
            <a:p>
              <a:pPr algn="ctr"/>
              <a:r>
                <a:rPr lang="en-US" sz="1400" b="1" dirty="0"/>
                <a:t>(n=1 </a:t>
              </a:r>
              <a:r>
                <a:rPr lang="en-US" sz="1400" b="1" dirty="0" smtClean="0"/>
                <a:t>,266)</a:t>
              </a:r>
              <a:endParaRPr lang="en-US" sz="1400" b="1" dirty="0"/>
            </a:p>
          </p:txBody>
        </p:sp>
        <p:grpSp>
          <p:nvGrpSpPr>
            <p:cNvPr id="24" name="Group 23"/>
            <p:cNvGrpSpPr/>
            <p:nvPr/>
          </p:nvGrpSpPr>
          <p:grpSpPr>
            <a:xfrm>
              <a:off x="611560" y="1707654"/>
              <a:ext cx="1728192" cy="2376264"/>
              <a:chOff x="611560" y="1707654"/>
              <a:chExt cx="1728192" cy="2376264"/>
            </a:xfrm>
          </p:grpSpPr>
          <p:grpSp>
            <p:nvGrpSpPr>
              <p:cNvPr id="11" name="Group 10"/>
              <p:cNvGrpSpPr/>
              <p:nvPr/>
            </p:nvGrpSpPr>
            <p:grpSpPr>
              <a:xfrm>
                <a:off x="611560" y="1707654"/>
                <a:ext cx="1728191" cy="360040"/>
                <a:chOff x="611560" y="1707654"/>
                <a:chExt cx="1728191" cy="360040"/>
              </a:xfrm>
            </p:grpSpPr>
            <p:sp>
              <p:nvSpPr>
                <p:cNvPr id="9" name="Rectangle 8"/>
                <p:cNvSpPr/>
                <p:nvPr/>
              </p:nvSpPr>
              <p:spPr>
                <a:xfrm>
                  <a:off x="1017736" y="1707654"/>
                  <a:ext cx="1322015" cy="36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Time in range</a:t>
                  </a:r>
                  <a:endParaRPr lang="en-US" sz="1200" b="1" dirty="0"/>
                </a:p>
              </p:txBody>
            </p:sp>
            <p:sp>
              <p:nvSpPr>
                <p:cNvPr id="10" name="TextBox 9"/>
                <p:cNvSpPr txBox="1"/>
                <p:nvPr/>
              </p:nvSpPr>
              <p:spPr>
                <a:xfrm>
                  <a:off x="611560" y="1759917"/>
                  <a:ext cx="406176" cy="307777"/>
                </a:xfrm>
                <a:prstGeom prst="rect">
                  <a:avLst/>
                </a:prstGeom>
                <a:noFill/>
              </p:spPr>
              <p:txBody>
                <a:bodyPr wrap="square" rtlCol="0">
                  <a:spAutoFit/>
                </a:bodyPr>
                <a:lstStyle/>
                <a:p>
                  <a:r>
                    <a:rPr lang="en-US" sz="1400" dirty="0" smtClean="0"/>
                    <a:t>#1</a:t>
                  </a:r>
                  <a:endParaRPr lang="en-US" sz="1400" dirty="0"/>
                </a:p>
              </p:txBody>
            </p:sp>
          </p:grpSp>
          <p:grpSp>
            <p:nvGrpSpPr>
              <p:cNvPr id="12" name="Group 11"/>
              <p:cNvGrpSpPr/>
              <p:nvPr/>
            </p:nvGrpSpPr>
            <p:grpSpPr>
              <a:xfrm>
                <a:off x="611561" y="2220094"/>
                <a:ext cx="1728191" cy="360040"/>
                <a:chOff x="611560" y="1707654"/>
                <a:chExt cx="1728191" cy="360040"/>
              </a:xfrm>
            </p:grpSpPr>
            <p:sp>
              <p:nvSpPr>
                <p:cNvPr id="13" name="Rectangle 12"/>
                <p:cNvSpPr/>
                <p:nvPr/>
              </p:nvSpPr>
              <p:spPr>
                <a:xfrm>
                  <a:off x="1017736" y="1707654"/>
                  <a:ext cx="1322015" cy="3600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Unexpected BG numbers</a:t>
                  </a:r>
                  <a:endParaRPr lang="en-US" sz="1200" b="1" dirty="0"/>
                </a:p>
              </p:txBody>
            </p:sp>
            <p:sp>
              <p:nvSpPr>
                <p:cNvPr id="14" name="TextBox 13"/>
                <p:cNvSpPr txBox="1"/>
                <p:nvPr/>
              </p:nvSpPr>
              <p:spPr>
                <a:xfrm>
                  <a:off x="611560" y="1759917"/>
                  <a:ext cx="406176" cy="307777"/>
                </a:xfrm>
                <a:prstGeom prst="rect">
                  <a:avLst/>
                </a:prstGeom>
                <a:noFill/>
              </p:spPr>
              <p:txBody>
                <a:bodyPr wrap="square" rtlCol="0">
                  <a:spAutoFit/>
                </a:bodyPr>
                <a:lstStyle/>
                <a:p>
                  <a:r>
                    <a:rPr lang="en-US" sz="1400" dirty="0" smtClean="0"/>
                    <a:t>#2</a:t>
                  </a:r>
                  <a:endParaRPr lang="en-US" sz="1400" dirty="0"/>
                </a:p>
              </p:txBody>
            </p:sp>
          </p:grpSp>
          <p:grpSp>
            <p:nvGrpSpPr>
              <p:cNvPr id="15" name="Group 14"/>
              <p:cNvGrpSpPr/>
              <p:nvPr/>
            </p:nvGrpSpPr>
            <p:grpSpPr>
              <a:xfrm>
                <a:off x="611560" y="2715766"/>
                <a:ext cx="1728191" cy="360040"/>
                <a:chOff x="611560" y="1707654"/>
                <a:chExt cx="1728191" cy="360040"/>
              </a:xfrm>
            </p:grpSpPr>
            <p:sp>
              <p:nvSpPr>
                <p:cNvPr id="16" name="Rectangle 15"/>
                <p:cNvSpPr/>
                <p:nvPr/>
              </p:nvSpPr>
              <p:spPr>
                <a:xfrm>
                  <a:off x="1017736" y="1707654"/>
                  <a:ext cx="1322015"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Dosing insulin</a:t>
                  </a:r>
                  <a:endParaRPr lang="en-US" sz="1200" b="1" dirty="0"/>
                </a:p>
              </p:txBody>
            </p:sp>
            <p:sp>
              <p:nvSpPr>
                <p:cNvPr id="17" name="TextBox 16"/>
                <p:cNvSpPr txBox="1"/>
                <p:nvPr/>
              </p:nvSpPr>
              <p:spPr>
                <a:xfrm>
                  <a:off x="611560" y="1759917"/>
                  <a:ext cx="406176" cy="307777"/>
                </a:xfrm>
                <a:prstGeom prst="rect">
                  <a:avLst/>
                </a:prstGeom>
                <a:noFill/>
              </p:spPr>
              <p:txBody>
                <a:bodyPr wrap="square" rtlCol="0">
                  <a:spAutoFit/>
                </a:bodyPr>
                <a:lstStyle/>
                <a:p>
                  <a:r>
                    <a:rPr lang="en-US" sz="1400" dirty="0" smtClean="0"/>
                    <a:t>#3</a:t>
                  </a:r>
                  <a:endParaRPr lang="en-US" sz="1400" dirty="0"/>
                </a:p>
              </p:txBody>
            </p:sp>
          </p:grpSp>
          <p:grpSp>
            <p:nvGrpSpPr>
              <p:cNvPr id="18" name="Group 17"/>
              <p:cNvGrpSpPr/>
              <p:nvPr/>
            </p:nvGrpSpPr>
            <p:grpSpPr>
              <a:xfrm>
                <a:off x="611560" y="3228206"/>
                <a:ext cx="1728191" cy="360040"/>
                <a:chOff x="611560" y="1707654"/>
                <a:chExt cx="1728191" cy="360040"/>
              </a:xfrm>
            </p:grpSpPr>
            <p:sp>
              <p:nvSpPr>
                <p:cNvPr id="19" name="Rectangle 18"/>
                <p:cNvSpPr/>
                <p:nvPr/>
              </p:nvSpPr>
              <p:spPr>
                <a:xfrm>
                  <a:off x="1017736" y="1707654"/>
                  <a:ext cx="1322015" cy="3600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Hypoglycemia</a:t>
                  </a:r>
                  <a:endParaRPr lang="en-US" sz="1200" b="1" dirty="0"/>
                </a:p>
              </p:txBody>
            </p:sp>
            <p:sp>
              <p:nvSpPr>
                <p:cNvPr id="20" name="TextBox 19"/>
                <p:cNvSpPr txBox="1"/>
                <p:nvPr/>
              </p:nvSpPr>
              <p:spPr>
                <a:xfrm>
                  <a:off x="611560" y="1759917"/>
                  <a:ext cx="406176" cy="307777"/>
                </a:xfrm>
                <a:prstGeom prst="rect">
                  <a:avLst/>
                </a:prstGeom>
                <a:noFill/>
              </p:spPr>
              <p:txBody>
                <a:bodyPr wrap="square" rtlCol="0">
                  <a:spAutoFit/>
                </a:bodyPr>
                <a:lstStyle/>
                <a:p>
                  <a:r>
                    <a:rPr lang="en-US" sz="1400" dirty="0" smtClean="0"/>
                    <a:t>#4</a:t>
                  </a:r>
                  <a:endParaRPr lang="en-US" sz="1400" dirty="0"/>
                </a:p>
              </p:txBody>
            </p:sp>
          </p:grpSp>
          <p:grpSp>
            <p:nvGrpSpPr>
              <p:cNvPr id="21" name="Group 20"/>
              <p:cNvGrpSpPr/>
              <p:nvPr/>
            </p:nvGrpSpPr>
            <p:grpSpPr>
              <a:xfrm>
                <a:off x="611561" y="3723878"/>
                <a:ext cx="1728191" cy="360040"/>
                <a:chOff x="611560" y="1707654"/>
                <a:chExt cx="1728191" cy="360040"/>
              </a:xfrm>
            </p:grpSpPr>
            <p:sp>
              <p:nvSpPr>
                <p:cNvPr id="22" name="Rectangle 21"/>
                <p:cNvSpPr/>
                <p:nvPr/>
              </p:nvSpPr>
              <p:spPr>
                <a:xfrm>
                  <a:off x="1017736" y="1707654"/>
                  <a:ext cx="1322015"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A1c</a:t>
                  </a:r>
                  <a:endParaRPr lang="en-US" sz="1200" b="1" dirty="0"/>
                </a:p>
              </p:txBody>
            </p:sp>
            <p:sp>
              <p:nvSpPr>
                <p:cNvPr id="23" name="TextBox 22"/>
                <p:cNvSpPr txBox="1"/>
                <p:nvPr/>
              </p:nvSpPr>
              <p:spPr>
                <a:xfrm>
                  <a:off x="611560" y="1759917"/>
                  <a:ext cx="406176" cy="307777"/>
                </a:xfrm>
                <a:prstGeom prst="rect">
                  <a:avLst/>
                </a:prstGeom>
                <a:noFill/>
              </p:spPr>
              <p:txBody>
                <a:bodyPr wrap="square" rtlCol="0">
                  <a:spAutoFit/>
                </a:bodyPr>
                <a:lstStyle/>
                <a:p>
                  <a:r>
                    <a:rPr lang="en-US" sz="1400" dirty="0" smtClean="0"/>
                    <a:t>#5</a:t>
                  </a:r>
                  <a:endParaRPr lang="en-US" sz="1400" dirty="0"/>
                </a:p>
              </p:txBody>
            </p:sp>
          </p:grpSp>
        </p:grpSp>
        <p:grpSp>
          <p:nvGrpSpPr>
            <p:cNvPr id="25" name="Group 24"/>
            <p:cNvGrpSpPr/>
            <p:nvPr/>
          </p:nvGrpSpPr>
          <p:grpSpPr>
            <a:xfrm>
              <a:off x="2771800" y="1714971"/>
              <a:ext cx="1728192" cy="2376264"/>
              <a:chOff x="611560" y="1707654"/>
              <a:chExt cx="1728192" cy="2376264"/>
            </a:xfrm>
          </p:grpSpPr>
          <p:grpSp>
            <p:nvGrpSpPr>
              <p:cNvPr id="26" name="Group 25"/>
              <p:cNvGrpSpPr/>
              <p:nvPr/>
            </p:nvGrpSpPr>
            <p:grpSpPr>
              <a:xfrm>
                <a:off x="611560" y="1707654"/>
                <a:ext cx="1728191" cy="360040"/>
                <a:chOff x="611560" y="1707654"/>
                <a:chExt cx="1728191" cy="360040"/>
              </a:xfrm>
            </p:grpSpPr>
            <p:sp>
              <p:nvSpPr>
                <p:cNvPr id="39" name="Rectangle 38"/>
                <p:cNvSpPr/>
                <p:nvPr/>
              </p:nvSpPr>
              <p:spPr>
                <a:xfrm>
                  <a:off x="1017736" y="1707654"/>
                  <a:ext cx="1322015" cy="36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Time in range</a:t>
                  </a:r>
                  <a:endParaRPr lang="en-US" sz="1200" b="1" dirty="0"/>
                </a:p>
              </p:txBody>
            </p:sp>
            <p:sp>
              <p:nvSpPr>
                <p:cNvPr id="40" name="TextBox 39"/>
                <p:cNvSpPr txBox="1"/>
                <p:nvPr/>
              </p:nvSpPr>
              <p:spPr>
                <a:xfrm>
                  <a:off x="611560" y="1759917"/>
                  <a:ext cx="406176" cy="307777"/>
                </a:xfrm>
                <a:prstGeom prst="rect">
                  <a:avLst/>
                </a:prstGeom>
                <a:noFill/>
              </p:spPr>
              <p:txBody>
                <a:bodyPr wrap="square" rtlCol="0">
                  <a:spAutoFit/>
                </a:bodyPr>
                <a:lstStyle/>
                <a:p>
                  <a:r>
                    <a:rPr lang="en-US" sz="1400" dirty="0" smtClean="0"/>
                    <a:t>#1</a:t>
                  </a:r>
                  <a:endParaRPr lang="en-US" sz="1400" dirty="0"/>
                </a:p>
              </p:txBody>
            </p:sp>
          </p:grpSp>
          <p:grpSp>
            <p:nvGrpSpPr>
              <p:cNvPr id="27" name="Group 26"/>
              <p:cNvGrpSpPr/>
              <p:nvPr/>
            </p:nvGrpSpPr>
            <p:grpSpPr>
              <a:xfrm>
                <a:off x="611561" y="2220094"/>
                <a:ext cx="1728191" cy="360040"/>
                <a:chOff x="611560" y="1707654"/>
                <a:chExt cx="1728191" cy="360040"/>
              </a:xfrm>
            </p:grpSpPr>
            <p:sp>
              <p:nvSpPr>
                <p:cNvPr id="37" name="Rectangle 36"/>
                <p:cNvSpPr/>
                <p:nvPr/>
              </p:nvSpPr>
              <p:spPr>
                <a:xfrm>
                  <a:off x="1017736" y="1707654"/>
                  <a:ext cx="1322015"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A1c</a:t>
                  </a:r>
                  <a:endParaRPr lang="en-US" sz="1200" b="1" dirty="0"/>
                </a:p>
              </p:txBody>
            </p:sp>
            <p:sp>
              <p:nvSpPr>
                <p:cNvPr id="38" name="TextBox 37"/>
                <p:cNvSpPr txBox="1"/>
                <p:nvPr/>
              </p:nvSpPr>
              <p:spPr>
                <a:xfrm>
                  <a:off x="611560" y="1759917"/>
                  <a:ext cx="406176" cy="307777"/>
                </a:xfrm>
                <a:prstGeom prst="rect">
                  <a:avLst/>
                </a:prstGeom>
                <a:noFill/>
              </p:spPr>
              <p:txBody>
                <a:bodyPr wrap="square" rtlCol="0">
                  <a:spAutoFit/>
                </a:bodyPr>
                <a:lstStyle/>
                <a:p>
                  <a:r>
                    <a:rPr lang="en-US" sz="1400" dirty="0" smtClean="0"/>
                    <a:t>#2</a:t>
                  </a:r>
                  <a:endParaRPr lang="en-US" sz="1400" dirty="0"/>
                </a:p>
              </p:txBody>
            </p:sp>
          </p:grpSp>
          <p:grpSp>
            <p:nvGrpSpPr>
              <p:cNvPr id="28" name="Group 27"/>
              <p:cNvGrpSpPr/>
              <p:nvPr/>
            </p:nvGrpSpPr>
            <p:grpSpPr>
              <a:xfrm>
                <a:off x="611560" y="2715766"/>
                <a:ext cx="1728191" cy="360040"/>
                <a:chOff x="611560" y="1707654"/>
                <a:chExt cx="1728191" cy="360040"/>
              </a:xfrm>
            </p:grpSpPr>
            <p:sp>
              <p:nvSpPr>
                <p:cNvPr id="35" name="Rectangle 34"/>
                <p:cNvSpPr/>
                <p:nvPr/>
              </p:nvSpPr>
              <p:spPr>
                <a:xfrm>
                  <a:off x="1017736" y="1707654"/>
                  <a:ext cx="1322015"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t>Nondiabetes</a:t>
                  </a:r>
                  <a:r>
                    <a:rPr lang="en-US" sz="1200" b="1" dirty="0" smtClean="0"/>
                    <a:t> health issues</a:t>
                  </a:r>
                  <a:endParaRPr lang="en-US" sz="1200" b="1" dirty="0"/>
                </a:p>
              </p:txBody>
            </p:sp>
            <p:sp>
              <p:nvSpPr>
                <p:cNvPr id="36" name="TextBox 35"/>
                <p:cNvSpPr txBox="1"/>
                <p:nvPr/>
              </p:nvSpPr>
              <p:spPr>
                <a:xfrm>
                  <a:off x="611560" y="1759917"/>
                  <a:ext cx="406176" cy="307777"/>
                </a:xfrm>
                <a:prstGeom prst="rect">
                  <a:avLst/>
                </a:prstGeom>
                <a:noFill/>
              </p:spPr>
              <p:txBody>
                <a:bodyPr wrap="square" rtlCol="0">
                  <a:spAutoFit/>
                </a:bodyPr>
                <a:lstStyle/>
                <a:p>
                  <a:r>
                    <a:rPr lang="en-US" sz="1400" dirty="0" smtClean="0"/>
                    <a:t>#3</a:t>
                  </a:r>
                  <a:endParaRPr lang="en-US" sz="1400" dirty="0"/>
                </a:p>
              </p:txBody>
            </p:sp>
          </p:grpSp>
          <p:grpSp>
            <p:nvGrpSpPr>
              <p:cNvPr id="29" name="Group 28"/>
              <p:cNvGrpSpPr/>
              <p:nvPr/>
            </p:nvGrpSpPr>
            <p:grpSpPr>
              <a:xfrm>
                <a:off x="611560" y="3228206"/>
                <a:ext cx="1728191" cy="360040"/>
                <a:chOff x="611560" y="1707654"/>
                <a:chExt cx="1728191" cy="360040"/>
              </a:xfrm>
            </p:grpSpPr>
            <p:sp>
              <p:nvSpPr>
                <p:cNvPr id="33" name="Rectangle 32"/>
                <p:cNvSpPr/>
                <p:nvPr/>
              </p:nvSpPr>
              <p:spPr>
                <a:xfrm>
                  <a:off x="1017736" y="1707654"/>
                  <a:ext cx="1322015" cy="3600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Dosing insulin </a:t>
                  </a:r>
                  <a:endParaRPr lang="en-US" sz="1200" b="1" dirty="0"/>
                </a:p>
              </p:txBody>
            </p:sp>
            <p:sp>
              <p:nvSpPr>
                <p:cNvPr id="34" name="TextBox 33"/>
                <p:cNvSpPr txBox="1"/>
                <p:nvPr/>
              </p:nvSpPr>
              <p:spPr>
                <a:xfrm>
                  <a:off x="611560" y="1759917"/>
                  <a:ext cx="406176" cy="307777"/>
                </a:xfrm>
                <a:prstGeom prst="rect">
                  <a:avLst/>
                </a:prstGeom>
                <a:noFill/>
              </p:spPr>
              <p:txBody>
                <a:bodyPr wrap="square" rtlCol="0">
                  <a:spAutoFit/>
                </a:bodyPr>
                <a:lstStyle/>
                <a:p>
                  <a:r>
                    <a:rPr lang="en-US" sz="1400" dirty="0" smtClean="0"/>
                    <a:t>#4</a:t>
                  </a:r>
                  <a:endParaRPr lang="en-US" sz="1400" dirty="0"/>
                </a:p>
              </p:txBody>
            </p:sp>
          </p:grpSp>
          <p:grpSp>
            <p:nvGrpSpPr>
              <p:cNvPr id="30" name="Group 29"/>
              <p:cNvGrpSpPr/>
              <p:nvPr/>
            </p:nvGrpSpPr>
            <p:grpSpPr>
              <a:xfrm>
                <a:off x="611561" y="3723878"/>
                <a:ext cx="1728191" cy="360040"/>
                <a:chOff x="611560" y="1707654"/>
                <a:chExt cx="1728191" cy="360040"/>
              </a:xfrm>
            </p:grpSpPr>
            <p:sp>
              <p:nvSpPr>
                <p:cNvPr id="31" name="Rectangle 30"/>
                <p:cNvSpPr/>
                <p:nvPr/>
              </p:nvSpPr>
              <p:spPr>
                <a:xfrm>
                  <a:off x="1017736" y="1707654"/>
                  <a:ext cx="1322015" cy="3600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Unexpected BG numbers</a:t>
                  </a:r>
                </a:p>
              </p:txBody>
            </p:sp>
            <p:sp>
              <p:nvSpPr>
                <p:cNvPr id="32" name="TextBox 31"/>
                <p:cNvSpPr txBox="1"/>
                <p:nvPr/>
              </p:nvSpPr>
              <p:spPr>
                <a:xfrm>
                  <a:off x="611560" y="1759917"/>
                  <a:ext cx="406176" cy="307777"/>
                </a:xfrm>
                <a:prstGeom prst="rect">
                  <a:avLst/>
                </a:prstGeom>
                <a:noFill/>
              </p:spPr>
              <p:txBody>
                <a:bodyPr wrap="square" rtlCol="0">
                  <a:spAutoFit/>
                </a:bodyPr>
                <a:lstStyle/>
                <a:p>
                  <a:r>
                    <a:rPr lang="en-US" sz="1400" dirty="0" smtClean="0"/>
                    <a:t>#5</a:t>
                  </a:r>
                  <a:endParaRPr lang="en-US" sz="1400" dirty="0"/>
                </a:p>
              </p:txBody>
            </p:sp>
          </p:grpSp>
        </p:grpSp>
        <p:grpSp>
          <p:nvGrpSpPr>
            <p:cNvPr id="41" name="Group 40"/>
            <p:cNvGrpSpPr/>
            <p:nvPr/>
          </p:nvGrpSpPr>
          <p:grpSpPr>
            <a:xfrm>
              <a:off x="4932040" y="1682935"/>
              <a:ext cx="1728192" cy="2376264"/>
              <a:chOff x="611560" y="1707654"/>
              <a:chExt cx="1728192" cy="2376264"/>
            </a:xfrm>
          </p:grpSpPr>
          <p:grpSp>
            <p:nvGrpSpPr>
              <p:cNvPr id="42" name="Group 41"/>
              <p:cNvGrpSpPr/>
              <p:nvPr/>
            </p:nvGrpSpPr>
            <p:grpSpPr>
              <a:xfrm>
                <a:off x="611560" y="1707654"/>
                <a:ext cx="1728191" cy="360040"/>
                <a:chOff x="611560" y="1707654"/>
                <a:chExt cx="1728191" cy="360040"/>
              </a:xfrm>
            </p:grpSpPr>
            <p:sp>
              <p:nvSpPr>
                <p:cNvPr id="55" name="Rectangle 54"/>
                <p:cNvSpPr/>
                <p:nvPr/>
              </p:nvSpPr>
              <p:spPr>
                <a:xfrm>
                  <a:off x="1017736" y="1707654"/>
                  <a:ext cx="1322015" cy="3600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Time in range</a:t>
                  </a:r>
                  <a:endParaRPr lang="en-US" sz="1200" b="1" dirty="0"/>
                </a:p>
              </p:txBody>
            </p:sp>
            <p:sp>
              <p:nvSpPr>
                <p:cNvPr id="56" name="TextBox 55"/>
                <p:cNvSpPr txBox="1"/>
                <p:nvPr/>
              </p:nvSpPr>
              <p:spPr>
                <a:xfrm>
                  <a:off x="611560" y="1759917"/>
                  <a:ext cx="406176" cy="307777"/>
                </a:xfrm>
                <a:prstGeom prst="rect">
                  <a:avLst/>
                </a:prstGeom>
                <a:noFill/>
              </p:spPr>
              <p:txBody>
                <a:bodyPr wrap="square" rtlCol="0">
                  <a:spAutoFit/>
                </a:bodyPr>
                <a:lstStyle/>
                <a:p>
                  <a:r>
                    <a:rPr lang="en-US" sz="1400" dirty="0" smtClean="0"/>
                    <a:t>#1</a:t>
                  </a:r>
                  <a:endParaRPr lang="en-US" sz="1400" dirty="0"/>
                </a:p>
              </p:txBody>
            </p:sp>
          </p:grpSp>
          <p:grpSp>
            <p:nvGrpSpPr>
              <p:cNvPr id="43" name="Group 42"/>
              <p:cNvGrpSpPr/>
              <p:nvPr/>
            </p:nvGrpSpPr>
            <p:grpSpPr>
              <a:xfrm>
                <a:off x="611561" y="2220094"/>
                <a:ext cx="1728191" cy="360040"/>
                <a:chOff x="611560" y="1707654"/>
                <a:chExt cx="1728191" cy="360040"/>
              </a:xfrm>
            </p:grpSpPr>
            <p:sp>
              <p:nvSpPr>
                <p:cNvPr id="53" name="Rectangle 52"/>
                <p:cNvSpPr/>
                <p:nvPr/>
              </p:nvSpPr>
              <p:spPr>
                <a:xfrm>
                  <a:off x="1017736" y="1707654"/>
                  <a:ext cx="1322015" cy="360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A1c</a:t>
                  </a:r>
                  <a:endParaRPr lang="en-US" sz="1200" b="1" dirty="0"/>
                </a:p>
              </p:txBody>
            </p:sp>
            <p:sp>
              <p:nvSpPr>
                <p:cNvPr id="54" name="TextBox 53"/>
                <p:cNvSpPr txBox="1"/>
                <p:nvPr/>
              </p:nvSpPr>
              <p:spPr>
                <a:xfrm>
                  <a:off x="611560" y="1759917"/>
                  <a:ext cx="406176" cy="307777"/>
                </a:xfrm>
                <a:prstGeom prst="rect">
                  <a:avLst/>
                </a:prstGeom>
                <a:noFill/>
              </p:spPr>
              <p:txBody>
                <a:bodyPr wrap="square" rtlCol="0">
                  <a:spAutoFit/>
                </a:bodyPr>
                <a:lstStyle/>
                <a:p>
                  <a:r>
                    <a:rPr lang="en-US" sz="1400" dirty="0" smtClean="0"/>
                    <a:t>#2</a:t>
                  </a:r>
                  <a:endParaRPr lang="en-US" sz="1400" dirty="0"/>
                </a:p>
              </p:txBody>
            </p:sp>
          </p:grpSp>
          <p:grpSp>
            <p:nvGrpSpPr>
              <p:cNvPr id="44" name="Group 43"/>
              <p:cNvGrpSpPr/>
              <p:nvPr/>
            </p:nvGrpSpPr>
            <p:grpSpPr>
              <a:xfrm>
                <a:off x="611560" y="2715766"/>
                <a:ext cx="1728191" cy="360040"/>
                <a:chOff x="611560" y="1707654"/>
                <a:chExt cx="1728191" cy="360040"/>
              </a:xfrm>
            </p:grpSpPr>
            <p:sp>
              <p:nvSpPr>
                <p:cNvPr id="51" name="Rectangle 50"/>
                <p:cNvSpPr/>
                <p:nvPr/>
              </p:nvSpPr>
              <p:spPr>
                <a:xfrm>
                  <a:off x="1017736" y="1707654"/>
                  <a:ext cx="1322015" cy="3600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t>Nondiabetes</a:t>
                  </a:r>
                  <a:r>
                    <a:rPr lang="en-US" sz="1200" b="1" dirty="0" smtClean="0"/>
                    <a:t> health issues</a:t>
                  </a:r>
                  <a:endParaRPr lang="en-US" sz="1200" b="1" dirty="0"/>
                </a:p>
              </p:txBody>
            </p:sp>
            <p:sp>
              <p:nvSpPr>
                <p:cNvPr id="52" name="TextBox 51"/>
                <p:cNvSpPr txBox="1"/>
                <p:nvPr/>
              </p:nvSpPr>
              <p:spPr>
                <a:xfrm>
                  <a:off x="611560" y="1759917"/>
                  <a:ext cx="406176" cy="307777"/>
                </a:xfrm>
                <a:prstGeom prst="rect">
                  <a:avLst/>
                </a:prstGeom>
                <a:noFill/>
              </p:spPr>
              <p:txBody>
                <a:bodyPr wrap="square" rtlCol="0">
                  <a:spAutoFit/>
                </a:bodyPr>
                <a:lstStyle/>
                <a:p>
                  <a:r>
                    <a:rPr lang="en-US" sz="1400" dirty="0" smtClean="0"/>
                    <a:t>#3</a:t>
                  </a:r>
                  <a:endParaRPr lang="en-US" sz="1400" dirty="0"/>
                </a:p>
              </p:txBody>
            </p:sp>
          </p:grpSp>
          <p:grpSp>
            <p:nvGrpSpPr>
              <p:cNvPr id="45" name="Group 44"/>
              <p:cNvGrpSpPr/>
              <p:nvPr/>
            </p:nvGrpSpPr>
            <p:grpSpPr>
              <a:xfrm>
                <a:off x="611560" y="3228206"/>
                <a:ext cx="1728191" cy="360040"/>
                <a:chOff x="611560" y="1707654"/>
                <a:chExt cx="1728191" cy="360040"/>
              </a:xfrm>
            </p:grpSpPr>
            <p:sp>
              <p:nvSpPr>
                <p:cNvPr id="49" name="Rectangle 48"/>
                <p:cNvSpPr/>
                <p:nvPr/>
              </p:nvSpPr>
              <p:spPr>
                <a:xfrm>
                  <a:off x="1017736" y="1707654"/>
                  <a:ext cx="1322015" cy="36004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Unexpected BG numbers</a:t>
                  </a:r>
                </a:p>
              </p:txBody>
            </p:sp>
            <p:sp>
              <p:nvSpPr>
                <p:cNvPr id="50" name="TextBox 49"/>
                <p:cNvSpPr txBox="1"/>
                <p:nvPr/>
              </p:nvSpPr>
              <p:spPr>
                <a:xfrm>
                  <a:off x="611560" y="1759917"/>
                  <a:ext cx="406176" cy="307777"/>
                </a:xfrm>
                <a:prstGeom prst="rect">
                  <a:avLst/>
                </a:prstGeom>
                <a:noFill/>
              </p:spPr>
              <p:txBody>
                <a:bodyPr wrap="square" rtlCol="0">
                  <a:spAutoFit/>
                </a:bodyPr>
                <a:lstStyle/>
                <a:p>
                  <a:r>
                    <a:rPr lang="en-US" sz="1400" dirty="0" smtClean="0"/>
                    <a:t>#4</a:t>
                  </a:r>
                  <a:endParaRPr lang="en-US" sz="1400" dirty="0"/>
                </a:p>
              </p:txBody>
            </p:sp>
          </p:grpSp>
          <p:grpSp>
            <p:nvGrpSpPr>
              <p:cNvPr id="46" name="Group 45"/>
              <p:cNvGrpSpPr/>
              <p:nvPr/>
            </p:nvGrpSpPr>
            <p:grpSpPr>
              <a:xfrm>
                <a:off x="611561" y="3723878"/>
                <a:ext cx="1728191" cy="360040"/>
                <a:chOff x="611560" y="1707654"/>
                <a:chExt cx="1728191" cy="360040"/>
              </a:xfrm>
            </p:grpSpPr>
            <p:sp>
              <p:nvSpPr>
                <p:cNvPr id="47" name="Rectangle 46"/>
                <p:cNvSpPr/>
                <p:nvPr/>
              </p:nvSpPr>
              <p:spPr>
                <a:xfrm>
                  <a:off x="1017736" y="1707654"/>
                  <a:ext cx="1322015" cy="360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Symptoms of complications</a:t>
                  </a:r>
                  <a:endParaRPr lang="en-US" sz="1200" b="1" dirty="0"/>
                </a:p>
              </p:txBody>
            </p:sp>
            <p:sp>
              <p:nvSpPr>
                <p:cNvPr id="48" name="TextBox 47"/>
                <p:cNvSpPr txBox="1"/>
                <p:nvPr/>
              </p:nvSpPr>
              <p:spPr>
                <a:xfrm>
                  <a:off x="611560" y="1759917"/>
                  <a:ext cx="406176" cy="307777"/>
                </a:xfrm>
                <a:prstGeom prst="rect">
                  <a:avLst/>
                </a:prstGeom>
                <a:noFill/>
              </p:spPr>
              <p:txBody>
                <a:bodyPr wrap="square" rtlCol="0">
                  <a:spAutoFit/>
                </a:bodyPr>
                <a:lstStyle/>
                <a:p>
                  <a:r>
                    <a:rPr lang="en-US" sz="1400" dirty="0" smtClean="0"/>
                    <a:t>#5</a:t>
                  </a:r>
                  <a:endParaRPr lang="en-US" sz="1400" dirty="0"/>
                </a:p>
              </p:txBody>
            </p:sp>
          </p:grpSp>
        </p:grpSp>
      </p:grpSp>
      <p:sp>
        <p:nvSpPr>
          <p:cNvPr id="57" name="TextBox 56"/>
          <p:cNvSpPr txBox="1"/>
          <p:nvPr/>
        </p:nvSpPr>
        <p:spPr>
          <a:xfrm>
            <a:off x="7092280" y="4806449"/>
            <a:ext cx="3384376" cy="307777"/>
          </a:xfrm>
          <a:prstGeom prst="rect">
            <a:avLst/>
          </a:prstGeom>
          <a:noFill/>
        </p:spPr>
        <p:txBody>
          <a:bodyPr wrap="square" rtlCol="0">
            <a:spAutoFit/>
          </a:bodyPr>
          <a:lstStyle/>
          <a:p>
            <a:r>
              <a:rPr lang="en-US" sz="1400" dirty="0" smtClean="0"/>
              <a:t>Htpp://diatribe.org</a:t>
            </a:r>
            <a:endParaRPr lang="en-US" sz="1400" dirty="0"/>
          </a:p>
        </p:txBody>
      </p:sp>
    </p:spTree>
    <p:extLst>
      <p:ext uri="{BB962C8B-B14F-4D97-AF65-F5344CB8AC3E}">
        <p14:creationId xmlns:p14="http://schemas.microsoft.com/office/powerpoint/2010/main" val="1070409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9587"/>
          </a:xfrm>
        </p:spPr>
        <p:txBody>
          <a:bodyPr>
            <a:normAutofit/>
          </a:bodyPr>
          <a:lstStyle/>
          <a:p>
            <a:pPr algn="l"/>
            <a:r>
              <a:rPr lang="en-US" sz="2000" dirty="0">
                <a:solidFill>
                  <a:srgbClr val="C00000"/>
                </a:solidFill>
              </a:rPr>
              <a:t>Going beyond </a:t>
            </a:r>
            <a:r>
              <a:rPr lang="en-US" sz="2000" dirty="0" smtClean="0">
                <a:solidFill>
                  <a:srgbClr val="C00000"/>
                </a:solidFill>
              </a:rPr>
              <a:t>HbA1c</a:t>
            </a:r>
            <a:r>
              <a:rPr lang="en-US" sz="2000" dirty="0">
                <a:solidFill>
                  <a:srgbClr val="C00000"/>
                </a:solidFill>
              </a:rPr>
              <a:t>: Glucose variability</a:t>
            </a:r>
          </a:p>
        </p:txBody>
      </p:sp>
      <p:sp>
        <p:nvSpPr>
          <p:cNvPr id="4" name="Rectangle 3"/>
          <p:cNvSpPr/>
          <p:nvPr/>
        </p:nvSpPr>
        <p:spPr>
          <a:xfrm>
            <a:off x="827584" y="915566"/>
            <a:ext cx="5688632" cy="369332"/>
          </a:xfrm>
          <a:prstGeom prst="rect">
            <a:avLst/>
          </a:prstGeom>
        </p:spPr>
        <p:txBody>
          <a:bodyPr wrap="square">
            <a:spAutoFit/>
          </a:bodyPr>
          <a:lstStyle/>
          <a:p>
            <a:r>
              <a:rPr lang="en-US" dirty="0"/>
              <a:t>Patients with diabetes face optimization challenges</a:t>
            </a:r>
          </a:p>
        </p:txBody>
      </p:sp>
      <p:sp>
        <p:nvSpPr>
          <p:cNvPr id="20" name="AutoShape 2" descr="Image result for ascending icon"/>
          <p:cNvSpPr>
            <a:spLocks noChangeAspect="1" noChangeArrowheads="1"/>
          </p:cNvSpPr>
          <p:nvPr/>
        </p:nvSpPr>
        <p:spPr bwMode="auto">
          <a:xfrm>
            <a:off x="155575" y="-2278063"/>
            <a:ext cx="4752975" cy="4752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374143" y="1535882"/>
            <a:ext cx="6755382" cy="2262336"/>
            <a:chOff x="1200994" y="1466875"/>
            <a:chExt cx="6755382" cy="2262336"/>
          </a:xfrm>
        </p:grpSpPr>
        <p:sp>
          <p:nvSpPr>
            <p:cNvPr id="5" name="Hexagon 4"/>
            <p:cNvSpPr/>
            <p:nvPr/>
          </p:nvSpPr>
          <p:spPr>
            <a:xfrm>
              <a:off x="1200994" y="1491630"/>
              <a:ext cx="1224136" cy="1008112"/>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374143" y="1466875"/>
              <a:ext cx="877838" cy="877838"/>
            </a:xfrm>
            <a:prstGeom prst="rect">
              <a:avLst/>
            </a:prstGeom>
          </p:spPr>
        </p:pic>
        <p:cxnSp>
          <p:nvCxnSpPr>
            <p:cNvPr id="8" name="Straight Connector 7"/>
            <p:cNvCxnSpPr/>
            <p:nvPr/>
          </p:nvCxnSpPr>
          <p:spPr>
            <a:xfrm>
              <a:off x="2195736" y="1491630"/>
              <a:ext cx="57606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23728" y="2494409"/>
              <a:ext cx="5832648"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61903" y="1703298"/>
              <a:ext cx="5478871" cy="584775"/>
            </a:xfrm>
            <a:prstGeom prst="rect">
              <a:avLst/>
            </a:prstGeom>
            <a:noFill/>
          </p:spPr>
          <p:txBody>
            <a:bodyPr wrap="square" rtlCol="0">
              <a:spAutoFit/>
            </a:bodyPr>
            <a:lstStyle/>
            <a:p>
              <a:r>
                <a:rPr lang="en-US" sz="1600" dirty="0"/>
                <a:t>Achieving </a:t>
              </a:r>
              <a:r>
                <a:rPr lang="en-US" sz="1600" dirty="0" smtClean="0"/>
                <a:t>glycemic </a:t>
              </a:r>
              <a:r>
                <a:rPr lang="en-US" sz="1600" dirty="0"/>
                <a:t>control while avoiding </a:t>
              </a:r>
              <a:r>
                <a:rPr lang="en-US" sz="1600" dirty="0" smtClean="0"/>
                <a:t>hypoglycemia, which </a:t>
              </a:r>
              <a:r>
                <a:rPr lang="en-US" sz="1600" dirty="0"/>
                <a:t>may be associated With Intensive </a:t>
              </a:r>
              <a:r>
                <a:rPr lang="en-US" sz="1600" dirty="0" smtClean="0"/>
                <a:t>HbA1c lowering </a:t>
              </a:r>
              <a:r>
                <a:rPr lang="en-US" sz="1600" baseline="30000" dirty="0" smtClean="0"/>
                <a:t>1</a:t>
              </a:r>
              <a:endParaRPr lang="en-US" sz="1600" baseline="30000" dirty="0"/>
            </a:p>
          </p:txBody>
        </p:sp>
        <p:sp>
          <p:nvSpPr>
            <p:cNvPr id="13" name="Hexagon 12"/>
            <p:cNvSpPr/>
            <p:nvPr/>
          </p:nvSpPr>
          <p:spPr>
            <a:xfrm>
              <a:off x="1690242" y="2721099"/>
              <a:ext cx="1224136" cy="1008112"/>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2684984" y="2721099"/>
              <a:ext cx="527139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12976" y="3723878"/>
              <a:ext cx="534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19525" y="2801810"/>
              <a:ext cx="4892835" cy="738664"/>
            </a:xfrm>
            <a:prstGeom prst="rect">
              <a:avLst/>
            </a:prstGeom>
            <a:noFill/>
          </p:spPr>
          <p:txBody>
            <a:bodyPr wrap="square" rtlCol="0">
              <a:spAutoFit/>
            </a:bodyPr>
            <a:lstStyle/>
            <a:p>
              <a:r>
                <a:rPr lang="en-US" sz="1400" dirty="0"/>
                <a:t>Safely optimizing control In the context of </a:t>
              </a:r>
              <a:r>
                <a:rPr lang="en-US" sz="1400" dirty="0" smtClean="0"/>
                <a:t>lowering </a:t>
              </a:r>
              <a:r>
                <a:rPr lang="en-US" sz="1400" dirty="0"/>
                <a:t>glucose </a:t>
              </a:r>
              <a:r>
                <a:rPr lang="en-US" sz="1400" dirty="0" smtClean="0"/>
                <a:t>variability </a:t>
              </a:r>
              <a:r>
                <a:rPr lang="en-US" sz="1400" dirty="0"/>
                <a:t>(GV</a:t>
              </a:r>
              <a:r>
                <a:rPr lang="en-US" sz="1400" dirty="0" smtClean="0"/>
                <a:t>) (</a:t>
              </a:r>
              <a:r>
                <a:rPr lang="en-US" sz="1400" dirty="0"/>
                <a:t>fluctuations In glucose levels </a:t>
              </a:r>
              <a:r>
                <a:rPr lang="en-US" sz="1400" dirty="0" smtClean="0"/>
                <a:t>that </a:t>
              </a:r>
              <a:r>
                <a:rPr lang="en-US" sz="1400" dirty="0"/>
                <a:t>occur from hyperglycemic peaks </a:t>
              </a:r>
              <a:r>
                <a:rPr lang="en-US" sz="1400" dirty="0" smtClean="0"/>
                <a:t>and hypoglycemic </a:t>
              </a:r>
              <a:r>
                <a:rPr lang="en-US" sz="1400" dirty="0"/>
                <a:t>troughs </a:t>
              </a:r>
              <a:r>
                <a:rPr lang="en-US" sz="1400" dirty="0" smtClean="0"/>
                <a:t>)</a:t>
              </a:r>
              <a:r>
                <a:rPr lang="en-US" sz="1400" baseline="30000" dirty="0" smtClean="0"/>
                <a:t>2</a:t>
              </a:r>
              <a:endParaRPr lang="en-US" sz="1400" baseline="30000" dirty="0"/>
            </a:p>
          </p:txBody>
        </p:sp>
        <p:pic>
          <p:nvPicPr>
            <p:cNvPr id="4100" name="Picture 4" descr="Image result for ascending ic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6032" y="2817502"/>
              <a:ext cx="815305" cy="81530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1374143" y="4731989"/>
            <a:ext cx="6867055" cy="276999"/>
          </a:xfrm>
          <a:prstGeom prst="rect">
            <a:avLst/>
          </a:prstGeom>
        </p:spPr>
        <p:txBody>
          <a:bodyPr wrap="square">
            <a:spAutoFit/>
          </a:bodyPr>
          <a:lstStyle/>
          <a:p>
            <a:r>
              <a:rPr lang="en-US" sz="1200" dirty="0" smtClean="0"/>
              <a:t>1. Nat Rev </a:t>
            </a:r>
            <a:r>
              <a:rPr lang="en-US" sz="1200" dirty="0" err="1" smtClean="0"/>
              <a:t>Endocrinol</a:t>
            </a:r>
            <a:r>
              <a:rPr lang="en-US" sz="1200" dirty="0"/>
              <a:t> </a:t>
            </a:r>
            <a:r>
              <a:rPr lang="en-US" sz="1200" dirty="0" smtClean="0"/>
              <a:t>2017, 11:425-36</a:t>
            </a:r>
            <a:r>
              <a:rPr lang="en-US" sz="1200" dirty="0"/>
              <a:t>  </a:t>
            </a:r>
            <a:r>
              <a:rPr lang="en-US" sz="1200" dirty="0" smtClean="0"/>
              <a:t>                                                         2. Diabetes Care 2015, 38:1610-14 </a:t>
            </a:r>
          </a:p>
        </p:txBody>
      </p:sp>
    </p:spTree>
    <p:extLst>
      <p:ext uri="{BB962C8B-B14F-4D97-AF65-F5344CB8AC3E}">
        <p14:creationId xmlns:p14="http://schemas.microsoft.com/office/powerpoint/2010/main" val="500755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33" y="205438"/>
            <a:ext cx="8229600" cy="710128"/>
          </a:xfrm>
        </p:spPr>
        <p:txBody>
          <a:bodyPr>
            <a:noAutofit/>
          </a:bodyPr>
          <a:lstStyle/>
          <a:p>
            <a:pPr algn="l"/>
            <a:r>
              <a:rPr lang="en-US" sz="2000" dirty="0">
                <a:solidFill>
                  <a:srgbClr val="C00000"/>
                </a:solidFill>
              </a:rPr>
              <a:t>Degree of glycemic variability potentially </a:t>
            </a:r>
            <a:r>
              <a:rPr lang="en-US" sz="2000" dirty="0" smtClean="0">
                <a:solidFill>
                  <a:srgbClr val="C00000"/>
                </a:solidFill>
              </a:rPr>
              <a:t>associated with </a:t>
            </a:r>
            <a:r>
              <a:rPr lang="en-US" sz="2000" dirty="0">
                <a:solidFill>
                  <a:srgbClr val="C00000"/>
                </a:solidFill>
              </a:rPr>
              <a:t>hypoglycemia</a:t>
            </a:r>
          </a:p>
        </p:txBody>
      </p:sp>
      <p:sp>
        <p:nvSpPr>
          <p:cNvPr id="5" name="Rounded Rectangle 4"/>
          <p:cNvSpPr/>
          <p:nvPr/>
        </p:nvSpPr>
        <p:spPr>
          <a:xfrm>
            <a:off x="539552" y="1326679"/>
            <a:ext cx="3096344" cy="4320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41C4"/>
                </a:solidFill>
              </a:rPr>
              <a:t>15-day glucose traces of </a:t>
            </a:r>
            <a:r>
              <a:rPr lang="en-US" sz="1100" b="1" dirty="0" smtClean="0">
                <a:solidFill>
                  <a:srgbClr val="0041C4"/>
                </a:solidFill>
              </a:rPr>
              <a:t>two </a:t>
            </a:r>
            <a:r>
              <a:rPr lang="en-US" sz="1100" b="1" dirty="0">
                <a:solidFill>
                  <a:srgbClr val="0041C4"/>
                </a:solidFill>
              </a:rPr>
              <a:t>patients with </a:t>
            </a:r>
            <a:r>
              <a:rPr lang="en-US" sz="1100" b="1" dirty="0" smtClean="0">
                <a:solidFill>
                  <a:srgbClr val="0041C4"/>
                </a:solidFill>
              </a:rPr>
              <a:t>diabetes who </a:t>
            </a:r>
            <a:r>
              <a:rPr lang="en-US" sz="1100" b="1" dirty="0">
                <a:solidFill>
                  <a:srgbClr val="0041C4"/>
                </a:solidFill>
              </a:rPr>
              <a:t>had an identical HbA1c of </a:t>
            </a:r>
            <a:r>
              <a:rPr lang="en-US" sz="1100" dirty="0">
                <a:solidFill>
                  <a:srgbClr val="0041C4"/>
                </a:solidFill>
              </a:rPr>
              <a:t>8.0%</a:t>
            </a:r>
          </a:p>
        </p:txBody>
      </p:sp>
      <p:sp>
        <p:nvSpPr>
          <p:cNvPr id="6" name="Rounded Rectangle 5"/>
          <p:cNvSpPr/>
          <p:nvPr/>
        </p:nvSpPr>
        <p:spPr>
          <a:xfrm>
            <a:off x="539552" y="1911127"/>
            <a:ext cx="3096344" cy="4320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41C4"/>
                </a:solidFill>
              </a:rPr>
              <a:t>Both patients have similar </a:t>
            </a:r>
            <a:r>
              <a:rPr lang="en-US" sz="1100" b="1" dirty="0" smtClean="0">
                <a:solidFill>
                  <a:srgbClr val="0041C4"/>
                </a:solidFill>
              </a:rPr>
              <a:t>average glucose </a:t>
            </a:r>
            <a:r>
              <a:rPr lang="en-US" sz="1100" b="1" dirty="0">
                <a:solidFill>
                  <a:srgbClr val="0041C4"/>
                </a:solidFill>
              </a:rPr>
              <a:t>levels</a:t>
            </a:r>
            <a:endParaRPr lang="en-US" sz="1100" dirty="0">
              <a:solidFill>
                <a:srgbClr val="0041C4"/>
              </a:solidFill>
            </a:endParaRPr>
          </a:p>
        </p:txBody>
      </p:sp>
      <p:sp>
        <p:nvSpPr>
          <p:cNvPr id="7" name="Rounded Rectangle 6"/>
          <p:cNvSpPr/>
          <p:nvPr/>
        </p:nvSpPr>
        <p:spPr>
          <a:xfrm>
            <a:off x="467544" y="2478807"/>
            <a:ext cx="3240360" cy="147488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0041C4"/>
                </a:solidFill>
              </a:rPr>
              <a:t>Patient A had visibly higher glucose </a:t>
            </a:r>
            <a:r>
              <a:rPr lang="en-US" sz="1050" b="1" dirty="0" smtClean="0">
                <a:solidFill>
                  <a:srgbClr val="0041C4"/>
                </a:solidFill>
              </a:rPr>
              <a:t>fluctuations. which </a:t>
            </a:r>
            <a:r>
              <a:rPr lang="en-US" sz="1050" b="1" dirty="0">
                <a:solidFill>
                  <a:srgbClr val="0041C4"/>
                </a:solidFill>
              </a:rPr>
              <a:t>resulted in</a:t>
            </a:r>
            <a:r>
              <a:rPr lang="en-US" sz="1050" b="1" dirty="0" smtClean="0">
                <a:solidFill>
                  <a:srgbClr val="0041C4"/>
                </a:solidFill>
              </a:rPr>
              <a:t>:</a:t>
            </a:r>
          </a:p>
          <a:p>
            <a:pPr algn="ctr"/>
            <a:endParaRPr lang="en-US" sz="1050" dirty="0">
              <a:solidFill>
                <a:srgbClr val="0041C4"/>
              </a:solidFill>
            </a:endParaRPr>
          </a:p>
          <a:p>
            <a:pPr algn="ctr"/>
            <a:r>
              <a:rPr lang="en-US" sz="1050" dirty="0">
                <a:solidFill>
                  <a:srgbClr val="0041C4"/>
                </a:solidFill>
              </a:rPr>
              <a:t>7 episodes of moderate hypogl</a:t>
            </a:r>
            <a:r>
              <a:rPr lang="en-US" sz="1100" dirty="0">
                <a:solidFill>
                  <a:srgbClr val="0041C4"/>
                </a:solidFill>
              </a:rPr>
              <a:t>ycemia </a:t>
            </a:r>
            <a:r>
              <a:rPr lang="en-US" sz="800" dirty="0" smtClean="0">
                <a:solidFill>
                  <a:srgbClr val="0041C4"/>
                </a:solidFill>
              </a:rPr>
              <a:t>(≤50 mg/dl)</a:t>
            </a:r>
          </a:p>
          <a:p>
            <a:pPr algn="ctr"/>
            <a:endParaRPr lang="en-US" sz="1000" dirty="0">
              <a:solidFill>
                <a:srgbClr val="0041C4"/>
              </a:solidFill>
            </a:endParaRPr>
          </a:p>
          <a:p>
            <a:pPr algn="ctr"/>
            <a:r>
              <a:rPr lang="en-US" sz="1050" dirty="0">
                <a:solidFill>
                  <a:srgbClr val="0041C4"/>
                </a:solidFill>
              </a:rPr>
              <a:t>8 episodes of moderate hyperglycemia </a:t>
            </a:r>
            <a:r>
              <a:rPr lang="en-US" sz="800" dirty="0" smtClean="0">
                <a:solidFill>
                  <a:srgbClr val="0041C4"/>
                </a:solidFill>
              </a:rPr>
              <a:t>(≥350 </a:t>
            </a:r>
            <a:r>
              <a:rPr lang="en-US" sz="800" dirty="0">
                <a:solidFill>
                  <a:srgbClr val="0041C4"/>
                </a:solidFill>
              </a:rPr>
              <a:t>mg/dl)</a:t>
            </a:r>
            <a:endParaRPr lang="en-US" sz="1000" dirty="0">
              <a:solidFill>
                <a:srgbClr val="0041C4"/>
              </a:solidFill>
            </a:endParaRPr>
          </a:p>
        </p:txBody>
      </p:sp>
      <p:sp>
        <p:nvSpPr>
          <p:cNvPr id="8" name="TextBox 7"/>
          <p:cNvSpPr txBox="1"/>
          <p:nvPr/>
        </p:nvSpPr>
        <p:spPr>
          <a:xfrm>
            <a:off x="7020272" y="4858315"/>
            <a:ext cx="3312368" cy="261610"/>
          </a:xfrm>
          <a:prstGeom prst="rect">
            <a:avLst/>
          </a:prstGeom>
          <a:noFill/>
        </p:spPr>
        <p:txBody>
          <a:bodyPr wrap="square" rtlCol="0">
            <a:spAutoFit/>
          </a:bodyPr>
          <a:lstStyle/>
          <a:p>
            <a:r>
              <a:rPr lang="en-US" sz="1050" dirty="0" smtClean="0"/>
              <a:t>Diabetes care 2016;39:502-10</a:t>
            </a:r>
            <a:endParaRPr lang="en-US" sz="105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204391"/>
            <a:ext cx="3757424" cy="2803391"/>
          </a:xfrm>
          <a:prstGeom prst="rect">
            <a:avLst/>
          </a:prstGeom>
        </p:spPr>
      </p:pic>
    </p:spTree>
    <p:extLst>
      <p:ext uri="{BB962C8B-B14F-4D97-AF65-F5344CB8AC3E}">
        <p14:creationId xmlns:p14="http://schemas.microsoft.com/office/powerpoint/2010/main" val="2376146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C00000"/>
                </a:solidFill>
              </a:rPr>
              <a:t>Hypoglycemia quantification</a:t>
            </a:r>
            <a:endParaRPr lang="en-US" sz="2800" dirty="0">
              <a:solidFill>
                <a:srgbClr val="C00000"/>
              </a:solidFill>
            </a:endParaRPr>
          </a:p>
        </p:txBody>
      </p:sp>
      <p:sp>
        <p:nvSpPr>
          <p:cNvPr id="3" name="Content Placeholder 2"/>
          <p:cNvSpPr>
            <a:spLocks noGrp="1"/>
          </p:cNvSpPr>
          <p:nvPr>
            <p:ph idx="1"/>
          </p:nvPr>
        </p:nvSpPr>
        <p:spPr>
          <a:xfrm>
            <a:off x="467544" y="1337518"/>
            <a:ext cx="8229600" cy="3394472"/>
          </a:xfrm>
        </p:spPr>
        <p:txBody>
          <a:bodyPr>
            <a:normAutofit/>
          </a:bodyPr>
          <a:lstStyle/>
          <a:p>
            <a:r>
              <a:rPr lang="en-US" sz="2000" dirty="0" smtClean="0"/>
              <a:t>The </a:t>
            </a:r>
            <a:r>
              <a:rPr lang="en-US" sz="2000" dirty="0"/>
              <a:t>percentage of </a:t>
            </a:r>
            <a:r>
              <a:rPr lang="en-US" sz="2000" dirty="0" smtClean="0"/>
              <a:t>CGM values that are </a:t>
            </a:r>
            <a:r>
              <a:rPr lang="en-US" sz="2000" dirty="0"/>
              <a:t>below a given threshold </a:t>
            </a:r>
            <a:r>
              <a:rPr lang="en-US" sz="2000" dirty="0" smtClean="0"/>
              <a:t>(&lt;70 mg/</a:t>
            </a:r>
            <a:r>
              <a:rPr lang="en-US" sz="2000" dirty="0" err="1" smtClean="0"/>
              <a:t>dL</a:t>
            </a:r>
            <a:r>
              <a:rPr lang="en-US" sz="2000" dirty="0" smtClean="0"/>
              <a:t> </a:t>
            </a:r>
            <a:r>
              <a:rPr lang="en-US" sz="2000" dirty="0"/>
              <a:t>[3.9 </a:t>
            </a:r>
            <a:r>
              <a:rPr lang="en-US" sz="2000" dirty="0" err="1"/>
              <a:t>mmol</a:t>
            </a:r>
            <a:r>
              <a:rPr lang="en-US" sz="2000" dirty="0"/>
              <a:t>/L] or </a:t>
            </a:r>
            <a:r>
              <a:rPr lang="en-US" sz="2000" dirty="0" smtClean="0"/>
              <a:t>&lt;54 mg/</a:t>
            </a:r>
            <a:r>
              <a:rPr lang="en-US" sz="2000" dirty="0" err="1" smtClean="0"/>
              <a:t>dL</a:t>
            </a:r>
            <a:r>
              <a:rPr lang="en-US" sz="2000" dirty="0"/>
              <a:t> </a:t>
            </a:r>
            <a:r>
              <a:rPr lang="en-US" sz="2000" dirty="0" smtClean="0"/>
              <a:t>[3.0 </a:t>
            </a:r>
            <a:r>
              <a:rPr lang="en-US" sz="2000" dirty="0" err="1"/>
              <a:t>mmol</a:t>
            </a:r>
            <a:r>
              <a:rPr lang="en-US" sz="2000" dirty="0"/>
              <a:t>/L]) or the number </a:t>
            </a:r>
            <a:r>
              <a:rPr lang="en-US" sz="2000" dirty="0" smtClean="0"/>
              <a:t>of minutes </a:t>
            </a:r>
            <a:r>
              <a:rPr lang="en-US" sz="2000" dirty="0"/>
              <a:t>or hours below </a:t>
            </a:r>
            <a:r>
              <a:rPr lang="en-US" sz="2000" dirty="0" smtClean="0"/>
              <a:t>these thresholds.</a:t>
            </a:r>
          </a:p>
          <a:p>
            <a:endParaRPr lang="en-US" sz="2000" dirty="0"/>
          </a:p>
          <a:p>
            <a:r>
              <a:rPr lang="en-US" sz="2000" dirty="0" smtClean="0"/>
              <a:t>The </a:t>
            </a:r>
            <a:r>
              <a:rPr lang="en-US" sz="2000" dirty="0"/>
              <a:t>number of </a:t>
            </a:r>
            <a:r>
              <a:rPr lang="en-US" sz="2000" dirty="0" smtClean="0"/>
              <a:t>hypoglycemic events </a:t>
            </a:r>
            <a:r>
              <a:rPr lang="en-US" sz="2000" dirty="0"/>
              <a:t>that occur over the </a:t>
            </a:r>
            <a:r>
              <a:rPr lang="en-US" sz="2000" dirty="0" smtClean="0"/>
              <a:t>given CGM </a:t>
            </a:r>
            <a:r>
              <a:rPr lang="en-US" sz="2000" dirty="0"/>
              <a:t>reporting </a:t>
            </a:r>
            <a:r>
              <a:rPr lang="en-US" sz="2000" dirty="0" smtClean="0"/>
              <a:t>period</a:t>
            </a:r>
          </a:p>
          <a:p>
            <a:endParaRPr lang="en-US" sz="2000" dirty="0" smtClean="0"/>
          </a:p>
          <a:p>
            <a:r>
              <a:rPr lang="en-US" sz="2000" dirty="0" smtClean="0"/>
              <a:t>Readings below </a:t>
            </a:r>
            <a:r>
              <a:rPr lang="en-US" sz="2000" dirty="0"/>
              <a:t>the threshold for at </a:t>
            </a:r>
            <a:r>
              <a:rPr lang="en-US" sz="2000" dirty="0" smtClean="0"/>
              <a:t>least 15 </a:t>
            </a:r>
            <a:r>
              <a:rPr lang="en-US" sz="2000" dirty="0"/>
              <a:t>min is considered an event</a:t>
            </a:r>
          </a:p>
        </p:txBody>
      </p:sp>
      <p:sp>
        <p:nvSpPr>
          <p:cNvPr id="4" name="Rectangle 3"/>
          <p:cNvSpPr/>
          <p:nvPr/>
        </p:nvSpPr>
        <p:spPr>
          <a:xfrm>
            <a:off x="6300192" y="4731990"/>
            <a:ext cx="2704138" cy="307777"/>
          </a:xfrm>
          <a:prstGeom prst="rect">
            <a:avLst/>
          </a:prstGeom>
        </p:spPr>
        <p:txBody>
          <a:bodyPr wrap="none">
            <a:spAutoFit/>
          </a:bodyPr>
          <a:lstStyle/>
          <a:p>
            <a:r>
              <a:rPr lang="en-US" sz="1400" dirty="0"/>
              <a:t>Diabetes Care 2017;40:1631–1640</a:t>
            </a:r>
          </a:p>
        </p:txBody>
      </p:sp>
    </p:spTree>
    <p:extLst>
      <p:ext uri="{BB962C8B-B14F-4D97-AF65-F5344CB8AC3E}">
        <p14:creationId xmlns:p14="http://schemas.microsoft.com/office/powerpoint/2010/main" val="1155590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2400" dirty="0" smtClean="0"/>
              <a:t>Someone </a:t>
            </a:r>
            <a:r>
              <a:rPr lang="en-US" sz="2400" dirty="0"/>
              <a:t>who has </a:t>
            </a:r>
            <a:r>
              <a:rPr lang="en-US" sz="2400" dirty="0" smtClean="0"/>
              <a:t>an A1C </a:t>
            </a:r>
            <a:r>
              <a:rPr lang="en-US" sz="2400" dirty="0"/>
              <a:t>of 6.8% and who spends 10% </a:t>
            </a:r>
            <a:r>
              <a:rPr lang="en-US" sz="2400" dirty="0" smtClean="0"/>
              <a:t>of the </a:t>
            </a:r>
            <a:r>
              <a:rPr lang="en-US" sz="2400" dirty="0"/>
              <a:t>day in hypoglycemia would </a:t>
            </a:r>
            <a:r>
              <a:rPr lang="en-US" sz="2400" dirty="0" smtClean="0"/>
              <a:t>benefit from </a:t>
            </a:r>
            <a:r>
              <a:rPr lang="en-US" sz="2400" dirty="0"/>
              <a:t>a care plan different than </a:t>
            </a:r>
            <a:r>
              <a:rPr lang="en-US" sz="2400" dirty="0" smtClean="0"/>
              <a:t>someone who </a:t>
            </a:r>
            <a:r>
              <a:rPr lang="en-US" sz="2400" dirty="0"/>
              <a:t>has an A1C of 6.8% and who </a:t>
            </a:r>
            <a:r>
              <a:rPr lang="en-US" sz="2400" dirty="0" smtClean="0"/>
              <a:t>spends 1</a:t>
            </a:r>
            <a:r>
              <a:rPr lang="en-US" sz="2400" dirty="0"/>
              <a:t>% of the day in hypoglycemia.</a:t>
            </a:r>
          </a:p>
        </p:txBody>
      </p:sp>
      <p:sp>
        <p:nvSpPr>
          <p:cNvPr id="4" name="Rectangle 3"/>
          <p:cNvSpPr/>
          <p:nvPr/>
        </p:nvSpPr>
        <p:spPr>
          <a:xfrm>
            <a:off x="2483768" y="4620124"/>
            <a:ext cx="5181600" cy="338554"/>
          </a:xfrm>
          <a:prstGeom prst="rect">
            <a:avLst/>
          </a:prstGeom>
        </p:spPr>
        <p:txBody>
          <a:bodyPr wrap="square">
            <a:spAutoFit/>
          </a:bodyPr>
          <a:lstStyle/>
          <a:p>
            <a:r>
              <a:rPr lang="en-US" sz="1600" dirty="0" smtClean="0"/>
              <a:t>      </a:t>
            </a:r>
            <a:r>
              <a:rPr lang="en-US" sz="1200" dirty="0" smtClean="0"/>
              <a:t>Diabetes Care, </a:t>
            </a:r>
            <a:r>
              <a:rPr lang="en-US" sz="1200" dirty="0"/>
              <a:t>published online September 17, 2018</a:t>
            </a:r>
          </a:p>
        </p:txBody>
      </p:sp>
    </p:spTree>
    <p:extLst>
      <p:ext uri="{BB962C8B-B14F-4D97-AF65-F5344CB8AC3E}">
        <p14:creationId xmlns:p14="http://schemas.microsoft.com/office/powerpoint/2010/main" val="4134959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3563"/>
          </a:xfrm>
        </p:spPr>
        <p:txBody>
          <a:bodyPr>
            <a:noAutofit/>
          </a:bodyPr>
          <a:lstStyle/>
          <a:p>
            <a:r>
              <a:rPr lang="en-US" sz="2800" dirty="0">
                <a:solidFill>
                  <a:srgbClr val="C00000"/>
                </a:solidFill>
              </a:rPr>
              <a:t>Measuring glucose variability</a:t>
            </a: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8393" t="18854" r="6975" b="10729"/>
          <a:stretch/>
        </p:blipFill>
        <p:spPr>
          <a:xfrm>
            <a:off x="1403648" y="1149184"/>
            <a:ext cx="6302077" cy="2920861"/>
          </a:xfrm>
        </p:spPr>
      </p:pic>
      <p:sp>
        <p:nvSpPr>
          <p:cNvPr id="5" name="TextBox 4"/>
          <p:cNvSpPr txBox="1"/>
          <p:nvPr/>
        </p:nvSpPr>
        <p:spPr>
          <a:xfrm>
            <a:off x="7092280" y="4857346"/>
            <a:ext cx="2736304" cy="261610"/>
          </a:xfrm>
          <a:prstGeom prst="rect">
            <a:avLst/>
          </a:prstGeom>
          <a:noFill/>
        </p:spPr>
        <p:txBody>
          <a:bodyPr wrap="square" rtlCol="0">
            <a:spAutoFit/>
          </a:bodyPr>
          <a:lstStyle/>
          <a:p>
            <a:r>
              <a:rPr lang="en-US" sz="1050" dirty="0" smtClean="0"/>
              <a:t>Diabetes care 2016;39:502-10 </a:t>
            </a:r>
            <a:endParaRPr lang="en-US" sz="1050" dirty="0"/>
          </a:p>
        </p:txBody>
      </p:sp>
    </p:spTree>
    <p:extLst>
      <p:ext uri="{BB962C8B-B14F-4D97-AF65-F5344CB8AC3E}">
        <p14:creationId xmlns:p14="http://schemas.microsoft.com/office/powerpoint/2010/main" val="496459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2546"/>
            <a:ext cx="8229600" cy="857250"/>
          </a:xfrm>
        </p:spPr>
        <p:txBody>
          <a:bodyPr>
            <a:normAutofit/>
          </a:bodyPr>
          <a:lstStyle/>
          <a:p>
            <a:r>
              <a:rPr lang="en-US" sz="2800" dirty="0">
                <a:solidFill>
                  <a:srgbClr val="C00000"/>
                </a:solidFill>
              </a:rPr>
              <a:t>Glycemic variability</a:t>
            </a:r>
          </a:p>
        </p:txBody>
      </p:sp>
      <p:sp>
        <p:nvSpPr>
          <p:cNvPr id="5" name="Content Placeholder 4"/>
          <p:cNvSpPr>
            <a:spLocks noGrp="1"/>
          </p:cNvSpPr>
          <p:nvPr>
            <p:ph idx="1"/>
          </p:nvPr>
        </p:nvSpPr>
        <p:spPr>
          <a:xfrm>
            <a:off x="386172" y="771550"/>
            <a:ext cx="8676456" cy="3662541"/>
          </a:xfrm>
          <a:prstGeom prst="rect">
            <a:avLst/>
          </a:prstGeom>
        </p:spPr>
        <p:txBody>
          <a:bodyPr wrap="square">
            <a:spAutoFit/>
          </a:bodyPr>
          <a:lstStyle/>
          <a:p>
            <a:r>
              <a:rPr lang="en-US" sz="2000" dirty="0" smtClean="0"/>
              <a:t>Characterized by the amplitude, frequency, and duration of the fluctuation</a:t>
            </a:r>
          </a:p>
          <a:p>
            <a:endParaRPr lang="en-US" sz="2000" dirty="0" smtClean="0"/>
          </a:p>
          <a:p>
            <a:r>
              <a:rPr lang="en-US" sz="2000" dirty="0" smtClean="0"/>
              <a:t>Both the amplitude and the timing of blood glucose fluctuations contribute to the risks for hypoglycemia and hyperglycemia</a:t>
            </a:r>
          </a:p>
          <a:p>
            <a:endParaRPr lang="en-US" sz="2000" dirty="0" smtClean="0"/>
          </a:p>
          <a:p>
            <a:r>
              <a:rPr lang="en-US" sz="2000" dirty="0" smtClean="0"/>
              <a:t>A consistent predictor of hypoglycemia</a:t>
            </a:r>
          </a:p>
          <a:p>
            <a:endParaRPr lang="en-US" sz="2000" dirty="0" smtClean="0"/>
          </a:p>
          <a:p>
            <a:r>
              <a:rPr lang="en-US" sz="2000" dirty="0" smtClean="0"/>
              <a:t>CV (SD divided by the mean): advantage of being a metric relative to the mean</a:t>
            </a:r>
          </a:p>
          <a:p>
            <a:endParaRPr lang="en-US" sz="2000" dirty="0" smtClean="0"/>
          </a:p>
          <a:p>
            <a:r>
              <a:rPr lang="en-US" sz="2000" dirty="0" smtClean="0"/>
              <a:t>Stable glucose levels are defined as a CV &lt;36%</a:t>
            </a:r>
            <a:endParaRPr lang="en-US" sz="2000" dirty="0"/>
          </a:p>
        </p:txBody>
      </p:sp>
      <p:sp>
        <p:nvSpPr>
          <p:cNvPr id="6" name="Rectangle 5"/>
          <p:cNvSpPr/>
          <p:nvPr/>
        </p:nvSpPr>
        <p:spPr>
          <a:xfrm>
            <a:off x="6019800" y="4866501"/>
            <a:ext cx="4572000" cy="276999"/>
          </a:xfrm>
          <a:prstGeom prst="rect">
            <a:avLst/>
          </a:prstGeom>
        </p:spPr>
        <p:txBody>
          <a:bodyPr>
            <a:spAutoFit/>
          </a:bodyPr>
          <a:lstStyle/>
          <a:p>
            <a:r>
              <a:rPr lang="en-US" sz="1200" dirty="0"/>
              <a:t>Diabetes </a:t>
            </a:r>
            <a:r>
              <a:rPr lang="en-US" sz="1200" dirty="0" err="1" smtClean="0"/>
              <a:t>Technol</a:t>
            </a:r>
            <a:r>
              <a:rPr lang="en-US" sz="1200" dirty="0"/>
              <a:t> </a:t>
            </a:r>
            <a:r>
              <a:rPr lang="en-US" sz="1200" dirty="0" err="1" smtClean="0"/>
              <a:t>Ther</a:t>
            </a:r>
            <a:r>
              <a:rPr lang="en-US" sz="1200" dirty="0" smtClean="0"/>
              <a:t> </a:t>
            </a:r>
            <a:r>
              <a:rPr lang="en-US" sz="1200" dirty="0"/>
              <a:t>2014;16:303–309</a:t>
            </a:r>
          </a:p>
        </p:txBody>
      </p:sp>
      <p:sp>
        <p:nvSpPr>
          <p:cNvPr id="7" name="Rectangle 6"/>
          <p:cNvSpPr/>
          <p:nvPr/>
        </p:nvSpPr>
        <p:spPr>
          <a:xfrm>
            <a:off x="152400" y="4865863"/>
            <a:ext cx="4572000" cy="276999"/>
          </a:xfrm>
          <a:prstGeom prst="rect">
            <a:avLst/>
          </a:prstGeom>
        </p:spPr>
        <p:txBody>
          <a:bodyPr>
            <a:spAutoFit/>
          </a:bodyPr>
          <a:lstStyle/>
          <a:p>
            <a:r>
              <a:rPr lang="en-US" sz="1200" dirty="0"/>
              <a:t>Diabetes </a:t>
            </a:r>
            <a:r>
              <a:rPr lang="en-US" sz="1200" dirty="0" err="1" smtClean="0"/>
              <a:t>Technol</a:t>
            </a:r>
            <a:r>
              <a:rPr lang="en-US" sz="1200" dirty="0"/>
              <a:t> </a:t>
            </a:r>
            <a:r>
              <a:rPr lang="en-US" sz="1200" dirty="0" err="1" smtClean="0"/>
              <a:t>Ther</a:t>
            </a:r>
            <a:r>
              <a:rPr lang="en-US" sz="1200" dirty="0" smtClean="0"/>
              <a:t> </a:t>
            </a:r>
            <a:r>
              <a:rPr lang="en-US" sz="1200" dirty="0"/>
              <a:t>2012;14:1008–1012</a:t>
            </a:r>
          </a:p>
        </p:txBody>
      </p:sp>
      <p:sp>
        <p:nvSpPr>
          <p:cNvPr id="8" name="Rectangle 7"/>
          <p:cNvSpPr/>
          <p:nvPr/>
        </p:nvSpPr>
        <p:spPr>
          <a:xfrm>
            <a:off x="3505200" y="4866499"/>
            <a:ext cx="4572000" cy="276999"/>
          </a:xfrm>
          <a:prstGeom prst="rect">
            <a:avLst/>
          </a:prstGeom>
        </p:spPr>
        <p:txBody>
          <a:bodyPr>
            <a:spAutoFit/>
          </a:bodyPr>
          <a:lstStyle/>
          <a:p>
            <a:r>
              <a:rPr lang="en-US" sz="1200" dirty="0"/>
              <a:t>Diabetes </a:t>
            </a:r>
            <a:r>
              <a:rPr lang="en-US" sz="1200" dirty="0" smtClean="0"/>
              <a:t>Care2017;40:832–838</a:t>
            </a:r>
            <a:endParaRPr lang="en-US" sz="1200" dirty="0"/>
          </a:p>
        </p:txBody>
      </p:sp>
    </p:spTree>
    <p:extLst>
      <p:ext uri="{BB962C8B-B14F-4D97-AF65-F5344CB8AC3E}">
        <p14:creationId xmlns:p14="http://schemas.microsoft.com/office/powerpoint/2010/main" val="4273316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C00000"/>
                </a:solidFill>
              </a:rPr>
              <a:t>Factors affecting glucose variability</a:t>
            </a:r>
          </a:p>
        </p:txBody>
      </p:sp>
      <p:sp>
        <p:nvSpPr>
          <p:cNvPr id="5" name="Hexagon 4"/>
          <p:cNvSpPr/>
          <p:nvPr/>
        </p:nvSpPr>
        <p:spPr>
          <a:xfrm>
            <a:off x="840954" y="1082080"/>
            <a:ext cx="7056784" cy="288032"/>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002060"/>
                </a:solidFill>
              </a:rPr>
              <a:t>Many factors affect patient glycemic </a:t>
            </a:r>
            <a:r>
              <a:rPr lang="en-US" sz="1600" b="1" i="1" dirty="0" smtClean="0">
                <a:solidFill>
                  <a:srgbClr val="002060"/>
                </a:solidFill>
              </a:rPr>
              <a:t>stability, </a:t>
            </a:r>
            <a:r>
              <a:rPr lang="en-US" sz="1600" b="1" i="1" dirty="0">
                <a:solidFill>
                  <a:srgbClr val="002060"/>
                </a:solidFill>
              </a:rPr>
              <a:t>including:</a:t>
            </a:r>
            <a:endParaRPr lang="en-US" sz="1600" b="1" dirty="0">
              <a:solidFill>
                <a:srgbClr val="002060"/>
              </a:solidFill>
            </a:endParaRPr>
          </a:p>
        </p:txBody>
      </p:sp>
      <p:grpSp>
        <p:nvGrpSpPr>
          <p:cNvPr id="12" name="Group 11"/>
          <p:cNvGrpSpPr/>
          <p:nvPr/>
        </p:nvGrpSpPr>
        <p:grpSpPr>
          <a:xfrm>
            <a:off x="1351158" y="1659473"/>
            <a:ext cx="6264696" cy="2610762"/>
            <a:chOff x="833017" y="1563638"/>
            <a:chExt cx="4902743" cy="1900969"/>
          </a:xfrm>
        </p:grpSpPr>
        <p:grpSp>
          <p:nvGrpSpPr>
            <p:cNvPr id="11" name="Group 10"/>
            <p:cNvGrpSpPr/>
            <p:nvPr/>
          </p:nvGrpSpPr>
          <p:grpSpPr>
            <a:xfrm>
              <a:off x="833017" y="1563638"/>
              <a:ext cx="3357341" cy="1900969"/>
              <a:chOff x="833017" y="1563638"/>
              <a:chExt cx="3357341" cy="1900969"/>
            </a:xfrm>
          </p:grpSpPr>
          <p:sp>
            <p:nvSpPr>
              <p:cNvPr id="6" name="Hexagon 5"/>
              <p:cNvSpPr/>
              <p:nvPr/>
            </p:nvSpPr>
            <p:spPr>
              <a:xfrm>
                <a:off x="833017" y="1563638"/>
                <a:ext cx="778718" cy="648072"/>
              </a:xfrm>
              <a:prstGeom prst="hexagon">
                <a:avLst/>
              </a:prstGeom>
              <a:solidFill>
                <a:srgbClr val="005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1475656" y="2067694"/>
                <a:ext cx="778718" cy="648072"/>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2195736" y="2431926"/>
                <a:ext cx="778718" cy="648072"/>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2921768" y="2816535"/>
                <a:ext cx="778718" cy="648072"/>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Related image"/>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971600" y="1635646"/>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ifestyle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84" t="9659" r="17484" b="9580"/>
              <a:stretch/>
            </p:blipFill>
            <p:spPr bwMode="auto">
              <a:xfrm>
                <a:off x="1669305" y="2126687"/>
                <a:ext cx="391420" cy="4794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forbidden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0869" y="2541736"/>
                <a:ext cx="428451" cy="4284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syringe icon"/>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6468" y="2915912"/>
                <a:ext cx="449317" cy="449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0349" y="1644655"/>
                <a:ext cx="915790" cy="307777"/>
              </a:xfrm>
              <a:prstGeom prst="rect">
                <a:avLst/>
              </a:prstGeom>
              <a:noFill/>
            </p:spPr>
            <p:txBody>
              <a:bodyPr wrap="square" rtlCol="0">
                <a:spAutoFit/>
              </a:bodyPr>
              <a:lstStyle/>
              <a:p>
                <a:r>
                  <a:rPr lang="en-US" sz="1400" b="1" dirty="0"/>
                  <a:t>Lifestyle</a:t>
                </a:r>
                <a:endParaRPr lang="en-US" sz="1400" dirty="0"/>
              </a:p>
            </p:txBody>
          </p:sp>
          <p:sp>
            <p:nvSpPr>
              <p:cNvPr id="14" name="TextBox 13"/>
              <p:cNvSpPr txBox="1"/>
              <p:nvPr/>
            </p:nvSpPr>
            <p:spPr>
              <a:xfrm>
                <a:off x="2271167" y="2067694"/>
                <a:ext cx="915790" cy="307777"/>
              </a:xfrm>
              <a:prstGeom prst="rect">
                <a:avLst/>
              </a:prstGeom>
              <a:noFill/>
            </p:spPr>
            <p:txBody>
              <a:bodyPr wrap="square" rtlCol="0">
                <a:spAutoFit/>
              </a:bodyPr>
              <a:lstStyle/>
              <a:p>
                <a:r>
                  <a:rPr lang="en-US" sz="1400" b="1" dirty="0" smtClean="0"/>
                  <a:t>Diet</a:t>
                </a:r>
                <a:endParaRPr lang="en-US" sz="1400" dirty="0"/>
              </a:p>
            </p:txBody>
          </p:sp>
          <p:sp>
            <p:nvSpPr>
              <p:cNvPr id="15" name="TextBox 14"/>
              <p:cNvSpPr txBox="1"/>
              <p:nvPr/>
            </p:nvSpPr>
            <p:spPr>
              <a:xfrm>
                <a:off x="2881212" y="2385951"/>
                <a:ext cx="1309146" cy="276999"/>
              </a:xfrm>
              <a:prstGeom prst="rect">
                <a:avLst/>
              </a:prstGeom>
              <a:noFill/>
            </p:spPr>
            <p:txBody>
              <a:bodyPr wrap="square" rtlCol="0">
                <a:spAutoFit/>
              </a:bodyPr>
              <a:lstStyle/>
              <a:p>
                <a:r>
                  <a:rPr lang="en-US" sz="1200" b="1" dirty="0" smtClean="0"/>
                  <a:t>Comorbidities</a:t>
                </a:r>
                <a:endParaRPr lang="en-US" sz="1200" dirty="0"/>
              </a:p>
            </p:txBody>
          </p:sp>
        </p:grpSp>
        <p:sp>
          <p:nvSpPr>
            <p:cNvPr id="16" name="TextBox 15"/>
            <p:cNvSpPr txBox="1"/>
            <p:nvPr/>
          </p:nvSpPr>
          <p:spPr>
            <a:xfrm>
              <a:off x="3719536" y="2910609"/>
              <a:ext cx="2016224" cy="276999"/>
            </a:xfrm>
            <a:prstGeom prst="rect">
              <a:avLst/>
            </a:prstGeom>
            <a:noFill/>
          </p:spPr>
          <p:txBody>
            <a:bodyPr wrap="square" rtlCol="0">
              <a:spAutoFit/>
            </a:bodyPr>
            <a:lstStyle/>
            <a:p>
              <a:r>
                <a:rPr lang="en-US" sz="1200" b="1" dirty="0"/>
                <a:t>Diabetes treatment</a:t>
              </a:r>
              <a:endParaRPr lang="en-US" sz="1200" dirty="0"/>
            </a:p>
          </p:txBody>
        </p:sp>
      </p:grpSp>
    </p:spTree>
    <p:extLst>
      <p:ext uri="{BB962C8B-B14F-4D97-AF65-F5344CB8AC3E}">
        <p14:creationId xmlns:p14="http://schemas.microsoft.com/office/powerpoint/2010/main" val="2025823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5486"/>
            <a:ext cx="8229600" cy="576064"/>
          </a:xfrm>
        </p:spPr>
        <p:txBody>
          <a:bodyPr>
            <a:normAutofit/>
          </a:bodyPr>
          <a:lstStyle/>
          <a:p>
            <a:r>
              <a:rPr lang="en-US" sz="2400" dirty="0">
                <a:solidFill>
                  <a:srgbClr val="C00000"/>
                </a:solidFill>
              </a:rPr>
              <a:t>History of </a:t>
            </a:r>
            <a:r>
              <a:rPr lang="en-US" sz="2400" dirty="0" smtClean="0">
                <a:solidFill>
                  <a:srgbClr val="C00000"/>
                </a:solidFill>
              </a:rPr>
              <a:t>glucose monitoring</a:t>
            </a:r>
            <a:endParaRPr lang="en-US" sz="2400" dirty="0">
              <a:solidFill>
                <a:srgbClr val="C00000"/>
              </a:solidFill>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6581" t="17444" r="4678" b="13974"/>
          <a:stretch/>
        </p:blipFill>
        <p:spPr>
          <a:xfrm>
            <a:off x="1029872" y="987574"/>
            <a:ext cx="7084256" cy="3045432"/>
          </a:xfrm>
        </p:spPr>
      </p:pic>
      <p:sp>
        <p:nvSpPr>
          <p:cNvPr id="5" name="Hexagon 4"/>
          <p:cNvSpPr/>
          <p:nvPr/>
        </p:nvSpPr>
        <p:spPr>
          <a:xfrm>
            <a:off x="1115616" y="4363924"/>
            <a:ext cx="6912768" cy="288032"/>
          </a:xfrm>
          <a:prstGeom prst="hexag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The development of reliable CGM may be turning point in the management of diabetes</a:t>
            </a:r>
            <a:endParaRPr lang="en-US" sz="1100" b="1" dirty="0">
              <a:solidFill>
                <a:schemeClr val="tx1"/>
              </a:solidFill>
            </a:endParaRPr>
          </a:p>
        </p:txBody>
      </p:sp>
    </p:spTree>
    <p:extLst>
      <p:ext uri="{BB962C8B-B14F-4D97-AF65-F5344CB8AC3E}">
        <p14:creationId xmlns:p14="http://schemas.microsoft.com/office/powerpoint/2010/main" val="4048939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07" y="-89322"/>
            <a:ext cx="8229600" cy="857250"/>
          </a:xfrm>
        </p:spPr>
        <p:txBody>
          <a:bodyPr>
            <a:noAutofit/>
          </a:bodyPr>
          <a:lstStyle/>
          <a:p>
            <a:pPr algn="l"/>
            <a:r>
              <a:rPr lang="en-US" sz="1800" dirty="0">
                <a:solidFill>
                  <a:srgbClr val="C00000"/>
                </a:solidFill>
              </a:rPr>
              <a:t>Less glycemic variability and reduced </a:t>
            </a:r>
            <a:r>
              <a:rPr lang="en-US" sz="1800" dirty="0" smtClean="0">
                <a:solidFill>
                  <a:srgbClr val="C00000"/>
                </a:solidFill>
              </a:rPr>
              <a:t>nocturnal hypoglycemia </a:t>
            </a:r>
            <a:r>
              <a:rPr lang="en-US" sz="1800" dirty="0">
                <a:solidFill>
                  <a:srgbClr val="C00000"/>
                </a:solidFill>
              </a:rPr>
              <a:t>with Gla-300 </a:t>
            </a:r>
            <a:r>
              <a:rPr lang="en-US" sz="1800" dirty="0" err="1">
                <a:solidFill>
                  <a:srgbClr val="C00000"/>
                </a:solidFill>
              </a:rPr>
              <a:t>vs</a:t>
            </a:r>
            <a:r>
              <a:rPr lang="en-US" sz="1800" dirty="0">
                <a:solidFill>
                  <a:srgbClr val="C00000"/>
                </a:solidFill>
              </a:rPr>
              <a:t> </a:t>
            </a:r>
            <a:r>
              <a:rPr lang="en-US" sz="1800" dirty="0" smtClean="0">
                <a:solidFill>
                  <a:srgbClr val="C00000"/>
                </a:solidFill>
              </a:rPr>
              <a:t>Gla-100</a:t>
            </a:r>
            <a:endParaRPr lang="en-US" sz="1800" dirty="0">
              <a:solidFill>
                <a:srgbClr val="C00000"/>
              </a:solidFill>
            </a:endParaRPr>
          </a:p>
        </p:txBody>
      </p:sp>
      <p:sp>
        <p:nvSpPr>
          <p:cNvPr id="5" name="Rectangle 4"/>
          <p:cNvSpPr/>
          <p:nvPr/>
        </p:nvSpPr>
        <p:spPr>
          <a:xfrm>
            <a:off x="1007096" y="641583"/>
            <a:ext cx="8136904" cy="276999"/>
          </a:xfrm>
          <a:prstGeom prst="rect">
            <a:avLst/>
          </a:prstGeom>
        </p:spPr>
        <p:txBody>
          <a:bodyPr wrap="square">
            <a:spAutoFit/>
          </a:bodyPr>
          <a:lstStyle/>
          <a:p>
            <a:pPr marL="285750" indent="-285750">
              <a:buFont typeface="Arial" pitchFamily="34" charset="0"/>
              <a:buChar char="•"/>
            </a:pPr>
            <a:r>
              <a:rPr lang="en-US" sz="1200" dirty="0"/>
              <a:t>Continuous glucose monitoring confirms if </a:t>
            </a:r>
            <a:r>
              <a:rPr lang="en-US" sz="1200" dirty="0" smtClean="0"/>
              <a:t>PK/PD </a:t>
            </a:r>
            <a:r>
              <a:rPr lang="en-US" sz="1200" dirty="0"/>
              <a:t>differences translate to clinically relevant differences</a:t>
            </a:r>
          </a:p>
        </p:txBody>
      </p:sp>
      <p:sp>
        <p:nvSpPr>
          <p:cNvPr id="6" name="TextBox 5"/>
          <p:cNvSpPr txBox="1"/>
          <p:nvPr/>
        </p:nvSpPr>
        <p:spPr>
          <a:xfrm>
            <a:off x="6948264" y="4831868"/>
            <a:ext cx="2448272" cy="261610"/>
          </a:xfrm>
          <a:prstGeom prst="rect">
            <a:avLst/>
          </a:prstGeom>
          <a:noFill/>
        </p:spPr>
        <p:txBody>
          <a:bodyPr wrap="square" rtlCol="0">
            <a:spAutoFit/>
          </a:bodyPr>
          <a:lstStyle/>
          <a:p>
            <a:r>
              <a:rPr lang="en-US" sz="1100" dirty="0" smtClean="0"/>
              <a:t>Diabetes care 2017;40:554-60 </a:t>
            </a:r>
            <a:endParaRPr lang="en-US" sz="1100" dirty="0"/>
          </a:p>
        </p:txBody>
      </p:sp>
      <p:sp>
        <p:nvSpPr>
          <p:cNvPr id="7" name="Rectangle 6"/>
          <p:cNvSpPr/>
          <p:nvPr/>
        </p:nvSpPr>
        <p:spPr>
          <a:xfrm>
            <a:off x="4886746" y="2353239"/>
            <a:ext cx="3717701" cy="1200329"/>
          </a:xfrm>
          <a:prstGeom prst="rect">
            <a:avLst/>
          </a:prstGeom>
        </p:spPr>
        <p:txBody>
          <a:bodyPr wrap="square">
            <a:spAutoFit/>
          </a:bodyPr>
          <a:lstStyle/>
          <a:p>
            <a:r>
              <a:rPr lang="en-US" sz="1200" dirty="0"/>
              <a:t>Gra·300 </a:t>
            </a:r>
            <a:r>
              <a:rPr lang="en-US" sz="1200" dirty="0" err="1"/>
              <a:t>vs</a:t>
            </a:r>
            <a:r>
              <a:rPr lang="en-US" sz="1200" dirty="0"/>
              <a:t> </a:t>
            </a:r>
            <a:r>
              <a:rPr lang="en-US" sz="1200" dirty="0" smtClean="0"/>
              <a:t>Gra-100</a:t>
            </a:r>
            <a:r>
              <a:rPr lang="en-US" sz="1200" dirty="0"/>
              <a:t>:</a:t>
            </a:r>
          </a:p>
          <a:p>
            <a:r>
              <a:rPr lang="en-US" sz="1200" dirty="0"/>
              <a:t>Improved </a:t>
            </a:r>
            <a:r>
              <a:rPr lang="en-US" sz="1200" dirty="0" smtClean="0"/>
              <a:t>glycemic control</a:t>
            </a:r>
            <a:r>
              <a:rPr lang="en-US" sz="1200" dirty="0"/>
              <a:t>, with less </a:t>
            </a:r>
            <a:r>
              <a:rPr lang="en-US" sz="1200" dirty="0" smtClean="0"/>
              <a:t>fluctuation</a:t>
            </a:r>
          </a:p>
          <a:p>
            <a:endParaRPr lang="en-US" sz="1200" dirty="0"/>
          </a:p>
          <a:p>
            <a:r>
              <a:rPr lang="en-US" sz="1200" dirty="0"/>
              <a:t>Reduced nocturnal </a:t>
            </a:r>
            <a:r>
              <a:rPr lang="en-US" sz="1200" dirty="0" smtClean="0"/>
              <a:t>confirmed </a:t>
            </a:r>
            <a:r>
              <a:rPr lang="en-US" sz="1200" dirty="0"/>
              <a:t>or </a:t>
            </a:r>
            <a:r>
              <a:rPr lang="en-US" sz="1200" dirty="0" smtClean="0"/>
              <a:t>severe hypoglycemia:</a:t>
            </a:r>
            <a:endParaRPr lang="en-US" sz="1200" dirty="0"/>
          </a:p>
          <a:p>
            <a:r>
              <a:rPr lang="en-US" sz="1200" dirty="0"/>
              <a:t>4.0 </a:t>
            </a:r>
            <a:r>
              <a:rPr lang="en-US" sz="1200" dirty="0" smtClean="0"/>
              <a:t>vs. </a:t>
            </a:r>
            <a:r>
              <a:rPr lang="en-US" sz="1200" dirty="0"/>
              <a:t>9.0 </a:t>
            </a:r>
            <a:r>
              <a:rPr lang="en-US" sz="1200" dirty="0" smtClean="0"/>
              <a:t>events/</a:t>
            </a:r>
            <a:r>
              <a:rPr lang="en-US" sz="1200" dirty="0" err="1" smtClean="0"/>
              <a:t>pt</a:t>
            </a:r>
            <a:r>
              <a:rPr lang="en-US" sz="1200" dirty="0" smtClean="0"/>
              <a:t>-year</a:t>
            </a:r>
            <a:endParaRPr lang="en-US" sz="1200" dirty="0"/>
          </a:p>
          <a:p>
            <a:r>
              <a:rPr lang="en-US" sz="1200" dirty="0"/>
              <a:t>rate </a:t>
            </a:r>
            <a:r>
              <a:rPr lang="en-US" sz="1200" dirty="0" smtClean="0"/>
              <a:t>ratio </a:t>
            </a:r>
            <a:r>
              <a:rPr lang="en-US" sz="1200" dirty="0"/>
              <a:t>0.45; 95% </a:t>
            </a:r>
            <a:r>
              <a:rPr lang="en-US" sz="1200" dirty="0" smtClean="0"/>
              <a:t>cl 0.24-0.82</a:t>
            </a:r>
            <a:endParaRPr lang="en-US" sz="1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469" y="851552"/>
            <a:ext cx="4111277" cy="4203702"/>
          </a:xfrm>
          <a:prstGeom prst="rect">
            <a:avLst/>
          </a:prstGeom>
        </p:spPr>
      </p:pic>
    </p:spTree>
    <p:extLst>
      <p:ext uri="{BB962C8B-B14F-4D97-AF65-F5344CB8AC3E}">
        <p14:creationId xmlns:p14="http://schemas.microsoft.com/office/powerpoint/2010/main" val="1914547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3478"/>
            <a:ext cx="8229600" cy="857250"/>
          </a:xfrm>
        </p:spPr>
        <p:txBody>
          <a:bodyPr>
            <a:noAutofit/>
          </a:bodyPr>
          <a:lstStyle/>
          <a:p>
            <a:pPr algn="l"/>
            <a:r>
              <a:rPr lang="en-US" sz="2000" dirty="0" smtClean="0">
                <a:solidFill>
                  <a:srgbClr val="C00000"/>
                </a:solidFill>
              </a:rPr>
              <a:t>       Impact </a:t>
            </a:r>
            <a:r>
              <a:rPr lang="en-US" sz="2000" dirty="0">
                <a:solidFill>
                  <a:srgbClr val="C00000"/>
                </a:solidFill>
              </a:rPr>
              <a:t>of </a:t>
            </a:r>
            <a:r>
              <a:rPr lang="en-US" sz="2000" dirty="0" err="1">
                <a:solidFill>
                  <a:srgbClr val="C00000"/>
                </a:solidFill>
              </a:rPr>
              <a:t>sotagliflozin</a:t>
            </a:r>
            <a:r>
              <a:rPr lang="en-US" sz="2000" dirty="0">
                <a:solidFill>
                  <a:srgbClr val="C00000"/>
                </a:solidFill>
              </a:rPr>
              <a:t> on glycemic variability </a:t>
            </a:r>
            <a:r>
              <a:rPr lang="en-US" sz="2000" dirty="0" smtClean="0">
                <a:solidFill>
                  <a:srgbClr val="C00000"/>
                </a:solidFill>
              </a:rPr>
              <a:t>in adults </a:t>
            </a:r>
            <a:r>
              <a:rPr lang="en-US" sz="2000" dirty="0">
                <a:solidFill>
                  <a:srgbClr val="C00000"/>
                </a:solidFill>
              </a:rPr>
              <a:t>with </a:t>
            </a:r>
            <a:r>
              <a:rPr lang="en-US" sz="2000" dirty="0" smtClean="0">
                <a:solidFill>
                  <a:srgbClr val="C00000"/>
                </a:solidFill>
              </a:rPr>
              <a:t>T1DM</a:t>
            </a:r>
            <a:endParaRPr lang="en-US" sz="2000" dirty="0">
              <a:solidFill>
                <a:srgbClr val="C00000"/>
              </a:solidFill>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8077" t="26648" r="8449" b="10209"/>
          <a:stretch/>
        </p:blipFill>
        <p:spPr>
          <a:xfrm>
            <a:off x="1337346" y="1419622"/>
            <a:ext cx="6109267" cy="2679792"/>
          </a:xfrm>
        </p:spPr>
      </p:pic>
      <p:sp>
        <p:nvSpPr>
          <p:cNvPr id="5" name="Rounded Rectangle 4"/>
          <p:cNvSpPr/>
          <p:nvPr/>
        </p:nvSpPr>
        <p:spPr>
          <a:xfrm>
            <a:off x="2195736" y="1027026"/>
            <a:ext cx="4392488" cy="25547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in Tandem 1 &amp; 2 CGM </a:t>
            </a:r>
            <a:r>
              <a:rPr lang="en-US" sz="1200" dirty="0" err="1" smtClean="0">
                <a:solidFill>
                  <a:srgbClr val="002060"/>
                </a:solidFill>
              </a:rPr>
              <a:t>substudy</a:t>
            </a:r>
            <a:r>
              <a:rPr lang="en-US" sz="1200" dirty="0" smtClean="0">
                <a:solidFill>
                  <a:srgbClr val="002060"/>
                </a:solidFill>
              </a:rPr>
              <a:t> pooled analysis</a:t>
            </a:r>
            <a:endParaRPr lang="en-US" sz="1200" dirty="0">
              <a:solidFill>
                <a:srgbClr val="002060"/>
              </a:solidFill>
            </a:endParaRPr>
          </a:p>
        </p:txBody>
      </p:sp>
      <p:sp>
        <p:nvSpPr>
          <p:cNvPr id="6" name="TextBox 5"/>
          <p:cNvSpPr txBox="1"/>
          <p:nvPr/>
        </p:nvSpPr>
        <p:spPr>
          <a:xfrm>
            <a:off x="7308304" y="4815974"/>
            <a:ext cx="3384376" cy="246221"/>
          </a:xfrm>
          <a:prstGeom prst="rect">
            <a:avLst/>
          </a:prstGeom>
          <a:noFill/>
        </p:spPr>
        <p:txBody>
          <a:bodyPr wrap="square" rtlCol="0">
            <a:spAutoFit/>
          </a:bodyPr>
          <a:lstStyle/>
          <a:p>
            <a:r>
              <a:rPr lang="en-US" sz="1000" dirty="0" err="1" smtClean="0"/>
              <a:t>Danne</a:t>
            </a:r>
            <a:r>
              <a:rPr lang="en-US" sz="1000" dirty="0" smtClean="0"/>
              <a:t> I et al, ADA 2018, poster</a:t>
            </a:r>
            <a:endParaRPr lang="en-US" sz="1000" dirty="0"/>
          </a:p>
        </p:txBody>
      </p:sp>
    </p:spTree>
    <p:extLst>
      <p:ext uri="{BB962C8B-B14F-4D97-AF65-F5344CB8AC3E}">
        <p14:creationId xmlns:p14="http://schemas.microsoft.com/office/powerpoint/2010/main" val="3491514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C00000"/>
                </a:solidFill>
              </a:rPr>
              <a:t>Glucose variability and </a:t>
            </a:r>
            <a:r>
              <a:rPr lang="en-US" sz="2800" dirty="0" smtClean="0">
                <a:solidFill>
                  <a:srgbClr val="C00000"/>
                </a:solidFill>
              </a:rPr>
              <a:t>complications</a:t>
            </a:r>
            <a:endParaRPr lang="en-US" sz="2800" dirty="0">
              <a:solidFill>
                <a:srgbClr val="C00000"/>
              </a:solidFill>
            </a:endParaRPr>
          </a:p>
        </p:txBody>
      </p:sp>
      <p:grpSp>
        <p:nvGrpSpPr>
          <p:cNvPr id="12" name="Group 11"/>
          <p:cNvGrpSpPr/>
          <p:nvPr/>
        </p:nvGrpSpPr>
        <p:grpSpPr>
          <a:xfrm>
            <a:off x="1145132" y="1367433"/>
            <a:ext cx="6768752" cy="2664296"/>
            <a:chOff x="971600" y="1059582"/>
            <a:chExt cx="6768752" cy="2664296"/>
          </a:xfrm>
        </p:grpSpPr>
        <p:sp>
          <p:nvSpPr>
            <p:cNvPr id="5" name="Rectangle 4"/>
            <p:cNvSpPr/>
            <p:nvPr/>
          </p:nvSpPr>
          <p:spPr>
            <a:xfrm>
              <a:off x="971600" y="1059582"/>
              <a:ext cx="6768752" cy="360040"/>
            </a:xfrm>
            <a:prstGeom prst="rect">
              <a:avLst/>
            </a:prstGeom>
            <a:solidFill>
              <a:srgbClr val="004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 the short-term, GV is associated with a range of complications</a:t>
              </a:r>
              <a:endParaRPr lang="en-US" sz="1600" b="1" dirty="0"/>
            </a:p>
          </p:txBody>
        </p:sp>
        <p:sp>
          <p:nvSpPr>
            <p:cNvPr id="6" name="Rounded Rectangle 5"/>
            <p:cNvSpPr/>
            <p:nvPr/>
          </p:nvSpPr>
          <p:spPr>
            <a:xfrm>
              <a:off x="2195736" y="1563638"/>
              <a:ext cx="4032448" cy="360040"/>
            </a:xfrm>
            <a:prstGeom prst="roundRect">
              <a:avLst/>
            </a:prstGeom>
            <a:solidFill>
              <a:srgbClr val="004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Hypoglycemia </a:t>
              </a:r>
              <a:endParaRPr lang="en-US" sz="1600" b="1" baseline="30000" dirty="0"/>
            </a:p>
          </p:txBody>
        </p:sp>
        <p:sp>
          <p:nvSpPr>
            <p:cNvPr id="7" name="Rounded Rectangle 6"/>
            <p:cNvSpPr/>
            <p:nvPr/>
          </p:nvSpPr>
          <p:spPr>
            <a:xfrm>
              <a:off x="2195736" y="1979501"/>
              <a:ext cx="4032448" cy="360040"/>
            </a:xfrm>
            <a:prstGeom prst="roundRect">
              <a:avLst/>
            </a:prstGeom>
            <a:solidFill>
              <a:srgbClr val="004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ICU mortality </a:t>
              </a:r>
              <a:endParaRPr lang="en-US" sz="1600" b="1" baseline="30000" dirty="0"/>
            </a:p>
          </p:txBody>
        </p:sp>
        <p:sp>
          <p:nvSpPr>
            <p:cNvPr id="8" name="Rounded Rectangle 7"/>
            <p:cNvSpPr/>
            <p:nvPr/>
          </p:nvSpPr>
          <p:spPr>
            <a:xfrm>
              <a:off x="2195736" y="2427734"/>
              <a:ext cx="4032448" cy="360040"/>
            </a:xfrm>
            <a:prstGeom prst="roundRect">
              <a:avLst/>
            </a:prstGeom>
            <a:solidFill>
              <a:srgbClr val="004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Cognitive impairment </a:t>
              </a:r>
              <a:endParaRPr lang="en-US" sz="1600" b="1" baseline="30000" dirty="0"/>
            </a:p>
          </p:txBody>
        </p:sp>
        <p:sp>
          <p:nvSpPr>
            <p:cNvPr id="9" name="Rounded Rectangle 8"/>
            <p:cNvSpPr/>
            <p:nvPr/>
          </p:nvSpPr>
          <p:spPr>
            <a:xfrm>
              <a:off x="2195761" y="2908548"/>
              <a:ext cx="4032448" cy="360040"/>
            </a:xfrm>
            <a:prstGeom prst="roundRect">
              <a:avLst/>
            </a:prstGeom>
            <a:solidFill>
              <a:srgbClr val="004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Reduced </a:t>
              </a:r>
              <a:r>
                <a:rPr lang="en-US" sz="1600" b="1" dirty="0" err="1" smtClean="0"/>
                <a:t>QoL</a:t>
              </a:r>
              <a:r>
                <a:rPr lang="en-US" sz="1600" b="1" dirty="0" smtClean="0"/>
                <a:t> </a:t>
              </a:r>
              <a:endParaRPr lang="en-US" sz="1600" b="1" baseline="30000" dirty="0"/>
            </a:p>
          </p:txBody>
        </p:sp>
        <p:sp>
          <p:nvSpPr>
            <p:cNvPr id="10" name="Rounded Rectangle 9"/>
            <p:cNvSpPr/>
            <p:nvPr/>
          </p:nvSpPr>
          <p:spPr>
            <a:xfrm>
              <a:off x="2195761" y="3363838"/>
              <a:ext cx="4032448" cy="360040"/>
            </a:xfrm>
            <a:prstGeom prst="roundRect">
              <a:avLst/>
            </a:prstGeom>
            <a:solidFill>
              <a:srgbClr val="004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Negative mood </a:t>
              </a:r>
              <a:endParaRPr lang="en-US" sz="1600" b="1" baseline="30000" dirty="0"/>
            </a:p>
          </p:txBody>
        </p:sp>
      </p:grpSp>
      <p:sp>
        <p:nvSpPr>
          <p:cNvPr id="3" name="Rectangle 2"/>
          <p:cNvSpPr/>
          <p:nvPr/>
        </p:nvSpPr>
        <p:spPr>
          <a:xfrm>
            <a:off x="22522" y="4866501"/>
            <a:ext cx="9013973" cy="276999"/>
          </a:xfrm>
          <a:prstGeom prst="rect">
            <a:avLst/>
          </a:prstGeom>
        </p:spPr>
        <p:txBody>
          <a:bodyPr wrap="square">
            <a:spAutoFit/>
          </a:bodyPr>
          <a:lstStyle/>
          <a:p>
            <a:r>
              <a:rPr lang="en-US" sz="1200" dirty="0" smtClean="0">
                <a:solidFill>
                  <a:schemeClr val="tx1">
                    <a:lumMod val="95000"/>
                    <a:lumOff val="5000"/>
                  </a:schemeClr>
                </a:solidFill>
              </a:rPr>
              <a:t>   Critical Care Med, 2010, </a:t>
            </a:r>
            <a:r>
              <a:rPr lang="en-US" sz="1200" dirty="0" smtClean="0"/>
              <a:t>38(3</a:t>
            </a:r>
            <a:r>
              <a:rPr lang="en-US" sz="1200" dirty="0"/>
              <a:t>):</a:t>
            </a:r>
            <a:r>
              <a:rPr lang="en-US" sz="1200" dirty="0" smtClean="0"/>
              <a:t>838-42                              J Diabetes Comp 2018</a:t>
            </a:r>
            <a:r>
              <a:rPr lang="en-US" sz="1200" dirty="0"/>
              <a:t> </a:t>
            </a:r>
            <a:r>
              <a:rPr lang="en-US" sz="1200" dirty="0" smtClean="0"/>
              <a:t>32(7</a:t>
            </a:r>
            <a:r>
              <a:rPr lang="en-US" sz="1200" dirty="0"/>
              <a:t>):</a:t>
            </a:r>
            <a:r>
              <a:rPr lang="en-US" sz="1200" dirty="0" smtClean="0"/>
              <a:t>682-687                                        </a:t>
            </a:r>
            <a:r>
              <a:rPr lang="pt-BR" sz="1200" dirty="0"/>
              <a:t>Diabetes Care 2015 </a:t>
            </a:r>
            <a:r>
              <a:rPr lang="pt-BR" sz="1200" dirty="0" smtClean="0"/>
              <a:t>38(1)</a:t>
            </a:r>
            <a:endParaRPr lang="en-US" sz="1200" dirty="0"/>
          </a:p>
        </p:txBody>
      </p:sp>
    </p:spTree>
    <p:extLst>
      <p:ext uri="{BB962C8B-B14F-4D97-AF65-F5344CB8AC3E}">
        <p14:creationId xmlns:p14="http://schemas.microsoft.com/office/powerpoint/2010/main" val="2082753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C00000"/>
                </a:solidFill>
              </a:rPr>
              <a:t>Glucose fluctuations have been associated with</a:t>
            </a:r>
            <a:br>
              <a:rPr lang="en-US" sz="2400" dirty="0">
                <a:solidFill>
                  <a:srgbClr val="C00000"/>
                </a:solidFill>
              </a:rPr>
            </a:br>
            <a:r>
              <a:rPr lang="en-US" sz="2400" dirty="0">
                <a:solidFill>
                  <a:srgbClr val="C00000"/>
                </a:solidFill>
              </a:rPr>
              <a:t>diabetes-related complications</a:t>
            </a:r>
          </a:p>
        </p:txBody>
      </p:sp>
      <p:sp>
        <p:nvSpPr>
          <p:cNvPr id="4" name="Rectangle 3"/>
          <p:cNvSpPr/>
          <p:nvPr/>
        </p:nvSpPr>
        <p:spPr>
          <a:xfrm>
            <a:off x="395536" y="1851670"/>
            <a:ext cx="3240360" cy="1815882"/>
          </a:xfrm>
          <a:prstGeom prst="rect">
            <a:avLst/>
          </a:prstGeom>
        </p:spPr>
        <p:txBody>
          <a:bodyPr wrap="square">
            <a:spAutoFit/>
          </a:bodyPr>
          <a:lstStyle/>
          <a:p>
            <a:r>
              <a:rPr lang="en-US" sz="1600" dirty="0"/>
              <a:t>In the Atherosclerosis Risk in</a:t>
            </a:r>
          </a:p>
          <a:p>
            <a:r>
              <a:rPr lang="en-US" sz="1600" dirty="0" smtClean="0"/>
              <a:t>Communities </a:t>
            </a:r>
            <a:r>
              <a:rPr lang="en-US" sz="1600" dirty="0"/>
              <a:t>(ARIC) Study, low</a:t>
            </a:r>
          </a:p>
          <a:p>
            <a:r>
              <a:rPr lang="en-US" sz="1600" dirty="0"/>
              <a:t>levels of </a:t>
            </a:r>
            <a:r>
              <a:rPr lang="en-US" sz="1600" dirty="0" smtClean="0"/>
              <a:t>1,5-anhydroglucitol</a:t>
            </a:r>
            <a:endParaRPr lang="en-US" sz="1600" dirty="0"/>
          </a:p>
          <a:p>
            <a:r>
              <a:rPr lang="en-US" sz="1600" dirty="0"/>
              <a:t>(</a:t>
            </a:r>
            <a:r>
              <a:rPr lang="en-US" sz="1600" dirty="0" smtClean="0"/>
              <a:t>l,5-AG</a:t>
            </a:r>
            <a:r>
              <a:rPr lang="en-US" sz="1600" dirty="0"/>
              <a:t>), a marker associated</a:t>
            </a:r>
          </a:p>
          <a:p>
            <a:r>
              <a:rPr lang="en-US" sz="1600" dirty="0"/>
              <a:t>with GV, were associated with an</a:t>
            </a:r>
          </a:p>
          <a:p>
            <a:r>
              <a:rPr lang="en-US" sz="1600" dirty="0"/>
              <a:t>increased risk of retinopathy and</a:t>
            </a:r>
          </a:p>
          <a:p>
            <a:r>
              <a:rPr lang="en-US" sz="1600" dirty="0"/>
              <a:t>incident chronic kidney disease</a:t>
            </a:r>
          </a:p>
        </p:txBody>
      </p:sp>
      <p:sp>
        <p:nvSpPr>
          <p:cNvPr id="7" name="TextBox 6"/>
          <p:cNvSpPr txBox="1"/>
          <p:nvPr/>
        </p:nvSpPr>
        <p:spPr>
          <a:xfrm>
            <a:off x="683568" y="4803998"/>
            <a:ext cx="2664296" cy="261610"/>
          </a:xfrm>
          <a:prstGeom prst="rect">
            <a:avLst/>
          </a:prstGeom>
          <a:noFill/>
        </p:spPr>
        <p:txBody>
          <a:bodyPr wrap="square" rtlCol="0">
            <a:spAutoFit/>
          </a:bodyPr>
          <a:lstStyle/>
          <a:p>
            <a:r>
              <a:rPr lang="en-US" sz="1100" dirty="0" err="1" smtClean="0"/>
              <a:t>Clin</a:t>
            </a:r>
            <a:r>
              <a:rPr lang="en-US" sz="1100" dirty="0" smtClean="0"/>
              <a:t> </a:t>
            </a:r>
            <a:r>
              <a:rPr lang="en-US" sz="1100" dirty="0" err="1" smtClean="0"/>
              <a:t>chem</a:t>
            </a:r>
            <a:r>
              <a:rPr lang="en-US" sz="1100" dirty="0" smtClean="0"/>
              <a:t> 2014;60:409-18</a:t>
            </a:r>
            <a:endParaRPr lang="en-US" sz="1100" dirty="0"/>
          </a:p>
        </p:txBody>
      </p:sp>
      <p:sp>
        <p:nvSpPr>
          <p:cNvPr id="8" name="Rectangle 7"/>
          <p:cNvSpPr/>
          <p:nvPr/>
        </p:nvSpPr>
        <p:spPr>
          <a:xfrm>
            <a:off x="3491880" y="1140499"/>
            <a:ext cx="4572000" cy="461665"/>
          </a:xfrm>
          <a:prstGeom prst="rect">
            <a:avLst/>
          </a:prstGeom>
        </p:spPr>
        <p:txBody>
          <a:bodyPr>
            <a:spAutoFit/>
          </a:bodyPr>
          <a:lstStyle/>
          <a:p>
            <a:pPr algn="ctr"/>
            <a:r>
              <a:rPr lang="en-US" sz="1200" b="1" dirty="0"/>
              <a:t>Adjusted </a:t>
            </a:r>
            <a:r>
              <a:rPr lang="en-US" sz="1200" b="1" dirty="0" smtClean="0"/>
              <a:t>association</a:t>
            </a:r>
            <a:r>
              <a:rPr lang="en-US" sz="1200" dirty="0" smtClean="0"/>
              <a:t> </a:t>
            </a:r>
            <a:r>
              <a:rPr lang="en-US" sz="1200" b="1" dirty="0" smtClean="0"/>
              <a:t>for </a:t>
            </a:r>
            <a:r>
              <a:rPr lang="en-US" sz="1200" b="1" dirty="0"/>
              <a:t>baseline l ,5-AG with prevalent retinopathy</a:t>
            </a:r>
          </a:p>
          <a:p>
            <a:pPr algn="ctr"/>
            <a:r>
              <a:rPr lang="en-US" sz="1200" b="1" dirty="0" smtClean="0"/>
              <a:t>(ORs</a:t>
            </a:r>
            <a:r>
              <a:rPr lang="en-US" sz="1200" b="1" dirty="0"/>
              <a:t>) and </a:t>
            </a:r>
            <a:r>
              <a:rPr lang="en-US" sz="1200" b="1" dirty="0" smtClean="0"/>
              <a:t>Incident </a:t>
            </a:r>
            <a:r>
              <a:rPr lang="en-US" sz="1200" b="1" dirty="0"/>
              <a:t>CKD (HRs) in the overall </a:t>
            </a:r>
            <a:r>
              <a:rPr lang="en-US" sz="1200" b="1" dirty="0" smtClean="0"/>
              <a:t>population</a:t>
            </a:r>
            <a:endParaRPr lang="en-US" sz="1200" dirty="0"/>
          </a:p>
        </p:txBody>
      </p:sp>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1515"/>
          <a:stretch/>
        </p:blipFill>
        <p:spPr>
          <a:xfrm>
            <a:off x="3718106" y="1707654"/>
            <a:ext cx="4587097" cy="2643758"/>
          </a:xfrm>
          <a:prstGeom prst="rect">
            <a:avLst/>
          </a:prstGeom>
        </p:spPr>
      </p:pic>
    </p:spTree>
    <p:extLst>
      <p:ext uri="{BB962C8B-B14F-4D97-AF65-F5344CB8AC3E}">
        <p14:creationId xmlns:p14="http://schemas.microsoft.com/office/powerpoint/2010/main" val="1642703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87" y="123478"/>
            <a:ext cx="8229600" cy="421555"/>
          </a:xfrm>
        </p:spPr>
        <p:txBody>
          <a:bodyPr>
            <a:noAutofit/>
          </a:bodyPr>
          <a:lstStyle/>
          <a:p>
            <a:r>
              <a:rPr lang="en-US" sz="2800" dirty="0" smtClean="0">
                <a:solidFill>
                  <a:srgbClr val="C00000"/>
                </a:solidFill>
              </a:rPr>
              <a:t>Take home messages</a:t>
            </a:r>
            <a:endParaRPr lang="en-US" sz="2800" dirty="0">
              <a:solidFill>
                <a:srgbClr val="C00000"/>
              </a:solidFill>
            </a:endParaRPr>
          </a:p>
        </p:txBody>
      </p:sp>
      <p:sp>
        <p:nvSpPr>
          <p:cNvPr id="5" name="Rectangle 4"/>
          <p:cNvSpPr/>
          <p:nvPr/>
        </p:nvSpPr>
        <p:spPr>
          <a:xfrm>
            <a:off x="502246" y="743461"/>
            <a:ext cx="5310336" cy="4131900"/>
          </a:xfrm>
          <a:prstGeom prst="rect">
            <a:avLst/>
          </a:prstGeom>
        </p:spPr>
        <p:txBody>
          <a:bodyPr wrap="square">
            <a:spAutoFit/>
          </a:bodyPr>
          <a:lstStyle/>
          <a:p>
            <a:pPr marL="285750" indent="-285750">
              <a:lnSpc>
                <a:spcPct val="125000"/>
              </a:lnSpc>
              <a:buFont typeface="Arial" pitchFamily="34" charset="0"/>
              <a:buChar char="•"/>
            </a:pPr>
            <a:r>
              <a:rPr lang="en-US" sz="1400" dirty="0" smtClean="0"/>
              <a:t>HbA1c </a:t>
            </a:r>
            <a:r>
              <a:rPr lang="en-US" sz="1400" dirty="0"/>
              <a:t>Is the current gold standard for </a:t>
            </a:r>
            <a:r>
              <a:rPr lang="en-US" sz="1400" dirty="0" smtClean="0"/>
              <a:t>assessing glycemic control.</a:t>
            </a:r>
          </a:p>
          <a:p>
            <a:pPr marL="285750" indent="-285750">
              <a:lnSpc>
                <a:spcPct val="125000"/>
              </a:lnSpc>
              <a:buFont typeface="Arial" pitchFamily="34" charset="0"/>
              <a:buChar char="•"/>
            </a:pPr>
            <a:r>
              <a:rPr lang="en-US" sz="1400" dirty="0"/>
              <a:t>We need to: Standardize the data, view the data, use the </a:t>
            </a:r>
            <a:r>
              <a:rPr lang="en-US" sz="1400" dirty="0" smtClean="0"/>
              <a:t>data</a:t>
            </a:r>
          </a:p>
          <a:p>
            <a:pPr marL="285750" indent="-285750">
              <a:lnSpc>
                <a:spcPct val="125000"/>
              </a:lnSpc>
              <a:buFont typeface="Arial" pitchFamily="34" charset="0"/>
              <a:buChar char="•"/>
            </a:pPr>
            <a:r>
              <a:rPr lang="en-US" sz="1400" dirty="0"/>
              <a:t>The CGM metric </a:t>
            </a:r>
            <a:r>
              <a:rPr lang="en-US" sz="1400" dirty="0" smtClean="0"/>
              <a:t>provide </a:t>
            </a:r>
            <a:r>
              <a:rPr lang="en-US" sz="1400" dirty="0"/>
              <a:t>a more </a:t>
            </a:r>
            <a:r>
              <a:rPr lang="en-US" sz="1400" dirty="0" err="1"/>
              <a:t>personalised</a:t>
            </a:r>
            <a:r>
              <a:rPr lang="en-US" sz="1400" dirty="0"/>
              <a:t> approach to diabetes management</a:t>
            </a:r>
            <a:r>
              <a:rPr lang="en-US" sz="1400" dirty="0" smtClean="0"/>
              <a:t>.</a:t>
            </a:r>
            <a:endParaRPr lang="en-US" sz="1400" dirty="0"/>
          </a:p>
          <a:p>
            <a:pPr marL="285750" indent="-285750">
              <a:lnSpc>
                <a:spcPct val="125000"/>
              </a:lnSpc>
              <a:buFont typeface="Arial" pitchFamily="34" charset="0"/>
              <a:buChar char="•"/>
            </a:pPr>
            <a:r>
              <a:rPr lang="en-US" sz="1400" dirty="0" smtClean="0"/>
              <a:t>CGM </a:t>
            </a:r>
            <a:r>
              <a:rPr lang="en-US" sz="1400" dirty="0"/>
              <a:t>detects within-day and day-to-day </a:t>
            </a:r>
            <a:r>
              <a:rPr lang="en-US" sz="1400" i="1" dirty="0"/>
              <a:t>GV, </a:t>
            </a:r>
            <a:r>
              <a:rPr lang="en-US" sz="1400" dirty="0"/>
              <a:t>which </a:t>
            </a:r>
            <a:r>
              <a:rPr lang="en-US" sz="1400" dirty="0" smtClean="0"/>
              <a:t>may enhance patient self management </a:t>
            </a:r>
            <a:r>
              <a:rPr lang="en-US" sz="1400" dirty="0"/>
              <a:t>of </a:t>
            </a:r>
            <a:r>
              <a:rPr lang="en-US" sz="1400" dirty="0" smtClean="0"/>
              <a:t>diabetes</a:t>
            </a:r>
          </a:p>
          <a:p>
            <a:pPr marL="285750" indent="-285750">
              <a:lnSpc>
                <a:spcPct val="125000"/>
              </a:lnSpc>
              <a:buFont typeface="Arial" pitchFamily="34" charset="0"/>
              <a:buChar char="•"/>
            </a:pPr>
            <a:r>
              <a:rPr lang="en-US" sz="1400" dirty="0"/>
              <a:t>Glucose variability:</a:t>
            </a:r>
          </a:p>
          <a:p>
            <a:pPr marL="742950" lvl="1" indent="-285750">
              <a:lnSpc>
                <a:spcPct val="125000"/>
              </a:lnSpc>
              <a:buFont typeface="Wingdings" pitchFamily="2" charset="2"/>
              <a:buChar char="§"/>
            </a:pPr>
            <a:r>
              <a:rPr lang="en-US" sz="1400" dirty="0"/>
              <a:t>May be linked to the pathogenesis of diabetes complications </a:t>
            </a:r>
          </a:p>
          <a:p>
            <a:pPr marL="742950" lvl="1" indent="-285750">
              <a:lnSpc>
                <a:spcPct val="125000"/>
              </a:lnSpc>
              <a:buFont typeface="Wingdings" pitchFamily="2" charset="2"/>
              <a:buChar char="§"/>
            </a:pPr>
            <a:r>
              <a:rPr lang="en-US" sz="1400" dirty="0"/>
              <a:t>Could </a:t>
            </a:r>
            <a:r>
              <a:rPr lang="en-US" sz="1400" dirty="0" smtClean="0"/>
              <a:t>impact </a:t>
            </a:r>
            <a:r>
              <a:rPr lang="en-US" sz="1400" dirty="0"/>
              <a:t>patient diabetes management and quality </a:t>
            </a:r>
            <a:r>
              <a:rPr lang="en-US" sz="1400" dirty="0" smtClean="0"/>
              <a:t>QOL</a:t>
            </a:r>
          </a:p>
          <a:p>
            <a:pPr marL="285750" indent="-285750">
              <a:lnSpc>
                <a:spcPct val="125000"/>
              </a:lnSpc>
              <a:buFont typeface="Arial" pitchFamily="34" charset="0"/>
              <a:buChar char="•"/>
            </a:pPr>
            <a:r>
              <a:rPr lang="en-US" sz="1400" dirty="0" smtClean="0"/>
              <a:t>Newer </a:t>
            </a:r>
            <a:r>
              <a:rPr lang="en-US" sz="1400" dirty="0"/>
              <a:t>glucose-lowering agents </a:t>
            </a:r>
            <a:r>
              <a:rPr lang="en-US" sz="1400" dirty="0" smtClean="0"/>
              <a:t>(SGLT </a:t>
            </a:r>
            <a:r>
              <a:rPr lang="en-US" sz="1400" dirty="0"/>
              <a:t>Inhibitors </a:t>
            </a:r>
            <a:r>
              <a:rPr lang="en-US" sz="1400" dirty="0" smtClean="0"/>
              <a:t>or GLP-1RA</a:t>
            </a:r>
            <a:r>
              <a:rPr lang="en-US" sz="1400" dirty="0"/>
              <a:t>) and </a:t>
            </a:r>
            <a:r>
              <a:rPr lang="en-US" sz="1400" dirty="0" smtClean="0"/>
              <a:t>basal </a:t>
            </a:r>
            <a:r>
              <a:rPr lang="en-US" sz="1400" dirty="0" err="1" smtClean="0"/>
              <a:t>insulins</a:t>
            </a:r>
            <a:r>
              <a:rPr lang="en-US" sz="1400" dirty="0" smtClean="0"/>
              <a:t> </a:t>
            </a:r>
            <a:r>
              <a:rPr lang="en-US" sz="1400" dirty="0"/>
              <a:t>with smoother </a:t>
            </a:r>
            <a:r>
              <a:rPr lang="en-US" sz="1400" dirty="0" err="1" smtClean="0"/>
              <a:t>pharmacodynamic</a:t>
            </a:r>
            <a:r>
              <a:rPr lang="en-US" sz="1400" dirty="0" smtClean="0"/>
              <a:t> profiles </a:t>
            </a:r>
            <a:r>
              <a:rPr lang="en-US" sz="1400" dirty="0"/>
              <a:t>can Impact on glucose </a:t>
            </a:r>
            <a:r>
              <a:rPr lang="en-US" sz="1400" dirty="0" smtClean="0"/>
              <a:t>variability.</a:t>
            </a:r>
            <a:endParaRPr lang="en-US" sz="1400" dirty="0"/>
          </a:p>
          <a:p>
            <a:pPr marL="285750" indent="-285750">
              <a:lnSpc>
                <a:spcPct val="125000"/>
              </a:lnSpc>
              <a:buFont typeface="Arial" pitchFamily="34" charset="0"/>
              <a:buChar char="•"/>
            </a:pPr>
            <a:r>
              <a:rPr lang="en-US" sz="1400" dirty="0" smtClean="0"/>
              <a:t>Randomized </a:t>
            </a:r>
            <a:r>
              <a:rPr lang="en-US" sz="1400" dirty="0"/>
              <a:t>trials are needed that examine the </a:t>
            </a:r>
            <a:r>
              <a:rPr lang="en-US" sz="1400" dirty="0" smtClean="0"/>
              <a:t>relationship between </a:t>
            </a:r>
            <a:r>
              <a:rPr lang="en-US" sz="1400" dirty="0"/>
              <a:t>glucose variability and hard endpoints, such </a:t>
            </a:r>
            <a:r>
              <a:rPr lang="en-US" sz="1400" dirty="0" smtClean="0"/>
              <a:t>as retinopathy</a:t>
            </a:r>
            <a:r>
              <a:rPr lang="en-US" sz="1400" dirty="0"/>
              <a:t>, nephropathy or </a:t>
            </a:r>
            <a:r>
              <a:rPr lang="en-US" sz="1400" i="1" dirty="0"/>
              <a:t>CV </a:t>
            </a:r>
            <a:r>
              <a:rPr lang="en-US" sz="1400" dirty="0"/>
              <a:t>outcomes</a:t>
            </a:r>
          </a:p>
        </p:txBody>
      </p:sp>
      <p:grpSp>
        <p:nvGrpSpPr>
          <p:cNvPr id="13" name="Group 12"/>
          <p:cNvGrpSpPr/>
          <p:nvPr/>
        </p:nvGrpSpPr>
        <p:grpSpPr>
          <a:xfrm>
            <a:off x="6094040" y="1419622"/>
            <a:ext cx="2505878" cy="2458144"/>
            <a:chOff x="6094040" y="1419622"/>
            <a:chExt cx="2505878" cy="2458144"/>
          </a:xfrm>
        </p:grpSpPr>
        <p:sp>
          <p:nvSpPr>
            <p:cNvPr id="6" name="Isosceles Triangle 5"/>
            <p:cNvSpPr/>
            <p:nvPr/>
          </p:nvSpPr>
          <p:spPr>
            <a:xfrm>
              <a:off x="6094040" y="1419622"/>
              <a:ext cx="2505878" cy="2160240"/>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p>
          </p:txBody>
        </p:sp>
        <p:sp>
          <p:nvSpPr>
            <p:cNvPr id="7" name="TextBox 6"/>
            <p:cNvSpPr txBox="1"/>
            <p:nvPr/>
          </p:nvSpPr>
          <p:spPr>
            <a:xfrm>
              <a:off x="6736246" y="2410388"/>
              <a:ext cx="1221465" cy="954107"/>
            </a:xfrm>
            <a:prstGeom prst="rect">
              <a:avLst/>
            </a:prstGeom>
            <a:noFill/>
          </p:spPr>
          <p:txBody>
            <a:bodyPr wrap="square" rtlCol="0">
              <a:spAutoFit/>
            </a:bodyPr>
            <a:lstStyle/>
            <a:p>
              <a:pPr algn="ctr"/>
              <a:r>
                <a:rPr lang="en-US" sz="1400" b="1" dirty="0"/>
                <a:t>BETTER OUTCOMES FOR PATIENTS</a:t>
              </a:r>
            </a:p>
            <a:p>
              <a:pPr algn="ctr"/>
              <a:endParaRPr lang="en-US" sz="1400" b="1" dirty="0"/>
            </a:p>
          </p:txBody>
        </p:sp>
        <p:sp>
          <p:nvSpPr>
            <p:cNvPr id="8" name="TextBox 7"/>
            <p:cNvSpPr txBox="1"/>
            <p:nvPr/>
          </p:nvSpPr>
          <p:spPr>
            <a:xfrm rot="3576010">
              <a:off x="7180817" y="2368937"/>
              <a:ext cx="1978896" cy="261610"/>
            </a:xfrm>
            <a:prstGeom prst="rect">
              <a:avLst/>
            </a:prstGeom>
            <a:noFill/>
          </p:spPr>
          <p:txBody>
            <a:bodyPr wrap="square" rtlCol="0">
              <a:spAutoFit/>
            </a:bodyPr>
            <a:lstStyle/>
            <a:p>
              <a:pPr algn="ctr"/>
              <a:r>
                <a:rPr lang="en-US" sz="1100" dirty="0" smtClean="0"/>
                <a:t>Limit glucose variability</a:t>
              </a:r>
              <a:endParaRPr lang="en-US" sz="1100" dirty="0"/>
            </a:p>
          </p:txBody>
        </p:sp>
        <p:sp>
          <p:nvSpPr>
            <p:cNvPr id="9" name="TextBox 8"/>
            <p:cNvSpPr txBox="1"/>
            <p:nvPr/>
          </p:nvSpPr>
          <p:spPr>
            <a:xfrm rot="18005051">
              <a:off x="5564218" y="2279583"/>
              <a:ext cx="1978896" cy="261610"/>
            </a:xfrm>
            <a:prstGeom prst="rect">
              <a:avLst/>
            </a:prstGeom>
            <a:noFill/>
          </p:spPr>
          <p:txBody>
            <a:bodyPr wrap="square" rtlCol="0">
              <a:spAutoFit/>
            </a:bodyPr>
            <a:lstStyle/>
            <a:p>
              <a:pPr algn="ctr"/>
              <a:r>
                <a:rPr lang="en-US" sz="1100" dirty="0" smtClean="0"/>
                <a:t>Improve time in range</a:t>
              </a:r>
              <a:endParaRPr lang="en-US" sz="1100" dirty="0"/>
            </a:p>
          </p:txBody>
        </p:sp>
        <p:sp>
          <p:nvSpPr>
            <p:cNvPr id="10" name="TextBox 9"/>
            <p:cNvSpPr txBox="1"/>
            <p:nvPr/>
          </p:nvSpPr>
          <p:spPr>
            <a:xfrm>
              <a:off x="6417314" y="3616156"/>
              <a:ext cx="1944216" cy="261610"/>
            </a:xfrm>
            <a:prstGeom prst="rect">
              <a:avLst/>
            </a:prstGeom>
            <a:noFill/>
          </p:spPr>
          <p:txBody>
            <a:bodyPr wrap="square" rtlCol="0">
              <a:spAutoFit/>
            </a:bodyPr>
            <a:lstStyle/>
            <a:p>
              <a:pPr algn="ctr"/>
              <a:r>
                <a:rPr lang="en-US" sz="1100" dirty="0"/>
                <a:t>Avoid hypoglycemia</a:t>
              </a:r>
            </a:p>
          </p:txBody>
        </p:sp>
      </p:grpSp>
    </p:spTree>
    <p:extLst>
      <p:ext uri="{BB962C8B-B14F-4D97-AF65-F5344CB8AC3E}">
        <p14:creationId xmlns:p14="http://schemas.microsoft.com/office/powerpoint/2010/main" val="212958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703"/>
            <a:ext cx="8229600" cy="857250"/>
          </a:xfrm>
        </p:spPr>
        <p:txBody>
          <a:bodyPr>
            <a:noAutofit/>
          </a:bodyPr>
          <a:lstStyle/>
          <a:p>
            <a:r>
              <a:rPr lang="en-US" sz="2000" dirty="0" smtClean="0">
                <a:solidFill>
                  <a:srgbClr val="C00000"/>
                </a:solidFill>
              </a:rPr>
              <a:t>HbA1c </a:t>
            </a:r>
            <a:r>
              <a:rPr lang="en-US" sz="2000" dirty="0">
                <a:solidFill>
                  <a:srgbClr val="C00000"/>
                </a:solidFill>
              </a:rPr>
              <a:t>is the mainstay of blood glucose </a:t>
            </a:r>
            <a:r>
              <a:rPr lang="en-US" sz="2000" dirty="0" smtClean="0">
                <a:solidFill>
                  <a:srgbClr val="C00000"/>
                </a:solidFill>
              </a:rPr>
              <a:t>measurement, however</a:t>
            </a:r>
            <a:r>
              <a:rPr lang="en-US" sz="2000" dirty="0">
                <a:solidFill>
                  <a:srgbClr val="C00000"/>
                </a:solidFill>
              </a:rPr>
              <a:t>. ..</a:t>
            </a:r>
          </a:p>
        </p:txBody>
      </p:sp>
      <p:sp>
        <p:nvSpPr>
          <p:cNvPr id="5" name="Hexagon 4"/>
          <p:cNvSpPr/>
          <p:nvPr/>
        </p:nvSpPr>
        <p:spPr>
          <a:xfrm>
            <a:off x="755576" y="1491630"/>
            <a:ext cx="3168352" cy="2592288"/>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1498779"/>
              </p:ext>
            </p:extLst>
          </p:nvPr>
        </p:nvGraphicFramePr>
        <p:xfrm>
          <a:off x="1403648" y="1995686"/>
          <a:ext cx="1872208" cy="1943025"/>
        </p:xfrm>
        <a:graphic>
          <a:graphicData uri="http://schemas.openxmlformats.org/drawingml/2006/table">
            <a:tbl>
              <a:tblPr firstRow="1" bandRow="1">
                <a:tableStyleId>{5FD0F851-EC5A-4D38-B0AD-8093EC10F338}</a:tableStyleId>
              </a:tblPr>
              <a:tblGrid>
                <a:gridCol w="1872208"/>
              </a:tblGrid>
              <a:tr h="363195">
                <a:tc>
                  <a:txBody>
                    <a:bodyPr/>
                    <a:lstStyle/>
                    <a:p>
                      <a:pPr algn="ctr"/>
                      <a:r>
                        <a:rPr lang="en-US" sz="1600" b="1" i="0" u="none" strike="noStrike" kern="1200" baseline="0" dirty="0" smtClean="0">
                          <a:solidFill>
                            <a:srgbClr val="002060"/>
                          </a:solidFill>
                          <a:latin typeface="+mn-lt"/>
                          <a:ea typeface="+mn-ea"/>
                          <a:cs typeface="+mn-cs"/>
                        </a:rPr>
                        <a:t>ADVANTAGES</a:t>
                      </a:r>
                      <a:endParaRPr lang="en-US" sz="1600" b="1" dirty="0">
                        <a:solidFill>
                          <a:srgbClr val="002060"/>
                        </a:solidFill>
                      </a:endParaRPr>
                    </a:p>
                  </a:txBody>
                  <a:tcPr anchor="ctr">
                    <a:noFill/>
                  </a:tcPr>
                </a:tc>
              </a:tr>
              <a:tr h="363195">
                <a:tc>
                  <a:txBody>
                    <a:bodyPr/>
                    <a:lstStyle/>
                    <a:p>
                      <a:pPr algn="ctr"/>
                      <a:r>
                        <a:rPr lang="en-US" sz="1100" b="0" i="0" u="none" strike="noStrike" kern="1200" baseline="0" dirty="0" smtClean="0">
                          <a:solidFill>
                            <a:schemeClr val="tx1"/>
                          </a:solidFill>
                          <a:latin typeface="+mn-lt"/>
                          <a:ea typeface="+mn-ea"/>
                          <a:cs typeface="+mn-cs"/>
                        </a:rPr>
                        <a:t>Easy to measure</a:t>
                      </a:r>
                      <a:endParaRPr lang="en-US" sz="1100" b="0" dirty="0"/>
                    </a:p>
                  </a:txBody>
                  <a:tcPr>
                    <a:lnB w="3175" cap="flat" cmpd="sng" algn="ctr">
                      <a:solidFill>
                        <a:srgbClr val="00B0F0"/>
                      </a:solidFill>
                      <a:prstDash val="solid"/>
                      <a:round/>
                      <a:headEnd type="none" w="med" len="med"/>
                      <a:tailEnd type="none" w="med" len="med"/>
                    </a:lnB>
                    <a:noFill/>
                  </a:tcPr>
                </a:tc>
              </a:tr>
              <a:tr h="363195">
                <a:tc>
                  <a:txBody>
                    <a:bodyPr/>
                    <a:lstStyle/>
                    <a:p>
                      <a:pPr algn="ctr"/>
                      <a:r>
                        <a:rPr lang="en-US" sz="1100" b="0" i="0" u="none" strike="noStrike" kern="1200" baseline="0" dirty="0" smtClean="0">
                          <a:solidFill>
                            <a:schemeClr val="tx1"/>
                          </a:solidFill>
                          <a:latin typeface="+mn-lt"/>
                          <a:ea typeface="+mn-ea"/>
                          <a:cs typeface="+mn-cs"/>
                        </a:rPr>
                        <a:t>Relatively cheap</a:t>
                      </a:r>
                      <a:endParaRPr lang="en-US" sz="1100" b="0" dirty="0"/>
                    </a:p>
                  </a:txBody>
                  <a:tcP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noFill/>
                  </a:tcPr>
                </a:tc>
              </a:tr>
              <a:tr h="363195">
                <a:tc>
                  <a:txBody>
                    <a:bodyPr/>
                    <a:lstStyle/>
                    <a:p>
                      <a:pPr algn="ctr"/>
                      <a:r>
                        <a:rPr lang="en-US" sz="1100" b="0" i="0" u="none" strike="noStrike" kern="1200" baseline="0" dirty="0" smtClean="0">
                          <a:solidFill>
                            <a:schemeClr val="tx1"/>
                          </a:solidFill>
                          <a:latin typeface="+mn-lt"/>
                          <a:ea typeface="+mn-ea"/>
                          <a:cs typeface="+mn-cs"/>
                        </a:rPr>
                        <a:t>Predictive of vascular</a:t>
                      </a:r>
                    </a:p>
                    <a:p>
                      <a:pPr algn="ctr"/>
                      <a:r>
                        <a:rPr lang="en-US" sz="1100" b="0" i="0" u="none" strike="noStrike" kern="1200" baseline="0" dirty="0" smtClean="0">
                          <a:solidFill>
                            <a:schemeClr val="tx1"/>
                          </a:solidFill>
                          <a:latin typeface="+mn-lt"/>
                          <a:ea typeface="+mn-ea"/>
                          <a:cs typeface="+mn-cs"/>
                        </a:rPr>
                        <a:t>complications</a:t>
                      </a:r>
                      <a:endParaRPr lang="en-US" sz="1100" b="0" dirty="0"/>
                    </a:p>
                  </a:txBody>
                  <a:tcP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noFill/>
                  </a:tcPr>
                </a:tc>
              </a:tr>
              <a:tr h="363195">
                <a:tc>
                  <a:txBody>
                    <a:bodyPr/>
                    <a:lstStyle/>
                    <a:p>
                      <a:pPr algn="ctr"/>
                      <a:r>
                        <a:rPr lang="en-US" sz="1100" b="0" i="0" u="none" strike="noStrike" kern="1200" baseline="0" dirty="0" smtClean="0">
                          <a:solidFill>
                            <a:schemeClr val="tx1"/>
                          </a:solidFill>
                          <a:latin typeface="+mn-lt"/>
                          <a:ea typeface="+mn-ea"/>
                          <a:cs typeface="+mn-cs"/>
                        </a:rPr>
                        <a:t>Accepted by payers</a:t>
                      </a:r>
                    </a:p>
                    <a:p>
                      <a:pPr algn="ctr"/>
                      <a:r>
                        <a:rPr lang="en-US" sz="1100" b="0" i="0" u="none" strike="noStrike" kern="1200" baseline="0" dirty="0" smtClean="0">
                          <a:solidFill>
                            <a:schemeClr val="tx1"/>
                          </a:solidFill>
                          <a:latin typeface="+mn-lt"/>
                          <a:ea typeface="+mn-ea"/>
                          <a:cs typeface="+mn-cs"/>
                        </a:rPr>
                        <a:t>and regulatory</a:t>
                      </a:r>
                      <a:endParaRPr lang="en-US" sz="1100" b="0" dirty="0"/>
                    </a:p>
                  </a:txBody>
                  <a:tcPr>
                    <a:lnT w="3175" cap="flat" cmpd="sng" algn="ctr">
                      <a:solidFill>
                        <a:srgbClr val="00B0F0"/>
                      </a:solidFill>
                      <a:prstDash val="solid"/>
                      <a:round/>
                      <a:headEnd type="none" w="med" len="med"/>
                      <a:tailEnd type="none" w="med" len="med"/>
                    </a:lnT>
                    <a:noFill/>
                  </a:tcPr>
                </a:tc>
              </a:tr>
            </a:tbl>
          </a:graphicData>
        </a:graphic>
      </p:graphicFrame>
      <p:sp>
        <p:nvSpPr>
          <p:cNvPr id="7" name="Hexagon 6"/>
          <p:cNvSpPr/>
          <p:nvPr/>
        </p:nvSpPr>
        <p:spPr>
          <a:xfrm>
            <a:off x="1918596" y="1131590"/>
            <a:ext cx="792088" cy="648072"/>
          </a:xfrm>
          <a:prstGeom prst="hexag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ym typeface="Wingdings"/>
              </a:rPr>
              <a:t></a:t>
            </a:r>
            <a:endParaRPr lang="en-US" sz="3200" dirty="0"/>
          </a:p>
        </p:txBody>
      </p:sp>
      <p:sp>
        <p:nvSpPr>
          <p:cNvPr id="8" name="Hexagon 7"/>
          <p:cNvSpPr/>
          <p:nvPr/>
        </p:nvSpPr>
        <p:spPr>
          <a:xfrm>
            <a:off x="3923928" y="843558"/>
            <a:ext cx="1368152" cy="1080120"/>
          </a:xfrm>
          <a:prstGeom prst="hexagon">
            <a:avLst/>
          </a:prstGeom>
          <a:noFill/>
          <a:ln w="76200">
            <a:solidFill>
              <a:srgbClr val="00B0F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F0"/>
                </a:solidFill>
                <a:sym typeface="Wingdings"/>
              </a:rPr>
              <a:t>HbA1c </a:t>
            </a:r>
            <a:r>
              <a:rPr lang="en-US" sz="1400" i="1" dirty="0" smtClean="0">
                <a:solidFill>
                  <a:srgbClr val="00B0F0"/>
                </a:solidFill>
                <a:sym typeface="Wingdings"/>
              </a:rPr>
              <a:t>The gold standard</a:t>
            </a:r>
            <a:endParaRPr lang="en-US" sz="1400" i="1" dirty="0">
              <a:solidFill>
                <a:srgbClr val="00B0F0"/>
              </a:solidFill>
            </a:endParaRPr>
          </a:p>
        </p:txBody>
      </p:sp>
      <p:sp>
        <p:nvSpPr>
          <p:cNvPr id="9" name="Hexagon 8"/>
          <p:cNvSpPr/>
          <p:nvPr/>
        </p:nvSpPr>
        <p:spPr>
          <a:xfrm>
            <a:off x="5220072" y="1455626"/>
            <a:ext cx="3168352" cy="2592288"/>
          </a:xfrm>
          <a:prstGeom prst="hexag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p:cNvSpPr/>
          <p:nvPr/>
        </p:nvSpPr>
        <p:spPr>
          <a:xfrm>
            <a:off x="6383092" y="1095586"/>
            <a:ext cx="792088" cy="648072"/>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a:cs typeface="Times New Roman"/>
                <a:sym typeface="Wingdings"/>
              </a:rPr>
              <a:t>×</a:t>
            </a:r>
            <a:endParaRPr lang="en-US" sz="3600" b="1" dirty="0"/>
          </a:p>
        </p:txBody>
      </p:sp>
      <p:graphicFrame>
        <p:nvGraphicFramePr>
          <p:cNvPr id="11" name="Table 10"/>
          <p:cNvGraphicFramePr>
            <a:graphicFrameLocks noGrp="1"/>
          </p:cNvGraphicFramePr>
          <p:nvPr>
            <p:extLst>
              <p:ext uri="{D42A27DB-BD31-4B8C-83A1-F6EECF244321}">
                <p14:modId xmlns:p14="http://schemas.microsoft.com/office/powerpoint/2010/main" val="3055489994"/>
              </p:ext>
            </p:extLst>
          </p:nvPr>
        </p:nvGraphicFramePr>
        <p:xfrm>
          <a:off x="5843032" y="1923678"/>
          <a:ext cx="1872208" cy="1978635"/>
        </p:xfrm>
        <a:graphic>
          <a:graphicData uri="http://schemas.openxmlformats.org/drawingml/2006/table">
            <a:tbl>
              <a:tblPr firstRow="1" bandRow="1">
                <a:tableStyleId>{5FD0F851-EC5A-4D38-B0AD-8093EC10F338}</a:tableStyleId>
              </a:tblPr>
              <a:tblGrid>
                <a:gridCol w="1872208"/>
              </a:tblGrid>
              <a:tr h="363195">
                <a:tc>
                  <a:txBody>
                    <a:bodyPr/>
                    <a:lstStyle/>
                    <a:p>
                      <a:pPr algn="ctr"/>
                      <a:r>
                        <a:rPr lang="en-US" sz="1600" b="1" i="0" u="none" strike="noStrike" kern="1200" baseline="0" dirty="0" smtClean="0">
                          <a:solidFill>
                            <a:srgbClr val="00B050"/>
                          </a:solidFill>
                          <a:latin typeface="+mn-lt"/>
                          <a:ea typeface="+mn-ea"/>
                          <a:cs typeface="+mn-cs"/>
                        </a:rPr>
                        <a:t>LIMITATIONS</a:t>
                      </a:r>
                      <a:endParaRPr lang="en-US" sz="800" b="1" dirty="0">
                        <a:solidFill>
                          <a:srgbClr val="00B050"/>
                        </a:solidFill>
                      </a:endParaRPr>
                    </a:p>
                  </a:txBody>
                  <a:tcPr anchor="ctr">
                    <a:noFill/>
                  </a:tcPr>
                </a:tc>
              </a:tr>
              <a:tr h="363195">
                <a:tc>
                  <a:txBody>
                    <a:bodyPr/>
                    <a:lstStyle/>
                    <a:p>
                      <a:pPr algn="ctr"/>
                      <a:r>
                        <a:rPr lang="en-US" sz="1100" b="0" i="0" u="none" strike="noStrike" kern="1200" baseline="0" dirty="0" smtClean="0">
                          <a:solidFill>
                            <a:schemeClr val="tx1"/>
                          </a:solidFill>
                          <a:latin typeface="+mn-lt"/>
                          <a:ea typeface="+mn-ea"/>
                          <a:cs typeface="+mn-cs"/>
                        </a:rPr>
                        <a:t>Only provides an approximate</a:t>
                      </a:r>
                    </a:p>
                    <a:p>
                      <a:pPr algn="ctr"/>
                      <a:r>
                        <a:rPr lang="en-US" sz="1100" b="0" i="0" u="none" strike="noStrike" kern="1200" baseline="0" dirty="0" smtClean="0">
                          <a:solidFill>
                            <a:schemeClr val="tx1"/>
                          </a:solidFill>
                          <a:latin typeface="+mn-lt"/>
                          <a:ea typeface="+mn-ea"/>
                          <a:cs typeface="+mn-cs"/>
                        </a:rPr>
                        <a:t>measure of </a:t>
                      </a:r>
                      <a:r>
                        <a:rPr lang="en-US" sz="1100" b="0" i="0" u="none" strike="noStrike" kern="1200" baseline="0" dirty="0" err="1" smtClean="0">
                          <a:solidFill>
                            <a:schemeClr val="tx1"/>
                          </a:solidFill>
                          <a:latin typeface="+mn-lt"/>
                          <a:ea typeface="+mn-ea"/>
                          <a:cs typeface="+mn-cs"/>
                        </a:rPr>
                        <a:t>glycemia</a:t>
                      </a:r>
                      <a:endParaRPr lang="en-US" sz="800" b="0" dirty="0"/>
                    </a:p>
                  </a:txBody>
                  <a:tcPr>
                    <a:lnB w="3175" cap="flat" cmpd="sng" algn="ctr">
                      <a:solidFill>
                        <a:srgbClr val="00B0F0"/>
                      </a:solidFill>
                      <a:prstDash val="solid"/>
                      <a:round/>
                      <a:headEnd type="none" w="med" len="med"/>
                      <a:tailEnd type="none" w="med" len="med"/>
                    </a:lnB>
                    <a:noFill/>
                  </a:tcPr>
                </a:tc>
              </a:tr>
              <a:tr h="363195">
                <a:tc>
                  <a:txBody>
                    <a:bodyPr/>
                    <a:lstStyle/>
                    <a:p>
                      <a:pPr algn="ctr"/>
                      <a:r>
                        <a:rPr lang="en-US" sz="1100" b="0" i="0" u="none" strike="noStrike" kern="1200" baseline="0" dirty="0" smtClean="0">
                          <a:solidFill>
                            <a:schemeClr val="tx1"/>
                          </a:solidFill>
                          <a:latin typeface="+mn-lt"/>
                          <a:ea typeface="+mn-ea"/>
                          <a:cs typeface="+mn-cs"/>
                        </a:rPr>
                        <a:t>Unable to address</a:t>
                      </a:r>
                    </a:p>
                    <a:p>
                      <a:pPr algn="ctr"/>
                      <a:r>
                        <a:rPr lang="en-US" sz="1100" b="0" i="0" u="none" strike="noStrike" kern="1200" baseline="0" dirty="0" smtClean="0">
                          <a:solidFill>
                            <a:schemeClr val="tx1"/>
                          </a:solidFill>
                          <a:latin typeface="+mn-lt"/>
                          <a:ea typeface="+mn-ea"/>
                          <a:cs typeface="+mn-cs"/>
                        </a:rPr>
                        <a:t>GV or hypoglycemia</a:t>
                      </a:r>
                      <a:endParaRPr lang="en-US" sz="800" b="0" dirty="0"/>
                    </a:p>
                  </a:txBody>
                  <a:tcP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noFill/>
                  </a:tcPr>
                </a:tc>
              </a:tr>
              <a:tr h="363195">
                <a:tc>
                  <a:txBody>
                    <a:bodyPr/>
                    <a:lstStyle/>
                    <a:p>
                      <a:pPr algn="ctr"/>
                      <a:r>
                        <a:rPr lang="en-US" sz="1100" b="0" i="0" u="none" strike="noStrike" kern="1200" baseline="0" dirty="0" smtClean="0">
                          <a:solidFill>
                            <a:schemeClr val="tx1"/>
                          </a:solidFill>
                          <a:latin typeface="+mn-lt"/>
                          <a:ea typeface="+mn-ea"/>
                          <a:cs typeface="+mn-cs"/>
                        </a:rPr>
                        <a:t>Unreliable In certain</a:t>
                      </a:r>
                    </a:p>
                    <a:p>
                      <a:pPr algn="ctr"/>
                      <a:r>
                        <a:rPr lang="en-US" sz="1100" b="0" i="0" u="none" strike="noStrike" kern="1200" baseline="0" dirty="0" smtClean="0">
                          <a:solidFill>
                            <a:schemeClr val="tx1"/>
                          </a:solidFill>
                          <a:latin typeface="+mn-lt"/>
                          <a:ea typeface="+mn-ea"/>
                          <a:cs typeface="+mn-cs"/>
                        </a:rPr>
                        <a:t>conditions (renal failure,</a:t>
                      </a:r>
                    </a:p>
                    <a:p>
                      <a:pPr algn="ctr"/>
                      <a:r>
                        <a:rPr lang="en-US" sz="1100" b="0" i="0" u="none" strike="noStrike" kern="1200" baseline="0" dirty="0" err="1" smtClean="0">
                          <a:solidFill>
                            <a:schemeClr val="tx1"/>
                          </a:solidFill>
                          <a:latin typeface="+mn-lt"/>
                          <a:ea typeface="+mn-ea"/>
                          <a:cs typeface="+mn-cs"/>
                        </a:rPr>
                        <a:t>Hb</a:t>
                      </a:r>
                      <a:r>
                        <a:rPr lang="en-US" sz="1100" b="0" i="0" u="none" strike="noStrike" kern="1200" baseline="0" dirty="0" smtClean="0">
                          <a:solidFill>
                            <a:schemeClr val="tx1"/>
                          </a:solidFill>
                          <a:latin typeface="+mn-lt"/>
                          <a:ea typeface="+mn-ea"/>
                          <a:cs typeface="+mn-cs"/>
                        </a:rPr>
                        <a:t> </a:t>
                      </a:r>
                      <a:r>
                        <a:rPr lang="en-US" sz="1100" b="0" i="0" u="none" strike="noStrike" kern="1200" baseline="0" dirty="0" err="1" smtClean="0">
                          <a:solidFill>
                            <a:schemeClr val="tx1"/>
                          </a:solidFill>
                          <a:latin typeface="+mn-lt"/>
                          <a:ea typeface="+mn-ea"/>
                          <a:cs typeface="+mn-cs"/>
                        </a:rPr>
                        <a:t>abnormalttles</a:t>
                      </a:r>
                      <a:r>
                        <a:rPr lang="en-US" sz="1100" b="0" i="0" u="none" strike="noStrike" kern="1200" baseline="0" dirty="0" smtClean="0">
                          <a:solidFill>
                            <a:schemeClr val="tx1"/>
                          </a:solidFill>
                          <a:latin typeface="+mn-lt"/>
                          <a:ea typeface="+mn-ea"/>
                          <a:cs typeface="+mn-cs"/>
                        </a:rPr>
                        <a:t>, other)</a:t>
                      </a:r>
                      <a:endParaRPr lang="en-US" sz="800" b="0" dirty="0"/>
                    </a:p>
                  </a:txBody>
                  <a:tcPr>
                    <a:lnT w="3175" cap="flat" cmpd="sng" algn="ctr">
                      <a:solidFill>
                        <a:srgbClr val="00B0F0"/>
                      </a:solidFill>
                      <a:prstDash val="solid"/>
                      <a:round/>
                      <a:headEnd type="none" w="med" len="med"/>
                      <a:tailEnd type="none" w="med" len="med"/>
                    </a:lnT>
                    <a:lnB w="3175" cap="flat" cmpd="sng" algn="ctr">
                      <a:solidFill>
                        <a:srgbClr val="00B0F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0263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rotWithShape="1">
          <a:blip r:embed="rId2"/>
          <a:srcRect l="33142" t="40845" r="22325" b="24358"/>
          <a:stretch/>
        </p:blipFill>
        <p:spPr bwMode="auto">
          <a:xfrm>
            <a:off x="827584" y="771550"/>
            <a:ext cx="7344816" cy="295232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81000" y="3928616"/>
            <a:ext cx="8305800" cy="338554"/>
          </a:xfrm>
          <a:prstGeom prst="rect">
            <a:avLst/>
          </a:prstGeom>
        </p:spPr>
        <p:txBody>
          <a:bodyPr wrap="square">
            <a:spAutoFit/>
          </a:bodyPr>
          <a:lstStyle/>
          <a:p>
            <a:pPr algn="ctr"/>
            <a:r>
              <a:rPr lang="en-US" sz="1600" dirty="0">
                <a:solidFill>
                  <a:srgbClr val="C00000"/>
                </a:solidFill>
              </a:rPr>
              <a:t>Range of mean glucose concentrations for observed HbA</a:t>
            </a:r>
            <a:r>
              <a:rPr lang="en-US" sz="1600" baseline="-25000" dirty="0">
                <a:solidFill>
                  <a:srgbClr val="C00000"/>
                </a:solidFill>
              </a:rPr>
              <a:t>1c</a:t>
            </a:r>
            <a:r>
              <a:rPr lang="en-US" sz="1600" dirty="0">
                <a:solidFill>
                  <a:srgbClr val="C00000"/>
                </a:solidFill>
              </a:rPr>
              <a:t> levels in pooled data</a:t>
            </a:r>
          </a:p>
        </p:txBody>
      </p:sp>
      <p:sp>
        <p:nvSpPr>
          <p:cNvPr id="5" name="Rectangle 4"/>
          <p:cNvSpPr/>
          <p:nvPr/>
        </p:nvSpPr>
        <p:spPr>
          <a:xfrm>
            <a:off x="6477000" y="4861305"/>
            <a:ext cx="2561470" cy="307777"/>
          </a:xfrm>
          <a:prstGeom prst="rect">
            <a:avLst/>
          </a:prstGeom>
        </p:spPr>
        <p:txBody>
          <a:bodyPr wrap="none">
            <a:spAutoFit/>
          </a:bodyPr>
          <a:lstStyle/>
          <a:p>
            <a:r>
              <a:rPr lang="en-US" sz="1400" dirty="0"/>
              <a:t>Diabetes Care 2017;40:994–999 </a:t>
            </a:r>
          </a:p>
        </p:txBody>
      </p:sp>
    </p:spTree>
    <p:extLst>
      <p:ext uri="{BB962C8B-B14F-4D97-AF65-F5344CB8AC3E}">
        <p14:creationId xmlns:p14="http://schemas.microsoft.com/office/powerpoint/2010/main" val="267640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rotWithShape="1">
          <a:blip r:embed="rId2"/>
          <a:srcRect l="17221" t="19605" r="27210" b="12592"/>
          <a:stretch/>
        </p:blipFill>
        <p:spPr bwMode="auto">
          <a:xfrm>
            <a:off x="1619672" y="627534"/>
            <a:ext cx="5256584" cy="295232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477000" y="4859667"/>
            <a:ext cx="2561470" cy="307777"/>
          </a:xfrm>
          <a:prstGeom prst="rect">
            <a:avLst/>
          </a:prstGeom>
        </p:spPr>
        <p:txBody>
          <a:bodyPr wrap="none">
            <a:spAutoFit/>
          </a:bodyPr>
          <a:lstStyle/>
          <a:p>
            <a:r>
              <a:rPr lang="en-US" sz="1400" dirty="0"/>
              <a:t>Diabetes Care 2017;40:994–999 </a:t>
            </a:r>
          </a:p>
        </p:txBody>
      </p:sp>
      <p:sp>
        <p:nvSpPr>
          <p:cNvPr id="5" name="Rectangle 4"/>
          <p:cNvSpPr/>
          <p:nvPr/>
        </p:nvSpPr>
        <p:spPr>
          <a:xfrm>
            <a:off x="346364" y="3714750"/>
            <a:ext cx="8534400" cy="830997"/>
          </a:xfrm>
          <a:prstGeom prst="rect">
            <a:avLst/>
          </a:prstGeom>
        </p:spPr>
        <p:txBody>
          <a:bodyPr wrap="square">
            <a:spAutoFit/>
          </a:bodyPr>
          <a:lstStyle/>
          <a:p>
            <a:pPr algn="ctr"/>
            <a:r>
              <a:rPr lang="en-US" sz="1600" dirty="0">
                <a:solidFill>
                  <a:srgbClr val="C00000"/>
                </a:solidFill>
              </a:rPr>
              <a:t>The shaded area represents the 95% prediction interval (analogous to an individual CI) for a patient’s mean glucose concentration for a measured HbA</a:t>
            </a:r>
            <a:r>
              <a:rPr lang="en-US" sz="1600" baseline="-25000" dirty="0">
                <a:solidFill>
                  <a:srgbClr val="C00000"/>
                </a:solidFill>
              </a:rPr>
              <a:t>1c</a:t>
            </a:r>
            <a:r>
              <a:rPr lang="en-US" sz="1600" dirty="0">
                <a:solidFill>
                  <a:srgbClr val="C00000"/>
                </a:solidFill>
              </a:rPr>
              <a:t> level, demonstrating the wide range of mean glucose </a:t>
            </a:r>
            <a:r>
              <a:rPr lang="en-US" sz="1600" dirty="0" smtClean="0">
                <a:solidFill>
                  <a:srgbClr val="C00000"/>
                </a:solidFill>
              </a:rPr>
              <a:t>concentration </a:t>
            </a:r>
            <a:r>
              <a:rPr lang="en-US" sz="1600" dirty="0">
                <a:solidFill>
                  <a:srgbClr val="C00000"/>
                </a:solidFill>
              </a:rPr>
              <a:t>values that are possible for any HbA</a:t>
            </a:r>
            <a:r>
              <a:rPr lang="en-US" sz="1600" baseline="-25000" dirty="0">
                <a:solidFill>
                  <a:srgbClr val="C00000"/>
                </a:solidFill>
              </a:rPr>
              <a:t>1c</a:t>
            </a:r>
            <a:r>
              <a:rPr lang="en-US" sz="1600" dirty="0">
                <a:solidFill>
                  <a:srgbClr val="C00000"/>
                </a:solidFill>
              </a:rPr>
              <a:t> </a:t>
            </a:r>
            <a:r>
              <a:rPr lang="en-US" sz="1600" dirty="0" smtClean="0">
                <a:solidFill>
                  <a:srgbClr val="C00000"/>
                </a:solidFill>
              </a:rPr>
              <a:t>value</a:t>
            </a:r>
            <a:endParaRPr lang="en-US" sz="1600" dirty="0">
              <a:solidFill>
                <a:srgbClr val="C00000"/>
              </a:solidFill>
            </a:endParaRPr>
          </a:p>
        </p:txBody>
      </p:sp>
    </p:spTree>
    <p:extLst>
      <p:ext uri="{BB962C8B-B14F-4D97-AF65-F5344CB8AC3E}">
        <p14:creationId xmlns:p14="http://schemas.microsoft.com/office/powerpoint/2010/main" val="126568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1250125"/>
            <a:ext cx="5580112" cy="1477328"/>
            <a:chOff x="251520" y="1275606"/>
            <a:chExt cx="5580112" cy="1477328"/>
          </a:xfrm>
        </p:grpSpPr>
        <p:sp>
          <p:nvSpPr>
            <p:cNvPr id="5" name="Rectangle 4"/>
            <p:cNvSpPr/>
            <p:nvPr/>
          </p:nvSpPr>
          <p:spPr>
            <a:xfrm>
              <a:off x="251520" y="1275606"/>
              <a:ext cx="5328592" cy="1477328"/>
            </a:xfrm>
            <a:prstGeom prst="rect">
              <a:avLst/>
            </a:prstGeom>
            <a:ln>
              <a:solidFill>
                <a:schemeClr val="tx1"/>
              </a:solidFill>
            </a:ln>
          </p:spPr>
          <p:txBody>
            <a:bodyPr wrap="square">
              <a:spAutoFit/>
            </a:bodyPr>
            <a:lstStyle/>
            <a:p>
              <a:r>
                <a:rPr lang="en-US" dirty="0"/>
                <a:t>Need for Regulatory Change </a:t>
              </a:r>
              <a:r>
                <a:rPr lang="en-US" dirty="0">
                  <a:solidFill>
                    <a:schemeClr val="tx1">
                      <a:lumMod val="95000"/>
                      <a:lumOff val="5000"/>
                    </a:schemeClr>
                  </a:solidFill>
                </a:rPr>
                <a:t>to</a:t>
              </a:r>
            </a:p>
            <a:p>
              <a:r>
                <a:rPr lang="en-US" dirty="0"/>
                <a:t>Incorporate Beyond </a:t>
              </a:r>
              <a:r>
                <a:rPr lang="en-US" dirty="0" smtClean="0"/>
                <a:t>A1C </a:t>
              </a:r>
              <a:r>
                <a:rPr lang="en-US" dirty="0"/>
                <a:t>Glycemic</a:t>
              </a:r>
            </a:p>
            <a:p>
              <a:r>
                <a:rPr lang="en-US" dirty="0" smtClean="0"/>
                <a:t>Metrics</a:t>
              </a:r>
            </a:p>
            <a:p>
              <a:endParaRPr lang="en-US" dirty="0"/>
            </a:p>
            <a:p>
              <a:endParaRPr lang="en-US" dirty="0"/>
            </a:p>
          </p:txBody>
        </p:sp>
        <p:sp>
          <p:nvSpPr>
            <p:cNvPr id="6" name="Rectangle 5"/>
            <p:cNvSpPr/>
            <p:nvPr/>
          </p:nvSpPr>
          <p:spPr>
            <a:xfrm>
              <a:off x="1259632" y="2296566"/>
              <a:ext cx="4572000" cy="430887"/>
            </a:xfrm>
            <a:prstGeom prst="rect">
              <a:avLst/>
            </a:prstGeom>
          </p:spPr>
          <p:txBody>
            <a:bodyPr>
              <a:spAutoFit/>
            </a:bodyPr>
            <a:lstStyle/>
            <a:p>
              <a:r>
                <a:rPr lang="en-US" sz="1100" dirty="0" smtClean="0"/>
                <a:t>Beyond </a:t>
              </a:r>
              <a:r>
                <a:rPr lang="en-US" sz="1100" i="1" dirty="0" smtClean="0">
                  <a:solidFill>
                    <a:schemeClr val="tx1">
                      <a:lumMod val="95000"/>
                      <a:lumOff val="5000"/>
                    </a:schemeClr>
                  </a:solidFill>
                </a:rPr>
                <a:t>A1c Writing </a:t>
              </a:r>
              <a:r>
                <a:rPr lang="en-US" sz="1100" i="1" dirty="0">
                  <a:solidFill>
                    <a:schemeClr val="tx1">
                      <a:lumMod val="95000"/>
                      <a:lumOff val="5000"/>
                    </a:schemeClr>
                  </a:solidFill>
                </a:rPr>
                <a:t>Group</a:t>
              </a:r>
            </a:p>
            <a:p>
              <a:r>
                <a:rPr lang="en-US" sz="1100" dirty="0" smtClean="0">
                  <a:solidFill>
                    <a:schemeClr val="tx1">
                      <a:lumMod val="95000"/>
                      <a:lumOff val="5000"/>
                    </a:schemeClr>
                  </a:solidFill>
                </a:rPr>
                <a:t>Diabetes Care 2018;41:e92-e94|http://doi.org/10.2337</a:t>
              </a:r>
              <a:r>
                <a:rPr lang="en-US" sz="1100" dirty="0" smtClean="0"/>
                <a:t>//dci18-0010</a:t>
              </a:r>
              <a:endParaRPr lang="en-US" sz="1100" dirty="0"/>
            </a:p>
          </p:txBody>
        </p:sp>
      </p:grpSp>
      <p:sp>
        <p:nvSpPr>
          <p:cNvPr id="8" name="TextBox 7"/>
          <p:cNvSpPr txBox="1"/>
          <p:nvPr/>
        </p:nvSpPr>
        <p:spPr>
          <a:xfrm>
            <a:off x="6156176" y="203686"/>
            <a:ext cx="2592288" cy="4616648"/>
          </a:xfrm>
          <a:prstGeom prst="rect">
            <a:avLst/>
          </a:prstGeom>
          <a:noFill/>
          <a:ln>
            <a:solidFill>
              <a:schemeClr val="tx1"/>
            </a:solidFill>
          </a:ln>
        </p:spPr>
        <p:txBody>
          <a:bodyPr wrap="square" rtlCol="0">
            <a:spAutoFit/>
          </a:bodyPr>
          <a:lstStyle/>
          <a:p>
            <a:pPr algn="just"/>
            <a:r>
              <a:rPr lang="en-US" sz="1050" b="1" dirty="0" smtClean="0"/>
              <a:t>CALL TO ACTION</a:t>
            </a:r>
          </a:p>
          <a:p>
            <a:pPr algn="just"/>
            <a:r>
              <a:rPr lang="en-US" sz="1050" dirty="0" smtClean="0"/>
              <a:t>Current A1c-focused regulatory decisions do not accurately reflect the recent advances in diabetes technology, namely CGM systems, and cannot capture the daily reality of living with diabetes. As riddle et al. recently declared, “periodically, a new idea, method, or tool leads to a turning point in the management of diabetes. We believe such a moment is now upon us, brought by development of reliable devices for continuous glucose monitoring” (6). Thus, </a:t>
            </a:r>
            <a:r>
              <a:rPr lang="en-US" sz="1050" dirty="0" smtClean="0">
                <a:effectLst>
                  <a:glow rad="63500">
                    <a:srgbClr val="FFFF00">
                      <a:alpha val="40000"/>
                    </a:srgbClr>
                  </a:glow>
                </a:effectLst>
              </a:rPr>
              <a:t>regulatory bodies should acknowledge therapies that improve time in range, glycemic variability, and quality of life, which is impossible without incorporating these agreed upon core glycemic metrics into regulatory decisions. </a:t>
            </a:r>
            <a:r>
              <a:rPr lang="en-US" sz="1050" dirty="0" smtClean="0"/>
              <a:t>To address identified clinical gaps and make progress on next steps, the diabetes community needs to continue to engage regulatory bodies in discussions to </a:t>
            </a:r>
            <a:r>
              <a:rPr lang="en-US" sz="1050" dirty="0" smtClean="0">
                <a:effectLst>
                  <a:outerShdw blurRad="50800" dist="50800" dir="5400000" algn="ctr" rotWithShape="0">
                    <a:srgbClr val="FFFF00"/>
                  </a:outerShdw>
                </a:effectLst>
              </a:rPr>
              <a:t>agree on how, when, and where these metrics should be used for clinical trial design and risk-benefit decisions.</a:t>
            </a:r>
            <a:r>
              <a:rPr lang="en-US" sz="1050" dirty="0" smtClean="0"/>
              <a:t> The diabetes community has reached consensus and, in doing so, aims to empower regulatory bodies to implement outcomes beyond A1c. </a:t>
            </a:r>
            <a:endParaRPr lang="en-US" sz="1050" dirty="0"/>
          </a:p>
        </p:txBody>
      </p:sp>
    </p:spTree>
    <p:extLst>
      <p:ext uri="{BB962C8B-B14F-4D97-AF65-F5344CB8AC3E}">
        <p14:creationId xmlns:p14="http://schemas.microsoft.com/office/powerpoint/2010/main" val="512435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06735"/>
            <a:ext cx="8229600" cy="857250"/>
          </a:xfrm>
        </p:spPr>
        <p:txBody>
          <a:bodyPr>
            <a:noAutofit/>
          </a:bodyPr>
          <a:lstStyle/>
          <a:p>
            <a:pPr algn="l"/>
            <a:r>
              <a:rPr lang="en-US" sz="2400" dirty="0" smtClean="0">
                <a:solidFill>
                  <a:srgbClr val="C00000"/>
                </a:solidFill>
              </a:rPr>
              <a:t>The need for clinically meaningful measures beyond HbA1c</a:t>
            </a:r>
            <a:endParaRPr lang="en-US" sz="2400" dirty="0">
              <a:solidFill>
                <a:srgbClr val="C00000"/>
              </a:solidFill>
            </a:endParaRPr>
          </a:p>
        </p:txBody>
      </p:sp>
      <p:sp>
        <p:nvSpPr>
          <p:cNvPr id="5" name="TextBox 4"/>
          <p:cNvSpPr txBox="1"/>
          <p:nvPr/>
        </p:nvSpPr>
        <p:spPr>
          <a:xfrm>
            <a:off x="6660232" y="4732775"/>
            <a:ext cx="4032448" cy="276999"/>
          </a:xfrm>
          <a:prstGeom prst="rect">
            <a:avLst/>
          </a:prstGeom>
          <a:noFill/>
        </p:spPr>
        <p:txBody>
          <a:bodyPr wrap="square" rtlCol="0">
            <a:spAutoFit/>
          </a:bodyPr>
          <a:lstStyle/>
          <a:p>
            <a:r>
              <a:rPr lang="en-US" sz="1200" dirty="0" smtClean="0"/>
              <a:t>Diabetes care 2017, 40:1622-1630 </a:t>
            </a:r>
            <a:endParaRPr lang="en-US" sz="1200" dirty="0"/>
          </a:p>
        </p:txBody>
      </p:sp>
      <p:sp>
        <p:nvSpPr>
          <p:cNvPr id="6" name="Rectangle 5"/>
          <p:cNvSpPr/>
          <p:nvPr/>
        </p:nvSpPr>
        <p:spPr>
          <a:xfrm>
            <a:off x="305296" y="1491630"/>
            <a:ext cx="2322488" cy="2631490"/>
          </a:xfrm>
          <a:prstGeom prst="rect">
            <a:avLst/>
          </a:prstGeom>
          <a:ln>
            <a:solidFill>
              <a:schemeClr val="tx1"/>
            </a:solidFill>
          </a:ln>
          <a:effectLst/>
        </p:spPr>
        <p:txBody>
          <a:bodyPr wrap="square">
            <a:spAutoFit/>
          </a:bodyPr>
          <a:lstStyle/>
          <a:p>
            <a:endParaRPr lang="en-US" sz="1100" b="1" dirty="0" smtClean="0"/>
          </a:p>
          <a:p>
            <a:r>
              <a:rPr lang="en-US" sz="1100" dirty="0" smtClean="0"/>
              <a:t>Standardizing </a:t>
            </a:r>
            <a:r>
              <a:rPr lang="en-US" sz="1100" dirty="0"/>
              <a:t>Clinically</a:t>
            </a:r>
          </a:p>
          <a:p>
            <a:r>
              <a:rPr lang="en-US" sz="1100" dirty="0"/>
              <a:t>Meaningful Outcome Measures</a:t>
            </a:r>
          </a:p>
          <a:p>
            <a:r>
              <a:rPr lang="en-US" sz="1100" dirty="0"/>
              <a:t>Beyond HbA1c for Type 1 Diabetes:</a:t>
            </a:r>
          </a:p>
          <a:p>
            <a:r>
              <a:rPr lang="en-US" sz="1100" dirty="0"/>
              <a:t>A Consensus Report of the</a:t>
            </a:r>
          </a:p>
          <a:p>
            <a:r>
              <a:rPr lang="en-US" sz="1100" dirty="0"/>
              <a:t>American Association of Clinical</a:t>
            </a:r>
          </a:p>
          <a:p>
            <a:r>
              <a:rPr lang="en-US" sz="1100" dirty="0"/>
              <a:t>Endocrinologists, the American</a:t>
            </a:r>
          </a:p>
          <a:p>
            <a:r>
              <a:rPr lang="en-US" sz="1100" dirty="0"/>
              <a:t>Association of Diabetes Educators,</a:t>
            </a:r>
          </a:p>
          <a:p>
            <a:r>
              <a:rPr lang="en-US" sz="1100" dirty="0" smtClean="0"/>
              <a:t>The American Diabetes Association</a:t>
            </a:r>
            <a:r>
              <a:rPr lang="en-US" sz="1100" dirty="0"/>
              <a:t>,</a:t>
            </a:r>
          </a:p>
          <a:p>
            <a:r>
              <a:rPr lang="en-US" sz="1100" dirty="0"/>
              <a:t>the Endocrine Society, JDRF</a:t>
            </a:r>
          </a:p>
          <a:p>
            <a:r>
              <a:rPr lang="en-US" sz="1100" dirty="0"/>
              <a:t>International, The Leona M. and</a:t>
            </a:r>
          </a:p>
          <a:p>
            <a:r>
              <a:rPr lang="en-US" sz="1100" dirty="0"/>
              <a:t>Harry B. Helmsley Charitable</a:t>
            </a:r>
          </a:p>
          <a:p>
            <a:r>
              <a:rPr lang="en-US" sz="1100" dirty="0"/>
              <a:t>Trust, the Pediatric Endocrine</a:t>
            </a:r>
          </a:p>
          <a:p>
            <a:r>
              <a:rPr lang="en-US" sz="1100" dirty="0"/>
              <a:t>Society, and the T1D </a:t>
            </a:r>
            <a:r>
              <a:rPr lang="en-US" sz="1100" dirty="0" smtClean="0"/>
              <a:t>Exchange</a:t>
            </a:r>
          </a:p>
          <a:p>
            <a:endParaRPr lang="en-US" sz="1100" b="1" dirty="0"/>
          </a:p>
        </p:txBody>
      </p:sp>
      <p:sp>
        <p:nvSpPr>
          <p:cNvPr id="8" name="Oval 7"/>
          <p:cNvSpPr/>
          <p:nvPr/>
        </p:nvSpPr>
        <p:spPr>
          <a:xfrm>
            <a:off x="3938736" y="987574"/>
            <a:ext cx="1008112" cy="1008112"/>
          </a:xfrm>
          <a:prstGeom prst="ellipse">
            <a:avLst/>
          </a:prstGeom>
          <a:no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Time in range</a:t>
            </a:r>
            <a:endParaRPr lang="en-US" sz="1200" b="1" dirty="0">
              <a:solidFill>
                <a:schemeClr val="tx1"/>
              </a:solidFill>
            </a:endParaRPr>
          </a:p>
        </p:txBody>
      </p:sp>
      <p:sp>
        <p:nvSpPr>
          <p:cNvPr id="9" name="Oval 8"/>
          <p:cNvSpPr/>
          <p:nvPr/>
        </p:nvSpPr>
        <p:spPr>
          <a:xfrm>
            <a:off x="4946848" y="1657800"/>
            <a:ext cx="1008112" cy="1008112"/>
          </a:xfrm>
          <a:prstGeom prst="ellipse">
            <a:avLst/>
          </a:prstGeom>
          <a:no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Hyper- </a:t>
            </a:r>
            <a:r>
              <a:rPr lang="en-US" sz="1100" b="1" dirty="0" err="1" smtClean="0">
                <a:solidFill>
                  <a:schemeClr val="tx1"/>
                </a:solidFill>
              </a:rPr>
              <a:t>glycemia</a:t>
            </a:r>
            <a:endParaRPr lang="en-US" sz="1100" b="1" dirty="0">
              <a:solidFill>
                <a:schemeClr val="tx1"/>
              </a:solidFill>
            </a:endParaRPr>
          </a:p>
        </p:txBody>
      </p:sp>
      <p:sp>
        <p:nvSpPr>
          <p:cNvPr id="10" name="Oval 9"/>
          <p:cNvSpPr/>
          <p:nvPr/>
        </p:nvSpPr>
        <p:spPr>
          <a:xfrm>
            <a:off x="2915816" y="1646958"/>
            <a:ext cx="1008112" cy="1008112"/>
          </a:xfrm>
          <a:prstGeom prst="ellipse">
            <a:avLst/>
          </a:prstGeom>
          <a:no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Hypo-</a:t>
            </a:r>
            <a:r>
              <a:rPr lang="en-US" sz="1100" b="1" dirty="0" err="1" smtClean="0">
                <a:solidFill>
                  <a:schemeClr val="tx1"/>
                </a:solidFill>
              </a:rPr>
              <a:t>glycemia</a:t>
            </a:r>
            <a:endParaRPr lang="en-US" sz="1100" b="1" dirty="0">
              <a:solidFill>
                <a:schemeClr val="tx1"/>
              </a:solidFill>
            </a:endParaRPr>
          </a:p>
        </p:txBody>
      </p:sp>
      <p:sp>
        <p:nvSpPr>
          <p:cNvPr id="11" name="Oval 10"/>
          <p:cNvSpPr/>
          <p:nvPr/>
        </p:nvSpPr>
        <p:spPr>
          <a:xfrm>
            <a:off x="3226718" y="2816322"/>
            <a:ext cx="1008112" cy="1008112"/>
          </a:xfrm>
          <a:prstGeom prst="ellipse">
            <a:avLst/>
          </a:prstGeom>
          <a:no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DKA</a:t>
            </a:r>
            <a:endParaRPr lang="en-US" sz="1200" b="1" dirty="0">
              <a:solidFill>
                <a:schemeClr val="tx1"/>
              </a:solidFill>
            </a:endParaRPr>
          </a:p>
        </p:txBody>
      </p:sp>
      <p:sp>
        <p:nvSpPr>
          <p:cNvPr id="12" name="Oval 11"/>
          <p:cNvSpPr/>
          <p:nvPr/>
        </p:nvSpPr>
        <p:spPr>
          <a:xfrm>
            <a:off x="4576564" y="2820495"/>
            <a:ext cx="1008112" cy="1008112"/>
          </a:xfrm>
          <a:prstGeom prst="ellipse">
            <a:avLst/>
          </a:prstGeom>
          <a:no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PROs</a:t>
            </a:r>
            <a:endParaRPr lang="en-US" sz="1200" b="1" dirty="0">
              <a:solidFill>
                <a:schemeClr val="tx1"/>
              </a:solidFill>
            </a:endParaRPr>
          </a:p>
        </p:txBody>
      </p:sp>
      <p:sp>
        <p:nvSpPr>
          <p:cNvPr id="13" name="Rectangle 12"/>
          <p:cNvSpPr/>
          <p:nvPr/>
        </p:nvSpPr>
        <p:spPr>
          <a:xfrm>
            <a:off x="6372200" y="2099736"/>
            <a:ext cx="2304256" cy="1373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1000" b="1" dirty="0">
                <a:solidFill>
                  <a:schemeClr val="tx1"/>
                </a:solidFill>
              </a:rPr>
              <a:t>CONCLUSIONS</a:t>
            </a:r>
          </a:p>
          <a:p>
            <a:pPr>
              <a:lnSpc>
                <a:spcPct val="125000"/>
              </a:lnSpc>
            </a:pPr>
            <a:r>
              <a:rPr lang="en-US" sz="1000" dirty="0">
                <a:solidFill>
                  <a:schemeClr val="tx1"/>
                </a:solidFill>
              </a:rPr>
              <a:t>The </a:t>
            </a:r>
            <a:r>
              <a:rPr lang="en-US" sz="1000" dirty="0" smtClean="0">
                <a:solidFill>
                  <a:schemeClr val="tx1"/>
                </a:solidFill>
              </a:rPr>
              <a:t>Steering </a:t>
            </a:r>
            <a:r>
              <a:rPr lang="en-US" sz="1000" dirty="0">
                <a:solidFill>
                  <a:schemeClr val="tx1"/>
                </a:solidFill>
              </a:rPr>
              <a:t>Committee recommends</a:t>
            </a:r>
          </a:p>
          <a:p>
            <a:pPr>
              <a:lnSpc>
                <a:spcPct val="125000"/>
              </a:lnSpc>
            </a:pPr>
            <a:r>
              <a:rPr lang="en-US" sz="1000" dirty="0">
                <a:solidFill>
                  <a:schemeClr val="tx1"/>
                </a:solidFill>
              </a:rPr>
              <a:t>use of the defined </a:t>
            </a:r>
            <a:r>
              <a:rPr lang="en-US" sz="1000" dirty="0" smtClean="0">
                <a:solidFill>
                  <a:schemeClr val="tx1"/>
                </a:solidFill>
              </a:rPr>
              <a:t>clinically meaningful outcomes beyond HbA1c in the research, development</a:t>
            </a:r>
            <a:r>
              <a:rPr lang="en-US" sz="1000" dirty="0">
                <a:solidFill>
                  <a:schemeClr val="tx1"/>
                </a:solidFill>
              </a:rPr>
              <a:t>,</a:t>
            </a:r>
            <a:r>
              <a:rPr lang="en-US" sz="1000" dirty="0" smtClean="0">
                <a:solidFill>
                  <a:schemeClr val="tx1"/>
                </a:solidFill>
              </a:rPr>
              <a:t> </a:t>
            </a:r>
            <a:r>
              <a:rPr lang="en-US" sz="1000" dirty="0">
                <a:solidFill>
                  <a:schemeClr val="tx1"/>
                </a:solidFill>
              </a:rPr>
              <a:t>and evaluation of type </a:t>
            </a:r>
            <a:r>
              <a:rPr lang="en-US" sz="1000" dirty="0" smtClean="0">
                <a:solidFill>
                  <a:schemeClr val="tx1"/>
                </a:solidFill>
              </a:rPr>
              <a:t>1 diabetes </a:t>
            </a:r>
            <a:r>
              <a:rPr lang="en-US" sz="1000" dirty="0">
                <a:solidFill>
                  <a:schemeClr val="tx1"/>
                </a:solidFill>
              </a:rPr>
              <a:t>therapies.</a:t>
            </a:r>
          </a:p>
        </p:txBody>
      </p:sp>
    </p:spTree>
    <p:extLst>
      <p:ext uri="{BB962C8B-B14F-4D97-AF65-F5344CB8AC3E}">
        <p14:creationId xmlns:p14="http://schemas.microsoft.com/office/powerpoint/2010/main" val="1234537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3943</TotalTime>
  <Words>2390</Words>
  <Application>Microsoft Office PowerPoint</Application>
  <PresentationFormat>On-screen Show (16:9)</PresentationFormat>
  <Paragraphs>309</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vt:lpstr>
      <vt:lpstr>Objectives</vt:lpstr>
      <vt:lpstr>Assessment of Glycemic Control</vt:lpstr>
      <vt:lpstr>History of glucose monitoring</vt:lpstr>
      <vt:lpstr>HbA1c is the mainstay of blood glucose measurement, however. ..</vt:lpstr>
      <vt:lpstr>PowerPoint Presentation</vt:lpstr>
      <vt:lpstr>PowerPoint Presentation</vt:lpstr>
      <vt:lpstr>PowerPoint Presentation</vt:lpstr>
      <vt:lpstr>The need for clinically meaningful measures beyond HbA1c</vt:lpstr>
      <vt:lpstr>Principle of CGM</vt:lpstr>
      <vt:lpstr>PowerPoint Presentation</vt:lpstr>
      <vt:lpstr>PowerPoint Presentation</vt:lpstr>
      <vt:lpstr>PowerPoint Presentation</vt:lpstr>
      <vt:lpstr>Glucose management indicator (GMI)</vt:lpstr>
      <vt:lpstr>PowerPoint Presentation</vt:lpstr>
      <vt:lpstr>PowerPoint Presentation</vt:lpstr>
      <vt:lpstr>PowerPoint Presentation</vt:lpstr>
      <vt:lpstr>PowerPoint Presentation</vt:lpstr>
      <vt:lpstr>PowerPoint Presentation</vt:lpstr>
      <vt:lpstr>Standardizing Clinically Meaningful Outcome Measures Beyond HbA1c</vt:lpstr>
      <vt:lpstr>Different ECG Devices-Same Output </vt:lpstr>
      <vt:lpstr>PowerPoint Presentation</vt:lpstr>
      <vt:lpstr>HbA1c alone may misrepresent mean blood glucose levels</vt:lpstr>
      <vt:lpstr>CGM Metrics for visualization, analysis, and documentation</vt:lpstr>
      <vt:lpstr>From 7-point SMBG to Ambulatory Glucose Profile</vt:lpstr>
      <vt:lpstr>Time-in-target range is becoming the new standard for providers and patients</vt:lpstr>
      <vt:lpstr>Time in Ranges</vt:lpstr>
      <vt:lpstr>Correlation of time in range and HbA1c</vt:lpstr>
      <vt:lpstr>Use of CGM is associated with increased time in range and reduced severe hypoglycemia</vt:lpstr>
      <vt:lpstr>HbA1c compared with time in range</vt:lpstr>
      <vt:lpstr>          Association of time in range from CGM with diabetic retinopathy in T20M</vt:lpstr>
      <vt:lpstr>Patients rank time in range as a leading factor having "A big impact" on daily life</vt:lpstr>
      <vt:lpstr>Going beyond HbA1c: Glucose variability</vt:lpstr>
      <vt:lpstr>Degree of glycemic variability potentially associated with hypoglycemia</vt:lpstr>
      <vt:lpstr>Hypoglycemia quantification</vt:lpstr>
      <vt:lpstr>PowerPoint Presentation</vt:lpstr>
      <vt:lpstr>Measuring glucose variability</vt:lpstr>
      <vt:lpstr>Glycemic variability</vt:lpstr>
      <vt:lpstr>Factors affecting glucose variability</vt:lpstr>
      <vt:lpstr>Less glycemic variability and reduced nocturnal hypoglycemia with Gla-300 vs Gla-100</vt:lpstr>
      <vt:lpstr>       Impact of sotagliflozin on glycemic variability in adults with T1DM</vt:lpstr>
      <vt:lpstr>Glucose variability and complications</vt:lpstr>
      <vt:lpstr>Glucose fluctuations have been associated with diabetes-related complications</vt:lpstr>
      <vt:lpstr>Take home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168</cp:revision>
  <dcterms:created xsi:type="dcterms:W3CDTF">2018-10-28T05:53:41Z</dcterms:created>
  <dcterms:modified xsi:type="dcterms:W3CDTF">2018-11-14T09:42:20Z</dcterms:modified>
</cp:coreProperties>
</file>