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95" r:id="rId2"/>
    <p:sldId id="256" r:id="rId3"/>
    <p:sldId id="258" r:id="rId4"/>
    <p:sldId id="264" r:id="rId5"/>
    <p:sldId id="263" r:id="rId6"/>
    <p:sldId id="270" r:id="rId7"/>
    <p:sldId id="271" r:id="rId8"/>
    <p:sldId id="272" r:id="rId9"/>
    <p:sldId id="401" r:id="rId10"/>
    <p:sldId id="402" r:id="rId11"/>
    <p:sldId id="403" r:id="rId12"/>
    <p:sldId id="404" r:id="rId13"/>
    <p:sldId id="405" r:id="rId14"/>
    <p:sldId id="406" r:id="rId15"/>
    <p:sldId id="407" r:id="rId16"/>
    <p:sldId id="424" r:id="rId17"/>
    <p:sldId id="425" r:id="rId18"/>
    <p:sldId id="427" r:id="rId19"/>
    <p:sldId id="428" r:id="rId20"/>
    <p:sldId id="429" r:id="rId21"/>
    <p:sldId id="430" r:id="rId22"/>
    <p:sldId id="431" r:id="rId23"/>
    <p:sldId id="432" r:id="rId24"/>
    <p:sldId id="434" r:id="rId25"/>
    <p:sldId id="437" r:id="rId26"/>
    <p:sldId id="438" r:id="rId27"/>
    <p:sldId id="440" r:id="rId28"/>
    <p:sldId id="442" r:id="rId29"/>
    <p:sldId id="443" r:id="rId30"/>
    <p:sldId id="308" r:id="rId31"/>
    <p:sldId id="309" r:id="rId32"/>
    <p:sldId id="310" r:id="rId33"/>
    <p:sldId id="311" r:id="rId34"/>
    <p:sldId id="313" r:id="rId35"/>
    <p:sldId id="314" r:id="rId36"/>
    <p:sldId id="327" r:id="rId37"/>
    <p:sldId id="328" r:id="rId38"/>
    <p:sldId id="329" r:id="rId39"/>
    <p:sldId id="330" r:id="rId40"/>
    <p:sldId id="380" r:id="rId41"/>
    <p:sldId id="444" r:id="rId42"/>
    <p:sldId id="445" r:id="rId43"/>
    <p:sldId id="446" r:id="rId44"/>
    <p:sldId id="334" r:id="rId45"/>
    <p:sldId id="335" r:id="rId46"/>
    <p:sldId id="336" r:id="rId47"/>
    <p:sldId id="338" r:id="rId48"/>
    <p:sldId id="342" r:id="rId49"/>
    <p:sldId id="339" r:id="rId50"/>
    <p:sldId id="344" r:id="rId51"/>
    <p:sldId id="348" r:id="rId52"/>
    <p:sldId id="351" r:id="rId53"/>
    <p:sldId id="352" r:id="rId54"/>
    <p:sldId id="353" r:id="rId55"/>
    <p:sldId id="354" r:id="rId56"/>
    <p:sldId id="355" r:id="rId57"/>
    <p:sldId id="356" r:id="rId58"/>
    <p:sldId id="357" r:id="rId59"/>
    <p:sldId id="358" r:id="rId60"/>
    <p:sldId id="360" r:id="rId61"/>
    <p:sldId id="363" r:id="rId62"/>
    <p:sldId id="364" r:id="rId63"/>
    <p:sldId id="365" r:id="rId64"/>
    <p:sldId id="367" r:id="rId65"/>
    <p:sldId id="384" r:id="rId66"/>
    <p:sldId id="369" r:id="rId67"/>
    <p:sldId id="370" r:id="rId68"/>
    <p:sldId id="371" r:id="rId69"/>
    <p:sldId id="368" r:id="rId70"/>
    <p:sldId id="377" r:id="rId71"/>
    <p:sldId id="387" r:id="rId72"/>
    <p:sldId id="391" r:id="rId73"/>
    <p:sldId id="392" r:id="rId74"/>
    <p:sldId id="393" r:id="rId75"/>
    <p:sldId id="394" r:id="rId76"/>
    <p:sldId id="372" r:id="rId77"/>
    <p:sldId id="373" r:id="rId78"/>
    <p:sldId id="374" r:id="rId79"/>
    <p:sldId id="376" r:id="rId80"/>
    <p:sldId id="375" r:id="rId81"/>
    <p:sldId id="381" r:id="rId82"/>
    <p:sldId id="383" r:id="rId83"/>
    <p:sldId id="382" r:id="rId84"/>
    <p:sldId id="398" r:id="rId85"/>
    <p:sldId id="399" r:id="rId86"/>
    <p:sldId id="400" r:id="rId87"/>
    <p:sldId id="408" r:id="rId88"/>
    <p:sldId id="409" r:id="rId89"/>
    <p:sldId id="410" r:id="rId90"/>
    <p:sldId id="411" r:id="rId91"/>
    <p:sldId id="412" r:id="rId92"/>
    <p:sldId id="413" r:id="rId93"/>
    <p:sldId id="414" r:id="rId94"/>
    <p:sldId id="415" r:id="rId95"/>
    <p:sldId id="416" r:id="rId96"/>
    <p:sldId id="417" r:id="rId97"/>
    <p:sldId id="418" r:id="rId98"/>
    <p:sldId id="419" r:id="rId99"/>
    <p:sldId id="420" r:id="rId100"/>
    <p:sldId id="421" r:id="rId101"/>
    <p:sldId id="422" r:id="rId102"/>
    <p:sldId id="423" r:id="rId1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3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06" autoAdjust="0"/>
    <p:restoredTop sz="94660"/>
  </p:normalViewPr>
  <p:slideViewPr>
    <p:cSldViewPr snapToGrid="0">
      <p:cViewPr varScale="1">
        <p:scale>
          <a:sx n="74" d="100"/>
          <a:sy n="74" d="100"/>
        </p:scale>
        <p:origin x="3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D44349-2AE6-4F04-91E5-18A494FFC77B}"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696BA-3A60-4CCA-BD03-641E3A52DD17}" type="slidenum">
              <a:rPr lang="en-US" smtClean="0"/>
              <a:t>‹#›</a:t>
            </a:fld>
            <a:endParaRPr lang="en-US"/>
          </a:p>
        </p:txBody>
      </p:sp>
    </p:spTree>
    <p:extLst>
      <p:ext uri="{BB962C8B-B14F-4D97-AF65-F5344CB8AC3E}">
        <p14:creationId xmlns:p14="http://schemas.microsoft.com/office/powerpoint/2010/main" val="3716979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D44349-2AE6-4F04-91E5-18A494FFC77B}"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696BA-3A60-4CCA-BD03-641E3A52DD17}" type="slidenum">
              <a:rPr lang="en-US" smtClean="0"/>
              <a:t>‹#›</a:t>
            </a:fld>
            <a:endParaRPr lang="en-US"/>
          </a:p>
        </p:txBody>
      </p:sp>
    </p:spTree>
    <p:extLst>
      <p:ext uri="{BB962C8B-B14F-4D97-AF65-F5344CB8AC3E}">
        <p14:creationId xmlns:p14="http://schemas.microsoft.com/office/powerpoint/2010/main" val="408855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D44349-2AE6-4F04-91E5-18A494FFC77B}"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696BA-3A60-4CCA-BD03-641E3A52DD17}" type="slidenum">
              <a:rPr lang="en-US" smtClean="0"/>
              <a:t>‹#›</a:t>
            </a:fld>
            <a:endParaRPr lang="en-US"/>
          </a:p>
        </p:txBody>
      </p:sp>
    </p:spTree>
    <p:extLst>
      <p:ext uri="{BB962C8B-B14F-4D97-AF65-F5344CB8AC3E}">
        <p14:creationId xmlns:p14="http://schemas.microsoft.com/office/powerpoint/2010/main" val="3378783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D44349-2AE6-4F04-91E5-18A494FFC77B}"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696BA-3A60-4CCA-BD03-641E3A52DD17}" type="slidenum">
              <a:rPr lang="en-US" smtClean="0"/>
              <a:t>‹#›</a:t>
            </a:fld>
            <a:endParaRPr lang="en-US"/>
          </a:p>
        </p:txBody>
      </p:sp>
    </p:spTree>
    <p:extLst>
      <p:ext uri="{BB962C8B-B14F-4D97-AF65-F5344CB8AC3E}">
        <p14:creationId xmlns:p14="http://schemas.microsoft.com/office/powerpoint/2010/main" val="3346342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D44349-2AE6-4F04-91E5-18A494FFC77B}"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696BA-3A60-4CCA-BD03-641E3A52DD17}" type="slidenum">
              <a:rPr lang="en-US" smtClean="0"/>
              <a:t>‹#›</a:t>
            </a:fld>
            <a:endParaRPr lang="en-US"/>
          </a:p>
        </p:txBody>
      </p:sp>
    </p:spTree>
    <p:extLst>
      <p:ext uri="{BB962C8B-B14F-4D97-AF65-F5344CB8AC3E}">
        <p14:creationId xmlns:p14="http://schemas.microsoft.com/office/powerpoint/2010/main" val="371192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D44349-2AE6-4F04-91E5-18A494FFC77B}"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696BA-3A60-4CCA-BD03-641E3A52DD17}" type="slidenum">
              <a:rPr lang="en-US" smtClean="0"/>
              <a:t>‹#›</a:t>
            </a:fld>
            <a:endParaRPr lang="en-US"/>
          </a:p>
        </p:txBody>
      </p:sp>
    </p:spTree>
    <p:extLst>
      <p:ext uri="{BB962C8B-B14F-4D97-AF65-F5344CB8AC3E}">
        <p14:creationId xmlns:p14="http://schemas.microsoft.com/office/powerpoint/2010/main" val="3319192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D44349-2AE6-4F04-91E5-18A494FFC77B}" type="datetimeFigureOut">
              <a:rPr lang="en-US" smtClean="0"/>
              <a:t>12/11/2017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8696BA-3A60-4CCA-BD03-641E3A52DD17}" type="slidenum">
              <a:rPr lang="en-US" smtClean="0"/>
              <a:t>‹#›</a:t>
            </a:fld>
            <a:endParaRPr lang="en-US"/>
          </a:p>
        </p:txBody>
      </p:sp>
    </p:spTree>
    <p:extLst>
      <p:ext uri="{BB962C8B-B14F-4D97-AF65-F5344CB8AC3E}">
        <p14:creationId xmlns:p14="http://schemas.microsoft.com/office/powerpoint/2010/main" val="329102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D44349-2AE6-4F04-91E5-18A494FFC77B}" type="datetimeFigureOut">
              <a:rPr lang="en-US" smtClean="0"/>
              <a:t>12/11/2017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8696BA-3A60-4CCA-BD03-641E3A52DD17}" type="slidenum">
              <a:rPr lang="en-US" smtClean="0"/>
              <a:t>‹#›</a:t>
            </a:fld>
            <a:endParaRPr lang="en-US"/>
          </a:p>
        </p:txBody>
      </p:sp>
    </p:spTree>
    <p:extLst>
      <p:ext uri="{BB962C8B-B14F-4D97-AF65-F5344CB8AC3E}">
        <p14:creationId xmlns:p14="http://schemas.microsoft.com/office/powerpoint/2010/main" val="3222342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D44349-2AE6-4F04-91E5-18A494FFC77B}" type="datetimeFigureOut">
              <a:rPr lang="en-US" smtClean="0"/>
              <a:t>12/11/2017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8696BA-3A60-4CCA-BD03-641E3A52DD17}" type="slidenum">
              <a:rPr lang="en-US" smtClean="0"/>
              <a:t>‹#›</a:t>
            </a:fld>
            <a:endParaRPr lang="en-US"/>
          </a:p>
        </p:txBody>
      </p:sp>
    </p:spTree>
    <p:extLst>
      <p:ext uri="{BB962C8B-B14F-4D97-AF65-F5344CB8AC3E}">
        <p14:creationId xmlns:p14="http://schemas.microsoft.com/office/powerpoint/2010/main" val="287491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D44349-2AE6-4F04-91E5-18A494FFC77B}"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696BA-3A60-4CCA-BD03-641E3A52DD17}" type="slidenum">
              <a:rPr lang="en-US" smtClean="0"/>
              <a:t>‹#›</a:t>
            </a:fld>
            <a:endParaRPr lang="en-US"/>
          </a:p>
        </p:txBody>
      </p:sp>
    </p:spTree>
    <p:extLst>
      <p:ext uri="{BB962C8B-B14F-4D97-AF65-F5344CB8AC3E}">
        <p14:creationId xmlns:p14="http://schemas.microsoft.com/office/powerpoint/2010/main" val="478453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D44349-2AE6-4F04-91E5-18A494FFC77B}"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696BA-3A60-4CCA-BD03-641E3A52DD17}" type="slidenum">
              <a:rPr lang="en-US" smtClean="0"/>
              <a:t>‹#›</a:t>
            </a:fld>
            <a:endParaRPr lang="en-US"/>
          </a:p>
        </p:txBody>
      </p:sp>
    </p:spTree>
    <p:extLst>
      <p:ext uri="{BB962C8B-B14F-4D97-AF65-F5344CB8AC3E}">
        <p14:creationId xmlns:p14="http://schemas.microsoft.com/office/powerpoint/2010/main" val="2156287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44349-2AE6-4F04-91E5-18A494FFC77B}" type="datetimeFigureOut">
              <a:rPr lang="en-US" smtClean="0"/>
              <a:t>12/11/2017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696BA-3A60-4CCA-BD03-641E3A52DD17}" type="slidenum">
              <a:rPr lang="en-US" smtClean="0"/>
              <a:t>‹#›</a:t>
            </a:fld>
            <a:endParaRPr lang="en-US"/>
          </a:p>
        </p:txBody>
      </p:sp>
    </p:spTree>
    <p:extLst>
      <p:ext uri="{BB962C8B-B14F-4D97-AF65-F5344CB8AC3E}">
        <p14:creationId xmlns:p14="http://schemas.microsoft.com/office/powerpoint/2010/main" val="1509217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1.xml"/><Relationship Id="rId4" Type="http://schemas.openxmlformats.org/officeDocument/2006/relationships/image" Target="../media/image91.jpeg"/></Relationships>
</file>

<file path=ppt/slides/_rels/slide11.xml.rels><?xml version="1.0" encoding="UTF-8" standalone="yes"?>
<Relationships xmlns="http://schemas.openxmlformats.org/package/2006/relationships"><Relationship Id="rId3" Type="http://schemas.openxmlformats.org/officeDocument/2006/relationships/hyperlink" Target="https://radiopaedia.org/articles/missing?article%5btitle%5d=cystic-pituitary-adenoma" TargetMode="External"/><Relationship Id="rId2" Type="http://schemas.openxmlformats.org/officeDocument/2006/relationships/hyperlink" Target="https://radiopaedia.org/articles/craniopharyngioma" TargetMode="External"/><Relationship Id="rId1" Type="http://schemas.openxmlformats.org/officeDocument/2006/relationships/slideLayout" Target="../slideLayouts/slideLayout1.xml"/><Relationship Id="rId6" Type="http://schemas.openxmlformats.org/officeDocument/2006/relationships/hyperlink" Target="https://radiopaedia.org/articles/intracranial-teratoma" TargetMode="External"/><Relationship Id="rId5" Type="http://schemas.openxmlformats.org/officeDocument/2006/relationships/hyperlink" Target="https://radiopaedia.org/articles/intracranial-epidermoid-cyst" TargetMode="External"/><Relationship Id="rId4" Type="http://schemas.openxmlformats.org/officeDocument/2006/relationships/hyperlink" Target="https://radiopaedia.org/articles/arachnoid-cys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radiopaedia.org/articles/pituitary-macroadenoma" TargetMode="External"/><Relationship Id="rId2" Type="http://schemas.openxmlformats.org/officeDocument/2006/relationships/hyperlink" Target="https://radiopaedia.org/articles/rathkes-cleft-cyst" TargetMode="External"/><Relationship Id="rId1" Type="http://schemas.openxmlformats.org/officeDocument/2006/relationships/slideLayout" Target="../slideLayouts/slideLayout1.xml"/><Relationship Id="rId4" Type="http://schemas.openxmlformats.org/officeDocument/2006/relationships/hyperlink" Target="https://radiopaedia.org/articles/intracranial-teratom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hyperlink" Target="https://radiopaedia.org/articles/suprasellar-arachnoid-cyst"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hyperlink" Target="https://radiopaedia.org/articles/dwi" TargetMode="External"/><Relationship Id="rId5" Type="http://schemas.openxmlformats.org/officeDocument/2006/relationships/hyperlink" Target="https://radiopaedia.org/articles/fluid-attenuation-inversion-recovery" TargetMode="Externa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hyperlink" Target="https://radiopaedia.org/articles/intracranial-epidermoid-cyst" TargetMode="External"/><Relationship Id="rId3" Type="http://schemas.openxmlformats.org/officeDocument/2006/relationships/hyperlink" Target="https://radiopaedia.org/articles/arachnoid-cyst" TargetMode="External"/><Relationship Id="rId7" Type="http://schemas.openxmlformats.org/officeDocument/2006/relationships/hyperlink" Target="https://radiopaedia.org/articles/pituitary-macroadenoma-1" TargetMode="External"/><Relationship Id="rId2" Type="http://schemas.openxmlformats.org/officeDocument/2006/relationships/hyperlink" Target="https://radiopaedia.org/articles/infundibulum-sign-pituitary" TargetMode="External"/><Relationship Id="rId1" Type="http://schemas.openxmlformats.org/officeDocument/2006/relationships/slideLayout" Target="../slideLayouts/slideLayout1.xml"/><Relationship Id="rId6" Type="http://schemas.openxmlformats.org/officeDocument/2006/relationships/hyperlink" Target="https://radiopaedia.org/articles/craniopharyngioma" TargetMode="External"/><Relationship Id="rId5" Type="http://schemas.openxmlformats.org/officeDocument/2006/relationships/hyperlink" Target="https://radiopaedia.org/articles/cyst-with-dot-sign-neurocysticercosis" TargetMode="External"/><Relationship Id="rId4" Type="http://schemas.openxmlformats.org/officeDocument/2006/relationships/hyperlink" Target="https://radiopaedia.org/articles/rathkes-cleft-cyst-2"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radiopaedia.org/articles/intracranial-teratoma" TargetMode="External"/><Relationship Id="rId2" Type="http://schemas.openxmlformats.org/officeDocument/2006/relationships/hyperlink" Target="https://radiopaedia.org/articles/epidermoid-cyst"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s://radiopaedia.org/articles/meningeal-enhancement"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radiopaedia.org/articles/posterior-cranial-fossa" TargetMode="External"/><Relationship Id="rId2" Type="http://schemas.openxmlformats.org/officeDocument/2006/relationships/hyperlink" Target="https://radiopaedia.org/articles/missing?article%5btitle%5d=vasospasm"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radiopaedia.org/articles/chemical-shift-artifact-1" TargetMode="External"/><Relationship Id="rId2" Type="http://schemas.openxmlformats.org/officeDocument/2006/relationships/hyperlink" Target="https://radiopaedia.org/articles/intracranial-lipoma" TargetMode="External"/><Relationship Id="rId1" Type="http://schemas.openxmlformats.org/officeDocument/2006/relationships/slideLayout" Target="../slideLayouts/slideLayout1.xml"/><Relationship Id="rId6" Type="http://schemas.openxmlformats.org/officeDocument/2006/relationships/hyperlink" Target="https://radiopaedia.org/articles/craniopharyngioma" TargetMode="External"/><Relationship Id="rId5" Type="http://schemas.openxmlformats.org/officeDocument/2006/relationships/hyperlink" Target="https://radiopaedia.org/articles/intracranial-teratoma" TargetMode="External"/><Relationship Id="rId4" Type="http://schemas.openxmlformats.org/officeDocument/2006/relationships/hyperlink" Target="https://radiopaedia.org/articles/intracranial-epidermoid-cyst"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radiopaedia.org/articles/extra-axial-1" TargetMode="External"/><Relationship Id="rId2" Type="http://schemas.openxmlformats.org/officeDocument/2006/relationships/hyperlink" Target="https://radiopaedia.org/articles/intra-axial-2" TargetMode="External"/><Relationship Id="rId1" Type="http://schemas.openxmlformats.org/officeDocument/2006/relationships/slideLayout" Target="../slideLayouts/slideLayout1.xml"/><Relationship Id="rId6" Type="http://schemas.openxmlformats.org/officeDocument/2006/relationships/hyperlink" Target="https://radiopaedia.org/articles/carcinoembryonic-antigen" TargetMode="External"/><Relationship Id="rId5" Type="http://schemas.openxmlformats.org/officeDocument/2006/relationships/hyperlink" Target="https://radiopaedia.org/articles/afp-elevation" TargetMode="External"/><Relationship Id="rId4" Type="http://schemas.openxmlformats.org/officeDocument/2006/relationships/hyperlink" Target="https://radiopaedia.org/articles/fetal-brain-tumour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s://radiopaedia.org/articles/intracranial-pressure"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radiopaedia.org/articles/mri-artifacts-1" TargetMode="External"/><Relationship Id="rId2" Type="http://schemas.openxmlformats.org/officeDocument/2006/relationships/hyperlink" Target="https://radiopaedia.org/articles/white-epidermoid" TargetMode="External"/><Relationship Id="rId1" Type="http://schemas.openxmlformats.org/officeDocument/2006/relationships/slideLayout" Target="../slideLayouts/slideLayout1.xml"/><Relationship Id="rId4" Type="http://schemas.openxmlformats.org/officeDocument/2006/relationships/hyperlink" Target="https://radiopaedia.org/articles/t2-shine-through"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8" Type="http://schemas.openxmlformats.org/officeDocument/2006/relationships/hyperlink" Target="https://radiopaedia.org/articles/pituitary-metastases-1" TargetMode="External"/><Relationship Id="rId3" Type="http://schemas.openxmlformats.org/officeDocument/2006/relationships/hyperlink" Target="https://radiopaedia.org/articles/granular-cell-tumour-of-the-pituitary-region" TargetMode="External"/><Relationship Id="rId7" Type="http://schemas.openxmlformats.org/officeDocument/2006/relationships/hyperlink" Target="https://radiopaedia.org/articles/meningioma" TargetMode="External"/><Relationship Id="rId2" Type="http://schemas.openxmlformats.org/officeDocument/2006/relationships/hyperlink" Target="https://radiopaedia.org/articles/who-classification-of-cns-tumours-1" TargetMode="External"/><Relationship Id="rId1" Type="http://schemas.openxmlformats.org/officeDocument/2006/relationships/slideLayout" Target="../slideLayouts/slideLayout1.xml"/><Relationship Id="rId6" Type="http://schemas.openxmlformats.org/officeDocument/2006/relationships/hyperlink" Target="https://radiopaedia.org/articles/pituitary-adenoma" TargetMode="External"/><Relationship Id="rId11" Type="http://schemas.openxmlformats.org/officeDocument/2006/relationships/hyperlink" Target="https://radiopaedia.org/articles/optic-pathway-glioma" TargetMode="External"/><Relationship Id="rId5" Type="http://schemas.openxmlformats.org/officeDocument/2006/relationships/hyperlink" Target="https://radiopaedia.org/articles/craniopharyngioma" TargetMode="External"/><Relationship Id="rId10" Type="http://schemas.openxmlformats.org/officeDocument/2006/relationships/hyperlink" Target="https://radiopaedia.org/articles/neurosarcoidosis" TargetMode="External"/><Relationship Id="rId4" Type="http://schemas.openxmlformats.org/officeDocument/2006/relationships/hyperlink" Target="https://radiopaedia.org/articles/pilocytic-astrocytoma-of-the-neurohypophysis" TargetMode="External"/><Relationship Id="rId9" Type="http://schemas.openxmlformats.org/officeDocument/2006/relationships/hyperlink" Target="https://radiopaedia.org/articles/lymphocytic-hypophysitis"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radiopaedia.org/articles/optic-chiasm" TargetMode="External"/><Relationship Id="rId2" Type="http://schemas.openxmlformats.org/officeDocument/2006/relationships/hyperlink" Target="https://radiopaedia.org/articles/posterior-pituitary-bright-spot"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hyperlink" Target="https://radiopaedia.org/articles/obstructive-hydrocephalus" TargetMode="External"/><Relationship Id="rId2" Type="http://schemas.openxmlformats.org/officeDocument/2006/relationships/hyperlink" Target="https://radiopaedia.org/articles/tectal-plate" TargetMode="External"/><Relationship Id="rId1" Type="http://schemas.openxmlformats.org/officeDocument/2006/relationships/slideLayout" Target="../slideLayouts/slideLayout1.xml"/><Relationship Id="rId6" Type="http://schemas.openxmlformats.org/officeDocument/2006/relationships/hyperlink" Target="https://radiopaedia.org/articles/diabetes-insipidus" TargetMode="External"/><Relationship Id="rId5" Type="http://schemas.openxmlformats.org/officeDocument/2006/relationships/hyperlink" Target="https://radiopaedia.org/articles/pituitary-stalk" TargetMode="External"/><Relationship Id="rId4" Type="http://schemas.openxmlformats.org/officeDocument/2006/relationships/hyperlink" Target="https://radiopaedia.org/articles/parinaud-syndrome"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hyperlink" Target="https://radiopaedia.org/articles/pineal-region-mass" TargetMode="External"/><Relationship Id="rId2" Type="http://schemas.openxmlformats.org/officeDocument/2006/relationships/hyperlink" Target="https://radiopaedia.org/articles/germ-cell-tumours" TargetMode="External"/><Relationship Id="rId1" Type="http://schemas.openxmlformats.org/officeDocument/2006/relationships/slideLayout" Target="../slideLayouts/slideLayout1.xml"/><Relationship Id="rId4" Type="http://schemas.openxmlformats.org/officeDocument/2006/relationships/hyperlink" Target="https://radiopaedia.org/articles/intracranial-germ-cell-tumour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s://radiopaedia.org/articles/lung-cancer-3" TargetMode="External"/><Relationship Id="rId2" Type="http://schemas.openxmlformats.org/officeDocument/2006/relationships/hyperlink" Target="https://radiopaedia.org/articles/breast-neoplasms" TargetMode="External"/><Relationship Id="rId1" Type="http://schemas.openxmlformats.org/officeDocument/2006/relationships/slideLayout" Target="../slideLayouts/slideLayout1.xml"/><Relationship Id="rId5" Type="http://schemas.openxmlformats.org/officeDocument/2006/relationships/hyperlink" Target="https://radiopaedia.org/articles/cavernous-sinus" TargetMode="External"/><Relationship Id="rId4" Type="http://schemas.openxmlformats.org/officeDocument/2006/relationships/hyperlink" Target="https://radiopaedia.org/articles/optic-chiasm" TargetMode="External"/></Relationships>
</file>

<file path=ppt/slides/_rels/slide91.xml.rels><?xml version="1.0" encoding="UTF-8" standalone="yes"?>
<Relationships xmlns="http://schemas.openxmlformats.org/package/2006/relationships"><Relationship Id="rId2" Type="http://schemas.openxmlformats.org/officeDocument/2006/relationships/hyperlink" Target="https://radiopaedia.org/articles/pituitary-macroadenoma-1"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hyperlink" Target="https://radiopaedia.org/articles/missing?article%5btitle%5d=hypopituitarism" TargetMode="External"/><Relationship Id="rId7" Type="http://schemas.openxmlformats.org/officeDocument/2006/relationships/hyperlink" Target="https://radiopaedia.org/articles/missing?article%5btitle%5d=pernicious-anaemia" TargetMode="External"/><Relationship Id="rId2" Type="http://schemas.openxmlformats.org/officeDocument/2006/relationships/hyperlink" Target="https://radiopaedia.org/articles/pituitary-adenoma" TargetMode="External"/><Relationship Id="rId1" Type="http://schemas.openxmlformats.org/officeDocument/2006/relationships/slideLayout" Target="../slideLayouts/slideLayout1.xml"/><Relationship Id="rId6" Type="http://schemas.openxmlformats.org/officeDocument/2006/relationships/hyperlink" Target="https://radiopaedia.org/articles/autoimmune-thyroiditis" TargetMode="External"/><Relationship Id="rId5" Type="http://schemas.openxmlformats.org/officeDocument/2006/relationships/hyperlink" Target="https://radiopaedia.org/articles/diabetes-insipidus" TargetMode="External"/><Relationship Id="rId4" Type="http://schemas.openxmlformats.org/officeDocument/2006/relationships/hyperlink" Target="https://radiopaedia.org/articles/optic-chiasm"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s://radiopaedia.org/articles/neurofibromatosis-type-2-3"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8" Type="http://schemas.openxmlformats.org/officeDocument/2006/relationships/hyperlink" Target="https://radiopaedia.org/articles/angiomatous-meningioma" TargetMode="External"/><Relationship Id="rId3" Type="http://schemas.openxmlformats.org/officeDocument/2006/relationships/hyperlink" Target="https://radiopaedia.org/articles/psammomatous-meningioma" TargetMode="External"/><Relationship Id="rId7" Type="http://schemas.openxmlformats.org/officeDocument/2006/relationships/hyperlink" Target="https://radiopaedia.org/articles/chordoid-meningioma" TargetMode="External"/><Relationship Id="rId2" Type="http://schemas.openxmlformats.org/officeDocument/2006/relationships/hyperlink" Target="https://radiopaedia.org/articles/fibrous-meningioma" TargetMode="External"/><Relationship Id="rId1" Type="http://schemas.openxmlformats.org/officeDocument/2006/relationships/slideLayout" Target="../slideLayouts/slideLayout1.xml"/><Relationship Id="rId6" Type="http://schemas.openxmlformats.org/officeDocument/2006/relationships/hyperlink" Target="https://radiopaedia.org/articles/cartilaginous-meningioma" TargetMode="External"/><Relationship Id="rId5" Type="http://schemas.openxmlformats.org/officeDocument/2006/relationships/hyperlink" Target="https://radiopaedia.org/articles/secretory-meningioma" TargetMode="External"/><Relationship Id="rId4" Type="http://schemas.openxmlformats.org/officeDocument/2006/relationships/hyperlink" Target="https://radiopaedia.org/articles/microcystic-meningiom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بسم الله الرحمن الرحي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41771"/>
            <a:ext cx="3172463" cy="309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068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923" y="1064599"/>
            <a:ext cx="11779035" cy="4555093"/>
          </a:xfrm>
          <a:prstGeom prst="rect">
            <a:avLst/>
          </a:prstGeom>
        </p:spPr>
        <p:txBody>
          <a:bodyPr wrap="square">
            <a:spAutoFit/>
          </a:bodyPr>
          <a:lstStyle/>
          <a:p>
            <a:r>
              <a:rPr lang="en-US" b="1" dirty="0">
                <a:solidFill>
                  <a:schemeClr val="accent1"/>
                </a:solidFill>
                <a:latin typeface="Open Sans"/>
              </a:rPr>
              <a:t>MRI</a:t>
            </a:r>
            <a:r>
              <a:rPr lang="en-US" b="1" dirty="0">
                <a:solidFill>
                  <a:srgbClr val="65419B"/>
                </a:solidFill>
                <a:latin typeface="Open Sans"/>
              </a:rPr>
              <a:t> </a:t>
            </a:r>
          </a:p>
          <a:p>
            <a:r>
              <a:rPr lang="en-US" dirty="0">
                <a:solidFill>
                  <a:srgbClr val="3D3D3D"/>
                </a:solidFill>
                <a:latin typeface="Open Sans"/>
              </a:rPr>
              <a:t>The signal characteristics vary according to the cyst composition, which may be mucoid or serous.  </a:t>
            </a:r>
          </a:p>
          <a:p>
            <a:pPr>
              <a:buFont typeface="Arial" panose="020B0604020202020204" pitchFamily="34" charset="0"/>
              <a:buChar char="•"/>
            </a:pPr>
            <a:r>
              <a:rPr lang="en-US" b="1" dirty="0">
                <a:solidFill>
                  <a:srgbClr val="3D3D3D"/>
                </a:solidFill>
                <a:latin typeface="Open Sans"/>
              </a:rPr>
              <a:t>T1</a:t>
            </a:r>
            <a:endParaRPr lang="en-US" dirty="0">
              <a:solidFill>
                <a:srgbClr val="3D3D3D"/>
              </a:solidFill>
              <a:latin typeface="Open Sans"/>
            </a:endParaRPr>
          </a:p>
          <a:p>
            <a:pPr marL="742950" lvl="1" indent="-285750">
              <a:buFont typeface="Arial" panose="020B0604020202020204" pitchFamily="34" charset="0"/>
              <a:buChar char="•"/>
            </a:pPr>
            <a:r>
              <a:rPr lang="en-US" dirty="0">
                <a:solidFill>
                  <a:srgbClr val="3D3D3D"/>
                </a:solidFill>
                <a:latin typeface="Open Sans"/>
              </a:rPr>
              <a:t>50% are </a:t>
            </a:r>
            <a:r>
              <a:rPr lang="en-US" dirty="0" err="1">
                <a:solidFill>
                  <a:srgbClr val="3D3D3D"/>
                </a:solidFill>
                <a:latin typeface="Open Sans"/>
              </a:rPr>
              <a:t>hyperintense</a:t>
            </a:r>
            <a:r>
              <a:rPr lang="en-US" dirty="0">
                <a:solidFill>
                  <a:srgbClr val="3D3D3D"/>
                </a:solidFill>
                <a:latin typeface="Open Sans"/>
              </a:rPr>
              <a:t> (high protein content)</a:t>
            </a:r>
          </a:p>
          <a:p>
            <a:pPr marL="742950" lvl="1" indent="-285750">
              <a:buFont typeface="Arial" panose="020B0604020202020204" pitchFamily="34" charset="0"/>
              <a:buChar char="•"/>
            </a:pPr>
            <a:r>
              <a:rPr lang="en-US" dirty="0">
                <a:solidFill>
                  <a:srgbClr val="3D3D3D"/>
                </a:solidFill>
                <a:latin typeface="Open Sans"/>
              </a:rPr>
              <a:t>50% are </a:t>
            </a:r>
            <a:r>
              <a:rPr lang="en-US" dirty="0" err="1">
                <a:solidFill>
                  <a:srgbClr val="3D3D3D"/>
                </a:solidFill>
                <a:latin typeface="Open Sans"/>
              </a:rPr>
              <a:t>hypointense</a:t>
            </a:r>
            <a:endParaRPr lang="en-US" dirty="0">
              <a:solidFill>
                <a:srgbClr val="3D3D3D"/>
              </a:solidFill>
              <a:latin typeface="Open Sans"/>
            </a:endParaRPr>
          </a:p>
          <a:p>
            <a:pPr>
              <a:buFont typeface="Arial" panose="020B0604020202020204" pitchFamily="34" charset="0"/>
              <a:buChar char="•"/>
            </a:pPr>
            <a:r>
              <a:rPr lang="en-US" b="1" dirty="0">
                <a:solidFill>
                  <a:srgbClr val="3D3D3D"/>
                </a:solidFill>
                <a:latin typeface="Open Sans"/>
              </a:rPr>
              <a:t>T2</a:t>
            </a:r>
            <a:endParaRPr lang="en-US" dirty="0">
              <a:solidFill>
                <a:srgbClr val="3D3D3D"/>
              </a:solidFill>
              <a:latin typeface="Open Sans"/>
            </a:endParaRPr>
          </a:p>
          <a:p>
            <a:pPr marL="742950" lvl="1" indent="-285750">
              <a:buFont typeface="Arial" panose="020B0604020202020204" pitchFamily="34" charset="0"/>
              <a:buChar char="•"/>
            </a:pPr>
            <a:r>
              <a:rPr lang="en-US" dirty="0">
                <a:solidFill>
                  <a:srgbClr val="3D3D3D"/>
                </a:solidFill>
                <a:latin typeface="Open Sans"/>
              </a:rPr>
              <a:t>70% are </a:t>
            </a:r>
            <a:r>
              <a:rPr lang="en-US" dirty="0" err="1">
                <a:solidFill>
                  <a:srgbClr val="3D3D3D"/>
                </a:solidFill>
                <a:latin typeface="Open Sans"/>
              </a:rPr>
              <a:t>hyperintense</a:t>
            </a:r>
            <a:endParaRPr lang="en-US" dirty="0">
              <a:solidFill>
                <a:srgbClr val="3D3D3D"/>
              </a:solidFill>
              <a:latin typeface="Open Sans"/>
            </a:endParaRPr>
          </a:p>
          <a:p>
            <a:pPr marL="742950" lvl="1" indent="-285750">
              <a:buFont typeface="Arial" panose="020B0604020202020204" pitchFamily="34" charset="0"/>
              <a:buChar char="•"/>
            </a:pPr>
            <a:r>
              <a:rPr lang="en-US" dirty="0">
                <a:solidFill>
                  <a:srgbClr val="3D3D3D"/>
                </a:solidFill>
                <a:latin typeface="Open Sans"/>
              </a:rPr>
              <a:t>30% are </a:t>
            </a:r>
            <a:r>
              <a:rPr lang="en-US" dirty="0" err="1">
                <a:solidFill>
                  <a:srgbClr val="3D3D3D"/>
                </a:solidFill>
                <a:latin typeface="Open Sans"/>
              </a:rPr>
              <a:t>iso</a:t>
            </a:r>
            <a:r>
              <a:rPr lang="en-US" dirty="0">
                <a:solidFill>
                  <a:srgbClr val="3D3D3D"/>
                </a:solidFill>
                <a:latin typeface="Open Sans"/>
              </a:rPr>
              <a:t> or </a:t>
            </a:r>
            <a:r>
              <a:rPr lang="en-US" dirty="0" err="1">
                <a:solidFill>
                  <a:srgbClr val="3D3D3D"/>
                </a:solidFill>
                <a:latin typeface="Open Sans"/>
              </a:rPr>
              <a:t>hypointense</a:t>
            </a:r>
            <a:endParaRPr lang="en-US" dirty="0">
              <a:solidFill>
                <a:srgbClr val="3D3D3D"/>
              </a:solidFill>
              <a:latin typeface="Open Sans"/>
            </a:endParaRPr>
          </a:p>
          <a:p>
            <a:pPr>
              <a:buFont typeface="Arial" panose="020B0604020202020204" pitchFamily="34" charset="0"/>
              <a:buChar char="•"/>
            </a:pPr>
            <a:r>
              <a:rPr lang="en-US" b="1" dirty="0">
                <a:solidFill>
                  <a:srgbClr val="3D3D3D"/>
                </a:solidFill>
                <a:latin typeface="Open Sans"/>
              </a:rPr>
              <a:t>T1 C+ (Gd)</a:t>
            </a:r>
            <a:endParaRPr lang="en-US" dirty="0">
              <a:solidFill>
                <a:srgbClr val="3D3D3D"/>
              </a:solidFill>
              <a:latin typeface="Open Sans"/>
            </a:endParaRPr>
          </a:p>
          <a:p>
            <a:pPr marL="742950" lvl="1" indent="-285750">
              <a:buFont typeface="Arial" panose="020B0604020202020204" pitchFamily="34" charset="0"/>
              <a:buChar char="•"/>
            </a:pPr>
            <a:r>
              <a:rPr lang="en-US" u="sng" dirty="0">
                <a:solidFill>
                  <a:schemeClr val="accent1"/>
                </a:solidFill>
                <a:latin typeface="Open Sans"/>
              </a:rPr>
              <a:t>no contrast enhancement of the cyst is seen</a:t>
            </a:r>
            <a:r>
              <a:rPr lang="en-US" dirty="0">
                <a:solidFill>
                  <a:srgbClr val="3D3D3D"/>
                </a:solidFill>
                <a:latin typeface="Open Sans"/>
              </a:rPr>
              <a:t>; however, a thin enhancing rim of surrounding compressed pituitary tissue may be apparent </a:t>
            </a:r>
            <a:r>
              <a:rPr lang="en-US" baseline="30000" dirty="0">
                <a:solidFill>
                  <a:srgbClr val="3D3D3D"/>
                </a:solidFill>
                <a:latin typeface="Open Sans"/>
              </a:rPr>
              <a:t>9-10</a:t>
            </a:r>
            <a:endParaRPr lang="en-US" dirty="0">
              <a:solidFill>
                <a:srgbClr val="3D3D3D"/>
              </a:solidFill>
              <a:latin typeface="Open Sans"/>
            </a:endParaRPr>
          </a:p>
          <a:p>
            <a:endParaRPr lang="en-US" dirty="0" smtClean="0">
              <a:solidFill>
                <a:srgbClr val="3D3D3D"/>
              </a:solidFill>
              <a:latin typeface="Open Sans"/>
            </a:endParaRPr>
          </a:p>
          <a:p>
            <a:endParaRPr lang="en-US" dirty="0">
              <a:solidFill>
                <a:srgbClr val="3D3D3D"/>
              </a:solidFill>
              <a:latin typeface="Open Sans"/>
            </a:endParaRPr>
          </a:p>
          <a:p>
            <a:r>
              <a:rPr lang="en-US" sz="2000" b="1" dirty="0" smtClean="0">
                <a:solidFill>
                  <a:srgbClr val="00B050"/>
                </a:solidFill>
                <a:latin typeface="Open Sans"/>
              </a:rPr>
              <a:t>&gt;&gt;</a:t>
            </a:r>
            <a:r>
              <a:rPr lang="en-US" sz="2000" dirty="0" smtClean="0">
                <a:solidFill>
                  <a:srgbClr val="3D3D3D"/>
                </a:solidFill>
                <a:latin typeface="Open Sans"/>
              </a:rPr>
              <a:t> </a:t>
            </a:r>
            <a:r>
              <a:rPr lang="en-US" dirty="0" smtClean="0">
                <a:solidFill>
                  <a:srgbClr val="3D3D3D"/>
                </a:solidFill>
                <a:latin typeface="Open Sans"/>
              </a:rPr>
              <a:t>In </a:t>
            </a:r>
            <a:r>
              <a:rPr lang="en-US" dirty="0">
                <a:solidFill>
                  <a:srgbClr val="3D3D3D"/>
                </a:solidFill>
                <a:latin typeface="Open Sans"/>
              </a:rPr>
              <a:t>~75% of cases, a small non-enhancing </a:t>
            </a:r>
            <a:r>
              <a:rPr lang="en-US" dirty="0" err="1">
                <a:solidFill>
                  <a:srgbClr val="3D3D3D"/>
                </a:solidFill>
                <a:latin typeface="Open Sans"/>
              </a:rPr>
              <a:t>intracystic</a:t>
            </a:r>
            <a:r>
              <a:rPr lang="en-US" dirty="0">
                <a:solidFill>
                  <a:srgbClr val="3D3D3D"/>
                </a:solidFill>
                <a:latin typeface="Open Sans"/>
              </a:rPr>
              <a:t> nodule can be identified which is virtually pathognomonic</a:t>
            </a:r>
            <a:r>
              <a:rPr lang="en-US" b="1" dirty="0">
                <a:solidFill>
                  <a:srgbClr val="3D3D3D"/>
                </a:solidFill>
                <a:latin typeface="Open Sans"/>
              </a:rPr>
              <a:t> </a:t>
            </a:r>
            <a:r>
              <a:rPr lang="en-US" dirty="0">
                <a:solidFill>
                  <a:srgbClr val="3D3D3D"/>
                </a:solidFill>
                <a:latin typeface="Open Sans"/>
              </a:rPr>
              <a:t>of a Rathke's cleft cyst. When seen, it is </a:t>
            </a:r>
            <a:r>
              <a:rPr lang="en-US" dirty="0" err="1">
                <a:solidFill>
                  <a:srgbClr val="3D3D3D"/>
                </a:solidFill>
                <a:latin typeface="Open Sans"/>
              </a:rPr>
              <a:t>hyperintense</a:t>
            </a:r>
            <a:r>
              <a:rPr lang="en-US" dirty="0">
                <a:solidFill>
                  <a:srgbClr val="3D3D3D"/>
                </a:solidFill>
                <a:latin typeface="Open Sans"/>
              </a:rPr>
              <a:t> to surrounding fluid on T1 and </a:t>
            </a:r>
            <a:r>
              <a:rPr lang="en-US" dirty="0" err="1">
                <a:solidFill>
                  <a:srgbClr val="3D3D3D"/>
                </a:solidFill>
                <a:latin typeface="Open Sans"/>
              </a:rPr>
              <a:t>hypointense</a:t>
            </a:r>
            <a:r>
              <a:rPr lang="en-US" dirty="0">
                <a:solidFill>
                  <a:srgbClr val="3D3D3D"/>
                </a:solidFill>
                <a:latin typeface="Open Sans"/>
              </a:rPr>
              <a:t> on T2. Depending on the signal of the surrounding fluid, it may be </a:t>
            </a:r>
            <a:r>
              <a:rPr lang="en-US" dirty="0" err="1">
                <a:solidFill>
                  <a:srgbClr val="3D3D3D"/>
                </a:solidFill>
                <a:latin typeface="Open Sans"/>
              </a:rPr>
              <a:t>inapparent</a:t>
            </a:r>
            <a:r>
              <a:rPr lang="en-US" dirty="0">
                <a:solidFill>
                  <a:srgbClr val="3D3D3D"/>
                </a:solidFill>
                <a:latin typeface="Open Sans"/>
              </a:rPr>
              <a:t> on one </a:t>
            </a:r>
            <a:r>
              <a:rPr lang="en-US" dirty="0" smtClean="0">
                <a:solidFill>
                  <a:srgbClr val="3D3D3D"/>
                </a:solidFill>
                <a:latin typeface="Open Sans"/>
              </a:rPr>
              <a:t>sequence </a:t>
            </a:r>
            <a:r>
              <a:rPr lang="en-US" dirty="0">
                <a:solidFill>
                  <a:srgbClr val="3D3D3D"/>
                </a:solidFill>
                <a:latin typeface="Open Sans"/>
              </a:rPr>
              <a:t>or the other</a:t>
            </a:r>
            <a:r>
              <a:rPr lang="en-US" dirty="0" smtClean="0">
                <a:solidFill>
                  <a:srgbClr val="3D3D3D"/>
                </a:solidFill>
                <a:latin typeface="Open Sans"/>
              </a:rPr>
              <a:t>.</a:t>
            </a:r>
            <a:endParaRPr lang="en-US" dirty="0">
              <a:solidFill>
                <a:srgbClr val="3D3D3D"/>
              </a:solidFill>
              <a:latin typeface="Open Sans"/>
            </a:endParaRPr>
          </a:p>
        </p:txBody>
      </p:sp>
      <p:sp>
        <p:nvSpPr>
          <p:cNvPr id="4" name="Rectangle 3"/>
          <p:cNvSpPr/>
          <p:nvPr/>
        </p:nvSpPr>
        <p:spPr>
          <a:xfrm>
            <a:off x="133923" y="303744"/>
            <a:ext cx="2532004"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a:solidFill>
                  <a:srgbClr val="65419B"/>
                </a:solidFill>
                <a:latin typeface="Open Sans"/>
              </a:rPr>
              <a:t>Rathke's cleft cyst</a:t>
            </a:r>
          </a:p>
        </p:txBody>
      </p:sp>
    </p:spTree>
    <p:extLst>
      <p:ext uri="{BB962C8B-B14F-4D97-AF65-F5344CB8AC3E}">
        <p14:creationId xmlns:p14="http://schemas.microsoft.com/office/powerpoint/2010/main" val="345974092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284" y="285362"/>
            <a:ext cx="1562637" cy="369332"/>
          </a:xfrm>
          <a:prstGeom prst="rect">
            <a:avLst/>
          </a:prstGeom>
        </p:spPr>
        <p:txBody>
          <a:bodyPr wrap="square">
            <a:spAutoFit/>
          </a:bodyPr>
          <a:lstStyle/>
          <a:p>
            <a:r>
              <a:rPr lang="en-US" b="1" dirty="0" smtClean="0">
                <a:solidFill>
                  <a:srgbClr val="65419B"/>
                </a:solidFill>
                <a:latin typeface="Open Sans"/>
              </a:rPr>
              <a:t>Meningioma</a:t>
            </a:r>
            <a:endParaRPr lang="en-US" b="1" i="0" dirty="0">
              <a:solidFill>
                <a:srgbClr val="65419B"/>
              </a:solidFill>
              <a:effectLst/>
              <a:latin typeface="Open Sans"/>
            </a:endParaRPr>
          </a:p>
        </p:txBody>
      </p:sp>
      <p:sp>
        <p:nvSpPr>
          <p:cNvPr id="3" name="Rectangle 2"/>
          <p:cNvSpPr/>
          <p:nvPr/>
        </p:nvSpPr>
        <p:spPr>
          <a:xfrm>
            <a:off x="1815921" y="316139"/>
            <a:ext cx="2265364" cy="307777"/>
          </a:xfrm>
          <a:prstGeom prst="rect">
            <a:avLst/>
          </a:prstGeom>
        </p:spPr>
        <p:txBody>
          <a:bodyPr wrap="none">
            <a:spAutoFit/>
          </a:bodyPr>
          <a:lstStyle/>
          <a:p>
            <a:r>
              <a:rPr lang="en-US" sz="1400" b="1" dirty="0">
                <a:solidFill>
                  <a:srgbClr val="65419B"/>
                </a:solidFill>
                <a:latin typeface="Open Sans"/>
              </a:rPr>
              <a:t>Suprasellar meningioma</a:t>
            </a:r>
            <a:endParaRPr lang="en-US" sz="1400" b="1" i="0" dirty="0">
              <a:solidFill>
                <a:srgbClr val="65419B"/>
              </a:solidFill>
              <a:effectLst/>
              <a:latin typeface="Open Sans"/>
            </a:endParaRPr>
          </a:p>
        </p:txBody>
      </p:sp>
      <p:pic>
        <p:nvPicPr>
          <p:cNvPr id="15362" name="Picture 2" descr="https://images.radiopaedia.org/images/4187990/5915b04f3d933c07b75d1664d21802_big_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161" y="654695"/>
            <a:ext cx="4658082" cy="46580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8789" y="5650152"/>
            <a:ext cx="11835684" cy="830997"/>
          </a:xfrm>
          <a:prstGeom prst="rect">
            <a:avLst/>
          </a:prstGeom>
        </p:spPr>
        <p:txBody>
          <a:bodyPr wrap="square">
            <a:spAutoFit/>
          </a:bodyPr>
          <a:lstStyle/>
          <a:p>
            <a:r>
              <a:rPr lang="en-US" sz="1600" dirty="0">
                <a:solidFill>
                  <a:srgbClr val="3D3D3D"/>
                </a:solidFill>
                <a:latin typeface="Open Sans"/>
              </a:rPr>
              <a:t>A fairly defined globular supra-sellar mass lesion is seen showing to be </a:t>
            </a:r>
            <a:r>
              <a:rPr lang="en-US" sz="1600" dirty="0" err="1">
                <a:solidFill>
                  <a:srgbClr val="3D3D3D"/>
                </a:solidFill>
                <a:latin typeface="Open Sans"/>
              </a:rPr>
              <a:t>hypointense</a:t>
            </a:r>
            <a:r>
              <a:rPr lang="en-US" sz="1600" dirty="0">
                <a:solidFill>
                  <a:srgbClr val="3D3D3D"/>
                </a:solidFill>
                <a:latin typeface="Open Sans"/>
              </a:rPr>
              <a:t> on T1 and </a:t>
            </a:r>
            <a:r>
              <a:rPr lang="en-US" sz="1600" dirty="0" err="1">
                <a:solidFill>
                  <a:srgbClr val="3D3D3D"/>
                </a:solidFill>
                <a:latin typeface="Open Sans"/>
              </a:rPr>
              <a:t>hyperintense</a:t>
            </a:r>
            <a:r>
              <a:rPr lang="en-US" sz="1600" dirty="0">
                <a:solidFill>
                  <a:srgbClr val="3D3D3D"/>
                </a:solidFill>
                <a:latin typeface="Open Sans"/>
              </a:rPr>
              <a:t> on T2, with some small peripheral cysts, and intense rather homogenous post-contrast </a:t>
            </a:r>
            <a:r>
              <a:rPr lang="en-US" sz="1600" dirty="0" err="1" smtClean="0">
                <a:solidFill>
                  <a:srgbClr val="3D3D3D"/>
                </a:solidFill>
                <a:latin typeface="Open Sans"/>
              </a:rPr>
              <a:t>enhancementThe</a:t>
            </a:r>
            <a:r>
              <a:rPr lang="en-US" sz="1600" dirty="0" smtClean="0">
                <a:solidFill>
                  <a:srgbClr val="3D3D3D"/>
                </a:solidFill>
                <a:latin typeface="Open Sans"/>
              </a:rPr>
              <a:t> </a:t>
            </a:r>
            <a:r>
              <a:rPr lang="en-US" sz="1600" dirty="0">
                <a:solidFill>
                  <a:srgbClr val="3D3D3D"/>
                </a:solidFill>
                <a:latin typeface="Open Sans"/>
              </a:rPr>
              <a:t>lesion is seen widening and splaying the arteries of circle of </a:t>
            </a:r>
            <a:r>
              <a:rPr lang="en-US" sz="1600" dirty="0" err="1">
                <a:solidFill>
                  <a:srgbClr val="3D3D3D"/>
                </a:solidFill>
                <a:latin typeface="Open Sans"/>
              </a:rPr>
              <a:t>willis</a:t>
            </a:r>
            <a:r>
              <a:rPr lang="en-US" sz="1600" dirty="0">
                <a:solidFill>
                  <a:srgbClr val="3D3D3D"/>
                </a:solidFill>
                <a:latin typeface="Open Sans"/>
              </a:rPr>
              <a:t> with indentation and widening of the cerebral peduncles. </a:t>
            </a:r>
            <a:r>
              <a:rPr lang="en-US" sz="1600" dirty="0" smtClean="0">
                <a:solidFill>
                  <a:srgbClr val="3D3D3D"/>
                </a:solidFill>
                <a:latin typeface="Open Sans"/>
              </a:rPr>
              <a:t>That </a:t>
            </a:r>
            <a:r>
              <a:rPr lang="en-US" sz="1600" dirty="0">
                <a:solidFill>
                  <a:srgbClr val="3D3D3D"/>
                </a:solidFill>
                <a:latin typeface="Open Sans"/>
              </a:rPr>
              <a:t>lesion is seen abutting the optic chiasma. </a:t>
            </a:r>
            <a:endParaRPr lang="en-US" sz="1600" dirty="0"/>
          </a:p>
        </p:txBody>
      </p:sp>
      <p:pic>
        <p:nvPicPr>
          <p:cNvPr id="15364" name="Picture 4" descr="https://images.radiopaedia.org/images/4188058/e6358eab89c1771c78a351ba09e07d_big_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284" y="654694"/>
            <a:ext cx="4658082" cy="465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34398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178" y="307951"/>
            <a:ext cx="3070071" cy="369332"/>
          </a:xfrm>
          <a:prstGeom prst="rect">
            <a:avLst/>
          </a:prstGeom>
        </p:spPr>
        <p:txBody>
          <a:bodyPr wrap="none">
            <a:spAutoFit/>
          </a:bodyPr>
          <a:lstStyle/>
          <a:p>
            <a:r>
              <a:rPr lang="en-US" b="1" dirty="0">
                <a:solidFill>
                  <a:srgbClr val="65419B"/>
                </a:solidFill>
                <a:latin typeface="Open Sans"/>
              </a:rPr>
              <a:t>Suprasellar cistern lipoma</a:t>
            </a:r>
            <a:endParaRPr lang="en-US" b="1" i="0" dirty="0">
              <a:solidFill>
                <a:srgbClr val="65419B"/>
              </a:solidFill>
              <a:effectLst/>
              <a:latin typeface="Open Sans"/>
            </a:endParaRPr>
          </a:p>
        </p:txBody>
      </p:sp>
      <p:sp>
        <p:nvSpPr>
          <p:cNvPr id="3" name="Rectangle 2"/>
          <p:cNvSpPr/>
          <p:nvPr/>
        </p:nvSpPr>
        <p:spPr>
          <a:xfrm>
            <a:off x="285177" y="1074141"/>
            <a:ext cx="11228535" cy="646331"/>
          </a:xfrm>
          <a:prstGeom prst="rect">
            <a:avLst/>
          </a:prstGeom>
        </p:spPr>
        <p:txBody>
          <a:bodyPr wrap="square">
            <a:spAutoFit/>
          </a:bodyPr>
          <a:lstStyle/>
          <a:p>
            <a:r>
              <a:rPr lang="en-US" b="1" dirty="0">
                <a:solidFill>
                  <a:srgbClr val="3D3D3D"/>
                </a:solidFill>
                <a:latin typeface="Open Sans"/>
              </a:rPr>
              <a:t>Suprasellar cistern lipomas</a:t>
            </a:r>
            <a:r>
              <a:rPr lang="en-US" dirty="0">
                <a:solidFill>
                  <a:srgbClr val="3D3D3D"/>
                </a:solidFill>
                <a:latin typeface="Open Sans"/>
              </a:rPr>
              <a:t> are uncommon, usually incidental findings, with characteristic imaging features and a very limited differential diagnosis</a:t>
            </a:r>
            <a:endParaRPr lang="en-US" dirty="0"/>
          </a:p>
        </p:txBody>
      </p:sp>
      <p:sp>
        <p:nvSpPr>
          <p:cNvPr id="4" name="Rectangle 3"/>
          <p:cNvSpPr/>
          <p:nvPr/>
        </p:nvSpPr>
        <p:spPr>
          <a:xfrm>
            <a:off x="307248" y="1979014"/>
            <a:ext cx="11206463" cy="646331"/>
          </a:xfrm>
          <a:prstGeom prst="rect">
            <a:avLst/>
          </a:prstGeom>
        </p:spPr>
        <p:txBody>
          <a:bodyPr wrap="square">
            <a:spAutoFit/>
          </a:bodyPr>
          <a:lstStyle/>
          <a:p>
            <a:r>
              <a:rPr lang="en-US" dirty="0">
                <a:solidFill>
                  <a:srgbClr val="3D3D3D"/>
                </a:solidFill>
                <a:latin typeface="Open Sans"/>
              </a:rPr>
              <a:t>suprasellar lipomas are usually asymptomatic and are only found incidentally either at autopsy or when the brain is imaged for other reasons.</a:t>
            </a:r>
            <a:endParaRPr lang="en-US" dirty="0"/>
          </a:p>
        </p:txBody>
      </p:sp>
      <p:sp>
        <p:nvSpPr>
          <p:cNvPr id="5" name="Rectangle 4"/>
          <p:cNvSpPr/>
          <p:nvPr/>
        </p:nvSpPr>
        <p:spPr>
          <a:xfrm>
            <a:off x="307248" y="2883887"/>
            <a:ext cx="10831133" cy="2031325"/>
          </a:xfrm>
          <a:prstGeom prst="rect">
            <a:avLst/>
          </a:prstGeom>
        </p:spPr>
        <p:txBody>
          <a:bodyPr wrap="square">
            <a:spAutoFit/>
          </a:bodyPr>
          <a:lstStyle/>
          <a:p>
            <a:r>
              <a:rPr lang="en-US" b="1" dirty="0" smtClean="0">
                <a:solidFill>
                  <a:srgbClr val="65419B"/>
                </a:solidFill>
                <a:latin typeface="Open Sans"/>
              </a:rPr>
              <a:t>MRI</a:t>
            </a:r>
          </a:p>
          <a:p>
            <a:endParaRPr lang="en-US" b="1" dirty="0">
              <a:solidFill>
                <a:srgbClr val="65419B"/>
              </a:solidFill>
              <a:latin typeface="Open Sans"/>
            </a:endParaRPr>
          </a:p>
          <a:p>
            <a:r>
              <a:rPr lang="en-US" dirty="0">
                <a:solidFill>
                  <a:srgbClr val="3D3D3D"/>
                </a:solidFill>
                <a:latin typeface="Open Sans"/>
              </a:rPr>
              <a:t>MRI is the modality of choice for assessing these lesions as not only does it have exquisite sensitivity and specificity for the detection and </a:t>
            </a:r>
            <a:r>
              <a:rPr lang="en-US" dirty="0" err="1">
                <a:solidFill>
                  <a:srgbClr val="3D3D3D"/>
                </a:solidFill>
                <a:latin typeface="Open Sans"/>
              </a:rPr>
              <a:t>characterisation</a:t>
            </a:r>
            <a:r>
              <a:rPr lang="en-US" dirty="0">
                <a:solidFill>
                  <a:srgbClr val="3D3D3D"/>
                </a:solidFill>
                <a:latin typeface="Open Sans"/>
              </a:rPr>
              <a:t> of fatty lesions (provided fat saturated sequences are performed), but it is also able to demonstrate local anatomy. </a:t>
            </a:r>
          </a:p>
          <a:p>
            <a:r>
              <a:rPr lang="en-US" dirty="0">
                <a:solidFill>
                  <a:srgbClr val="3D3D3D"/>
                </a:solidFill>
                <a:latin typeface="Open Sans"/>
              </a:rPr>
              <a:t>The </a:t>
            </a:r>
            <a:r>
              <a:rPr lang="en-US" i="1" dirty="0">
                <a:solidFill>
                  <a:srgbClr val="3D3D3D"/>
                </a:solidFill>
                <a:latin typeface="Open Sans"/>
              </a:rPr>
              <a:t>sine qua non</a:t>
            </a:r>
            <a:r>
              <a:rPr lang="en-US" dirty="0">
                <a:solidFill>
                  <a:srgbClr val="3D3D3D"/>
                </a:solidFill>
                <a:latin typeface="Open Sans"/>
              </a:rPr>
              <a:t> of intracranial lipomas is a nodule tissue which follows fat on all sequences including fat suppressed sequences, and does not demonstrate solid enhancing components</a:t>
            </a:r>
            <a:endParaRPr lang="en-US" b="0" i="0" dirty="0">
              <a:solidFill>
                <a:srgbClr val="3D3D3D"/>
              </a:solidFill>
              <a:effectLst/>
              <a:latin typeface="Open Sans"/>
            </a:endParaRPr>
          </a:p>
        </p:txBody>
      </p:sp>
    </p:spTree>
    <p:extLst>
      <p:ext uri="{BB962C8B-B14F-4D97-AF65-F5344CB8AC3E}">
        <p14:creationId xmlns:p14="http://schemas.microsoft.com/office/powerpoint/2010/main" val="191501467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784" y="372345"/>
            <a:ext cx="3070071" cy="369332"/>
          </a:xfrm>
          <a:prstGeom prst="rect">
            <a:avLst/>
          </a:prstGeom>
        </p:spPr>
        <p:txBody>
          <a:bodyPr wrap="none">
            <a:spAutoFit/>
          </a:bodyPr>
          <a:lstStyle/>
          <a:p>
            <a:r>
              <a:rPr lang="en-US" b="1" dirty="0">
                <a:solidFill>
                  <a:srgbClr val="65419B"/>
                </a:solidFill>
                <a:latin typeface="Open Sans"/>
              </a:rPr>
              <a:t>Suprasellar cistern lipoma</a:t>
            </a:r>
            <a:endParaRPr lang="en-US" b="1" i="0" dirty="0">
              <a:solidFill>
                <a:srgbClr val="65419B"/>
              </a:solidFill>
              <a:effectLst/>
              <a:latin typeface="Open Sans"/>
            </a:endParaRPr>
          </a:p>
        </p:txBody>
      </p:sp>
      <p:pic>
        <p:nvPicPr>
          <p:cNvPr id="16386" name="Picture 2" descr="https://images.radiopaedia.org/images/12652/6ffd936050f28b45a09c731bd318c0_big_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1992" y="905635"/>
            <a:ext cx="3693388" cy="383333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images.radiopaedia.org/images/12658/bc325c6e0cebc595927c2b3c974dfe_big_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946" y="905635"/>
            <a:ext cx="3681417" cy="3820911"/>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s://images.radiopaedia.org/images/4040440/f50fee91379344510a8aaeb31f67e9_big_gallery.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406" y="905635"/>
            <a:ext cx="3820911" cy="3820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111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923" y="844708"/>
            <a:ext cx="9860083" cy="5909310"/>
          </a:xfrm>
          <a:prstGeom prst="rect">
            <a:avLst/>
          </a:prstGeom>
        </p:spPr>
        <p:txBody>
          <a:bodyPr wrap="square">
            <a:spAutoFit/>
          </a:bodyPr>
          <a:lstStyle/>
          <a:p>
            <a:r>
              <a:rPr lang="en-US" b="1" dirty="0">
                <a:solidFill>
                  <a:srgbClr val="65419B"/>
                </a:solidFill>
                <a:latin typeface="Open Sans"/>
              </a:rPr>
              <a:t>Differential diagnosis</a:t>
            </a:r>
          </a:p>
          <a:p>
            <a:r>
              <a:rPr lang="en-US" dirty="0">
                <a:solidFill>
                  <a:srgbClr val="3D3D3D"/>
                </a:solidFill>
                <a:latin typeface="Open Sans"/>
              </a:rPr>
              <a:t>The main differential diagnoses are</a:t>
            </a:r>
            <a:r>
              <a:rPr lang="en-US" dirty="0" smtClean="0">
                <a:solidFill>
                  <a:srgbClr val="3D3D3D"/>
                </a:solidFill>
                <a:latin typeface="Open Sans"/>
              </a:rPr>
              <a:t>:</a:t>
            </a:r>
          </a:p>
          <a:p>
            <a:endParaRPr lang="en-US" dirty="0">
              <a:solidFill>
                <a:srgbClr val="3D3D3D"/>
              </a:solidFill>
              <a:latin typeface="Open Sans"/>
            </a:endParaRPr>
          </a:p>
          <a:p>
            <a:pPr lvl="5">
              <a:buFont typeface="Arial" panose="020B0604020202020204" pitchFamily="34" charset="0"/>
              <a:buChar char="•"/>
            </a:pPr>
            <a:r>
              <a:rPr lang="en-US" dirty="0">
                <a:solidFill>
                  <a:srgbClr val="41699B"/>
                </a:solidFill>
                <a:latin typeface="Open Sans"/>
                <a:hlinkClick r:id="rId2"/>
              </a:rPr>
              <a:t>craniopharyngioma</a:t>
            </a:r>
            <a:endParaRPr lang="en-US" dirty="0">
              <a:solidFill>
                <a:srgbClr val="3D3D3D"/>
              </a:solidFill>
              <a:latin typeface="Open Sans"/>
            </a:endParaRPr>
          </a:p>
          <a:p>
            <a:pPr marL="3028950" lvl="6" indent="-285750">
              <a:buFont typeface="Arial" panose="020B0604020202020204" pitchFamily="34" charset="0"/>
              <a:buChar char="•"/>
            </a:pPr>
            <a:r>
              <a:rPr lang="en-US" dirty="0">
                <a:solidFill>
                  <a:srgbClr val="3D3D3D"/>
                </a:solidFill>
                <a:latin typeface="Open Sans"/>
              </a:rPr>
              <a:t>no gender difference</a:t>
            </a:r>
          </a:p>
          <a:p>
            <a:pPr marL="3028950" lvl="6" indent="-285750">
              <a:buFont typeface="Arial" panose="020B0604020202020204" pitchFamily="34" charset="0"/>
              <a:buChar char="•"/>
            </a:pPr>
            <a:r>
              <a:rPr lang="en-US" dirty="0">
                <a:solidFill>
                  <a:srgbClr val="3D3D3D"/>
                </a:solidFill>
                <a:latin typeface="Open Sans"/>
              </a:rPr>
              <a:t>similar age group</a:t>
            </a:r>
          </a:p>
          <a:p>
            <a:pPr marL="3028950" lvl="6" indent="-285750">
              <a:buFont typeface="Arial" panose="020B0604020202020204" pitchFamily="34" charset="0"/>
              <a:buChar char="•"/>
            </a:pPr>
            <a:r>
              <a:rPr lang="en-US" dirty="0">
                <a:solidFill>
                  <a:srgbClr val="3D3D3D"/>
                </a:solidFill>
                <a:latin typeface="Open Sans"/>
              </a:rPr>
              <a:t>usually suprasellar or have a suprasellar component</a:t>
            </a:r>
          </a:p>
          <a:p>
            <a:pPr marL="3028950" lvl="6" indent="-285750">
              <a:buFont typeface="Arial" panose="020B0604020202020204" pitchFamily="34" charset="0"/>
              <a:buChar char="•"/>
            </a:pPr>
            <a:r>
              <a:rPr lang="en-US" dirty="0">
                <a:solidFill>
                  <a:srgbClr val="3D3D3D"/>
                </a:solidFill>
                <a:latin typeface="Open Sans"/>
              </a:rPr>
              <a:t>tend to calcify</a:t>
            </a:r>
          </a:p>
          <a:p>
            <a:pPr lvl="5">
              <a:buFont typeface="Arial" panose="020B0604020202020204" pitchFamily="34" charset="0"/>
              <a:buChar char="•"/>
            </a:pPr>
            <a:endParaRPr lang="en-US" dirty="0" smtClean="0">
              <a:solidFill>
                <a:srgbClr val="777777"/>
              </a:solidFill>
              <a:latin typeface="Open Sans"/>
              <a:hlinkClick r:id="rId3"/>
            </a:endParaRPr>
          </a:p>
          <a:p>
            <a:pPr lvl="5">
              <a:buFont typeface="Arial" panose="020B0604020202020204" pitchFamily="34" charset="0"/>
              <a:buChar char="•"/>
            </a:pPr>
            <a:r>
              <a:rPr lang="en-US" dirty="0" smtClean="0">
                <a:solidFill>
                  <a:srgbClr val="777777"/>
                </a:solidFill>
                <a:latin typeface="Open Sans"/>
                <a:hlinkClick r:id="rId3"/>
              </a:rPr>
              <a:t>cystic </a:t>
            </a:r>
            <a:r>
              <a:rPr lang="en-US" dirty="0">
                <a:solidFill>
                  <a:srgbClr val="777777"/>
                </a:solidFill>
                <a:latin typeface="Open Sans"/>
                <a:hlinkClick r:id="rId3"/>
              </a:rPr>
              <a:t>pituitary adenoma</a:t>
            </a:r>
            <a:endParaRPr lang="en-US" dirty="0">
              <a:solidFill>
                <a:srgbClr val="3D3D3D"/>
              </a:solidFill>
              <a:latin typeface="Open Sans"/>
            </a:endParaRPr>
          </a:p>
          <a:p>
            <a:pPr lvl="5">
              <a:buFont typeface="Arial" panose="020B0604020202020204" pitchFamily="34" charset="0"/>
              <a:buChar char="•"/>
            </a:pPr>
            <a:endParaRPr lang="en-US" u="sng" dirty="0" smtClean="0">
              <a:solidFill>
                <a:srgbClr val="698FC0"/>
              </a:solidFill>
              <a:latin typeface="Open Sans"/>
              <a:hlinkClick r:id="rId4"/>
            </a:endParaRPr>
          </a:p>
          <a:p>
            <a:pPr lvl="5">
              <a:buFont typeface="Arial" panose="020B0604020202020204" pitchFamily="34" charset="0"/>
              <a:buChar char="•"/>
            </a:pPr>
            <a:r>
              <a:rPr lang="en-US" u="sng" dirty="0" smtClean="0">
                <a:solidFill>
                  <a:srgbClr val="698FC0"/>
                </a:solidFill>
                <a:latin typeface="Open Sans"/>
                <a:hlinkClick r:id="rId4"/>
              </a:rPr>
              <a:t>arachnoid </a:t>
            </a:r>
            <a:r>
              <a:rPr lang="en-US" u="sng" dirty="0">
                <a:solidFill>
                  <a:srgbClr val="698FC0"/>
                </a:solidFill>
                <a:latin typeface="Open Sans"/>
                <a:hlinkClick r:id="rId4"/>
              </a:rPr>
              <a:t>cyst</a:t>
            </a:r>
            <a:endParaRPr lang="en-US" dirty="0">
              <a:solidFill>
                <a:srgbClr val="3D3D3D"/>
              </a:solidFill>
              <a:latin typeface="Open Sans"/>
            </a:endParaRPr>
          </a:p>
          <a:p>
            <a:pPr marL="3028950" lvl="6" indent="-285750">
              <a:buFont typeface="Arial" panose="020B0604020202020204" pitchFamily="34" charset="0"/>
              <a:buChar char="•"/>
            </a:pPr>
            <a:r>
              <a:rPr lang="en-US" dirty="0">
                <a:solidFill>
                  <a:srgbClr val="3D3D3D"/>
                </a:solidFill>
                <a:latin typeface="Open Sans"/>
              </a:rPr>
              <a:t>older patients</a:t>
            </a:r>
          </a:p>
          <a:p>
            <a:pPr marL="3028950" lvl="6" indent="-285750">
              <a:buFont typeface="Arial" panose="020B0604020202020204" pitchFamily="34" charset="0"/>
              <a:buChar char="•"/>
            </a:pPr>
            <a:r>
              <a:rPr lang="en-US" dirty="0">
                <a:solidFill>
                  <a:srgbClr val="3D3D3D"/>
                </a:solidFill>
                <a:latin typeface="Open Sans"/>
              </a:rPr>
              <a:t>no gender difference</a:t>
            </a:r>
          </a:p>
          <a:p>
            <a:pPr lvl="5">
              <a:buFont typeface="Arial" panose="020B0604020202020204" pitchFamily="34" charset="0"/>
              <a:buChar char="•"/>
            </a:pPr>
            <a:endParaRPr lang="en-US" dirty="0" smtClean="0">
              <a:solidFill>
                <a:srgbClr val="41699B"/>
              </a:solidFill>
              <a:latin typeface="Open Sans"/>
              <a:hlinkClick r:id="rId5"/>
            </a:endParaRPr>
          </a:p>
          <a:p>
            <a:pPr lvl="5">
              <a:buFont typeface="Arial" panose="020B0604020202020204" pitchFamily="34" charset="0"/>
              <a:buChar char="•"/>
            </a:pPr>
            <a:r>
              <a:rPr lang="en-US" dirty="0" smtClean="0">
                <a:solidFill>
                  <a:srgbClr val="41699B"/>
                </a:solidFill>
                <a:latin typeface="Open Sans"/>
                <a:hlinkClick r:id="rId5"/>
              </a:rPr>
              <a:t>epidermoid </a:t>
            </a:r>
            <a:r>
              <a:rPr lang="en-US" dirty="0">
                <a:solidFill>
                  <a:srgbClr val="41699B"/>
                </a:solidFill>
                <a:latin typeface="Open Sans"/>
                <a:hlinkClick r:id="rId5"/>
              </a:rPr>
              <a:t>cyst</a:t>
            </a:r>
            <a:endParaRPr lang="en-US" dirty="0">
              <a:solidFill>
                <a:srgbClr val="3D3D3D"/>
              </a:solidFill>
              <a:latin typeface="Open Sans"/>
            </a:endParaRPr>
          </a:p>
          <a:p>
            <a:pPr marL="3028950" lvl="6" indent="-285750">
              <a:buFont typeface="Arial" panose="020B0604020202020204" pitchFamily="34" charset="0"/>
              <a:buChar char="•"/>
            </a:pPr>
            <a:r>
              <a:rPr lang="en-US" dirty="0">
                <a:solidFill>
                  <a:srgbClr val="3D3D3D"/>
                </a:solidFill>
                <a:latin typeface="Open Sans"/>
              </a:rPr>
              <a:t>usually suprasellar</a:t>
            </a:r>
          </a:p>
          <a:p>
            <a:pPr marL="3028950" lvl="6" indent="-285750">
              <a:buFont typeface="Arial" panose="020B0604020202020204" pitchFamily="34" charset="0"/>
              <a:buChar char="•"/>
            </a:pPr>
            <a:r>
              <a:rPr lang="en-US" dirty="0">
                <a:solidFill>
                  <a:srgbClr val="3D3D3D"/>
                </a:solidFill>
                <a:latin typeface="Open Sans"/>
              </a:rPr>
              <a:t>restriction on DWI</a:t>
            </a:r>
          </a:p>
          <a:p>
            <a:pPr lvl="5">
              <a:buFont typeface="Arial" panose="020B0604020202020204" pitchFamily="34" charset="0"/>
              <a:buChar char="•"/>
            </a:pPr>
            <a:r>
              <a:rPr lang="en-US" dirty="0" err="1">
                <a:solidFill>
                  <a:srgbClr val="41699B"/>
                </a:solidFill>
                <a:latin typeface="Open Sans"/>
                <a:hlinkClick r:id="rId6"/>
              </a:rPr>
              <a:t>teratoma</a:t>
            </a:r>
            <a:endParaRPr lang="en-US" dirty="0">
              <a:solidFill>
                <a:srgbClr val="3D3D3D"/>
              </a:solidFill>
              <a:latin typeface="Open Sans"/>
            </a:endParaRPr>
          </a:p>
          <a:p>
            <a:pPr marL="3028950" lvl="6" indent="-285750">
              <a:buFont typeface="Arial" panose="020B0604020202020204" pitchFamily="34" charset="0"/>
              <a:buChar char="•"/>
            </a:pPr>
            <a:r>
              <a:rPr lang="en-US" dirty="0">
                <a:solidFill>
                  <a:srgbClr val="3D3D3D"/>
                </a:solidFill>
                <a:latin typeface="Open Sans"/>
              </a:rPr>
              <a:t>usually has solid components</a:t>
            </a:r>
          </a:p>
          <a:p>
            <a:pPr marL="3028950" lvl="6" indent="-285750">
              <a:buFont typeface="Arial" panose="020B0604020202020204" pitchFamily="34" charset="0"/>
              <a:buChar char="•"/>
            </a:pPr>
            <a:r>
              <a:rPr lang="en-US" dirty="0">
                <a:solidFill>
                  <a:srgbClr val="3D3D3D"/>
                </a:solidFill>
                <a:latin typeface="Open Sans"/>
              </a:rPr>
              <a:t>often fatty signal</a:t>
            </a:r>
            <a:endParaRPr lang="en-US" b="0" i="0" dirty="0">
              <a:solidFill>
                <a:srgbClr val="3D3D3D"/>
              </a:solidFill>
              <a:effectLst/>
              <a:latin typeface="Open Sans"/>
            </a:endParaRPr>
          </a:p>
        </p:txBody>
      </p:sp>
      <p:sp>
        <p:nvSpPr>
          <p:cNvPr id="5" name="Rectangle 4"/>
          <p:cNvSpPr/>
          <p:nvPr/>
        </p:nvSpPr>
        <p:spPr>
          <a:xfrm>
            <a:off x="133923" y="303744"/>
            <a:ext cx="2532004"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a:solidFill>
                  <a:srgbClr val="65419B"/>
                </a:solidFill>
                <a:latin typeface="Open Sans"/>
              </a:rPr>
              <a:t>Rathke's cleft cyst</a:t>
            </a:r>
          </a:p>
        </p:txBody>
      </p:sp>
    </p:spTree>
    <p:extLst>
      <p:ext uri="{BB962C8B-B14F-4D97-AF65-F5344CB8AC3E}">
        <p14:creationId xmlns:p14="http://schemas.microsoft.com/office/powerpoint/2010/main" val="3118604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mages.radiopaedia.org/images/21115/43da04e91d1ebbd33786366a9ac192_big_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1251" y="1007891"/>
            <a:ext cx="4556796" cy="49753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26409" y="6118679"/>
            <a:ext cx="11038820" cy="584775"/>
          </a:xfrm>
          <a:prstGeom prst="rect">
            <a:avLst/>
          </a:prstGeom>
        </p:spPr>
        <p:txBody>
          <a:bodyPr wrap="square">
            <a:spAutoFit/>
          </a:bodyPr>
          <a:lstStyle/>
          <a:p>
            <a:r>
              <a:rPr lang="en-US" sz="1600" dirty="0">
                <a:solidFill>
                  <a:srgbClr val="3D3D3D"/>
                </a:solidFill>
                <a:latin typeface="Open Sans"/>
              </a:rPr>
              <a:t>There is a large sellar and predominantly suprasellar cyst </a:t>
            </a:r>
            <a:r>
              <a:rPr lang="en-US" sz="1600" dirty="0" smtClean="0">
                <a:solidFill>
                  <a:srgbClr val="3D3D3D"/>
                </a:solidFill>
                <a:latin typeface="Open Sans"/>
              </a:rPr>
              <a:t>characterized </a:t>
            </a:r>
            <a:r>
              <a:rPr lang="en-US" sz="1600" dirty="0">
                <a:solidFill>
                  <a:srgbClr val="3D3D3D"/>
                </a:solidFill>
                <a:latin typeface="Open Sans"/>
              </a:rPr>
              <a:t>by thin walls and </a:t>
            </a:r>
            <a:r>
              <a:rPr lang="en-US" sz="1600" dirty="0" smtClean="0">
                <a:solidFill>
                  <a:srgbClr val="3D3D3D"/>
                </a:solidFill>
                <a:latin typeface="Open Sans"/>
              </a:rPr>
              <a:t>homogeneous</a:t>
            </a:r>
          </a:p>
          <a:p>
            <a:r>
              <a:rPr lang="en-US" sz="1600" dirty="0" smtClean="0">
                <a:solidFill>
                  <a:srgbClr val="3D3D3D"/>
                </a:solidFill>
                <a:latin typeface="Open Sans"/>
              </a:rPr>
              <a:t> </a:t>
            </a:r>
            <a:r>
              <a:rPr lang="en-US" sz="1600" dirty="0">
                <a:solidFill>
                  <a:srgbClr val="3D3D3D"/>
                </a:solidFill>
                <a:latin typeface="Open Sans"/>
              </a:rPr>
              <a:t>content similar to the CSF signal</a:t>
            </a:r>
            <a:endParaRPr lang="en-US" sz="1600" dirty="0"/>
          </a:p>
        </p:txBody>
      </p:sp>
      <p:pic>
        <p:nvPicPr>
          <p:cNvPr id="6148" name="Picture 4" descr="https://images.radiopaedia.org/images/21118/7228f7f0e164786226b0b9dc47bca2_big_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506" y="993829"/>
            <a:ext cx="4569675" cy="49894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3923" y="303744"/>
            <a:ext cx="2532004"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a:solidFill>
                  <a:srgbClr val="65419B"/>
                </a:solidFill>
                <a:latin typeface="Open Sans"/>
              </a:rPr>
              <a:t>Rathke's cleft cyst</a:t>
            </a:r>
          </a:p>
        </p:txBody>
      </p:sp>
    </p:spTree>
    <p:extLst>
      <p:ext uri="{BB962C8B-B14F-4D97-AF65-F5344CB8AC3E}">
        <p14:creationId xmlns:p14="http://schemas.microsoft.com/office/powerpoint/2010/main" val="2240935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923" y="1234611"/>
            <a:ext cx="7178460" cy="4031873"/>
          </a:xfrm>
          <a:prstGeom prst="rect">
            <a:avLst/>
          </a:prstGeom>
        </p:spPr>
        <p:txBody>
          <a:bodyPr wrap="square">
            <a:spAutoFit/>
          </a:bodyPr>
          <a:lstStyle/>
          <a:p>
            <a:r>
              <a:rPr lang="en-US" sz="1600" dirty="0">
                <a:solidFill>
                  <a:srgbClr val="3D3D3D"/>
                </a:solidFill>
                <a:latin typeface="Open Sans"/>
              </a:rPr>
              <a:t>A well-defined </a:t>
            </a:r>
            <a:r>
              <a:rPr lang="en-US" sz="1600" dirty="0" smtClean="0">
                <a:solidFill>
                  <a:srgbClr val="3D3D3D"/>
                </a:solidFill>
                <a:latin typeface="Open Sans"/>
              </a:rPr>
              <a:t>T2 </a:t>
            </a:r>
            <a:r>
              <a:rPr lang="en-US" sz="1600" dirty="0" err="1">
                <a:solidFill>
                  <a:srgbClr val="3D3D3D"/>
                </a:solidFill>
                <a:latin typeface="Open Sans"/>
              </a:rPr>
              <a:t>hyperintense</a:t>
            </a:r>
            <a:r>
              <a:rPr lang="en-US" sz="1600" dirty="0">
                <a:solidFill>
                  <a:srgbClr val="3D3D3D"/>
                </a:solidFill>
                <a:latin typeface="Open Sans"/>
              </a:rPr>
              <a:t> intra and suprasellar cystic mass is identified. </a:t>
            </a:r>
            <a:endParaRPr lang="en-US" sz="1600" dirty="0" smtClean="0">
              <a:solidFill>
                <a:srgbClr val="3D3D3D"/>
              </a:solidFill>
              <a:latin typeface="Open Sans"/>
            </a:endParaRPr>
          </a:p>
          <a:p>
            <a:endParaRPr lang="en-US" sz="1600" dirty="0">
              <a:solidFill>
                <a:srgbClr val="3D3D3D"/>
              </a:solidFill>
              <a:latin typeface="Open Sans"/>
            </a:endParaRPr>
          </a:p>
          <a:p>
            <a:r>
              <a:rPr lang="en-US" sz="1600" dirty="0" smtClean="0">
                <a:solidFill>
                  <a:srgbClr val="3D3D3D"/>
                </a:solidFill>
                <a:latin typeface="Open Sans"/>
              </a:rPr>
              <a:t>On </a:t>
            </a:r>
            <a:r>
              <a:rPr lang="en-US" sz="1600" dirty="0">
                <a:solidFill>
                  <a:srgbClr val="3D3D3D"/>
                </a:solidFill>
                <a:latin typeface="Open Sans"/>
              </a:rPr>
              <a:t>T2 coronal imaging this demonstrates </a:t>
            </a:r>
            <a:r>
              <a:rPr lang="en-US" sz="1600" dirty="0">
                <a:latin typeface="Open Sans"/>
              </a:rPr>
              <a:t>a 7 mm </a:t>
            </a:r>
            <a:r>
              <a:rPr lang="en-US" sz="1600" dirty="0" err="1">
                <a:latin typeface="Open Sans"/>
              </a:rPr>
              <a:t>hypointense</a:t>
            </a:r>
            <a:r>
              <a:rPr lang="en-US" sz="1600" dirty="0">
                <a:latin typeface="Open Sans"/>
              </a:rPr>
              <a:t> </a:t>
            </a:r>
            <a:r>
              <a:rPr lang="en-US" sz="1600" b="1" dirty="0" err="1">
                <a:solidFill>
                  <a:srgbClr val="00B0F0"/>
                </a:solidFill>
                <a:latin typeface="Open Sans"/>
              </a:rPr>
              <a:t>intracystic</a:t>
            </a:r>
            <a:r>
              <a:rPr lang="en-US" sz="1600" b="1" dirty="0">
                <a:solidFill>
                  <a:srgbClr val="00B0F0"/>
                </a:solidFill>
                <a:latin typeface="Open Sans"/>
              </a:rPr>
              <a:t> nodule</a:t>
            </a:r>
            <a:r>
              <a:rPr lang="en-US" sz="1600" dirty="0">
                <a:solidFill>
                  <a:srgbClr val="3D3D3D"/>
                </a:solidFill>
                <a:latin typeface="Open Sans"/>
              </a:rPr>
              <a:t> which is mildly T1 </a:t>
            </a:r>
            <a:r>
              <a:rPr lang="en-US" sz="1600" dirty="0" err="1">
                <a:solidFill>
                  <a:srgbClr val="3D3D3D"/>
                </a:solidFill>
                <a:latin typeface="Open Sans"/>
              </a:rPr>
              <a:t>hyperintense</a:t>
            </a:r>
            <a:r>
              <a:rPr lang="en-US" sz="1600" dirty="0">
                <a:solidFill>
                  <a:srgbClr val="3D3D3D"/>
                </a:solidFill>
                <a:latin typeface="Open Sans"/>
              </a:rPr>
              <a:t>. Normally enhancing pituitary gland is draped over the anterior right aspect of the cyst with mild elevation and deviation of the infundibulum to the right of midline</a:t>
            </a:r>
            <a:r>
              <a:rPr lang="en-US" sz="1600" dirty="0" smtClean="0">
                <a:solidFill>
                  <a:srgbClr val="3D3D3D"/>
                </a:solidFill>
                <a:latin typeface="Open Sans"/>
              </a:rPr>
              <a:t>.</a:t>
            </a:r>
          </a:p>
          <a:p>
            <a:endParaRPr lang="en-US" sz="1600" dirty="0">
              <a:solidFill>
                <a:srgbClr val="3D3D3D"/>
              </a:solidFill>
              <a:latin typeface="Open Sans"/>
            </a:endParaRPr>
          </a:p>
          <a:p>
            <a:r>
              <a:rPr lang="en-US" sz="1600" dirty="0" smtClean="0">
                <a:solidFill>
                  <a:srgbClr val="3D3D3D"/>
                </a:solidFill>
                <a:latin typeface="Open Sans"/>
              </a:rPr>
              <a:t> </a:t>
            </a:r>
            <a:r>
              <a:rPr lang="en-US" sz="1600" dirty="0">
                <a:solidFill>
                  <a:srgbClr val="3D3D3D"/>
                </a:solidFill>
                <a:latin typeface="Open Sans"/>
              </a:rPr>
              <a:t>The apex of the cyst contacts without displacing the optic chiasm and proximal aspects of the pre-</a:t>
            </a:r>
            <a:r>
              <a:rPr lang="en-US" sz="1600" dirty="0" err="1">
                <a:solidFill>
                  <a:srgbClr val="3D3D3D"/>
                </a:solidFill>
                <a:latin typeface="Open Sans"/>
              </a:rPr>
              <a:t>chiasmatic</a:t>
            </a:r>
            <a:r>
              <a:rPr lang="en-US" sz="1600" dirty="0">
                <a:solidFill>
                  <a:srgbClr val="3D3D3D"/>
                </a:solidFill>
                <a:latin typeface="Open Sans"/>
              </a:rPr>
              <a:t> optic nerves. There is no extension into the cavernous sinuses and the cavernous carotid flow voids are maintained.</a:t>
            </a:r>
          </a:p>
          <a:p>
            <a:endParaRPr lang="en-US" sz="1600" b="1" dirty="0" smtClean="0">
              <a:solidFill>
                <a:srgbClr val="3D3D3D"/>
              </a:solidFill>
              <a:latin typeface="Open Sans"/>
            </a:endParaRPr>
          </a:p>
          <a:p>
            <a:endParaRPr lang="en-US" sz="1600" b="1" dirty="0">
              <a:solidFill>
                <a:srgbClr val="3D3D3D"/>
              </a:solidFill>
              <a:latin typeface="Open Sans"/>
            </a:endParaRPr>
          </a:p>
          <a:p>
            <a:r>
              <a:rPr lang="en-US" sz="1600" b="1" dirty="0" smtClean="0">
                <a:solidFill>
                  <a:srgbClr val="3D3D3D"/>
                </a:solidFill>
                <a:latin typeface="Open Sans"/>
              </a:rPr>
              <a:t>Conclusion</a:t>
            </a:r>
          </a:p>
          <a:p>
            <a:r>
              <a:rPr lang="en-US" sz="1600" dirty="0" smtClean="0">
                <a:solidFill>
                  <a:srgbClr val="3D3D3D"/>
                </a:solidFill>
                <a:latin typeface="Open Sans"/>
              </a:rPr>
              <a:t>	The </a:t>
            </a:r>
            <a:r>
              <a:rPr lang="en-US" sz="1600" dirty="0">
                <a:solidFill>
                  <a:srgbClr val="3D3D3D"/>
                </a:solidFill>
                <a:latin typeface="Open Sans"/>
              </a:rPr>
              <a:t>imaging features are essentially pathognomonic of </a:t>
            </a:r>
            <a:r>
              <a:rPr lang="en-US" sz="1600" dirty="0" smtClean="0">
                <a:solidFill>
                  <a:srgbClr val="3D3D3D"/>
                </a:solidFill>
                <a:latin typeface="Open Sans"/>
              </a:rPr>
              <a:t>		a</a:t>
            </a:r>
            <a:r>
              <a:rPr lang="en-US" sz="1600" dirty="0">
                <a:solidFill>
                  <a:srgbClr val="3D3D3D"/>
                </a:solidFill>
                <a:latin typeface="Open Sans"/>
              </a:rPr>
              <a:t> </a:t>
            </a:r>
            <a:r>
              <a:rPr lang="en-US" sz="1600" b="1" dirty="0">
                <a:solidFill>
                  <a:srgbClr val="00B0F0"/>
                </a:solidFill>
                <a:latin typeface="Open Sans"/>
              </a:rPr>
              <a:t>Rathke's cleft cyst</a:t>
            </a:r>
            <a:r>
              <a:rPr lang="en-US" sz="1600" dirty="0">
                <a:solidFill>
                  <a:srgbClr val="3D3D3D"/>
                </a:solidFill>
                <a:latin typeface="Open Sans"/>
              </a:rPr>
              <a:t>.</a:t>
            </a:r>
            <a:endParaRPr lang="en-US" sz="1600" b="0" i="0" dirty="0">
              <a:solidFill>
                <a:srgbClr val="3D3D3D"/>
              </a:solidFill>
              <a:effectLst/>
              <a:latin typeface="Open Sans"/>
            </a:endParaRPr>
          </a:p>
        </p:txBody>
      </p:sp>
      <p:sp>
        <p:nvSpPr>
          <p:cNvPr id="5" name="Rectangle 4"/>
          <p:cNvSpPr/>
          <p:nvPr/>
        </p:nvSpPr>
        <p:spPr>
          <a:xfrm>
            <a:off x="133923" y="303744"/>
            <a:ext cx="2532004"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a:solidFill>
                  <a:srgbClr val="65419B"/>
                </a:solidFill>
                <a:latin typeface="Open Sans"/>
              </a:rPr>
              <a:t>Rathke's cleft cyst</a:t>
            </a:r>
          </a:p>
        </p:txBody>
      </p:sp>
      <p:pic>
        <p:nvPicPr>
          <p:cNvPr id="4" name="Picture 3"/>
          <p:cNvPicPr>
            <a:picLocks noChangeAspect="1"/>
          </p:cNvPicPr>
          <p:nvPr/>
        </p:nvPicPr>
        <p:blipFill>
          <a:blip r:embed="rId2"/>
          <a:stretch>
            <a:fillRect/>
          </a:stretch>
        </p:blipFill>
        <p:spPr>
          <a:xfrm>
            <a:off x="7565667" y="703854"/>
            <a:ext cx="4324350" cy="4781550"/>
          </a:xfrm>
          <a:prstGeom prst="rect">
            <a:avLst/>
          </a:prstGeom>
        </p:spPr>
      </p:pic>
      <p:cxnSp>
        <p:nvCxnSpPr>
          <p:cNvPr id="7" name="Straight Arrow Connector 6"/>
          <p:cNvCxnSpPr/>
          <p:nvPr/>
        </p:nvCxnSpPr>
        <p:spPr>
          <a:xfrm flipV="1">
            <a:off x="9337183" y="3606085"/>
            <a:ext cx="528034" cy="34773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644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mages.radiopaedia.org/images/375341/aceeab3d4e222318ef307d16bdd196_big_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764" y="557011"/>
            <a:ext cx="6000750" cy="60007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8679" y="1611679"/>
            <a:ext cx="5307721" cy="2585323"/>
          </a:xfrm>
          <a:prstGeom prst="rect">
            <a:avLst/>
          </a:prstGeom>
        </p:spPr>
        <p:txBody>
          <a:bodyPr wrap="square">
            <a:spAutoFit/>
          </a:bodyPr>
          <a:lstStyle/>
          <a:p>
            <a:r>
              <a:rPr lang="en-US" dirty="0">
                <a:solidFill>
                  <a:srgbClr val="3D3D3D"/>
                </a:solidFill>
                <a:latin typeface="Open Sans"/>
              </a:rPr>
              <a:t>A 1.5cm lesion within the mid and anterior portion of sella displaces otherwise </a:t>
            </a:r>
            <a:r>
              <a:rPr lang="en-US" dirty="0">
                <a:solidFill>
                  <a:srgbClr val="00B0F0"/>
                </a:solidFill>
                <a:latin typeface="Open Sans"/>
              </a:rPr>
              <a:t>normal appearing pituitary tissue posteriorly</a:t>
            </a:r>
            <a:r>
              <a:rPr lang="en-US" dirty="0">
                <a:solidFill>
                  <a:srgbClr val="3D3D3D"/>
                </a:solidFill>
                <a:latin typeface="Open Sans"/>
              </a:rPr>
              <a:t>. </a:t>
            </a:r>
            <a:endParaRPr lang="en-US" dirty="0" smtClean="0">
              <a:solidFill>
                <a:srgbClr val="3D3D3D"/>
              </a:solidFill>
              <a:latin typeface="Open Sans"/>
            </a:endParaRPr>
          </a:p>
          <a:p>
            <a:endParaRPr lang="en-US" dirty="0">
              <a:solidFill>
                <a:srgbClr val="3D3D3D"/>
              </a:solidFill>
              <a:latin typeface="Open Sans"/>
            </a:endParaRPr>
          </a:p>
          <a:p>
            <a:r>
              <a:rPr lang="en-US" dirty="0" smtClean="0">
                <a:solidFill>
                  <a:srgbClr val="00B0F0"/>
                </a:solidFill>
                <a:latin typeface="Open Sans"/>
              </a:rPr>
              <a:t>The </a:t>
            </a:r>
            <a:r>
              <a:rPr lang="en-US" dirty="0">
                <a:solidFill>
                  <a:srgbClr val="00B0F0"/>
                </a:solidFill>
                <a:latin typeface="Open Sans"/>
              </a:rPr>
              <a:t>infundibulum lies in the midline</a:t>
            </a:r>
            <a:r>
              <a:rPr lang="en-US" dirty="0" smtClean="0">
                <a:solidFill>
                  <a:srgbClr val="3D3D3D"/>
                </a:solidFill>
                <a:latin typeface="Open Sans"/>
              </a:rPr>
              <a:t>.</a:t>
            </a:r>
          </a:p>
          <a:p>
            <a:endParaRPr lang="en-US" dirty="0">
              <a:solidFill>
                <a:srgbClr val="3D3D3D"/>
              </a:solidFill>
              <a:latin typeface="Open Sans"/>
            </a:endParaRPr>
          </a:p>
          <a:p>
            <a:r>
              <a:rPr lang="en-US" dirty="0" smtClean="0">
                <a:solidFill>
                  <a:srgbClr val="3D3D3D"/>
                </a:solidFill>
                <a:latin typeface="Open Sans"/>
              </a:rPr>
              <a:t>The </a:t>
            </a:r>
            <a:r>
              <a:rPr lang="en-US" dirty="0">
                <a:solidFill>
                  <a:srgbClr val="3D3D3D"/>
                </a:solidFill>
                <a:latin typeface="Open Sans"/>
              </a:rPr>
              <a:t>mass does not extend beyond the diaphragma, and causes no optic chiasm or optic nerve </a:t>
            </a:r>
            <a:r>
              <a:rPr lang="en-US" dirty="0" smtClean="0">
                <a:solidFill>
                  <a:srgbClr val="3D3D3D"/>
                </a:solidFill>
                <a:latin typeface="Open Sans"/>
              </a:rPr>
              <a:t>compression</a:t>
            </a:r>
            <a:r>
              <a:rPr lang="en-US" dirty="0">
                <a:solidFill>
                  <a:srgbClr val="3D3D3D"/>
                </a:solidFill>
                <a:latin typeface="Open Sans"/>
              </a:rPr>
              <a:t>.</a:t>
            </a:r>
            <a:endParaRPr lang="en-US" dirty="0"/>
          </a:p>
        </p:txBody>
      </p:sp>
      <p:sp>
        <p:nvSpPr>
          <p:cNvPr id="5" name="Rectangle 4"/>
          <p:cNvSpPr/>
          <p:nvPr/>
        </p:nvSpPr>
        <p:spPr>
          <a:xfrm>
            <a:off x="133923" y="303744"/>
            <a:ext cx="2532004"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a:solidFill>
                  <a:srgbClr val="65419B"/>
                </a:solidFill>
                <a:latin typeface="Open Sans"/>
              </a:rPr>
              <a:t>Rathke's cleft cyst</a:t>
            </a:r>
          </a:p>
        </p:txBody>
      </p:sp>
    </p:spTree>
    <p:extLst>
      <p:ext uri="{BB962C8B-B14F-4D97-AF65-F5344CB8AC3E}">
        <p14:creationId xmlns:p14="http://schemas.microsoft.com/office/powerpoint/2010/main" val="4127056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mages.radiopaedia.org/images/7090109/5fe1f4adc38d12b781229543b0d7b2_big_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6668" y="856323"/>
            <a:ext cx="5038135" cy="503813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images.radiopaedia.org/images/7090196/cbae51ab8614219b86e62f963ee08e_big_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499" y="856323"/>
            <a:ext cx="5000312" cy="50003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3923" y="5890445"/>
            <a:ext cx="11605490" cy="738664"/>
          </a:xfrm>
          <a:prstGeom prst="rect">
            <a:avLst/>
          </a:prstGeom>
        </p:spPr>
        <p:txBody>
          <a:bodyPr wrap="square">
            <a:spAutoFit/>
          </a:bodyPr>
          <a:lstStyle/>
          <a:p>
            <a:r>
              <a:rPr lang="en-US" sz="1400" dirty="0" smtClean="0">
                <a:solidFill>
                  <a:srgbClr val="3D3D3D"/>
                </a:solidFill>
                <a:latin typeface="Open Sans"/>
              </a:rPr>
              <a:t>A </a:t>
            </a:r>
            <a:r>
              <a:rPr lang="en-US" sz="1400" dirty="0">
                <a:solidFill>
                  <a:srgbClr val="3D3D3D"/>
                </a:solidFill>
                <a:latin typeface="Open Sans"/>
              </a:rPr>
              <a:t>cystic lesion mostly fills the pituitary fossa and bulges into the suprasellar cistern and not compressing or distorting the optic chiasm</a:t>
            </a:r>
            <a:r>
              <a:rPr lang="en-US" sz="1400" dirty="0" smtClean="0">
                <a:solidFill>
                  <a:srgbClr val="3D3D3D"/>
                </a:solidFill>
                <a:latin typeface="Open Sans"/>
              </a:rPr>
              <a:t>.</a:t>
            </a:r>
          </a:p>
          <a:p>
            <a:endParaRPr lang="en-US" sz="1400" dirty="0" smtClean="0">
              <a:solidFill>
                <a:srgbClr val="3D3D3D"/>
              </a:solidFill>
              <a:latin typeface="Open Sans"/>
            </a:endParaRPr>
          </a:p>
          <a:p>
            <a:r>
              <a:rPr lang="en-US" sz="1400" dirty="0" smtClean="0">
                <a:solidFill>
                  <a:srgbClr val="3D3D3D"/>
                </a:solidFill>
                <a:latin typeface="Open Sans"/>
              </a:rPr>
              <a:t>A nodule </a:t>
            </a:r>
            <a:r>
              <a:rPr lang="en-US" sz="1400" dirty="0" err="1">
                <a:solidFill>
                  <a:srgbClr val="3D3D3D"/>
                </a:solidFill>
                <a:latin typeface="Open Sans"/>
              </a:rPr>
              <a:t>posteroinferiorly</a:t>
            </a:r>
            <a:r>
              <a:rPr lang="en-US" sz="1400" dirty="0">
                <a:solidFill>
                  <a:srgbClr val="3D3D3D"/>
                </a:solidFill>
                <a:latin typeface="Open Sans"/>
              </a:rPr>
              <a:t> within the cyst, which does not enhance. </a:t>
            </a:r>
          </a:p>
        </p:txBody>
      </p:sp>
      <p:sp>
        <p:nvSpPr>
          <p:cNvPr id="3" name="Rectangle 2"/>
          <p:cNvSpPr/>
          <p:nvPr/>
        </p:nvSpPr>
        <p:spPr>
          <a:xfrm>
            <a:off x="549499" y="919533"/>
            <a:ext cx="6096000" cy="923330"/>
          </a:xfrm>
          <a:prstGeom prst="rect">
            <a:avLst/>
          </a:prstGeom>
        </p:spPr>
        <p:txBody>
          <a:bodyPr>
            <a:spAutoFit/>
          </a:bodyPr>
          <a:lstStyle/>
          <a:p>
            <a:r>
              <a:rPr lang="en-US" b="1" cap="all" dirty="0">
                <a:solidFill>
                  <a:srgbClr val="FFFF00"/>
                </a:solidFill>
              </a:rPr>
              <a:t>AGE:</a:t>
            </a:r>
            <a:r>
              <a:rPr lang="en-US" b="1" dirty="0">
                <a:solidFill>
                  <a:srgbClr val="FFFF00"/>
                </a:solidFill>
              </a:rPr>
              <a:t> 55</a:t>
            </a:r>
          </a:p>
          <a:p>
            <a:r>
              <a:rPr lang="en-US" b="1" cap="all" dirty="0">
                <a:solidFill>
                  <a:srgbClr val="FFFF00"/>
                </a:solidFill>
              </a:rPr>
              <a:t>GENDER:</a:t>
            </a:r>
            <a:r>
              <a:rPr lang="en-US" b="1" dirty="0">
                <a:solidFill>
                  <a:srgbClr val="FFFF00"/>
                </a:solidFill>
              </a:rPr>
              <a:t> </a:t>
            </a:r>
            <a:r>
              <a:rPr lang="en-US" b="1" dirty="0" smtClean="0">
                <a:solidFill>
                  <a:srgbClr val="FFFF00"/>
                </a:solidFill>
              </a:rPr>
              <a:t>Female</a:t>
            </a:r>
          </a:p>
          <a:p>
            <a:r>
              <a:rPr lang="en-US" b="1" dirty="0">
                <a:solidFill>
                  <a:srgbClr val="FFFF00"/>
                </a:solidFill>
              </a:rPr>
              <a:t>Stable over 5 years</a:t>
            </a:r>
            <a:endParaRPr lang="en-US" b="1" i="0" dirty="0">
              <a:solidFill>
                <a:srgbClr val="FFFF00"/>
              </a:solidFill>
              <a:effectLst/>
            </a:endParaRPr>
          </a:p>
        </p:txBody>
      </p:sp>
      <p:sp>
        <p:nvSpPr>
          <p:cNvPr id="7" name="Rectangle 6"/>
          <p:cNvSpPr/>
          <p:nvPr/>
        </p:nvSpPr>
        <p:spPr>
          <a:xfrm>
            <a:off x="133923" y="303744"/>
            <a:ext cx="2532004"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a:solidFill>
                  <a:srgbClr val="65419B"/>
                </a:solidFill>
                <a:latin typeface="Open Sans"/>
              </a:rPr>
              <a:t>Rathke's cleft cyst</a:t>
            </a:r>
          </a:p>
        </p:txBody>
      </p:sp>
    </p:spTree>
    <p:extLst>
      <p:ext uri="{BB962C8B-B14F-4D97-AF65-F5344CB8AC3E}">
        <p14:creationId xmlns:p14="http://schemas.microsoft.com/office/powerpoint/2010/main" val="2536622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334" y="1198730"/>
            <a:ext cx="11539472" cy="2739211"/>
          </a:xfrm>
          <a:prstGeom prst="rect">
            <a:avLst/>
          </a:prstGeom>
        </p:spPr>
        <p:txBody>
          <a:bodyPr wrap="square">
            <a:spAutoFit/>
          </a:bodyPr>
          <a:lstStyle/>
          <a:p>
            <a:r>
              <a:rPr lang="en-US" b="1" dirty="0" smtClean="0">
                <a:solidFill>
                  <a:srgbClr val="00B050"/>
                </a:solidFill>
              </a:rPr>
              <a:t>&gt;&gt;</a:t>
            </a:r>
            <a:r>
              <a:rPr lang="en-US" dirty="0" smtClean="0">
                <a:solidFill>
                  <a:srgbClr val="00B050"/>
                </a:solidFill>
              </a:rPr>
              <a:t> </a:t>
            </a:r>
            <a:r>
              <a:rPr lang="en-US" sz="1600" dirty="0" smtClean="0">
                <a:solidFill>
                  <a:srgbClr val="3D3D3D"/>
                </a:solidFill>
              </a:rPr>
              <a:t>Craniopharyngiomas</a:t>
            </a:r>
            <a:r>
              <a:rPr lang="en-US" sz="1600" dirty="0">
                <a:solidFill>
                  <a:srgbClr val="3D3D3D"/>
                </a:solidFill>
              </a:rPr>
              <a:t> are relatively </a:t>
            </a:r>
            <a:r>
              <a:rPr lang="en-US" sz="1600" dirty="0">
                <a:solidFill>
                  <a:srgbClr val="00B050"/>
                </a:solidFill>
              </a:rPr>
              <a:t>benign </a:t>
            </a:r>
            <a:r>
              <a:rPr lang="en-US" sz="1600" dirty="0" smtClean="0">
                <a:solidFill>
                  <a:srgbClr val="00B050"/>
                </a:solidFill>
              </a:rPr>
              <a:t>neoplasms </a:t>
            </a:r>
            <a:r>
              <a:rPr lang="en-US" sz="1600" dirty="0">
                <a:solidFill>
                  <a:srgbClr val="3D3D3D"/>
                </a:solidFill>
              </a:rPr>
              <a:t>that typically arise in the sellar/suprasellar </a:t>
            </a:r>
            <a:r>
              <a:rPr lang="en-US" sz="1600" dirty="0" smtClean="0">
                <a:solidFill>
                  <a:srgbClr val="3D3D3D"/>
                </a:solidFill>
              </a:rPr>
              <a:t>region.</a:t>
            </a:r>
          </a:p>
          <a:p>
            <a:endParaRPr lang="en-US" sz="1600" dirty="0">
              <a:solidFill>
                <a:srgbClr val="3D3D3D"/>
              </a:solidFill>
            </a:endParaRPr>
          </a:p>
          <a:p>
            <a:r>
              <a:rPr lang="en-US" b="1" dirty="0" smtClean="0">
                <a:solidFill>
                  <a:srgbClr val="00B050"/>
                </a:solidFill>
              </a:rPr>
              <a:t>&gt;&gt;</a:t>
            </a:r>
            <a:r>
              <a:rPr lang="en-US" dirty="0" smtClean="0">
                <a:solidFill>
                  <a:srgbClr val="00B050"/>
                </a:solidFill>
              </a:rPr>
              <a:t> </a:t>
            </a:r>
            <a:r>
              <a:rPr lang="en-US" sz="1600" dirty="0" smtClean="0">
                <a:solidFill>
                  <a:srgbClr val="3D3D3D"/>
                </a:solidFill>
              </a:rPr>
              <a:t>They </a:t>
            </a:r>
            <a:r>
              <a:rPr lang="en-US" sz="1600" dirty="0">
                <a:solidFill>
                  <a:srgbClr val="3D3D3D"/>
                </a:solidFill>
              </a:rPr>
              <a:t>account for ~</a:t>
            </a:r>
            <a:r>
              <a:rPr lang="en-US" sz="1600" dirty="0">
                <a:solidFill>
                  <a:srgbClr val="00B050"/>
                </a:solidFill>
              </a:rPr>
              <a:t>1-5% of primary brain </a:t>
            </a:r>
            <a:r>
              <a:rPr lang="en-US" sz="1600" dirty="0" smtClean="0">
                <a:solidFill>
                  <a:srgbClr val="00B050"/>
                </a:solidFill>
              </a:rPr>
              <a:t>tumors</a:t>
            </a:r>
            <a:r>
              <a:rPr lang="en-US" sz="1600" dirty="0" smtClean="0">
                <a:solidFill>
                  <a:srgbClr val="3D3D3D"/>
                </a:solidFill>
              </a:rPr>
              <a:t>, </a:t>
            </a:r>
            <a:r>
              <a:rPr lang="en-US" sz="1600" dirty="0">
                <a:solidFill>
                  <a:srgbClr val="3D3D3D"/>
                </a:solidFill>
              </a:rPr>
              <a:t>and can </a:t>
            </a:r>
            <a:r>
              <a:rPr lang="en-US" sz="1600" dirty="0">
                <a:solidFill>
                  <a:srgbClr val="00B050"/>
                </a:solidFill>
              </a:rPr>
              <a:t>occur anywhere</a:t>
            </a:r>
            <a:r>
              <a:rPr lang="en-US" sz="1600" dirty="0">
                <a:solidFill>
                  <a:srgbClr val="3D3D3D"/>
                </a:solidFill>
              </a:rPr>
              <a:t> along </a:t>
            </a:r>
            <a:r>
              <a:rPr lang="en-US" sz="1600" dirty="0"/>
              <a:t>the infundibulum (from the floor of the third ventricle, to the pituitary gland).</a:t>
            </a:r>
          </a:p>
          <a:p>
            <a:endParaRPr lang="en-US" sz="1600" dirty="0">
              <a:solidFill>
                <a:srgbClr val="3D3D3D"/>
              </a:solidFill>
            </a:endParaRPr>
          </a:p>
          <a:p>
            <a:r>
              <a:rPr lang="en-US" b="1" dirty="0" smtClean="0">
                <a:solidFill>
                  <a:srgbClr val="00B050"/>
                </a:solidFill>
              </a:rPr>
              <a:t>&gt;&gt;</a:t>
            </a:r>
            <a:r>
              <a:rPr lang="en-US" dirty="0" smtClean="0">
                <a:solidFill>
                  <a:srgbClr val="00B050"/>
                </a:solidFill>
              </a:rPr>
              <a:t> </a:t>
            </a:r>
            <a:r>
              <a:rPr lang="en-US" sz="1600" dirty="0" smtClean="0">
                <a:solidFill>
                  <a:srgbClr val="3D3D3D"/>
                </a:solidFill>
              </a:rPr>
              <a:t>Two </a:t>
            </a:r>
            <a:r>
              <a:rPr lang="en-US" sz="1600" dirty="0">
                <a:solidFill>
                  <a:srgbClr val="3D3D3D"/>
                </a:solidFill>
              </a:rPr>
              <a:t>pathological </a:t>
            </a:r>
            <a:r>
              <a:rPr lang="en-US" sz="1600" dirty="0" smtClean="0">
                <a:solidFill>
                  <a:srgbClr val="3D3D3D"/>
                </a:solidFill>
              </a:rPr>
              <a:t>types (difference in appearances, </a:t>
            </a:r>
            <a:r>
              <a:rPr lang="en-US" sz="1600" dirty="0">
                <a:solidFill>
                  <a:srgbClr val="3D3D3D"/>
                </a:solidFill>
              </a:rPr>
              <a:t>prognosis and </a:t>
            </a:r>
            <a:r>
              <a:rPr lang="en-US" sz="1600" dirty="0" smtClean="0">
                <a:solidFill>
                  <a:srgbClr val="3D3D3D"/>
                </a:solidFill>
              </a:rPr>
              <a:t>epidemiology)</a:t>
            </a:r>
          </a:p>
          <a:p>
            <a:endParaRPr lang="en-US" sz="1600" dirty="0">
              <a:solidFill>
                <a:srgbClr val="3D3D3D"/>
              </a:solidFill>
            </a:endParaRPr>
          </a:p>
          <a:p>
            <a:pPr lvl="1">
              <a:lnSpc>
                <a:spcPct val="150000"/>
              </a:lnSpc>
              <a:buFont typeface="Arial" panose="020B0604020202020204" pitchFamily="34" charset="0"/>
              <a:buChar char="•"/>
            </a:pPr>
            <a:r>
              <a:rPr lang="en-US" b="1" dirty="0" err="1">
                <a:solidFill>
                  <a:srgbClr val="0070C0"/>
                </a:solidFill>
              </a:rPr>
              <a:t>adamantinomatous</a:t>
            </a:r>
            <a:r>
              <a:rPr lang="en-US" dirty="0">
                <a:solidFill>
                  <a:srgbClr val="0070C0"/>
                </a:solidFill>
              </a:rPr>
              <a:t> </a:t>
            </a:r>
            <a:r>
              <a:rPr lang="en-US" b="1" dirty="0" smtClean="0">
                <a:solidFill>
                  <a:srgbClr val="0070C0"/>
                </a:solidFill>
              </a:rPr>
              <a:t>(pediatric):</a:t>
            </a:r>
            <a:r>
              <a:rPr lang="en-US" dirty="0">
                <a:solidFill>
                  <a:srgbClr val="0070C0"/>
                </a:solidFill>
              </a:rPr>
              <a:t> ~90 % </a:t>
            </a:r>
          </a:p>
          <a:p>
            <a:pPr lvl="1">
              <a:lnSpc>
                <a:spcPct val="150000"/>
              </a:lnSpc>
              <a:buFont typeface="Arial" panose="020B0604020202020204" pitchFamily="34" charset="0"/>
              <a:buChar char="•"/>
            </a:pPr>
            <a:r>
              <a:rPr lang="en-US" b="1" dirty="0">
                <a:solidFill>
                  <a:srgbClr val="0070C0"/>
                </a:solidFill>
              </a:rPr>
              <a:t>papillary (adult):</a:t>
            </a:r>
            <a:r>
              <a:rPr lang="en-US" dirty="0">
                <a:solidFill>
                  <a:srgbClr val="0070C0"/>
                </a:solidFill>
              </a:rPr>
              <a:t> ~10 % </a:t>
            </a:r>
            <a:endParaRPr lang="en-US" b="0" i="0" dirty="0">
              <a:solidFill>
                <a:srgbClr val="3D3D3D"/>
              </a:solidFill>
              <a:effectLst/>
              <a:latin typeface="Open Sans"/>
            </a:endParaRPr>
          </a:p>
        </p:txBody>
      </p:sp>
      <p:sp>
        <p:nvSpPr>
          <p:cNvPr id="4" name="Rectangle 3"/>
          <p:cNvSpPr/>
          <p:nvPr/>
        </p:nvSpPr>
        <p:spPr>
          <a:xfrm>
            <a:off x="133923" y="303744"/>
            <a:ext cx="268655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a:solidFill>
                  <a:srgbClr val="65419B"/>
                </a:solidFill>
                <a:latin typeface="Open Sans"/>
              </a:rPr>
              <a:t>Craniopharyngioma</a:t>
            </a:r>
          </a:p>
        </p:txBody>
      </p:sp>
      <p:sp>
        <p:nvSpPr>
          <p:cNvPr id="2" name="Rectangle 1"/>
          <p:cNvSpPr/>
          <p:nvPr/>
        </p:nvSpPr>
        <p:spPr>
          <a:xfrm>
            <a:off x="283333" y="5874793"/>
            <a:ext cx="10019765" cy="276999"/>
          </a:xfrm>
          <a:prstGeom prst="rect">
            <a:avLst/>
          </a:prstGeom>
        </p:spPr>
        <p:txBody>
          <a:bodyPr wrap="square">
            <a:spAutoFit/>
          </a:bodyPr>
          <a:lstStyle/>
          <a:p>
            <a:r>
              <a:rPr lang="en-US" sz="1200" b="1" dirty="0">
                <a:solidFill>
                  <a:srgbClr val="00B050"/>
                </a:solidFill>
              </a:rPr>
              <a:t>Bernstein M. Neuro-oncology, the essentials. </a:t>
            </a:r>
            <a:r>
              <a:rPr lang="en-US" sz="1200" b="1" dirty="0" err="1">
                <a:solidFill>
                  <a:srgbClr val="00B050"/>
                </a:solidFill>
              </a:rPr>
              <a:t>Thieme</a:t>
            </a:r>
            <a:r>
              <a:rPr lang="en-US" sz="1200" b="1" dirty="0">
                <a:solidFill>
                  <a:srgbClr val="00B050"/>
                </a:solidFill>
              </a:rPr>
              <a:t>. (2007) ISBN:1588904970</a:t>
            </a:r>
            <a:endParaRPr lang="en-US" sz="1200" b="1" dirty="0">
              <a:solidFill>
                <a:srgbClr val="00B050"/>
              </a:solidFill>
              <a:latin typeface="Open Sans"/>
            </a:endParaRPr>
          </a:p>
        </p:txBody>
      </p:sp>
      <p:sp>
        <p:nvSpPr>
          <p:cNvPr id="5" name="Rectangle 4"/>
          <p:cNvSpPr/>
          <p:nvPr/>
        </p:nvSpPr>
        <p:spPr>
          <a:xfrm>
            <a:off x="283333" y="4121537"/>
            <a:ext cx="10940268" cy="1569660"/>
          </a:xfrm>
          <a:prstGeom prst="rect">
            <a:avLst/>
          </a:prstGeom>
          <a:ln w="12700">
            <a:solidFill>
              <a:schemeClr val="tx1"/>
            </a:solidFill>
          </a:ln>
        </p:spPr>
        <p:txBody>
          <a:bodyPr wrap="square">
            <a:spAutoFit/>
          </a:bodyPr>
          <a:lstStyle/>
          <a:p>
            <a:r>
              <a:rPr lang="en-US" sz="1600" b="1" dirty="0" err="1">
                <a:solidFill>
                  <a:srgbClr val="0070C0"/>
                </a:solidFill>
                <a:latin typeface="Open Sans"/>
              </a:rPr>
              <a:t>Adamantinomatous</a:t>
            </a:r>
            <a:endParaRPr lang="en-US" sz="1600" b="1" dirty="0">
              <a:solidFill>
                <a:srgbClr val="0070C0"/>
              </a:solidFill>
              <a:latin typeface="Open Sans"/>
            </a:endParaRPr>
          </a:p>
          <a:p>
            <a:r>
              <a:rPr lang="en-US" sz="1600" dirty="0" smtClean="0">
                <a:solidFill>
                  <a:srgbClr val="3D3D3D"/>
                </a:solidFill>
                <a:latin typeface="Open Sans"/>
              </a:rPr>
              <a:t>There </a:t>
            </a:r>
            <a:r>
              <a:rPr lang="en-US" sz="1600" dirty="0">
                <a:solidFill>
                  <a:srgbClr val="3D3D3D"/>
                </a:solidFill>
                <a:latin typeface="Open Sans"/>
              </a:rPr>
              <a:t>may be single or multiple cysts filled with thick oily fluid high in protein, blood products, and/or cholesterol, </a:t>
            </a:r>
            <a:endParaRPr lang="en-US" sz="1600" dirty="0" smtClean="0">
              <a:solidFill>
                <a:srgbClr val="3D3D3D"/>
              </a:solidFill>
              <a:latin typeface="Open Sans"/>
            </a:endParaRPr>
          </a:p>
          <a:p>
            <a:endParaRPr lang="en-US" sz="1600" dirty="0">
              <a:solidFill>
                <a:srgbClr val="3D3D3D"/>
              </a:solidFill>
              <a:latin typeface="Open Sans"/>
            </a:endParaRPr>
          </a:p>
          <a:p>
            <a:r>
              <a:rPr lang="en-US" sz="1600" b="1" dirty="0">
                <a:solidFill>
                  <a:srgbClr val="0070C0"/>
                </a:solidFill>
                <a:latin typeface="Open Sans"/>
              </a:rPr>
              <a:t>Papillary</a:t>
            </a:r>
            <a:r>
              <a:rPr lang="en-US" sz="1600" b="1" dirty="0">
                <a:solidFill>
                  <a:srgbClr val="65419B"/>
                </a:solidFill>
                <a:latin typeface="Open Sans"/>
              </a:rPr>
              <a:t> </a:t>
            </a:r>
          </a:p>
          <a:p>
            <a:r>
              <a:rPr lang="en-US" sz="1600" dirty="0">
                <a:solidFill>
                  <a:srgbClr val="3D3D3D"/>
                </a:solidFill>
                <a:latin typeface="Open Sans"/>
              </a:rPr>
              <a:t>The papillary subtype is seen almost exclusively in adults and is formed of masses of metaplastic squamous </a:t>
            </a:r>
            <a:r>
              <a:rPr lang="en-US" sz="1600" dirty="0" smtClean="0">
                <a:solidFill>
                  <a:srgbClr val="3D3D3D"/>
                </a:solidFill>
                <a:latin typeface="Open Sans"/>
              </a:rPr>
              <a:t>cells </a:t>
            </a:r>
            <a:r>
              <a:rPr lang="en-US" sz="1600" dirty="0">
                <a:solidFill>
                  <a:srgbClr val="3D3D3D"/>
                </a:solidFill>
                <a:latin typeface="Open Sans"/>
              </a:rPr>
              <a:t>and the </a:t>
            </a:r>
            <a:r>
              <a:rPr lang="en-US" sz="1600" dirty="0" smtClean="0">
                <a:solidFill>
                  <a:srgbClr val="3D3D3D"/>
                </a:solidFill>
                <a:latin typeface="Open Sans"/>
              </a:rPr>
              <a:t>tumor </a:t>
            </a:r>
            <a:r>
              <a:rPr lang="en-US" sz="1600" dirty="0">
                <a:solidFill>
                  <a:srgbClr val="3D3D3D"/>
                </a:solidFill>
                <a:latin typeface="Open Sans"/>
              </a:rPr>
              <a:t>is more solid. Calcification is uncommon or even </a:t>
            </a:r>
            <a:r>
              <a:rPr lang="en-US" sz="1600" dirty="0" smtClean="0">
                <a:solidFill>
                  <a:srgbClr val="3D3D3D"/>
                </a:solidFill>
                <a:latin typeface="Open Sans"/>
              </a:rPr>
              <a:t>rare</a:t>
            </a:r>
            <a:endParaRPr lang="en-US" sz="1600" b="0" i="0" dirty="0">
              <a:solidFill>
                <a:srgbClr val="3D3D3D"/>
              </a:solidFill>
              <a:effectLst/>
              <a:latin typeface="Open Sans"/>
            </a:endParaRPr>
          </a:p>
        </p:txBody>
      </p:sp>
    </p:spTree>
    <p:extLst>
      <p:ext uri="{BB962C8B-B14F-4D97-AF65-F5344CB8AC3E}">
        <p14:creationId xmlns:p14="http://schemas.microsoft.com/office/powerpoint/2010/main" val="3884211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0456" y="2938978"/>
            <a:ext cx="10049814" cy="3642023"/>
          </a:xfrm>
          <a:prstGeom prst="rect">
            <a:avLst/>
          </a:prstGeom>
        </p:spPr>
        <p:txBody>
          <a:bodyPr wrap="square">
            <a:spAutoFit/>
          </a:bodyPr>
          <a:lstStyle/>
          <a:p>
            <a:r>
              <a:rPr lang="en-US" b="1" dirty="0">
                <a:solidFill>
                  <a:srgbClr val="00B050"/>
                </a:solidFill>
                <a:latin typeface="Open Sans"/>
              </a:rPr>
              <a:t>Clinical</a:t>
            </a:r>
            <a:r>
              <a:rPr lang="en-US" b="1" dirty="0">
                <a:solidFill>
                  <a:srgbClr val="65419B"/>
                </a:solidFill>
                <a:latin typeface="Open Sans"/>
              </a:rPr>
              <a:t> </a:t>
            </a:r>
            <a:r>
              <a:rPr lang="en-US" b="1" dirty="0" smtClean="0">
                <a:solidFill>
                  <a:srgbClr val="00B050"/>
                </a:solidFill>
                <a:latin typeface="Open Sans"/>
              </a:rPr>
              <a:t>presentation</a:t>
            </a:r>
            <a:endParaRPr lang="en-US" dirty="0">
              <a:solidFill>
                <a:srgbClr val="3D3D3D"/>
              </a:solidFill>
              <a:latin typeface="Open Sans"/>
            </a:endParaRPr>
          </a:p>
          <a:p>
            <a:pPr lvl="1">
              <a:lnSpc>
                <a:spcPct val="150000"/>
              </a:lnSpc>
              <a:buFont typeface="Arial" panose="020B0604020202020204" pitchFamily="34" charset="0"/>
              <a:buChar char="•"/>
            </a:pPr>
            <a:r>
              <a:rPr lang="en-US" dirty="0">
                <a:solidFill>
                  <a:srgbClr val="3D3D3D"/>
                </a:solidFill>
                <a:latin typeface="Open Sans"/>
              </a:rPr>
              <a:t>headaches and raised ICP</a:t>
            </a:r>
          </a:p>
          <a:p>
            <a:pPr lvl="1">
              <a:lnSpc>
                <a:spcPct val="150000"/>
              </a:lnSpc>
              <a:buFont typeface="Arial" panose="020B0604020202020204" pitchFamily="34" charset="0"/>
              <a:buChar char="•"/>
            </a:pPr>
            <a:r>
              <a:rPr lang="en-US" dirty="0" smtClean="0">
                <a:solidFill>
                  <a:srgbClr val="3D3D3D"/>
                </a:solidFill>
                <a:latin typeface="Open Sans"/>
              </a:rPr>
              <a:t>visual </a:t>
            </a:r>
            <a:r>
              <a:rPr lang="en-US" dirty="0">
                <a:solidFill>
                  <a:srgbClr val="3D3D3D"/>
                </a:solidFill>
                <a:latin typeface="Open Sans"/>
              </a:rPr>
              <a:t>symptoms</a:t>
            </a:r>
          </a:p>
          <a:p>
            <a:pPr marL="1200150" lvl="2" indent="-285750">
              <a:lnSpc>
                <a:spcPct val="150000"/>
              </a:lnSpc>
              <a:buFont typeface="Arial" panose="020B0604020202020204" pitchFamily="34" charset="0"/>
              <a:buChar char="•"/>
            </a:pPr>
            <a:r>
              <a:rPr lang="en-US" sz="1200" dirty="0">
                <a:solidFill>
                  <a:srgbClr val="3D3D3D"/>
                </a:solidFill>
                <a:latin typeface="Open Sans"/>
              </a:rPr>
              <a:t>20% of children </a:t>
            </a:r>
          </a:p>
          <a:p>
            <a:pPr marL="1200150" lvl="2" indent="-285750">
              <a:lnSpc>
                <a:spcPct val="150000"/>
              </a:lnSpc>
              <a:buFont typeface="Arial" panose="020B0604020202020204" pitchFamily="34" charset="0"/>
              <a:buChar char="•"/>
            </a:pPr>
            <a:r>
              <a:rPr lang="en-US" sz="1200" dirty="0">
                <a:solidFill>
                  <a:srgbClr val="3D3D3D"/>
                </a:solidFill>
                <a:latin typeface="Open Sans"/>
              </a:rPr>
              <a:t>80% adults</a:t>
            </a:r>
          </a:p>
          <a:p>
            <a:pPr lvl="1">
              <a:lnSpc>
                <a:spcPct val="150000"/>
              </a:lnSpc>
              <a:buFont typeface="Arial" panose="020B0604020202020204" pitchFamily="34" charset="0"/>
              <a:buChar char="•"/>
            </a:pPr>
            <a:r>
              <a:rPr lang="en-US" dirty="0">
                <a:solidFill>
                  <a:srgbClr val="3D3D3D"/>
                </a:solidFill>
                <a:latin typeface="Open Sans"/>
              </a:rPr>
              <a:t>hormonal imbalances</a:t>
            </a:r>
          </a:p>
          <a:p>
            <a:pPr marL="1200150" lvl="2" indent="-285750">
              <a:lnSpc>
                <a:spcPct val="150000"/>
              </a:lnSpc>
              <a:buFont typeface="Arial" panose="020B0604020202020204" pitchFamily="34" charset="0"/>
              <a:buChar char="•"/>
            </a:pPr>
            <a:r>
              <a:rPr lang="en-US" sz="1200" dirty="0">
                <a:solidFill>
                  <a:srgbClr val="3D3D3D"/>
                </a:solidFill>
                <a:latin typeface="Open Sans"/>
              </a:rPr>
              <a:t>short stature and delayed puberty in children</a:t>
            </a:r>
          </a:p>
          <a:p>
            <a:pPr marL="1200150" lvl="2" indent="-285750">
              <a:lnSpc>
                <a:spcPct val="150000"/>
              </a:lnSpc>
              <a:buFont typeface="Arial" panose="020B0604020202020204" pitchFamily="34" charset="0"/>
              <a:buChar char="•"/>
            </a:pPr>
            <a:r>
              <a:rPr lang="en-US" sz="1200" dirty="0">
                <a:solidFill>
                  <a:srgbClr val="3D3D3D"/>
                </a:solidFill>
                <a:latin typeface="Open Sans"/>
              </a:rPr>
              <a:t>decreased libido</a:t>
            </a:r>
          </a:p>
          <a:p>
            <a:pPr marL="1200150" lvl="2" indent="-285750">
              <a:lnSpc>
                <a:spcPct val="150000"/>
              </a:lnSpc>
              <a:buFont typeface="Arial" panose="020B0604020202020204" pitchFamily="34" charset="0"/>
              <a:buChar char="•"/>
            </a:pPr>
            <a:r>
              <a:rPr lang="en-US" sz="1200" dirty="0" smtClean="0">
                <a:solidFill>
                  <a:srgbClr val="3D3D3D"/>
                </a:solidFill>
                <a:latin typeface="Open Sans"/>
              </a:rPr>
              <a:t>amenorrhea</a:t>
            </a:r>
            <a:endParaRPr lang="en-US" sz="1200" dirty="0">
              <a:solidFill>
                <a:srgbClr val="3D3D3D"/>
              </a:solidFill>
              <a:latin typeface="Open Sans"/>
            </a:endParaRPr>
          </a:p>
          <a:p>
            <a:pPr marL="1200150" lvl="2" indent="-285750">
              <a:lnSpc>
                <a:spcPct val="150000"/>
              </a:lnSpc>
              <a:buFont typeface="Arial" panose="020B0604020202020204" pitchFamily="34" charset="0"/>
              <a:buChar char="•"/>
            </a:pPr>
            <a:r>
              <a:rPr lang="en-US" sz="1200" dirty="0">
                <a:latin typeface="Open Sans"/>
              </a:rPr>
              <a:t>diabetes insipidus</a:t>
            </a:r>
          </a:p>
          <a:p>
            <a:pPr lvl="1">
              <a:lnSpc>
                <a:spcPct val="150000"/>
              </a:lnSpc>
              <a:buFont typeface="Arial" panose="020B0604020202020204" pitchFamily="34" charset="0"/>
              <a:buChar char="•"/>
            </a:pPr>
            <a:r>
              <a:rPr lang="en-US" dirty="0" smtClean="0">
                <a:solidFill>
                  <a:srgbClr val="3D3D3D"/>
                </a:solidFill>
                <a:latin typeface="Open Sans"/>
              </a:rPr>
              <a:t>behavioral </a:t>
            </a:r>
            <a:r>
              <a:rPr lang="en-US" dirty="0">
                <a:solidFill>
                  <a:srgbClr val="3D3D3D"/>
                </a:solidFill>
                <a:latin typeface="Open Sans"/>
              </a:rPr>
              <a:t>change due to frontal or temporal extension</a:t>
            </a:r>
            <a:endParaRPr lang="en-US" b="0" i="0" dirty="0">
              <a:solidFill>
                <a:srgbClr val="3D3D3D"/>
              </a:solidFill>
              <a:effectLst/>
              <a:latin typeface="Open Sans"/>
            </a:endParaRPr>
          </a:p>
        </p:txBody>
      </p:sp>
      <p:sp>
        <p:nvSpPr>
          <p:cNvPr id="4" name="Rectangle 3"/>
          <p:cNvSpPr/>
          <p:nvPr/>
        </p:nvSpPr>
        <p:spPr>
          <a:xfrm>
            <a:off x="133923" y="303744"/>
            <a:ext cx="268655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a:solidFill>
                  <a:srgbClr val="65419B"/>
                </a:solidFill>
                <a:latin typeface="Open Sans"/>
              </a:rPr>
              <a:t>Craniopharyngioma</a:t>
            </a:r>
          </a:p>
        </p:txBody>
      </p:sp>
      <p:sp>
        <p:nvSpPr>
          <p:cNvPr id="5" name="Rectangle 4"/>
          <p:cNvSpPr/>
          <p:nvPr/>
        </p:nvSpPr>
        <p:spPr>
          <a:xfrm>
            <a:off x="270456" y="953184"/>
            <a:ext cx="11069057" cy="1801006"/>
          </a:xfrm>
          <a:prstGeom prst="rect">
            <a:avLst/>
          </a:prstGeom>
        </p:spPr>
        <p:txBody>
          <a:bodyPr wrap="square">
            <a:spAutoFit/>
          </a:bodyPr>
          <a:lstStyle/>
          <a:p>
            <a:r>
              <a:rPr lang="en-US" b="1" dirty="0">
                <a:solidFill>
                  <a:srgbClr val="00B050"/>
                </a:solidFill>
                <a:latin typeface="Open Sans"/>
              </a:rPr>
              <a:t>Location</a:t>
            </a:r>
          </a:p>
          <a:p>
            <a:pPr marL="1200150" lvl="2" indent="-285750">
              <a:lnSpc>
                <a:spcPct val="150000"/>
              </a:lnSpc>
              <a:buFont typeface="Wingdings" panose="05000000000000000000" pitchFamily="2" charset="2"/>
              <a:buChar char="Ø"/>
            </a:pPr>
            <a:r>
              <a:rPr lang="en-US" sz="1600" dirty="0" smtClean="0">
                <a:solidFill>
                  <a:srgbClr val="3D3D3D"/>
                </a:solidFill>
                <a:latin typeface="Open Sans"/>
              </a:rPr>
              <a:t>suprasellar (</a:t>
            </a:r>
            <a:r>
              <a:rPr lang="en-US" sz="1600" dirty="0">
                <a:solidFill>
                  <a:srgbClr val="3D3D3D"/>
                </a:solidFill>
                <a:latin typeface="Open Sans"/>
              </a:rPr>
              <a:t>95</a:t>
            </a:r>
            <a:r>
              <a:rPr lang="en-US" sz="1600" dirty="0" smtClean="0">
                <a:solidFill>
                  <a:srgbClr val="3D3D3D"/>
                </a:solidFill>
                <a:latin typeface="Open Sans"/>
              </a:rPr>
              <a:t>%)</a:t>
            </a:r>
          </a:p>
          <a:p>
            <a:pPr marL="1200150" lvl="2" indent="-285750">
              <a:lnSpc>
                <a:spcPct val="150000"/>
              </a:lnSpc>
              <a:buFont typeface="Wingdings" panose="05000000000000000000" pitchFamily="2" charset="2"/>
              <a:buChar char="Ø"/>
            </a:pPr>
            <a:r>
              <a:rPr lang="en-US" sz="1600" dirty="0" smtClean="0">
                <a:solidFill>
                  <a:srgbClr val="3D3D3D"/>
                </a:solidFill>
                <a:latin typeface="Open Sans"/>
              </a:rPr>
              <a:t>both </a:t>
            </a:r>
            <a:r>
              <a:rPr lang="en-US" sz="1600" dirty="0">
                <a:solidFill>
                  <a:srgbClr val="3D3D3D"/>
                </a:solidFill>
                <a:latin typeface="Open Sans"/>
              </a:rPr>
              <a:t>the suprasellar and </a:t>
            </a:r>
            <a:r>
              <a:rPr lang="en-US" sz="1600" dirty="0" err="1">
                <a:solidFill>
                  <a:srgbClr val="3D3D3D"/>
                </a:solidFill>
                <a:latin typeface="Open Sans"/>
              </a:rPr>
              <a:t>intrasellar</a:t>
            </a:r>
            <a:r>
              <a:rPr lang="en-US" sz="1600" dirty="0">
                <a:solidFill>
                  <a:srgbClr val="3D3D3D"/>
                </a:solidFill>
                <a:latin typeface="Open Sans"/>
              </a:rPr>
              <a:t> spaces (75</a:t>
            </a:r>
            <a:r>
              <a:rPr lang="en-US" sz="1600" dirty="0" smtClean="0">
                <a:solidFill>
                  <a:srgbClr val="3D3D3D"/>
                </a:solidFill>
                <a:latin typeface="Open Sans"/>
              </a:rPr>
              <a:t>%)</a:t>
            </a:r>
          </a:p>
          <a:p>
            <a:pPr marL="1200150" lvl="2" indent="-285750">
              <a:lnSpc>
                <a:spcPct val="150000"/>
              </a:lnSpc>
              <a:buFont typeface="Wingdings" panose="05000000000000000000" pitchFamily="2" charset="2"/>
              <a:buChar char="Ø"/>
            </a:pPr>
            <a:r>
              <a:rPr lang="en-US" sz="1600" dirty="0" smtClean="0">
                <a:solidFill>
                  <a:srgbClr val="3D3D3D"/>
                </a:solidFill>
                <a:latin typeface="Open Sans"/>
              </a:rPr>
              <a:t>purely </a:t>
            </a:r>
            <a:r>
              <a:rPr lang="en-US" sz="1600" dirty="0">
                <a:solidFill>
                  <a:srgbClr val="3D3D3D"/>
                </a:solidFill>
                <a:latin typeface="Open Sans"/>
              </a:rPr>
              <a:t>suprasellar (20</a:t>
            </a:r>
            <a:r>
              <a:rPr lang="en-US" sz="1600" dirty="0" smtClean="0">
                <a:solidFill>
                  <a:srgbClr val="3D3D3D"/>
                </a:solidFill>
                <a:latin typeface="Open Sans"/>
              </a:rPr>
              <a:t>%)</a:t>
            </a:r>
          </a:p>
          <a:p>
            <a:pPr marL="1200150" lvl="2" indent="-285750">
              <a:lnSpc>
                <a:spcPct val="150000"/>
              </a:lnSpc>
              <a:buFont typeface="Wingdings" panose="05000000000000000000" pitchFamily="2" charset="2"/>
              <a:buChar char="Ø"/>
            </a:pPr>
            <a:r>
              <a:rPr lang="en-US" sz="1600" dirty="0" smtClean="0">
                <a:solidFill>
                  <a:srgbClr val="3D3D3D"/>
                </a:solidFill>
                <a:latin typeface="Open Sans"/>
              </a:rPr>
              <a:t>purely </a:t>
            </a:r>
            <a:r>
              <a:rPr lang="en-US" sz="1600" dirty="0" err="1">
                <a:solidFill>
                  <a:srgbClr val="3D3D3D"/>
                </a:solidFill>
                <a:latin typeface="Open Sans"/>
              </a:rPr>
              <a:t>intrasellar</a:t>
            </a:r>
            <a:r>
              <a:rPr lang="en-US" sz="1600" dirty="0">
                <a:solidFill>
                  <a:srgbClr val="3D3D3D"/>
                </a:solidFill>
                <a:latin typeface="Open Sans"/>
              </a:rPr>
              <a:t> location is quite uncommon (&lt;</a:t>
            </a:r>
            <a:r>
              <a:rPr lang="en-US" sz="1600" dirty="0" smtClean="0">
                <a:solidFill>
                  <a:srgbClr val="3D3D3D"/>
                </a:solidFill>
                <a:latin typeface="Open Sans"/>
              </a:rPr>
              <a:t>5%)</a:t>
            </a:r>
            <a:endParaRPr lang="en-US" sz="1600" b="0" i="0" dirty="0">
              <a:solidFill>
                <a:srgbClr val="3D3D3D"/>
              </a:solidFill>
              <a:effectLst/>
              <a:latin typeface="Open Sans"/>
            </a:endParaRPr>
          </a:p>
        </p:txBody>
      </p:sp>
    </p:spTree>
    <p:extLst>
      <p:ext uri="{BB962C8B-B14F-4D97-AF65-F5344CB8AC3E}">
        <p14:creationId xmlns:p14="http://schemas.microsoft.com/office/powerpoint/2010/main" val="1036885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3140" y="1209060"/>
            <a:ext cx="11287998" cy="1138773"/>
          </a:xfrm>
          <a:prstGeom prst="rect">
            <a:avLst/>
          </a:prstGeom>
        </p:spPr>
        <p:txBody>
          <a:bodyPr wrap="square">
            <a:spAutoFit/>
          </a:bodyPr>
          <a:lstStyle/>
          <a:p>
            <a:r>
              <a:rPr lang="en-US" b="1" dirty="0" err="1" smtClean="0">
                <a:solidFill>
                  <a:srgbClr val="0070C0"/>
                </a:solidFill>
                <a:latin typeface="Open Sans"/>
              </a:rPr>
              <a:t>Adamantinomatous</a:t>
            </a:r>
            <a:endParaRPr lang="en-US" b="1" dirty="0" smtClean="0">
              <a:solidFill>
                <a:srgbClr val="0070C0"/>
              </a:solidFill>
              <a:latin typeface="Open Sans"/>
            </a:endParaRPr>
          </a:p>
          <a:p>
            <a:endParaRPr lang="en-US" b="1" dirty="0">
              <a:solidFill>
                <a:srgbClr val="0070C0"/>
              </a:solidFill>
              <a:latin typeface="Open Sans"/>
            </a:endParaRPr>
          </a:p>
          <a:p>
            <a:r>
              <a:rPr lang="en-US" sz="1600" dirty="0" smtClean="0">
                <a:solidFill>
                  <a:srgbClr val="3D3D3D"/>
                </a:solidFill>
                <a:latin typeface="Open Sans"/>
              </a:rPr>
              <a:t>Typically </a:t>
            </a:r>
            <a:r>
              <a:rPr lang="en-US" sz="1600" dirty="0">
                <a:solidFill>
                  <a:srgbClr val="3D3D3D"/>
                </a:solidFill>
                <a:latin typeface="Open Sans"/>
              </a:rPr>
              <a:t>have a lobulated contour as a result of usually multiple cystic lesions. Solid components are present, but often form a relatively minor part of the mass, and enhance vividly on both CT and MRI. Overall, calcification is very </a:t>
            </a:r>
            <a:r>
              <a:rPr lang="en-US" sz="1600" dirty="0" smtClean="0">
                <a:solidFill>
                  <a:srgbClr val="3D3D3D"/>
                </a:solidFill>
                <a:latin typeface="Open Sans"/>
              </a:rPr>
              <a:t>common.</a:t>
            </a:r>
            <a:endParaRPr lang="en-US" sz="1600" b="0" i="0" dirty="0">
              <a:solidFill>
                <a:srgbClr val="3D3D3D"/>
              </a:solidFill>
              <a:effectLst/>
              <a:latin typeface="Open Sans"/>
            </a:endParaRPr>
          </a:p>
        </p:txBody>
      </p:sp>
      <p:sp>
        <p:nvSpPr>
          <p:cNvPr id="4" name="Rectangle 3"/>
          <p:cNvSpPr/>
          <p:nvPr/>
        </p:nvSpPr>
        <p:spPr>
          <a:xfrm>
            <a:off x="393140" y="2558011"/>
            <a:ext cx="10457645" cy="2862322"/>
          </a:xfrm>
          <a:prstGeom prst="rect">
            <a:avLst/>
          </a:prstGeom>
        </p:spPr>
        <p:txBody>
          <a:bodyPr wrap="square">
            <a:spAutoFit/>
          </a:bodyPr>
          <a:lstStyle/>
          <a:p>
            <a:r>
              <a:rPr lang="en-US" b="1" dirty="0">
                <a:solidFill>
                  <a:srgbClr val="0070C0"/>
                </a:solidFill>
                <a:latin typeface="Open Sans"/>
              </a:rPr>
              <a:t>MRI</a:t>
            </a:r>
            <a:r>
              <a:rPr lang="en-US" b="1" dirty="0">
                <a:solidFill>
                  <a:srgbClr val="65419B"/>
                </a:solidFill>
                <a:latin typeface="Open Sans"/>
              </a:rPr>
              <a:t> </a:t>
            </a:r>
          </a:p>
          <a:p>
            <a:pPr>
              <a:buFont typeface="Arial" panose="020B0604020202020204" pitchFamily="34" charset="0"/>
              <a:buChar char="•"/>
            </a:pPr>
            <a:r>
              <a:rPr lang="en-US" dirty="0">
                <a:solidFill>
                  <a:srgbClr val="3D3D3D"/>
                </a:solidFill>
                <a:latin typeface="Open Sans"/>
              </a:rPr>
              <a:t>cysts</a:t>
            </a:r>
          </a:p>
          <a:p>
            <a:pPr marL="742950" lvl="1" indent="-285750">
              <a:buFont typeface="Arial" panose="020B0604020202020204" pitchFamily="34" charset="0"/>
              <a:buChar char="•"/>
            </a:pPr>
            <a:r>
              <a:rPr lang="en-US" b="1" dirty="0">
                <a:solidFill>
                  <a:srgbClr val="3D3D3D"/>
                </a:solidFill>
                <a:latin typeface="Open Sans"/>
              </a:rPr>
              <a:t>T1:</a:t>
            </a:r>
            <a:r>
              <a:rPr lang="en-US" dirty="0">
                <a:solidFill>
                  <a:srgbClr val="3D3D3D"/>
                </a:solidFill>
                <a:latin typeface="Open Sans"/>
              </a:rPr>
              <a:t> </a:t>
            </a:r>
            <a:r>
              <a:rPr lang="en-US" dirty="0" err="1">
                <a:solidFill>
                  <a:srgbClr val="3D3D3D"/>
                </a:solidFill>
                <a:latin typeface="Open Sans"/>
              </a:rPr>
              <a:t>iso</a:t>
            </a:r>
            <a:r>
              <a:rPr lang="en-US" dirty="0">
                <a:solidFill>
                  <a:srgbClr val="3D3D3D"/>
                </a:solidFill>
                <a:latin typeface="Open Sans"/>
              </a:rPr>
              <a:t>- to </a:t>
            </a:r>
            <a:r>
              <a:rPr lang="en-US" dirty="0" err="1">
                <a:solidFill>
                  <a:srgbClr val="3D3D3D"/>
                </a:solidFill>
                <a:latin typeface="Open Sans"/>
              </a:rPr>
              <a:t>hyperintense</a:t>
            </a:r>
            <a:r>
              <a:rPr lang="en-US" dirty="0">
                <a:solidFill>
                  <a:srgbClr val="3D3D3D"/>
                </a:solidFill>
                <a:latin typeface="Open Sans"/>
              </a:rPr>
              <a:t> to brain (due to high protein content "machinery oil cysts")</a:t>
            </a:r>
          </a:p>
          <a:p>
            <a:pPr marL="742950" lvl="1" indent="-285750">
              <a:buFont typeface="Arial" panose="020B0604020202020204" pitchFamily="34" charset="0"/>
              <a:buChar char="•"/>
            </a:pPr>
            <a:r>
              <a:rPr lang="en-US" b="1" dirty="0">
                <a:solidFill>
                  <a:srgbClr val="3D3D3D"/>
                </a:solidFill>
                <a:latin typeface="Open Sans"/>
              </a:rPr>
              <a:t>T2: </a:t>
            </a:r>
            <a:r>
              <a:rPr lang="en-US" dirty="0">
                <a:solidFill>
                  <a:srgbClr val="3D3D3D"/>
                </a:solidFill>
                <a:latin typeface="Open Sans"/>
              </a:rPr>
              <a:t>variable but ~80% are mostly or partly T2 </a:t>
            </a:r>
            <a:r>
              <a:rPr lang="en-US" dirty="0" err="1">
                <a:solidFill>
                  <a:srgbClr val="3D3D3D"/>
                </a:solidFill>
                <a:latin typeface="Open Sans"/>
              </a:rPr>
              <a:t>hyperintense</a:t>
            </a:r>
            <a:endParaRPr lang="en-US" dirty="0">
              <a:solidFill>
                <a:srgbClr val="3D3D3D"/>
              </a:solidFill>
              <a:latin typeface="Open Sans"/>
            </a:endParaRPr>
          </a:p>
          <a:p>
            <a:pPr>
              <a:buFont typeface="Arial" panose="020B0604020202020204" pitchFamily="34" charset="0"/>
              <a:buChar char="•"/>
            </a:pPr>
            <a:r>
              <a:rPr lang="en-US" dirty="0">
                <a:solidFill>
                  <a:srgbClr val="3D3D3D"/>
                </a:solidFill>
                <a:latin typeface="Open Sans"/>
              </a:rPr>
              <a:t>solid component</a:t>
            </a:r>
          </a:p>
          <a:p>
            <a:pPr marL="742950" lvl="1" indent="-285750">
              <a:buFont typeface="Arial" panose="020B0604020202020204" pitchFamily="34" charset="0"/>
              <a:buChar char="•"/>
            </a:pPr>
            <a:r>
              <a:rPr lang="en-US" b="1" dirty="0">
                <a:solidFill>
                  <a:srgbClr val="3D3D3D"/>
                </a:solidFill>
                <a:latin typeface="Open Sans"/>
              </a:rPr>
              <a:t>T1 C+ (Gd):</a:t>
            </a:r>
            <a:r>
              <a:rPr lang="en-US" dirty="0">
                <a:solidFill>
                  <a:srgbClr val="3D3D3D"/>
                </a:solidFill>
                <a:latin typeface="Open Sans"/>
              </a:rPr>
              <a:t> vivid enhancement</a:t>
            </a:r>
          </a:p>
          <a:p>
            <a:pPr marL="742950" lvl="1" indent="-285750">
              <a:buFont typeface="Arial" panose="020B0604020202020204" pitchFamily="34" charset="0"/>
              <a:buChar char="•"/>
            </a:pPr>
            <a:r>
              <a:rPr lang="en-US" b="1" dirty="0">
                <a:solidFill>
                  <a:srgbClr val="3D3D3D"/>
                </a:solidFill>
                <a:latin typeface="Open Sans"/>
              </a:rPr>
              <a:t>T2:</a:t>
            </a:r>
            <a:r>
              <a:rPr lang="en-US" dirty="0">
                <a:solidFill>
                  <a:srgbClr val="3D3D3D"/>
                </a:solidFill>
                <a:latin typeface="Open Sans"/>
              </a:rPr>
              <a:t> variable or mixed </a:t>
            </a:r>
          </a:p>
          <a:p>
            <a:pPr>
              <a:buFont typeface="Arial" panose="020B0604020202020204" pitchFamily="34" charset="0"/>
              <a:buChar char="•"/>
            </a:pPr>
            <a:r>
              <a:rPr lang="en-US" dirty="0">
                <a:solidFill>
                  <a:srgbClr val="00B050"/>
                </a:solidFill>
                <a:latin typeface="Open Sans"/>
              </a:rPr>
              <a:t>calcification</a:t>
            </a:r>
          </a:p>
          <a:p>
            <a:pPr marL="742950" lvl="1" indent="-285750">
              <a:buFont typeface="Arial" panose="020B0604020202020204" pitchFamily="34" charset="0"/>
              <a:buChar char="•"/>
            </a:pPr>
            <a:r>
              <a:rPr lang="en-US" dirty="0">
                <a:solidFill>
                  <a:srgbClr val="3D3D3D"/>
                </a:solidFill>
                <a:latin typeface="Open Sans"/>
              </a:rPr>
              <a:t>difficult to appreciate on conventional imaging</a:t>
            </a:r>
          </a:p>
          <a:p>
            <a:pPr marL="742950" lvl="1" indent="-285750">
              <a:buFont typeface="Arial" panose="020B0604020202020204" pitchFamily="34" charset="0"/>
              <a:buChar char="•"/>
            </a:pPr>
            <a:r>
              <a:rPr lang="en-US" dirty="0">
                <a:solidFill>
                  <a:srgbClr val="3D3D3D"/>
                </a:solidFill>
                <a:latin typeface="Open Sans"/>
              </a:rPr>
              <a:t>susceptible sequences may better demonstrate </a:t>
            </a:r>
            <a:r>
              <a:rPr lang="en-US" dirty="0" smtClean="0">
                <a:solidFill>
                  <a:srgbClr val="3D3D3D"/>
                </a:solidFill>
                <a:latin typeface="Open Sans"/>
              </a:rPr>
              <a:t>calcification</a:t>
            </a:r>
            <a:endParaRPr lang="en-US" dirty="0">
              <a:solidFill>
                <a:srgbClr val="3D3D3D"/>
              </a:solidFill>
              <a:latin typeface="Open Sans"/>
            </a:endParaRPr>
          </a:p>
        </p:txBody>
      </p:sp>
      <p:sp>
        <p:nvSpPr>
          <p:cNvPr id="5" name="Rectangle 4"/>
          <p:cNvSpPr/>
          <p:nvPr/>
        </p:nvSpPr>
        <p:spPr>
          <a:xfrm>
            <a:off x="133923" y="303744"/>
            <a:ext cx="268655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a:solidFill>
                  <a:srgbClr val="65419B"/>
                </a:solidFill>
                <a:latin typeface="Open Sans"/>
              </a:rPr>
              <a:t>Craniopharyngioma</a:t>
            </a:r>
          </a:p>
        </p:txBody>
      </p:sp>
    </p:spTree>
    <p:extLst>
      <p:ext uri="{BB962C8B-B14F-4D97-AF65-F5344CB8AC3E}">
        <p14:creationId xmlns:p14="http://schemas.microsoft.com/office/powerpoint/2010/main" val="10899083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3140" y="1176967"/>
            <a:ext cx="11378150" cy="1615827"/>
          </a:xfrm>
          <a:prstGeom prst="rect">
            <a:avLst/>
          </a:prstGeom>
        </p:spPr>
        <p:txBody>
          <a:bodyPr wrap="square">
            <a:spAutoFit/>
          </a:bodyPr>
          <a:lstStyle/>
          <a:p>
            <a:r>
              <a:rPr lang="en-US" b="1" dirty="0">
                <a:solidFill>
                  <a:srgbClr val="0070C0"/>
                </a:solidFill>
                <a:latin typeface="Open Sans"/>
              </a:rPr>
              <a:t>Papillary</a:t>
            </a:r>
            <a:r>
              <a:rPr lang="en-US" b="1" dirty="0">
                <a:solidFill>
                  <a:srgbClr val="65419B"/>
                </a:solidFill>
                <a:latin typeface="Open Sans"/>
              </a:rPr>
              <a:t> </a:t>
            </a:r>
          </a:p>
          <a:p>
            <a:pPr>
              <a:lnSpc>
                <a:spcPct val="150000"/>
              </a:lnSpc>
            </a:pPr>
            <a:r>
              <a:rPr lang="en-US" b="1" dirty="0" smtClean="0">
                <a:solidFill>
                  <a:srgbClr val="00B050"/>
                </a:solidFill>
                <a:latin typeface="Open Sans"/>
              </a:rPr>
              <a:t>&gt;&gt;</a:t>
            </a:r>
            <a:r>
              <a:rPr lang="en-US" dirty="0" smtClean="0">
                <a:solidFill>
                  <a:srgbClr val="3D3D3D"/>
                </a:solidFill>
                <a:latin typeface="Open Sans"/>
              </a:rPr>
              <a:t> </a:t>
            </a:r>
            <a:r>
              <a:rPr lang="en-US" sz="1600" dirty="0" smtClean="0">
                <a:solidFill>
                  <a:srgbClr val="3D3D3D"/>
                </a:solidFill>
                <a:latin typeface="Open Sans"/>
              </a:rPr>
              <a:t>Papillary </a:t>
            </a:r>
            <a:r>
              <a:rPr lang="en-US" sz="1600" dirty="0" err="1">
                <a:solidFill>
                  <a:srgbClr val="3D3D3D"/>
                </a:solidFill>
                <a:latin typeface="Open Sans"/>
              </a:rPr>
              <a:t>craniopharyngiomas</a:t>
            </a:r>
            <a:r>
              <a:rPr lang="en-US" sz="1600" dirty="0">
                <a:solidFill>
                  <a:srgbClr val="3D3D3D"/>
                </a:solidFill>
                <a:latin typeface="Open Sans"/>
              </a:rPr>
              <a:t> tend to be more </a:t>
            </a:r>
            <a:r>
              <a:rPr lang="en-US" sz="1600" b="1" dirty="0">
                <a:solidFill>
                  <a:srgbClr val="00B050"/>
                </a:solidFill>
                <a:latin typeface="Open Sans"/>
              </a:rPr>
              <a:t>spherical</a:t>
            </a:r>
            <a:r>
              <a:rPr lang="en-US" sz="1600" dirty="0">
                <a:solidFill>
                  <a:srgbClr val="00B050"/>
                </a:solidFill>
                <a:latin typeface="Open Sans"/>
              </a:rPr>
              <a:t> </a:t>
            </a:r>
            <a:r>
              <a:rPr lang="en-US" sz="1600" dirty="0">
                <a:solidFill>
                  <a:srgbClr val="3D3D3D"/>
                </a:solidFill>
                <a:latin typeface="Open Sans"/>
              </a:rPr>
              <a:t>in outline and usually </a:t>
            </a:r>
            <a:r>
              <a:rPr lang="en-US" sz="1600" b="1" dirty="0">
                <a:solidFill>
                  <a:srgbClr val="00B050"/>
                </a:solidFill>
                <a:latin typeface="Open Sans"/>
              </a:rPr>
              <a:t>lack the prominent cystic </a:t>
            </a:r>
            <a:r>
              <a:rPr lang="en-US" sz="1600" b="1" dirty="0" smtClean="0">
                <a:solidFill>
                  <a:srgbClr val="00B050"/>
                </a:solidFill>
                <a:latin typeface="Open Sans"/>
              </a:rPr>
              <a:t>component</a:t>
            </a:r>
            <a:endParaRPr lang="en-US" sz="1600" dirty="0">
              <a:solidFill>
                <a:srgbClr val="3D3D3D"/>
              </a:solidFill>
              <a:latin typeface="Open Sans"/>
            </a:endParaRPr>
          </a:p>
          <a:p>
            <a:pPr>
              <a:lnSpc>
                <a:spcPct val="150000"/>
              </a:lnSpc>
            </a:pPr>
            <a:r>
              <a:rPr lang="en-US" b="1" dirty="0" smtClean="0">
                <a:solidFill>
                  <a:srgbClr val="00B050"/>
                </a:solidFill>
                <a:latin typeface="Open Sans"/>
              </a:rPr>
              <a:t>&gt;&gt;</a:t>
            </a:r>
            <a:r>
              <a:rPr lang="en-US" dirty="0" smtClean="0">
                <a:solidFill>
                  <a:srgbClr val="3D3D3D"/>
                </a:solidFill>
                <a:latin typeface="Open Sans"/>
              </a:rPr>
              <a:t> </a:t>
            </a:r>
            <a:r>
              <a:rPr lang="en-US" sz="1600" dirty="0" smtClean="0">
                <a:solidFill>
                  <a:srgbClr val="3D3D3D"/>
                </a:solidFill>
                <a:latin typeface="Open Sans"/>
              </a:rPr>
              <a:t>Most </a:t>
            </a:r>
            <a:r>
              <a:rPr lang="en-US" sz="1600" dirty="0">
                <a:solidFill>
                  <a:srgbClr val="3D3D3D"/>
                </a:solidFill>
                <a:latin typeface="Open Sans"/>
              </a:rPr>
              <a:t>are either solid or contain a few smaller cysts. </a:t>
            </a:r>
            <a:r>
              <a:rPr lang="en-US" sz="1600" b="1" dirty="0">
                <a:solidFill>
                  <a:srgbClr val="00B050"/>
                </a:solidFill>
                <a:latin typeface="Open Sans"/>
              </a:rPr>
              <a:t>Calcification is </a:t>
            </a:r>
            <a:r>
              <a:rPr lang="en-US" sz="1600" b="1" dirty="0" smtClean="0">
                <a:solidFill>
                  <a:srgbClr val="00B050"/>
                </a:solidFill>
                <a:latin typeface="Open Sans"/>
              </a:rPr>
              <a:t>uncommon</a:t>
            </a:r>
            <a:endParaRPr lang="en-US" sz="1600" dirty="0">
              <a:solidFill>
                <a:srgbClr val="3D3D3D"/>
              </a:solidFill>
              <a:latin typeface="Open Sans"/>
            </a:endParaRPr>
          </a:p>
          <a:p>
            <a:pPr>
              <a:lnSpc>
                <a:spcPct val="150000"/>
              </a:lnSpc>
            </a:pPr>
            <a:r>
              <a:rPr lang="en-US" b="1" dirty="0" smtClean="0">
                <a:solidFill>
                  <a:srgbClr val="00B050"/>
                </a:solidFill>
                <a:latin typeface="Open Sans"/>
              </a:rPr>
              <a:t>&gt;&gt;</a:t>
            </a:r>
            <a:r>
              <a:rPr lang="en-US" dirty="0" smtClean="0">
                <a:solidFill>
                  <a:srgbClr val="3D3D3D"/>
                </a:solidFill>
                <a:latin typeface="Open Sans"/>
              </a:rPr>
              <a:t> </a:t>
            </a:r>
            <a:r>
              <a:rPr lang="en-US" sz="1600" dirty="0" smtClean="0">
                <a:solidFill>
                  <a:srgbClr val="3D3D3D"/>
                </a:solidFill>
                <a:latin typeface="Open Sans"/>
              </a:rPr>
              <a:t>These tumors </a:t>
            </a:r>
            <a:r>
              <a:rPr lang="en-US" sz="1600" dirty="0">
                <a:solidFill>
                  <a:srgbClr val="3D3D3D"/>
                </a:solidFill>
                <a:latin typeface="Open Sans"/>
              </a:rPr>
              <a:t>tend to displace adjacent structures. </a:t>
            </a:r>
            <a:endParaRPr lang="en-US" sz="1600" b="0" i="0" dirty="0">
              <a:solidFill>
                <a:srgbClr val="3D3D3D"/>
              </a:solidFill>
              <a:effectLst/>
              <a:latin typeface="Open Sans"/>
            </a:endParaRPr>
          </a:p>
        </p:txBody>
      </p:sp>
      <p:sp>
        <p:nvSpPr>
          <p:cNvPr id="4" name="Rectangle 3"/>
          <p:cNvSpPr/>
          <p:nvPr/>
        </p:nvSpPr>
        <p:spPr>
          <a:xfrm>
            <a:off x="393140" y="3127408"/>
            <a:ext cx="9981127" cy="2123658"/>
          </a:xfrm>
          <a:prstGeom prst="rect">
            <a:avLst/>
          </a:prstGeom>
        </p:spPr>
        <p:txBody>
          <a:bodyPr wrap="square">
            <a:spAutoFit/>
          </a:bodyPr>
          <a:lstStyle/>
          <a:p>
            <a:r>
              <a:rPr lang="en-US" b="1" dirty="0">
                <a:solidFill>
                  <a:srgbClr val="0070C0"/>
                </a:solidFill>
                <a:latin typeface="Open Sans"/>
              </a:rPr>
              <a:t>MRI</a:t>
            </a:r>
            <a:r>
              <a:rPr lang="en-US" b="1" dirty="0">
                <a:solidFill>
                  <a:srgbClr val="65419B"/>
                </a:solidFill>
                <a:latin typeface="Open Sans"/>
              </a:rPr>
              <a:t> </a:t>
            </a:r>
          </a:p>
          <a:p>
            <a:pPr>
              <a:buFont typeface="Arial" panose="020B0604020202020204" pitchFamily="34" charset="0"/>
              <a:buChar char="•"/>
            </a:pPr>
            <a:r>
              <a:rPr lang="en-US" sz="1600" dirty="0">
                <a:solidFill>
                  <a:srgbClr val="3D3D3D"/>
                </a:solidFill>
                <a:latin typeface="Open Sans"/>
              </a:rPr>
              <a:t>cysts</a:t>
            </a:r>
          </a:p>
          <a:p>
            <a:pPr marL="742950" lvl="1" indent="-285750">
              <a:buFont typeface="Arial" panose="020B0604020202020204" pitchFamily="34" charset="0"/>
              <a:buChar char="•"/>
            </a:pPr>
            <a:r>
              <a:rPr lang="en-US" sz="1600" dirty="0">
                <a:solidFill>
                  <a:srgbClr val="3D3D3D"/>
                </a:solidFill>
                <a:latin typeface="Open Sans"/>
              </a:rPr>
              <a:t>when present they are variable in signal</a:t>
            </a:r>
          </a:p>
          <a:p>
            <a:pPr marL="742950" lvl="1" indent="-285750">
              <a:buFont typeface="Arial" panose="020B0604020202020204" pitchFamily="34" charset="0"/>
              <a:buChar char="•"/>
            </a:pPr>
            <a:r>
              <a:rPr lang="en-US" sz="1600" b="1" dirty="0">
                <a:solidFill>
                  <a:srgbClr val="3D3D3D"/>
                </a:solidFill>
                <a:latin typeface="Open Sans"/>
              </a:rPr>
              <a:t>T1:</a:t>
            </a:r>
            <a:r>
              <a:rPr lang="en-US" sz="1600" dirty="0">
                <a:solidFill>
                  <a:srgbClr val="3D3D3D"/>
                </a:solidFill>
                <a:latin typeface="Open Sans"/>
              </a:rPr>
              <a:t> 85% T1 </a:t>
            </a:r>
            <a:r>
              <a:rPr lang="en-US" sz="1600" dirty="0" err="1">
                <a:solidFill>
                  <a:srgbClr val="3D3D3D"/>
                </a:solidFill>
                <a:latin typeface="Open Sans"/>
              </a:rPr>
              <a:t>hypointense</a:t>
            </a:r>
            <a:r>
              <a:rPr lang="en-US" sz="1600" dirty="0">
                <a:solidFill>
                  <a:srgbClr val="3D3D3D"/>
                </a:solidFill>
                <a:latin typeface="Open Sans"/>
              </a:rPr>
              <a:t> </a:t>
            </a:r>
            <a:r>
              <a:rPr lang="en-US" sz="1600" baseline="30000" dirty="0">
                <a:solidFill>
                  <a:srgbClr val="3D3D3D"/>
                </a:solidFill>
                <a:latin typeface="Open Sans"/>
              </a:rPr>
              <a:t>4</a:t>
            </a:r>
            <a:endParaRPr lang="en-US" sz="1600" dirty="0">
              <a:solidFill>
                <a:srgbClr val="3D3D3D"/>
              </a:solidFill>
              <a:latin typeface="Open Sans"/>
            </a:endParaRPr>
          </a:p>
          <a:p>
            <a:pPr>
              <a:buFont typeface="Arial" panose="020B0604020202020204" pitchFamily="34" charset="0"/>
              <a:buChar char="•"/>
            </a:pPr>
            <a:r>
              <a:rPr lang="en-US" sz="1600" dirty="0">
                <a:solidFill>
                  <a:srgbClr val="3D3D3D"/>
                </a:solidFill>
                <a:latin typeface="Open Sans"/>
              </a:rPr>
              <a:t>solid component</a:t>
            </a:r>
          </a:p>
          <a:p>
            <a:pPr marL="742950" lvl="1" indent="-285750">
              <a:buFont typeface="Arial" panose="020B0604020202020204" pitchFamily="34" charset="0"/>
              <a:buChar char="•"/>
            </a:pPr>
            <a:r>
              <a:rPr lang="en-US" sz="1600" b="1" dirty="0">
                <a:solidFill>
                  <a:srgbClr val="3D3D3D"/>
                </a:solidFill>
                <a:latin typeface="Open Sans"/>
              </a:rPr>
              <a:t>T1:</a:t>
            </a:r>
            <a:r>
              <a:rPr lang="en-US" sz="1600" dirty="0">
                <a:solidFill>
                  <a:srgbClr val="3D3D3D"/>
                </a:solidFill>
                <a:latin typeface="Open Sans"/>
              </a:rPr>
              <a:t> </a:t>
            </a:r>
            <a:r>
              <a:rPr lang="en-US" sz="1600" dirty="0" err="1">
                <a:solidFill>
                  <a:srgbClr val="3D3D3D"/>
                </a:solidFill>
                <a:latin typeface="Open Sans"/>
              </a:rPr>
              <a:t>iso</a:t>
            </a:r>
            <a:r>
              <a:rPr lang="en-US" sz="1600" dirty="0">
                <a:solidFill>
                  <a:srgbClr val="3D3D3D"/>
                </a:solidFill>
                <a:latin typeface="Open Sans"/>
              </a:rPr>
              <a:t>- to slightly </a:t>
            </a:r>
            <a:r>
              <a:rPr lang="en-US" sz="1600" dirty="0" err="1">
                <a:solidFill>
                  <a:srgbClr val="3D3D3D"/>
                </a:solidFill>
                <a:latin typeface="Open Sans"/>
              </a:rPr>
              <a:t>hypointense</a:t>
            </a:r>
            <a:r>
              <a:rPr lang="en-US" sz="1600" dirty="0">
                <a:solidFill>
                  <a:srgbClr val="3D3D3D"/>
                </a:solidFill>
                <a:latin typeface="Open Sans"/>
              </a:rPr>
              <a:t> to brain</a:t>
            </a:r>
          </a:p>
          <a:p>
            <a:pPr marL="742950" lvl="1" indent="-285750">
              <a:buFont typeface="Arial" panose="020B0604020202020204" pitchFamily="34" charset="0"/>
              <a:buChar char="•"/>
            </a:pPr>
            <a:r>
              <a:rPr lang="en-US" sz="1600" b="1" dirty="0">
                <a:solidFill>
                  <a:srgbClr val="3D3D3D"/>
                </a:solidFill>
                <a:latin typeface="Open Sans"/>
              </a:rPr>
              <a:t>T1 C+:</a:t>
            </a:r>
            <a:r>
              <a:rPr lang="en-US" sz="1600" dirty="0">
                <a:solidFill>
                  <a:srgbClr val="3D3D3D"/>
                </a:solidFill>
                <a:latin typeface="Open Sans"/>
              </a:rPr>
              <a:t> vivid enhancement</a:t>
            </a:r>
          </a:p>
          <a:p>
            <a:pPr marL="742950" lvl="1" indent="-285750">
              <a:buFont typeface="Arial" panose="020B0604020202020204" pitchFamily="34" charset="0"/>
              <a:buChar char="•"/>
            </a:pPr>
            <a:r>
              <a:rPr lang="en-US" sz="1600" b="1" dirty="0">
                <a:solidFill>
                  <a:srgbClr val="3D3D3D"/>
                </a:solidFill>
                <a:latin typeface="Open Sans"/>
              </a:rPr>
              <a:t>T2:</a:t>
            </a:r>
            <a:r>
              <a:rPr lang="en-US" sz="1600" dirty="0">
                <a:solidFill>
                  <a:srgbClr val="3D3D3D"/>
                </a:solidFill>
                <a:latin typeface="Open Sans"/>
              </a:rPr>
              <a:t> variable/mixed </a:t>
            </a:r>
          </a:p>
        </p:txBody>
      </p:sp>
      <p:sp>
        <p:nvSpPr>
          <p:cNvPr id="5" name="Rectangle 4"/>
          <p:cNvSpPr/>
          <p:nvPr/>
        </p:nvSpPr>
        <p:spPr>
          <a:xfrm>
            <a:off x="133923" y="303744"/>
            <a:ext cx="268655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a:solidFill>
                  <a:srgbClr val="65419B"/>
                </a:solidFill>
                <a:latin typeface="Open Sans"/>
              </a:rPr>
              <a:t>Craniopharyngioma</a:t>
            </a:r>
          </a:p>
        </p:txBody>
      </p:sp>
    </p:spTree>
    <p:extLst>
      <p:ext uri="{BB962C8B-B14F-4D97-AF65-F5344CB8AC3E}">
        <p14:creationId xmlns:p14="http://schemas.microsoft.com/office/powerpoint/2010/main" val="3546235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90736" y="0"/>
            <a:ext cx="7305675" cy="6609745"/>
          </a:xfrm>
          <a:prstGeom prst="rect">
            <a:avLst/>
          </a:prstGeom>
        </p:spPr>
      </p:pic>
      <p:sp>
        <p:nvSpPr>
          <p:cNvPr id="4" name="Rectangle 3"/>
          <p:cNvSpPr/>
          <p:nvPr/>
        </p:nvSpPr>
        <p:spPr>
          <a:xfrm>
            <a:off x="5035639" y="6550223"/>
            <a:ext cx="6096000" cy="307777"/>
          </a:xfrm>
          <a:prstGeom prst="rect">
            <a:avLst/>
          </a:prstGeom>
        </p:spPr>
        <p:txBody>
          <a:bodyPr>
            <a:spAutoFit/>
          </a:bodyPr>
          <a:lstStyle/>
          <a:p>
            <a:r>
              <a:rPr lang="en-US" sz="1400" b="1" dirty="0" smtClean="0"/>
              <a:t>Williams GYNECOLOGY </a:t>
            </a:r>
            <a:r>
              <a:rPr lang="pt-BR" sz="1400" b="1" dirty="0" smtClean="0"/>
              <a:t>3 EDITION 2016</a:t>
            </a:r>
            <a:endParaRPr lang="en-US" sz="1400" b="1" dirty="0"/>
          </a:p>
        </p:txBody>
      </p:sp>
    </p:spTree>
    <p:extLst>
      <p:ext uri="{BB962C8B-B14F-4D97-AF65-F5344CB8AC3E}">
        <p14:creationId xmlns:p14="http://schemas.microsoft.com/office/powerpoint/2010/main" val="502405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470" y="1060435"/>
            <a:ext cx="10148552" cy="4801314"/>
          </a:xfrm>
          <a:prstGeom prst="rect">
            <a:avLst/>
          </a:prstGeom>
        </p:spPr>
        <p:txBody>
          <a:bodyPr wrap="square">
            <a:spAutoFit/>
          </a:bodyPr>
          <a:lstStyle/>
          <a:p>
            <a:r>
              <a:rPr lang="en-US" b="1" dirty="0">
                <a:solidFill>
                  <a:srgbClr val="00B050"/>
                </a:solidFill>
                <a:latin typeface="Open Sans"/>
              </a:rPr>
              <a:t>Differential diagnosis</a:t>
            </a:r>
          </a:p>
          <a:p>
            <a:pPr>
              <a:lnSpc>
                <a:spcPct val="150000"/>
              </a:lnSpc>
            </a:pPr>
            <a:endParaRPr lang="en-US" sz="1600" dirty="0">
              <a:solidFill>
                <a:srgbClr val="3D3D3D"/>
              </a:solidFill>
              <a:latin typeface="Open Sans"/>
            </a:endParaRPr>
          </a:p>
          <a:p>
            <a:pPr>
              <a:lnSpc>
                <a:spcPct val="150000"/>
              </a:lnSpc>
              <a:buFont typeface="Arial" panose="020B0604020202020204" pitchFamily="34" charset="0"/>
              <a:buChar char="•"/>
            </a:pPr>
            <a:r>
              <a:rPr lang="en-US" sz="1600" b="1" dirty="0" err="1">
                <a:solidFill>
                  <a:srgbClr val="00B050"/>
                </a:solidFill>
                <a:latin typeface="Open Sans"/>
                <a:hlinkClick r:id="rId2"/>
              </a:rPr>
              <a:t>Rathke</a:t>
            </a:r>
            <a:r>
              <a:rPr lang="en-US" sz="1600" b="1" dirty="0">
                <a:solidFill>
                  <a:srgbClr val="00B050"/>
                </a:solidFill>
                <a:latin typeface="Open Sans"/>
                <a:hlinkClick r:id="rId2"/>
              </a:rPr>
              <a:t> cleft cyst</a:t>
            </a:r>
            <a:endParaRPr lang="en-US" sz="1600" b="1" dirty="0">
              <a:solidFill>
                <a:srgbClr val="00B050"/>
              </a:solidFill>
              <a:latin typeface="Open Sans"/>
            </a:endParaRPr>
          </a:p>
          <a:p>
            <a:pPr marL="742950" lvl="1" indent="-285750">
              <a:lnSpc>
                <a:spcPct val="150000"/>
              </a:lnSpc>
              <a:buFont typeface="Arial" panose="020B0604020202020204" pitchFamily="34" charset="0"/>
              <a:buChar char="•"/>
            </a:pPr>
            <a:r>
              <a:rPr lang="en-US" sz="1400" dirty="0">
                <a:solidFill>
                  <a:srgbClr val="3D3D3D"/>
                </a:solidFill>
                <a:latin typeface="Open Sans"/>
              </a:rPr>
              <a:t>no solid or enhancing component</a:t>
            </a:r>
          </a:p>
          <a:p>
            <a:pPr marL="742950" lvl="1" indent="-285750">
              <a:lnSpc>
                <a:spcPct val="150000"/>
              </a:lnSpc>
              <a:buFont typeface="Arial" panose="020B0604020202020204" pitchFamily="34" charset="0"/>
              <a:buChar char="•"/>
            </a:pPr>
            <a:r>
              <a:rPr lang="en-US" sz="1400" dirty="0">
                <a:solidFill>
                  <a:srgbClr val="3D3D3D"/>
                </a:solidFill>
                <a:latin typeface="Open Sans"/>
              </a:rPr>
              <a:t>calcification is rare</a:t>
            </a:r>
          </a:p>
          <a:p>
            <a:pPr marL="742950" lvl="1" indent="-285750">
              <a:lnSpc>
                <a:spcPct val="150000"/>
              </a:lnSpc>
              <a:buFont typeface="Arial" panose="020B0604020202020204" pitchFamily="34" charset="0"/>
              <a:buChar char="•"/>
            </a:pPr>
            <a:r>
              <a:rPr lang="en-US" sz="1400" dirty="0" err="1" smtClean="0">
                <a:solidFill>
                  <a:srgbClr val="3D3D3D"/>
                </a:solidFill>
                <a:latin typeface="Open Sans"/>
              </a:rPr>
              <a:t>unilobular</a:t>
            </a:r>
            <a:endParaRPr lang="en-US" sz="1400" dirty="0">
              <a:solidFill>
                <a:srgbClr val="3D3D3D"/>
              </a:solidFill>
              <a:latin typeface="Open Sans"/>
            </a:endParaRPr>
          </a:p>
          <a:p>
            <a:pPr marL="742950" lvl="1" indent="-285750">
              <a:lnSpc>
                <a:spcPct val="150000"/>
              </a:lnSpc>
              <a:buFont typeface="Arial" panose="020B0604020202020204" pitchFamily="34" charset="0"/>
              <a:buChar char="•"/>
            </a:pPr>
            <a:r>
              <a:rPr lang="en-US" sz="1400" dirty="0">
                <a:solidFill>
                  <a:srgbClr val="3D3D3D"/>
                </a:solidFill>
                <a:latin typeface="Open Sans"/>
              </a:rPr>
              <a:t>the majority are completely or mostly </a:t>
            </a:r>
            <a:r>
              <a:rPr lang="en-US" sz="1400" dirty="0" err="1">
                <a:solidFill>
                  <a:srgbClr val="3D3D3D"/>
                </a:solidFill>
                <a:latin typeface="Open Sans"/>
              </a:rPr>
              <a:t>intrasellar</a:t>
            </a:r>
            <a:r>
              <a:rPr lang="en-US" sz="1400" dirty="0">
                <a:solidFill>
                  <a:srgbClr val="3D3D3D"/>
                </a:solidFill>
                <a:latin typeface="Open Sans"/>
              </a:rPr>
              <a:t> </a:t>
            </a:r>
          </a:p>
          <a:p>
            <a:pPr>
              <a:lnSpc>
                <a:spcPct val="150000"/>
              </a:lnSpc>
              <a:buFont typeface="Arial" panose="020B0604020202020204" pitchFamily="34" charset="0"/>
              <a:buChar char="•"/>
            </a:pPr>
            <a:r>
              <a:rPr lang="en-US" sz="1600" b="1" dirty="0">
                <a:solidFill>
                  <a:srgbClr val="41699B"/>
                </a:solidFill>
                <a:latin typeface="Open Sans"/>
                <a:hlinkClick r:id="rId3"/>
              </a:rPr>
              <a:t>pituitary macroadenoma</a:t>
            </a:r>
            <a:r>
              <a:rPr lang="en-US" sz="1600" b="1" dirty="0">
                <a:solidFill>
                  <a:srgbClr val="3D3D3D"/>
                </a:solidFill>
                <a:latin typeface="Open Sans"/>
              </a:rPr>
              <a:t> (with cystic degeneration or necrosis)</a:t>
            </a:r>
          </a:p>
          <a:p>
            <a:pPr marL="742950" lvl="1" indent="-285750">
              <a:lnSpc>
                <a:spcPct val="150000"/>
              </a:lnSpc>
              <a:buFont typeface="Arial" panose="020B0604020202020204" pitchFamily="34" charset="0"/>
              <a:buChar char="•"/>
            </a:pPr>
            <a:r>
              <a:rPr lang="en-US" sz="1400" dirty="0">
                <a:solidFill>
                  <a:srgbClr val="3D3D3D"/>
                </a:solidFill>
                <a:latin typeface="Open Sans"/>
              </a:rPr>
              <a:t>can look very similar</a:t>
            </a:r>
          </a:p>
          <a:p>
            <a:pPr marL="742950" lvl="1" indent="-285750">
              <a:lnSpc>
                <a:spcPct val="150000"/>
              </a:lnSpc>
              <a:buFont typeface="Arial" panose="020B0604020202020204" pitchFamily="34" charset="0"/>
              <a:buChar char="•"/>
            </a:pPr>
            <a:r>
              <a:rPr lang="en-US" sz="1400" dirty="0">
                <a:solidFill>
                  <a:srgbClr val="3D3D3D"/>
                </a:solidFill>
                <a:latin typeface="Open Sans"/>
              </a:rPr>
              <a:t>usually has </a:t>
            </a:r>
            <a:r>
              <a:rPr lang="en-US" sz="1400" dirty="0" err="1">
                <a:solidFill>
                  <a:srgbClr val="3D3D3D"/>
                </a:solidFill>
                <a:latin typeface="Open Sans"/>
              </a:rPr>
              <a:t>intrasellar</a:t>
            </a:r>
            <a:r>
              <a:rPr lang="en-US" sz="1400" dirty="0">
                <a:solidFill>
                  <a:srgbClr val="3D3D3D"/>
                </a:solidFill>
                <a:latin typeface="Open Sans"/>
              </a:rPr>
              <a:t> </a:t>
            </a:r>
            <a:r>
              <a:rPr lang="en-US" sz="1400" dirty="0" err="1">
                <a:solidFill>
                  <a:srgbClr val="3D3D3D"/>
                </a:solidFill>
                <a:latin typeface="Open Sans"/>
              </a:rPr>
              <a:t>epicentre</a:t>
            </a:r>
            <a:r>
              <a:rPr lang="en-US" sz="1400" dirty="0">
                <a:solidFill>
                  <a:srgbClr val="3D3D3D"/>
                </a:solidFill>
                <a:latin typeface="Open Sans"/>
              </a:rPr>
              <a:t> with pituitary fossa enlargement rather than suprasellar </a:t>
            </a:r>
            <a:r>
              <a:rPr lang="en-US" sz="1400" dirty="0" err="1">
                <a:solidFill>
                  <a:srgbClr val="3D3D3D"/>
                </a:solidFill>
                <a:latin typeface="Open Sans"/>
              </a:rPr>
              <a:t>epicentre</a:t>
            </a:r>
            <a:endParaRPr lang="en-US" sz="1400" dirty="0">
              <a:solidFill>
                <a:srgbClr val="3D3D3D"/>
              </a:solidFill>
              <a:latin typeface="Open Sans"/>
            </a:endParaRPr>
          </a:p>
          <a:p>
            <a:pPr marL="742950" lvl="1" indent="-285750">
              <a:lnSpc>
                <a:spcPct val="150000"/>
              </a:lnSpc>
              <a:buFont typeface="Arial" panose="020B0604020202020204" pitchFamily="34" charset="0"/>
              <a:buChar char="•"/>
            </a:pPr>
            <a:r>
              <a:rPr lang="en-US" sz="1400" dirty="0">
                <a:solidFill>
                  <a:srgbClr val="3D3D3D"/>
                </a:solidFill>
                <a:latin typeface="Open Sans"/>
              </a:rPr>
              <a:t>despite occasional presence of T1 bright cystic regions, calcification in these cases is often absent (whereas most </a:t>
            </a:r>
            <a:r>
              <a:rPr lang="en-US" sz="1400" dirty="0" err="1">
                <a:solidFill>
                  <a:srgbClr val="3D3D3D"/>
                </a:solidFill>
                <a:latin typeface="Open Sans"/>
              </a:rPr>
              <a:t>adamantinomatous</a:t>
            </a:r>
            <a:r>
              <a:rPr lang="en-US" sz="1400" dirty="0">
                <a:solidFill>
                  <a:srgbClr val="3D3D3D"/>
                </a:solidFill>
                <a:latin typeface="Open Sans"/>
              </a:rPr>
              <a:t> </a:t>
            </a:r>
            <a:r>
              <a:rPr lang="en-US" sz="1400" dirty="0" err="1">
                <a:solidFill>
                  <a:srgbClr val="3D3D3D"/>
                </a:solidFill>
                <a:latin typeface="Open Sans"/>
              </a:rPr>
              <a:t>craniopharyngiomas</a:t>
            </a:r>
            <a:r>
              <a:rPr lang="en-US" sz="1400" dirty="0">
                <a:solidFill>
                  <a:srgbClr val="3D3D3D"/>
                </a:solidFill>
                <a:latin typeface="Open Sans"/>
              </a:rPr>
              <a:t> are calcified)</a:t>
            </a:r>
            <a:endParaRPr lang="en-US" sz="1600" dirty="0">
              <a:solidFill>
                <a:srgbClr val="3D3D3D"/>
              </a:solidFill>
              <a:latin typeface="Open Sans"/>
            </a:endParaRPr>
          </a:p>
          <a:p>
            <a:pPr>
              <a:lnSpc>
                <a:spcPct val="150000"/>
              </a:lnSpc>
              <a:buFont typeface="Arial" panose="020B0604020202020204" pitchFamily="34" charset="0"/>
              <a:buChar char="•"/>
            </a:pPr>
            <a:r>
              <a:rPr lang="en-US" sz="1600" b="1" dirty="0">
                <a:solidFill>
                  <a:srgbClr val="41699B"/>
                </a:solidFill>
                <a:latin typeface="Open Sans"/>
                <a:hlinkClick r:id="rId4"/>
              </a:rPr>
              <a:t>intracranial</a:t>
            </a:r>
            <a:r>
              <a:rPr lang="en-US" sz="1600" dirty="0">
                <a:solidFill>
                  <a:srgbClr val="41699B"/>
                </a:solidFill>
                <a:latin typeface="Open Sans"/>
                <a:hlinkClick r:id="rId4"/>
              </a:rPr>
              <a:t> </a:t>
            </a:r>
            <a:r>
              <a:rPr lang="en-US" sz="1600" b="1" dirty="0" err="1">
                <a:solidFill>
                  <a:srgbClr val="41699B"/>
                </a:solidFill>
                <a:latin typeface="Open Sans"/>
                <a:hlinkClick r:id="rId4"/>
              </a:rPr>
              <a:t>teratoma</a:t>
            </a:r>
            <a:endParaRPr lang="en-US" sz="1600" b="1" dirty="0">
              <a:solidFill>
                <a:srgbClr val="3D3D3D"/>
              </a:solidFill>
              <a:latin typeface="Open Sans"/>
            </a:endParaRPr>
          </a:p>
          <a:p>
            <a:pPr marL="742950" lvl="1" indent="-285750">
              <a:lnSpc>
                <a:spcPct val="150000"/>
              </a:lnSpc>
              <a:buFont typeface="Arial" panose="020B0604020202020204" pitchFamily="34" charset="0"/>
              <a:buChar char="•"/>
            </a:pPr>
            <a:r>
              <a:rPr lang="en-US" sz="1400" dirty="0">
                <a:solidFill>
                  <a:srgbClr val="3D3D3D"/>
                </a:solidFill>
                <a:latin typeface="Open Sans"/>
              </a:rPr>
              <a:t>presence of fat is helpful, but requires fat saturated sequences or CT to confirm</a:t>
            </a:r>
            <a:endParaRPr lang="en-US" sz="1400" b="0" i="0" dirty="0">
              <a:solidFill>
                <a:srgbClr val="3D3D3D"/>
              </a:solidFill>
              <a:effectLst/>
              <a:latin typeface="Open Sans"/>
            </a:endParaRPr>
          </a:p>
        </p:txBody>
      </p:sp>
      <p:sp>
        <p:nvSpPr>
          <p:cNvPr id="4" name="Rectangle 3"/>
          <p:cNvSpPr/>
          <p:nvPr/>
        </p:nvSpPr>
        <p:spPr>
          <a:xfrm>
            <a:off x="133923" y="303744"/>
            <a:ext cx="268655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a:solidFill>
                  <a:srgbClr val="65419B"/>
                </a:solidFill>
                <a:latin typeface="Open Sans"/>
              </a:rPr>
              <a:t>Craniopharyngioma</a:t>
            </a:r>
          </a:p>
        </p:txBody>
      </p:sp>
    </p:spTree>
    <p:extLst>
      <p:ext uri="{BB962C8B-B14F-4D97-AF65-F5344CB8AC3E}">
        <p14:creationId xmlns:p14="http://schemas.microsoft.com/office/powerpoint/2010/main" val="156367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images.radiopaedia.org/images/1159747/aa6d08bc737acdc389e05ef9f1ef66_big_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140" y="1289310"/>
            <a:ext cx="3456639" cy="38679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27204" y="754256"/>
            <a:ext cx="2339102" cy="369332"/>
          </a:xfrm>
          <a:prstGeom prst="rect">
            <a:avLst/>
          </a:prstGeom>
        </p:spPr>
        <p:txBody>
          <a:bodyPr wrap="none">
            <a:spAutoFit/>
          </a:bodyPr>
          <a:lstStyle/>
          <a:p>
            <a:r>
              <a:rPr lang="en-US" b="1" dirty="0" err="1">
                <a:solidFill>
                  <a:srgbClr val="65419B"/>
                </a:solidFill>
                <a:latin typeface="Open Sans"/>
              </a:rPr>
              <a:t>Adamantinomatous</a:t>
            </a:r>
            <a:endParaRPr lang="en-US" b="1" dirty="0">
              <a:solidFill>
                <a:srgbClr val="65419B"/>
              </a:solidFill>
              <a:latin typeface="Open Sans"/>
            </a:endParaRPr>
          </a:p>
        </p:txBody>
      </p:sp>
      <p:pic>
        <p:nvPicPr>
          <p:cNvPr id="19460" name="Picture 4" descr="https://images.radiopaedia.org/images/1159761/6fb760c1b7fa952b4a9529d1abd88b_big_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9584" y="1303610"/>
            <a:ext cx="3627370" cy="3853698"/>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https://images.radiopaedia.org/images/1159768/05d09e4132c5928efcc06e3f119c88_big_galle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6580" y="1289311"/>
            <a:ext cx="3688209" cy="38679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3139" y="5517352"/>
            <a:ext cx="11541649" cy="646331"/>
          </a:xfrm>
          <a:prstGeom prst="rect">
            <a:avLst/>
          </a:prstGeom>
        </p:spPr>
        <p:txBody>
          <a:bodyPr wrap="square">
            <a:spAutoFit/>
          </a:bodyPr>
          <a:lstStyle/>
          <a:p>
            <a:r>
              <a:rPr lang="en-US" dirty="0">
                <a:solidFill>
                  <a:srgbClr val="3D3D3D"/>
                </a:solidFill>
                <a:latin typeface="Open Sans"/>
              </a:rPr>
              <a:t>MRI demonstrates a large, </a:t>
            </a:r>
            <a:r>
              <a:rPr lang="en-US" dirty="0">
                <a:solidFill>
                  <a:srgbClr val="00B050"/>
                </a:solidFill>
                <a:latin typeface="Open Sans"/>
              </a:rPr>
              <a:t>predominantly cystic</a:t>
            </a:r>
            <a:r>
              <a:rPr lang="en-US" dirty="0">
                <a:solidFill>
                  <a:srgbClr val="3D3D3D"/>
                </a:solidFill>
                <a:latin typeface="Open Sans"/>
              </a:rPr>
              <a:t>, suprasellar mass with enhancing nodules and rim enhancement.</a:t>
            </a:r>
            <a:endParaRPr lang="en-US" dirty="0"/>
          </a:p>
        </p:txBody>
      </p:sp>
      <p:sp>
        <p:nvSpPr>
          <p:cNvPr id="8" name="Rectangle 7"/>
          <p:cNvSpPr/>
          <p:nvPr/>
        </p:nvSpPr>
        <p:spPr>
          <a:xfrm>
            <a:off x="133923" y="303744"/>
            <a:ext cx="268655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a:solidFill>
                  <a:srgbClr val="65419B"/>
                </a:solidFill>
                <a:latin typeface="Open Sans"/>
              </a:rPr>
              <a:t>Craniopharyngioma</a:t>
            </a:r>
          </a:p>
        </p:txBody>
      </p:sp>
    </p:spTree>
    <p:extLst>
      <p:ext uri="{BB962C8B-B14F-4D97-AF65-F5344CB8AC3E}">
        <p14:creationId xmlns:p14="http://schemas.microsoft.com/office/powerpoint/2010/main" val="2097029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mages.radiopaedia.org/images/627105/93a5d5b451bb8a637957499775bf43_big_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98" y="941183"/>
            <a:ext cx="4498037" cy="44980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5960" y="5505287"/>
            <a:ext cx="5623775" cy="1077218"/>
          </a:xfrm>
          <a:prstGeom prst="rect">
            <a:avLst/>
          </a:prstGeom>
        </p:spPr>
        <p:txBody>
          <a:bodyPr wrap="square">
            <a:spAutoFit/>
          </a:bodyPr>
          <a:lstStyle/>
          <a:p>
            <a:r>
              <a:rPr lang="en-US" sz="1600" dirty="0">
                <a:latin typeface="Open Sans"/>
              </a:rPr>
              <a:t>Brain </a:t>
            </a:r>
            <a:r>
              <a:rPr lang="en-US" sz="1600" dirty="0" err="1">
                <a:latin typeface="Open Sans"/>
              </a:rPr>
              <a:t>cor</a:t>
            </a:r>
            <a:r>
              <a:rPr lang="en-US" sz="1600" dirty="0">
                <a:latin typeface="Open Sans"/>
              </a:rPr>
              <a:t> T1 contrast In the suprasellar region a nodular mass is seen with ring enhancement. At the lower pole of the </a:t>
            </a:r>
            <a:r>
              <a:rPr lang="en-US" sz="1600" dirty="0" err="1">
                <a:latin typeface="Open Sans"/>
              </a:rPr>
              <a:t>tumour</a:t>
            </a:r>
            <a:r>
              <a:rPr lang="en-US" sz="1600" dirty="0">
                <a:latin typeface="Open Sans"/>
              </a:rPr>
              <a:t> a complex enhancing solid component is demonstrated, located straight above the pituitary gland</a:t>
            </a:r>
            <a:endParaRPr lang="en-US" sz="1600" dirty="0"/>
          </a:p>
        </p:txBody>
      </p:sp>
      <p:pic>
        <p:nvPicPr>
          <p:cNvPr id="20484" name="Picture 4" descr="https://images.radiopaedia.org/images/627125/a29934202cb64a49d1fd6527f0e50e_big_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8029" y="941183"/>
            <a:ext cx="4465678" cy="44656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97261" y="5522501"/>
            <a:ext cx="5812666" cy="1077218"/>
          </a:xfrm>
          <a:prstGeom prst="rect">
            <a:avLst/>
          </a:prstGeom>
        </p:spPr>
        <p:txBody>
          <a:bodyPr wrap="square">
            <a:spAutoFit/>
          </a:bodyPr>
          <a:lstStyle/>
          <a:p>
            <a:r>
              <a:rPr lang="en-US" sz="1600" dirty="0">
                <a:latin typeface="Open Sans"/>
              </a:rPr>
              <a:t>Brain sagittal T1 with contrast In the suprasellar area a nodular mass is seen with ring enhancement. At the lower pole of the </a:t>
            </a:r>
            <a:r>
              <a:rPr lang="en-US" sz="1600" dirty="0" err="1">
                <a:latin typeface="Open Sans"/>
              </a:rPr>
              <a:t>tumour</a:t>
            </a:r>
            <a:r>
              <a:rPr lang="en-US" sz="1600" dirty="0">
                <a:latin typeface="Open Sans"/>
              </a:rPr>
              <a:t> a complex enhancing solid component is demonstrated, located straight above the pituitary gland</a:t>
            </a:r>
            <a:endParaRPr lang="en-US" sz="1600" dirty="0"/>
          </a:p>
        </p:txBody>
      </p:sp>
      <p:sp>
        <p:nvSpPr>
          <p:cNvPr id="4" name="Rectangle 3"/>
          <p:cNvSpPr/>
          <p:nvPr/>
        </p:nvSpPr>
        <p:spPr>
          <a:xfrm>
            <a:off x="3552454" y="571851"/>
            <a:ext cx="4698722" cy="369332"/>
          </a:xfrm>
          <a:prstGeom prst="rect">
            <a:avLst/>
          </a:prstGeom>
        </p:spPr>
        <p:txBody>
          <a:bodyPr wrap="none">
            <a:spAutoFit/>
          </a:bodyPr>
          <a:lstStyle/>
          <a:p>
            <a:r>
              <a:rPr lang="en-US" b="1" dirty="0">
                <a:solidFill>
                  <a:srgbClr val="00B050"/>
                </a:solidFill>
                <a:latin typeface="Open Sans"/>
              </a:rPr>
              <a:t>Craniopharyngioma (</a:t>
            </a:r>
            <a:r>
              <a:rPr lang="en-US" b="1" dirty="0" err="1">
                <a:solidFill>
                  <a:srgbClr val="00B050"/>
                </a:solidFill>
                <a:latin typeface="Open Sans"/>
              </a:rPr>
              <a:t>adamantinomatous</a:t>
            </a:r>
            <a:r>
              <a:rPr lang="en-US" b="1" dirty="0">
                <a:solidFill>
                  <a:srgbClr val="00B050"/>
                </a:solidFill>
                <a:latin typeface="Open Sans"/>
              </a:rPr>
              <a:t>)</a:t>
            </a:r>
            <a:endParaRPr lang="en-US" b="1" i="0" dirty="0">
              <a:solidFill>
                <a:srgbClr val="00B050"/>
              </a:solidFill>
              <a:effectLst/>
              <a:latin typeface="Open Sans"/>
            </a:endParaRPr>
          </a:p>
        </p:txBody>
      </p:sp>
      <p:sp>
        <p:nvSpPr>
          <p:cNvPr id="5" name="Rectangle 4"/>
          <p:cNvSpPr/>
          <p:nvPr/>
        </p:nvSpPr>
        <p:spPr>
          <a:xfrm>
            <a:off x="250198" y="941183"/>
            <a:ext cx="3893713" cy="954107"/>
          </a:xfrm>
          <a:prstGeom prst="rect">
            <a:avLst/>
          </a:prstGeom>
        </p:spPr>
        <p:txBody>
          <a:bodyPr wrap="square">
            <a:spAutoFit/>
          </a:bodyPr>
          <a:lstStyle/>
          <a:p>
            <a:r>
              <a:rPr lang="en-US" sz="1400" dirty="0">
                <a:solidFill>
                  <a:srgbClr val="FFFF00"/>
                </a:solidFill>
                <a:latin typeface="Open Sans"/>
              </a:rPr>
              <a:t>Headaches since 4 </a:t>
            </a:r>
            <a:r>
              <a:rPr lang="en-US" sz="1400" dirty="0" err="1">
                <a:solidFill>
                  <a:srgbClr val="FFFF00"/>
                </a:solidFill>
                <a:latin typeface="Open Sans"/>
              </a:rPr>
              <a:t>wks</a:t>
            </a:r>
            <a:r>
              <a:rPr lang="en-US" sz="1400" dirty="0">
                <a:solidFill>
                  <a:srgbClr val="FFFF00"/>
                </a:solidFill>
                <a:latin typeface="Open Sans"/>
              </a:rPr>
              <a:t> mainly in the evenings and during the night, no visual disturbances.</a:t>
            </a:r>
          </a:p>
          <a:p>
            <a:r>
              <a:rPr lang="en-US" sz="1400" cap="all" dirty="0" smtClean="0">
                <a:solidFill>
                  <a:srgbClr val="FFFF00"/>
                </a:solidFill>
                <a:latin typeface="Open Sans"/>
              </a:rPr>
              <a:t>AGE</a:t>
            </a:r>
            <a:r>
              <a:rPr lang="en-US" sz="1400" cap="all" dirty="0">
                <a:solidFill>
                  <a:srgbClr val="FFFF00"/>
                </a:solidFill>
                <a:latin typeface="Open Sans"/>
              </a:rPr>
              <a:t>:</a:t>
            </a:r>
            <a:r>
              <a:rPr lang="en-US" sz="1400" dirty="0">
                <a:solidFill>
                  <a:srgbClr val="FFFF00"/>
                </a:solidFill>
                <a:latin typeface="Open Sans"/>
              </a:rPr>
              <a:t> 11 years</a:t>
            </a:r>
          </a:p>
          <a:p>
            <a:r>
              <a:rPr lang="en-US" sz="1400" cap="all" dirty="0">
                <a:solidFill>
                  <a:srgbClr val="FFFF00"/>
                </a:solidFill>
                <a:latin typeface="Open Sans"/>
              </a:rPr>
              <a:t>GENDER:</a:t>
            </a:r>
            <a:r>
              <a:rPr lang="en-US" sz="1400" dirty="0">
                <a:solidFill>
                  <a:srgbClr val="FFFF00"/>
                </a:solidFill>
                <a:latin typeface="Open Sans"/>
              </a:rPr>
              <a:t> Female</a:t>
            </a:r>
            <a:endParaRPr lang="en-US" sz="1400" i="0" dirty="0">
              <a:solidFill>
                <a:srgbClr val="FFFF00"/>
              </a:solidFill>
              <a:effectLst/>
              <a:latin typeface="Open Sans"/>
            </a:endParaRPr>
          </a:p>
        </p:txBody>
      </p:sp>
      <p:sp>
        <p:nvSpPr>
          <p:cNvPr id="8" name="Rectangle 7"/>
          <p:cNvSpPr/>
          <p:nvPr/>
        </p:nvSpPr>
        <p:spPr>
          <a:xfrm>
            <a:off x="133923" y="303744"/>
            <a:ext cx="268655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a:solidFill>
                  <a:srgbClr val="65419B"/>
                </a:solidFill>
                <a:latin typeface="Open Sans"/>
              </a:rPr>
              <a:t>Craniopharyngioma</a:t>
            </a:r>
          </a:p>
        </p:txBody>
      </p:sp>
    </p:spTree>
    <p:extLst>
      <p:ext uri="{BB962C8B-B14F-4D97-AF65-F5344CB8AC3E}">
        <p14:creationId xmlns:p14="http://schemas.microsoft.com/office/powerpoint/2010/main" val="1076645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6371" y="703854"/>
            <a:ext cx="3097515" cy="646331"/>
          </a:xfrm>
          <a:prstGeom prst="rect">
            <a:avLst/>
          </a:prstGeom>
        </p:spPr>
        <p:txBody>
          <a:bodyPr wrap="none">
            <a:spAutoFit/>
          </a:bodyPr>
          <a:lstStyle/>
          <a:p>
            <a:r>
              <a:rPr lang="en-US" b="1" dirty="0" smtClean="0">
                <a:solidFill>
                  <a:srgbClr val="00B050"/>
                </a:solidFill>
              </a:rPr>
              <a:t>Craniopharyngioma </a:t>
            </a:r>
            <a:r>
              <a:rPr lang="en-US" b="1" dirty="0">
                <a:solidFill>
                  <a:srgbClr val="00B050"/>
                </a:solidFill>
              </a:rPr>
              <a:t>(papillary)</a:t>
            </a:r>
          </a:p>
          <a:p>
            <a:endParaRPr lang="en-US" b="1" i="0" dirty="0">
              <a:solidFill>
                <a:srgbClr val="65419B"/>
              </a:solidFill>
              <a:effectLst/>
              <a:latin typeface="Open Sans"/>
            </a:endParaRPr>
          </a:p>
        </p:txBody>
      </p:sp>
      <p:pic>
        <p:nvPicPr>
          <p:cNvPr id="18434" name="Picture 2" descr="https://images.radiopaedia.org/images/20740/1b15de6ce581ace2f190ff8c7d9fd4_big_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3" y="1158749"/>
            <a:ext cx="3288561" cy="35906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3140" y="5616687"/>
            <a:ext cx="11410681" cy="646331"/>
          </a:xfrm>
          <a:prstGeom prst="rect">
            <a:avLst/>
          </a:prstGeom>
        </p:spPr>
        <p:txBody>
          <a:bodyPr wrap="square">
            <a:spAutoFit/>
          </a:bodyPr>
          <a:lstStyle/>
          <a:p>
            <a:r>
              <a:rPr lang="en-US" dirty="0">
                <a:solidFill>
                  <a:srgbClr val="3D3D3D"/>
                </a:solidFill>
                <a:latin typeface="Open Sans"/>
              </a:rPr>
              <a:t>MRI of the brain demonstrates a predominantly </a:t>
            </a:r>
            <a:r>
              <a:rPr lang="en-US" dirty="0">
                <a:solidFill>
                  <a:srgbClr val="00B050"/>
                </a:solidFill>
                <a:latin typeface="Open Sans"/>
              </a:rPr>
              <a:t>solid enhancing suprasellar mass </a:t>
            </a:r>
            <a:r>
              <a:rPr lang="en-US" dirty="0">
                <a:solidFill>
                  <a:srgbClr val="3D3D3D"/>
                </a:solidFill>
                <a:latin typeface="Open Sans"/>
              </a:rPr>
              <a:t>with a </a:t>
            </a:r>
            <a:r>
              <a:rPr lang="en-US" dirty="0">
                <a:solidFill>
                  <a:srgbClr val="00B050"/>
                </a:solidFill>
                <a:latin typeface="Open Sans"/>
              </a:rPr>
              <a:t>small cystic component</a:t>
            </a:r>
            <a:r>
              <a:rPr lang="en-US" dirty="0">
                <a:solidFill>
                  <a:srgbClr val="3D3D3D"/>
                </a:solidFill>
                <a:latin typeface="Open Sans"/>
              </a:rPr>
              <a:t> posteriorly, towards the left, which demonstrates no T1 </a:t>
            </a:r>
            <a:r>
              <a:rPr lang="en-US" dirty="0" err="1">
                <a:solidFill>
                  <a:srgbClr val="3D3D3D"/>
                </a:solidFill>
                <a:latin typeface="Open Sans"/>
              </a:rPr>
              <a:t>hyperintensity</a:t>
            </a:r>
            <a:r>
              <a:rPr lang="en-US" dirty="0">
                <a:solidFill>
                  <a:srgbClr val="3D3D3D"/>
                </a:solidFill>
                <a:latin typeface="Open Sans"/>
              </a:rPr>
              <a:t>. </a:t>
            </a:r>
            <a:endParaRPr lang="en-US" dirty="0"/>
          </a:p>
        </p:txBody>
      </p:sp>
      <p:pic>
        <p:nvPicPr>
          <p:cNvPr id="18436" name="Picture 4" descr="https://images.radiopaedia.org/images/20731/acb67a5c0adaab674e26921f0072cf_big_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338" y="1158749"/>
            <a:ext cx="3287006" cy="3588933"/>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https://images.radiopaedia.org/images/20734/ba21bd367ddf311aecb57aadfcde02_big_galle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6728" y="1158748"/>
            <a:ext cx="3413250" cy="35889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3923" y="303744"/>
            <a:ext cx="268655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a:solidFill>
                  <a:srgbClr val="65419B"/>
                </a:solidFill>
                <a:latin typeface="Open Sans"/>
              </a:rPr>
              <a:t>Craniopharyngioma</a:t>
            </a:r>
          </a:p>
        </p:txBody>
      </p:sp>
    </p:spTree>
    <p:extLst>
      <p:ext uri="{BB962C8B-B14F-4D97-AF65-F5344CB8AC3E}">
        <p14:creationId xmlns:p14="http://schemas.microsoft.com/office/powerpoint/2010/main" val="4154352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0375" y="948108"/>
            <a:ext cx="11675462" cy="1908215"/>
          </a:xfrm>
          <a:prstGeom prst="rect">
            <a:avLst/>
          </a:prstGeom>
        </p:spPr>
        <p:txBody>
          <a:bodyPr wrap="square">
            <a:spAutoFit/>
          </a:bodyPr>
          <a:lstStyle/>
          <a:p>
            <a:r>
              <a:rPr lang="en-US" b="1" dirty="0" smtClean="0">
                <a:solidFill>
                  <a:srgbClr val="00B050"/>
                </a:solidFill>
                <a:latin typeface="Open Sans"/>
              </a:rPr>
              <a:t>&gt;&gt;</a:t>
            </a:r>
            <a:r>
              <a:rPr lang="en-US" b="1" dirty="0" smtClean="0">
                <a:solidFill>
                  <a:srgbClr val="3D3D3D"/>
                </a:solidFill>
                <a:latin typeface="Open Sans"/>
              </a:rPr>
              <a:t> </a:t>
            </a:r>
            <a:r>
              <a:rPr lang="en-US" sz="1600" b="1" dirty="0" smtClean="0">
                <a:solidFill>
                  <a:srgbClr val="3D3D3D"/>
                </a:solidFill>
                <a:latin typeface="Open Sans"/>
              </a:rPr>
              <a:t>Arachnoid </a:t>
            </a:r>
            <a:r>
              <a:rPr lang="en-US" sz="1600" b="1" dirty="0">
                <a:solidFill>
                  <a:srgbClr val="3D3D3D"/>
                </a:solidFill>
                <a:latin typeface="Open Sans"/>
              </a:rPr>
              <a:t>cysts</a:t>
            </a:r>
            <a:r>
              <a:rPr lang="en-US" sz="1600" dirty="0">
                <a:solidFill>
                  <a:srgbClr val="3D3D3D"/>
                </a:solidFill>
                <a:latin typeface="Open Sans"/>
              </a:rPr>
              <a:t> are relatively common benign and asymptomatic lesions occurring in association with the central nervous system, both within the intracranial compartment (most common) as well as within the spinal canal</a:t>
            </a:r>
            <a:r>
              <a:rPr lang="en-US" sz="1600" dirty="0" smtClean="0">
                <a:solidFill>
                  <a:srgbClr val="3D3D3D"/>
                </a:solidFill>
                <a:latin typeface="Open Sans"/>
              </a:rPr>
              <a:t>.</a:t>
            </a:r>
            <a:endParaRPr lang="en-US" sz="1600" dirty="0">
              <a:solidFill>
                <a:srgbClr val="3D3D3D"/>
              </a:solidFill>
              <a:latin typeface="Open Sans"/>
            </a:endParaRPr>
          </a:p>
          <a:p>
            <a:endParaRPr lang="en-US" sz="1600" dirty="0" smtClean="0">
              <a:solidFill>
                <a:srgbClr val="3D3D3D"/>
              </a:solidFill>
              <a:latin typeface="Open Sans"/>
            </a:endParaRPr>
          </a:p>
          <a:p>
            <a:r>
              <a:rPr lang="en-US" b="1" dirty="0" smtClean="0">
                <a:solidFill>
                  <a:srgbClr val="00B050"/>
                </a:solidFill>
                <a:latin typeface="Open Sans"/>
              </a:rPr>
              <a:t>&gt;&gt;</a:t>
            </a:r>
            <a:r>
              <a:rPr lang="en-US" dirty="0" smtClean="0">
                <a:solidFill>
                  <a:srgbClr val="00B050"/>
                </a:solidFill>
                <a:latin typeface="Open Sans"/>
              </a:rPr>
              <a:t> </a:t>
            </a:r>
            <a:r>
              <a:rPr lang="en-US" sz="1600" dirty="0" smtClean="0">
                <a:solidFill>
                  <a:srgbClr val="3D3D3D"/>
                </a:solidFill>
                <a:latin typeface="Open Sans"/>
              </a:rPr>
              <a:t>On </a:t>
            </a:r>
            <a:r>
              <a:rPr lang="en-US" sz="1600" dirty="0">
                <a:solidFill>
                  <a:srgbClr val="3D3D3D"/>
                </a:solidFill>
                <a:latin typeface="Open Sans"/>
              </a:rPr>
              <a:t>imaging, they are </a:t>
            </a:r>
            <a:r>
              <a:rPr lang="en-US" sz="1600" dirty="0" smtClean="0">
                <a:solidFill>
                  <a:srgbClr val="3D3D3D"/>
                </a:solidFill>
                <a:latin typeface="Open Sans"/>
              </a:rPr>
              <a:t>characterized </a:t>
            </a:r>
            <a:r>
              <a:rPr lang="en-US" sz="1600" dirty="0">
                <a:solidFill>
                  <a:srgbClr val="3D3D3D"/>
                </a:solidFill>
                <a:latin typeface="Open Sans"/>
              </a:rPr>
              <a:t>as well circumscribed cysts, with an imperceptible wall, displacing adjacent structures, and following the CSF pattern (</a:t>
            </a:r>
            <a:r>
              <a:rPr lang="en-US" sz="1600" dirty="0" err="1">
                <a:solidFill>
                  <a:srgbClr val="3D3D3D"/>
                </a:solidFill>
                <a:latin typeface="Open Sans"/>
              </a:rPr>
              <a:t>hypodense</a:t>
            </a:r>
            <a:r>
              <a:rPr lang="en-US" sz="1600" dirty="0">
                <a:solidFill>
                  <a:srgbClr val="3D3D3D"/>
                </a:solidFill>
                <a:latin typeface="Open Sans"/>
              </a:rPr>
              <a:t> on CT and </a:t>
            </a:r>
            <a:r>
              <a:rPr lang="en-US" sz="1600" dirty="0" err="1">
                <a:solidFill>
                  <a:srgbClr val="3D3D3D"/>
                </a:solidFill>
                <a:latin typeface="Open Sans"/>
              </a:rPr>
              <a:t>hyperintense</a:t>
            </a:r>
            <a:r>
              <a:rPr lang="en-US" sz="1600" dirty="0">
                <a:solidFill>
                  <a:srgbClr val="3D3D3D"/>
                </a:solidFill>
                <a:latin typeface="Open Sans"/>
              </a:rPr>
              <a:t> on T2 with FLAIR suppression on MRI</a:t>
            </a:r>
            <a:r>
              <a:rPr lang="en-US" sz="1600" dirty="0" smtClean="0">
                <a:solidFill>
                  <a:srgbClr val="3D3D3D"/>
                </a:solidFill>
                <a:latin typeface="Open Sans"/>
              </a:rPr>
              <a:t>).</a:t>
            </a:r>
          </a:p>
          <a:p>
            <a:endParaRPr lang="en-US" sz="1600" dirty="0">
              <a:solidFill>
                <a:srgbClr val="3D3D3D"/>
              </a:solidFill>
              <a:latin typeface="Open Sans"/>
            </a:endParaRPr>
          </a:p>
          <a:p>
            <a:r>
              <a:rPr lang="en-US" b="1" dirty="0" smtClean="0">
                <a:solidFill>
                  <a:srgbClr val="00B050"/>
                </a:solidFill>
                <a:latin typeface="Open Sans"/>
              </a:rPr>
              <a:t>&gt;&gt;</a:t>
            </a:r>
            <a:r>
              <a:rPr lang="en-US" dirty="0" smtClean="0">
                <a:solidFill>
                  <a:srgbClr val="00B050"/>
                </a:solidFill>
                <a:latin typeface="Open Sans"/>
              </a:rPr>
              <a:t> </a:t>
            </a:r>
            <a:r>
              <a:rPr lang="en-US" sz="1600" dirty="0" smtClean="0">
                <a:solidFill>
                  <a:srgbClr val="3D3D3D"/>
                </a:solidFill>
                <a:latin typeface="Open Sans"/>
              </a:rPr>
              <a:t>They </a:t>
            </a:r>
            <a:r>
              <a:rPr lang="en-US" sz="1600" dirty="0">
                <a:solidFill>
                  <a:srgbClr val="3D3D3D"/>
                </a:solidFill>
                <a:latin typeface="Open Sans"/>
              </a:rPr>
              <a:t>can also have a </a:t>
            </a:r>
            <a:r>
              <a:rPr lang="en-US" sz="1600" dirty="0" smtClean="0">
                <a:solidFill>
                  <a:srgbClr val="3D3D3D"/>
                </a:solidFill>
                <a:latin typeface="Open Sans"/>
              </a:rPr>
              <a:t>remodeling </a:t>
            </a:r>
            <a:r>
              <a:rPr lang="en-US" sz="1600" dirty="0">
                <a:solidFill>
                  <a:srgbClr val="3D3D3D"/>
                </a:solidFill>
                <a:latin typeface="Open Sans"/>
              </a:rPr>
              <a:t>effect on the adjacent bone.</a:t>
            </a:r>
            <a:endParaRPr lang="en-US" sz="1600" b="0" i="0" dirty="0">
              <a:solidFill>
                <a:srgbClr val="3D3D3D"/>
              </a:solidFill>
              <a:effectLst/>
              <a:latin typeface="Open Sans"/>
            </a:endParaRPr>
          </a:p>
        </p:txBody>
      </p:sp>
      <p:sp>
        <p:nvSpPr>
          <p:cNvPr id="4" name="Rectangle 3"/>
          <p:cNvSpPr/>
          <p:nvPr/>
        </p:nvSpPr>
        <p:spPr>
          <a:xfrm>
            <a:off x="133923" y="3100577"/>
            <a:ext cx="10371787" cy="1384995"/>
          </a:xfrm>
          <a:prstGeom prst="rect">
            <a:avLst/>
          </a:prstGeom>
        </p:spPr>
        <p:txBody>
          <a:bodyPr wrap="square">
            <a:spAutoFit/>
          </a:bodyPr>
          <a:lstStyle/>
          <a:p>
            <a:r>
              <a:rPr lang="en-US" b="1" dirty="0">
                <a:solidFill>
                  <a:srgbClr val="00B050"/>
                </a:solidFill>
                <a:latin typeface="Open Sans"/>
              </a:rPr>
              <a:t>Clinical </a:t>
            </a:r>
            <a:r>
              <a:rPr lang="en-US" b="1" dirty="0" smtClean="0">
                <a:solidFill>
                  <a:srgbClr val="00B050"/>
                </a:solidFill>
                <a:latin typeface="Open Sans"/>
              </a:rPr>
              <a:t>presentation</a:t>
            </a:r>
          </a:p>
          <a:p>
            <a:endParaRPr lang="en-US" b="1" dirty="0">
              <a:solidFill>
                <a:srgbClr val="00B050"/>
              </a:solidFill>
              <a:latin typeface="Open Sans"/>
            </a:endParaRPr>
          </a:p>
          <a:p>
            <a:pPr marL="742950" lvl="1" indent="-285750">
              <a:buFont typeface="Wingdings" panose="05000000000000000000" pitchFamily="2" charset="2"/>
              <a:buChar char="Ø"/>
            </a:pPr>
            <a:r>
              <a:rPr lang="en-US" sz="1600" dirty="0">
                <a:solidFill>
                  <a:srgbClr val="3D3D3D"/>
                </a:solidFill>
                <a:latin typeface="Open Sans"/>
              </a:rPr>
              <a:t>The majority of arachnoid cysts are small and </a:t>
            </a:r>
            <a:r>
              <a:rPr lang="en-US" sz="1600" b="1" dirty="0">
                <a:solidFill>
                  <a:srgbClr val="00B050"/>
                </a:solidFill>
                <a:latin typeface="Open Sans"/>
              </a:rPr>
              <a:t>asymptomatic</a:t>
            </a:r>
            <a:r>
              <a:rPr lang="en-US" sz="1600" dirty="0">
                <a:solidFill>
                  <a:srgbClr val="3D3D3D"/>
                </a:solidFill>
                <a:latin typeface="Open Sans"/>
              </a:rPr>
              <a:t>. </a:t>
            </a:r>
            <a:endParaRPr lang="en-US" sz="1600" dirty="0" smtClean="0">
              <a:solidFill>
                <a:srgbClr val="3D3D3D"/>
              </a:solidFill>
              <a:latin typeface="Open Sans"/>
            </a:endParaRPr>
          </a:p>
          <a:p>
            <a:pPr marL="742950" lvl="1" indent="-285750">
              <a:buFont typeface="Wingdings" panose="05000000000000000000" pitchFamily="2" charset="2"/>
              <a:buChar char="Ø"/>
            </a:pPr>
            <a:endParaRPr lang="en-US" sz="1600" dirty="0">
              <a:solidFill>
                <a:srgbClr val="3D3D3D"/>
              </a:solidFill>
              <a:latin typeface="Open Sans"/>
            </a:endParaRPr>
          </a:p>
          <a:p>
            <a:pPr marL="742950" lvl="1" indent="-285750">
              <a:buFont typeface="Wingdings" panose="05000000000000000000" pitchFamily="2" charset="2"/>
              <a:buChar char="Ø"/>
            </a:pPr>
            <a:r>
              <a:rPr lang="en-US" sz="1600" dirty="0" smtClean="0">
                <a:solidFill>
                  <a:srgbClr val="3D3D3D"/>
                </a:solidFill>
                <a:latin typeface="Open Sans"/>
              </a:rPr>
              <a:t>When </a:t>
            </a:r>
            <a:r>
              <a:rPr lang="en-US" sz="1600" dirty="0">
                <a:solidFill>
                  <a:srgbClr val="3D3D3D"/>
                </a:solidFill>
                <a:latin typeface="Open Sans"/>
              </a:rPr>
              <a:t>symptoms occur, they are usually the result of gradual enlargement resulting in </a:t>
            </a:r>
            <a:r>
              <a:rPr lang="en-US" sz="1600" b="1" dirty="0">
                <a:solidFill>
                  <a:srgbClr val="00B050"/>
                </a:solidFill>
                <a:latin typeface="Open Sans"/>
              </a:rPr>
              <a:t>mass effect</a:t>
            </a:r>
            <a:r>
              <a:rPr lang="en-US" sz="1600" dirty="0">
                <a:solidFill>
                  <a:srgbClr val="3D3D3D"/>
                </a:solidFill>
                <a:latin typeface="Open Sans"/>
              </a:rPr>
              <a:t>. </a:t>
            </a:r>
            <a:endParaRPr lang="en-US" sz="1600" b="0" i="0" dirty="0">
              <a:solidFill>
                <a:srgbClr val="3D3D3D"/>
              </a:solidFill>
              <a:effectLst/>
              <a:latin typeface="Open Sans"/>
            </a:endParaRPr>
          </a:p>
        </p:txBody>
      </p:sp>
      <p:sp>
        <p:nvSpPr>
          <p:cNvPr id="5" name="Rectangle 4"/>
          <p:cNvSpPr/>
          <p:nvPr/>
        </p:nvSpPr>
        <p:spPr>
          <a:xfrm>
            <a:off x="133923" y="303744"/>
            <a:ext cx="2081244"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a:solidFill>
                  <a:srgbClr val="65419B"/>
                </a:solidFill>
                <a:latin typeface="Open Sans"/>
              </a:rPr>
              <a:t>Arachnoid </a:t>
            </a:r>
            <a:r>
              <a:rPr lang="en-US" sz="2000" b="1" dirty="0" smtClean="0">
                <a:solidFill>
                  <a:srgbClr val="65419B"/>
                </a:solidFill>
                <a:latin typeface="Open Sans"/>
              </a:rPr>
              <a:t>cyst</a:t>
            </a:r>
            <a:endParaRPr lang="en-US" sz="2000" b="1" dirty="0">
              <a:solidFill>
                <a:srgbClr val="65419B"/>
              </a:solidFill>
              <a:latin typeface="Open Sans"/>
            </a:endParaRPr>
          </a:p>
        </p:txBody>
      </p:sp>
      <p:sp>
        <p:nvSpPr>
          <p:cNvPr id="6" name="Rectangle 5"/>
          <p:cNvSpPr/>
          <p:nvPr/>
        </p:nvSpPr>
        <p:spPr>
          <a:xfrm>
            <a:off x="250375" y="4729826"/>
            <a:ext cx="10728101" cy="1708160"/>
          </a:xfrm>
          <a:prstGeom prst="rect">
            <a:avLst/>
          </a:prstGeom>
        </p:spPr>
        <p:txBody>
          <a:bodyPr wrap="square">
            <a:spAutoFit/>
          </a:bodyPr>
          <a:lstStyle/>
          <a:p>
            <a:r>
              <a:rPr lang="en-US" sz="2000" b="1" dirty="0" smtClean="0">
                <a:solidFill>
                  <a:srgbClr val="00B050"/>
                </a:solidFill>
                <a:latin typeface="Open Sans"/>
              </a:rPr>
              <a:t>Location</a:t>
            </a:r>
            <a:endParaRPr lang="en-US" b="1" dirty="0" smtClean="0">
              <a:solidFill>
                <a:srgbClr val="00B050"/>
              </a:solidFill>
              <a:latin typeface="Open Sans"/>
            </a:endParaRPr>
          </a:p>
          <a:p>
            <a:endParaRPr lang="en-US" dirty="0" smtClean="0">
              <a:solidFill>
                <a:srgbClr val="3D3D3D"/>
              </a:solidFill>
              <a:latin typeface="Open Sans"/>
            </a:endParaRPr>
          </a:p>
          <a:p>
            <a:r>
              <a:rPr lang="en-US" sz="1600" dirty="0" smtClean="0">
                <a:solidFill>
                  <a:srgbClr val="3D3D3D"/>
                </a:solidFill>
                <a:latin typeface="Open Sans"/>
              </a:rPr>
              <a:t>most </a:t>
            </a:r>
            <a:r>
              <a:rPr lang="en-US" sz="1600" dirty="0">
                <a:solidFill>
                  <a:srgbClr val="3D3D3D"/>
                </a:solidFill>
                <a:latin typeface="Open Sans"/>
              </a:rPr>
              <a:t>frequently (50-60%) located in </a:t>
            </a:r>
            <a:r>
              <a:rPr lang="en-US" sz="1600" dirty="0">
                <a:latin typeface="Open Sans"/>
              </a:rPr>
              <a:t>the middle cranial </a:t>
            </a:r>
            <a:r>
              <a:rPr lang="en-US" sz="1600" dirty="0" smtClean="0">
                <a:latin typeface="Open Sans"/>
              </a:rPr>
              <a:t>fossa</a:t>
            </a:r>
            <a:r>
              <a:rPr lang="en-US" sz="1600" dirty="0">
                <a:latin typeface="Open Sans"/>
              </a:rPr>
              <a:t> </a:t>
            </a:r>
          </a:p>
          <a:p>
            <a:pPr lvl="8">
              <a:lnSpc>
                <a:spcPct val="150000"/>
              </a:lnSpc>
              <a:buFont typeface="Arial" panose="020B0604020202020204" pitchFamily="34" charset="0"/>
              <a:buChar char="•"/>
            </a:pPr>
            <a:r>
              <a:rPr lang="en-US" sz="1600" dirty="0">
                <a:solidFill>
                  <a:srgbClr val="3D3D3D"/>
                </a:solidFill>
                <a:latin typeface="Open Sans"/>
              </a:rPr>
              <a:t>suprasellar cistern </a:t>
            </a:r>
            <a:r>
              <a:rPr lang="en-US" sz="1600" dirty="0" smtClean="0">
                <a:solidFill>
                  <a:srgbClr val="3D3D3D"/>
                </a:solidFill>
                <a:latin typeface="Open Sans"/>
              </a:rPr>
              <a:t>(</a:t>
            </a:r>
            <a:r>
              <a:rPr lang="en-US" sz="1600" b="1" dirty="0" smtClean="0">
                <a:solidFill>
                  <a:srgbClr val="00B050"/>
                </a:solidFill>
                <a:latin typeface="Open Sans"/>
                <a:hlinkClick r:id="rId2"/>
              </a:rPr>
              <a:t>suprasellar </a:t>
            </a:r>
            <a:r>
              <a:rPr lang="en-US" sz="1600" b="1" dirty="0">
                <a:solidFill>
                  <a:srgbClr val="00B050"/>
                </a:solidFill>
                <a:latin typeface="Open Sans"/>
                <a:hlinkClick r:id="rId2"/>
              </a:rPr>
              <a:t>arachnoid cyst</a:t>
            </a:r>
            <a:r>
              <a:rPr lang="en-US" sz="1600" dirty="0">
                <a:solidFill>
                  <a:srgbClr val="3D3D3D"/>
                </a:solidFill>
                <a:latin typeface="Open Sans"/>
              </a:rPr>
              <a:t>)</a:t>
            </a:r>
          </a:p>
          <a:p>
            <a:pPr lvl="8">
              <a:lnSpc>
                <a:spcPct val="150000"/>
              </a:lnSpc>
              <a:buFont typeface="Arial" panose="020B0604020202020204" pitchFamily="34" charset="0"/>
              <a:buChar char="•"/>
            </a:pPr>
            <a:r>
              <a:rPr lang="en-US" sz="1600" dirty="0">
                <a:solidFill>
                  <a:srgbClr val="3D3D3D"/>
                </a:solidFill>
                <a:latin typeface="Open Sans"/>
              </a:rPr>
              <a:t>within the ventricles </a:t>
            </a:r>
          </a:p>
        </p:txBody>
      </p:sp>
    </p:spTree>
    <p:extLst>
      <p:ext uri="{BB962C8B-B14F-4D97-AF65-F5344CB8AC3E}">
        <p14:creationId xmlns:p14="http://schemas.microsoft.com/office/powerpoint/2010/main" val="12489195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images.radiopaedia.org/images/357741/7c6040800abf852c36ac25bce05397_big_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09" y="2117374"/>
            <a:ext cx="3493167" cy="34931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6009" y="5687100"/>
            <a:ext cx="11397803" cy="1077218"/>
          </a:xfrm>
          <a:prstGeom prst="rect">
            <a:avLst/>
          </a:prstGeom>
        </p:spPr>
        <p:txBody>
          <a:bodyPr wrap="square">
            <a:spAutoFit/>
          </a:bodyPr>
          <a:lstStyle/>
          <a:p>
            <a:r>
              <a:rPr lang="en-US" sz="1600" dirty="0">
                <a:solidFill>
                  <a:srgbClr val="3D3D3D"/>
                </a:solidFill>
                <a:latin typeface="Open Sans"/>
              </a:rPr>
              <a:t>MRI demonstrates a CSF intensity space distorting the optic chiasm and pituitary infundibulum (pushing them forwards and upwards). A thin membrane can be seen (best of sagittal and axial T2 weighted images) </a:t>
            </a:r>
            <a:r>
              <a:rPr lang="en-US" sz="1600" dirty="0" err="1">
                <a:solidFill>
                  <a:srgbClr val="3D3D3D"/>
                </a:solidFill>
                <a:latin typeface="Open Sans"/>
              </a:rPr>
              <a:t>invaginating</a:t>
            </a:r>
            <a:r>
              <a:rPr lang="en-US" sz="1600" dirty="0">
                <a:solidFill>
                  <a:srgbClr val="3D3D3D"/>
                </a:solidFill>
                <a:latin typeface="Open Sans"/>
              </a:rPr>
              <a:t> upwards into the third ventricle, splaying the septum </a:t>
            </a:r>
            <a:r>
              <a:rPr lang="en-US" sz="1600" dirty="0" err="1">
                <a:solidFill>
                  <a:srgbClr val="3D3D3D"/>
                </a:solidFill>
                <a:latin typeface="Open Sans"/>
              </a:rPr>
              <a:t>pellucidum</a:t>
            </a:r>
            <a:r>
              <a:rPr lang="en-US" sz="1600" dirty="0">
                <a:solidFill>
                  <a:srgbClr val="3D3D3D"/>
                </a:solidFill>
                <a:latin typeface="Open Sans"/>
              </a:rPr>
              <a:t> and even bulging into the left foramen of Munro. The lateral ventricles are dilated, in keeping with obstructive hydrocephalus, clearly long standing (note large size and lack of </a:t>
            </a:r>
            <a:r>
              <a:rPr lang="en-US" sz="1600" dirty="0" err="1">
                <a:solidFill>
                  <a:srgbClr val="3D3D3D"/>
                </a:solidFill>
                <a:latin typeface="Open Sans"/>
              </a:rPr>
              <a:t>transependymal</a:t>
            </a:r>
            <a:r>
              <a:rPr lang="en-US" sz="1600" dirty="0">
                <a:solidFill>
                  <a:srgbClr val="3D3D3D"/>
                </a:solidFill>
                <a:latin typeface="Open Sans"/>
              </a:rPr>
              <a:t> </a:t>
            </a:r>
            <a:r>
              <a:rPr lang="en-US" sz="1600" dirty="0" err="1">
                <a:solidFill>
                  <a:srgbClr val="3D3D3D"/>
                </a:solidFill>
                <a:latin typeface="Open Sans"/>
              </a:rPr>
              <a:t>oedema</a:t>
            </a:r>
            <a:r>
              <a:rPr lang="en-US" sz="1600" dirty="0">
                <a:solidFill>
                  <a:srgbClr val="3D3D3D"/>
                </a:solidFill>
                <a:latin typeface="Open Sans"/>
              </a:rPr>
              <a:t>). </a:t>
            </a:r>
            <a:endParaRPr lang="en-US" sz="1600" dirty="0"/>
          </a:p>
        </p:txBody>
      </p:sp>
      <p:pic>
        <p:nvPicPr>
          <p:cNvPr id="22532" name="Picture 4" descr="https://images.radiopaedia.org/images/357629/c75c32fb252cfc19b51f1ebb3a3e0d_big_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9777" y="2117374"/>
            <a:ext cx="3458826" cy="3458826"/>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https://images.radiopaedia.org/images/357408/4bf0127aae5e5872c63cc70814573b_big_galle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9205" y="2117374"/>
            <a:ext cx="3458826" cy="34588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33923" y="303744"/>
            <a:ext cx="2081244"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a:solidFill>
                  <a:srgbClr val="65419B"/>
                </a:solidFill>
                <a:latin typeface="Open Sans"/>
              </a:rPr>
              <a:t>Arachnoid </a:t>
            </a:r>
            <a:r>
              <a:rPr lang="en-US" sz="2000" b="1" dirty="0" smtClean="0">
                <a:solidFill>
                  <a:srgbClr val="65419B"/>
                </a:solidFill>
                <a:latin typeface="Open Sans"/>
              </a:rPr>
              <a:t>cyst</a:t>
            </a:r>
            <a:endParaRPr lang="en-US" sz="2000" b="1" dirty="0">
              <a:solidFill>
                <a:srgbClr val="65419B"/>
              </a:solidFill>
              <a:latin typeface="Open Sans"/>
            </a:endParaRPr>
          </a:p>
        </p:txBody>
      </p:sp>
      <p:sp>
        <p:nvSpPr>
          <p:cNvPr id="9" name="Rectangle 8"/>
          <p:cNvSpPr/>
          <p:nvPr/>
        </p:nvSpPr>
        <p:spPr>
          <a:xfrm>
            <a:off x="176009" y="856616"/>
            <a:ext cx="11397803" cy="1107996"/>
          </a:xfrm>
          <a:prstGeom prst="rect">
            <a:avLst/>
          </a:prstGeom>
        </p:spPr>
        <p:txBody>
          <a:bodyPr wrap="square">
            <a:spAutoFit/>
          </a:bodyPr>
          <a:lstStyle/>
          <a:p>
            <a:r>
              <a:rPr lang="en-US" b="1" dirty="0">
                <a:solidFill>
                  <a:srgbClr val="0070C0"/>
                </a:solidFill>
                <a:latin typeface="Open Sans"/>
              </a:rPr>
              <a:t>MRI</a:t>
            </a:r>
          </a:p>
          <a:p>
            <a:r>
              <a:rPr lang="en-US" sz="1600" dirty="0">
                <a:solidFill>
                  <a:srgbClr val="3D3D3D"/>
                </a:solidFill>
                <a:latin typeface="Open Sans"/>
              </a:rPr>
              <a:t>As they are filled with </a:t>
            </a:r>
            <a:r>
              <a:rPr lang="en-US" sz="1600" b="1" dirty="0">
                <a:solidFill>
                  <a:srgbClr val="0070C0"/>
                </a:solidFill>
                <a:latin typeface="Open Sans"/>
              </a:rPr>
              <a:t>CSF</a:t>
            </a:r>
            <a:r>
              <a:rPr lang="en-US" sz="1600" dirty="0">
                <a:solidFill>
                  <a:srgbClr val="3D3D3D"/>
                </a:solidFill>
                <a:latin typeface="Open Sans"/>
              </a:rPr>
              <a:t> it is not surprising that they follow CSF on all sequences, </a:t>
            </a:r>
            <a:r>
              <a:rPr lang="en-US" sz="1600" dirty="0" smtClean="0">
                <a:solidFill>
                  <a:srgbClr val="3D3D3D"/>
                </a:solidFill>
                <a:latin typeface="Open Sans"/>
              </a:rPr>
              <a:t>including</a:t>
            </a:r>
            <a:r>
              <a:rPr lang="en-US" sz="1600" dirty="0">
                <a:solidFill>
                  <a:srgbClr val="3D3D3D"/>
                </a:solidFill>
                <a:latin typeface="Open Sans"/>
              </a:rPr>
              <a:t> </a:t>
            </a:r>
            <a:r>
              <a:rPr lang="en-US" sz="1600" dirty="0">
                <a:solidFill>
                  <a:srgbClr val="41699B"/>
                </a:solidFill>
                <a:latin typeface="Open Sans"/>
                <a:hlinkClick r:id="rId5"/>
              </a:rPr>
              <a:t>FLAIR</a:t>
            </a:r>
            <a:r>
              <a:rPr lang="en-US" sz="1600" dirty="0">
                <a:solidFill>
                  <a:srgbClr val="3D3D3D"/>
                </a:solidFill>
                <a:latin typeface="Open Sans"/>
              </a:rPr>
              <a:t> and </a:t>
            </a:r>
            <a:r>
              <a:rPr lang="en-US" sz="1600" dirty="0">
                <a:solidFill>
                  <a:srgbClr val="41699B"/>
                </a:solidFill>
                <a:latin typeface="Open Sans"/>
                <a:hlinkClick r:id="rId6"/>
              </a:rPr>
              <a:t>DWI</a:t>
            </a:r>
            <a:r>
              <a:rPr lang="en-US" sz="1600" dirty="0">
                <a:solidFill>
                  <a:srgbClr val="3D3D3D"/>
                </a:solidFill>
                <a:latin typeface="Open Sans"/>
              </a:rPr>
              <a:t>. </a:t>
            </a:r>
          </a:p>
          <a:p>
            <a:r>
              <a:rPr lang="en-US" sz="1600" dirty="0" smtClean="0">
                <a:solidFill>
                  <a:srgbClr val="3D3D3D"/>
                </a:solidFill>
                <a:latin typeface="Open Sans"/>
              </a:rPr>
              <a:t>As </a:t>
            </a:r>
            <a:r>
              <a:rPr lang="en-US" sz="1600" dirty="0">
                <a:solidFill>
                  <a:srgbClr val="3D3D3D"/>
                </a:solidFill>
                <a:latin typeface="Open Sans"/>
              </a:rPr>
              <a:t>their wall is very thin it only occasionally can be seen, and displacement of surrounding structures implies their presence. As there is </a:t>
            </a:r>
            <a:r>
              <a:rPr lang="en-US" sz="1600" b="1" dirty="0">
                <a:solidFill>
                  <a:srgbClr val="0070C0"/>
                </a:solidFill>
                <a:latin typeface="Open Sans"/>
              </a:rPr>
              <a:t>no solid component</a:t>
            </a:r>
            <a:r>
              <a:rPr lang="en-US" sz="1600" dirty="0">
                <a:solidFill>
                  <a:srgbClr val="3D3D3D"/>
                </a:solidFill>
                <a:latin typeface="Open Sans"/>
              </a:rPr>
              <a:t>, </a:t>
            </a:r>
            <a:r>
              <a:rPr lang="en-US" sz="1600" b="1" dirty="0">
                <a:solidFill>
                  <a:srgbClr val="0070C0"/>
                </a:solidFill>
                <a:latin typeface="Open Sans"/>
              </a:rPr>
              <a:t>no enhancement </a:t>
            </a:r>
            <a:r>
              <a:rPr lang="en-US" sz="1600" dirty="0">
                <a:solidFill>
                  <a:srgbClr val="3D3D3D"/>
                </a:solidFill>
                <a:latin typeface="Open Sans"/>
              </a:rPr>
              <a:t>can be identified. </a:t>
            </a:r>
          </a:p>
        </p:txBody>
      </p:sp>
    </p:spTree>
    <p:extLst>
      <p:ext uri="{BB962C8B-B14F-4D97-AF65-F5344CB8AC3E}">
        <p14:creationId xmlns:p14="http://schemas.microsoft.com/office/powerpoint/2010/main" val="1183653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923" y="1012502"/>
            <a:ext cx="11238122" cy="923330"/>
          </a:xfrm>
          <a:prstGeom prst="rect">
            <a:avLst/>
          </a:prstGeom>
        </p:spPr>
        <p:txBody>
          <a:bodyPr wrap="square">
            <a:spAutoFit/>
          </a:bodyPr>
          <a:lstStyle/>
          <a:p>
            <a:r>
              <a:rPr lang="en-US" dirty="0">
                <a:solidFill>
                  <a:srgbClr val="3D3D3D"/>
                </a:solidFill>
                <a:latin typeface="Open Sans"/>
              </a:rPr>
              <a:t>An </a:t>
            </a:r>
            <a:r>
              <a:rPr lang="en-US" b="1" dirty="0">
                <a:solidFill>
                  <a:srgbClr val="3D3D3D"/>
                </a:solidFill>
                <a:latin typeface="Open Sans"/>
              </a:rPr>
              <a:t>empty sella</a:t>
            </a:r>
            <a:r>
              <a:rPr lang="en-US" dirty="0">
                <a:solidFill>
                  <a:srgbClr val="3D3D3D"/>
                </a:solidFill>
                <a:latin typeface="Open Sans"/>
              </a:rPr>
              <a:t>, also known as an </a:t>
            </a:r>
            <a:r>
              <a:rPr lang="en-US" b="1" dirty="0">
                <a:solidFill>
                  <a:srgbClr val="3D3D3D"/>
                </a:solidFill>
                <a:latin typeface="Open Sans"/>
              </a:rPr>
              <a:t>empty pituitary </a:t>
            </a:r>
            <a:r>
              <a:rPr lang="en-US" b="1" dirty="0" smtClean="0">
                <a:latin typeface="Open Sans"/>
              </a:rPr>
              <a:t>fossa, </a:t>
            </a:r>
            <a:r>
              <a:rPr lang="en-US" dirty="0" smtClean="0">
                <a:latin typeface="Open Sans"/>
              </a:rPr>
              <a:t>a</a:t>
            </a:r>
            <a:r>
              <a:rPr lang="en-US" dirty="0">
                <a:latin typeface="Open Sans"/>
              </a:rPr>
              <a:t> pituitary fossa which </a:t>
            </a:r>
            <a:r>
              <a:rPr lang="en-US" dirty="0">
                <a:solidFill>
                  <a:srgbClr val="3D3D3D"/>
                </a:solidFill>
                <a:latin typeface="Open Sans"/>
              </a:rPr>
              <a:t>is largely empty of tissue, replaced by CSF. Although some authors use the term for </a:t>
            </a:r>
            <a:r>
              <a:rPr lang="en-US" dirty="0">
                <a:solidFill>
                  <a:srgbClr val="0070C0"/>
                </a:solidFill>
                <a:latin typeface="Open Sans"/>
              </a:rPr>
              <a:t>normal sized fossae </a:t>
            </a:r>
            <a:r>
              <a:rPr lang="en-US" dirty="0">
                <a:solidFill>
                  <a:srgbClr val="3D3D3D"/>
                </a:solidFill>
                <a:latin typeface="Open Sans"/>
              </a:rPr>
              <a:t>with little pituitary tissue, most would reserve the term for cases where the fossa is at least a little enlarged</a:t>
            </a:r>
            <a:endParaRPr lang="en-US" b="0" i="0" dirty="0">
              <a:solidFill>
                <a:srgbClr val="3D3D3D"/>
              </a:solidFill>
              <a:effectLst/>
              <a:latin typeface="Open Sans"/>
            </a:endParaRPr>
          </a:p>
        </p:txBody>
      </p:sp>
      <p:sp>
        <p:nvSpPr>
          <p:cNvPr id="4" name="Rectangle 3"/>
          <p:cNvSpPr/>
          <p:nvPr/>
        </p:nvSpPr>
        <p:spPr>
          <a:xfrm>
            <a:off x="133923" y="2244480"/>
            <a:ext cx="8494922" cy="1477328"/>
          </a:xfrm>
          <a:prstGeom prst="rect">
            <a:avLst/>
          </a:prstGeom>
        </p:spPr>
        <p:txBody>
          <a:bodyPr wrap="square">
            <a:spAutoFit/>
          </a:bodyPr>
          <a:lstStyle/>
          <a:p>
            <a:r>
              <a:rPr lang="en-US" dirty="0">
                <a:solidFill>
                  <a:srgbClr val="3D3D3D"/>
                </a:solidFill>
                <a:latin typeface="Open Sans"/>
              </a:rPr>
              <a:t>Historically (and still today) empty sella patients were divided into those with:</a:t>
            </a:r>
          </a:p>
          <a:p>
            <a:pPr marL="2114550" lvl="4" indent="-285750">
              <a:lnSpc>
                <a:spcPct val="200000"/>
              </a:lnSpc>
              <a:buFont typeface="Wingdings" panose="05000000000000000000" pitchFamily="2" charset="2"/>
              <a:buChar char="Ø"/>
            </a:pPr>
            <a:r>
              <a:rPr lang="en-US" dirty="0">
                <a:solidFill>
                  <a:srgbClr val="0070C0"/>
                </a:solidFill>
                <a:latin typeface="Open Sans"/>
              </a:rPr>
              <a:t>primary empty sella </a:t>
            </a:r>
            <a:r>
              <a:rPr lang="en-US" dirty="0">
                <a:solidFill>
                  <a:srgbClr val="3D3D3D"/>
                </a:solidFill>
                <a:latin typeface="Open Sans"/>
              </a:rPr>
              <a:t>(i.e. those without antecedent causes)</a:t>
            </a:r>
          </a:p>
          <a:p>
            <a:pPr marL="2114550" lvl="4" indent="-285750">
              <a:lnSpc>
                <a:spcPct val="200000"/>
              </a:lnSpc>
              <a:buFont typeface="Wingdings" panose="05000000000000000000" pitchFamily="2" charset="2"/>
              <a:buChar char="Ø"/>
            </a:pPr>
            <a:r>
              <a:rPr lang="en-US" dirty="0">
                <a:solidFill>
                  <a:srgbClr val="0070C0"/>
                </a:solidFill>
                <a:latin typeface="Open Sans"/>
              </a:rPr>
              <a:t>secondary empty sella </a:t>
            </a:r>
            <a:r>
              <a:rPr lang="en-US" dirty="0">
                <a:solidFill>
                  <a:srgbClr val="3D3D3D"/>
                </a:solidFill>
                <a:latin typeface="Open Sans"/>
              </a:rPr>
              <a:t>(i.e. those with an identifiable cause</a:t>
            </a:r>
            <a:r>
              <a:rPr lang="en-US" dirty="0" smtClean="0">
                <a:solidFill>
                  <a:srgbClr val="3D3D3D"/>
                </a:solidFill>
                <a:latin typeface="Open Sans"/>
              </a:rPr>
              <a:t>)</a:t>
            </a:r>
            <a:endParaRPr lang="en-US" dirty="0">
              <a:solidFill>
                <a:srgbClr val="3D3D3D"/>
              </a:solidFill>
              <a:latin typeface="Open Sans"/>
            </a:endParaRPr>
          </a:p>
        </p:txBody>
      </p:sp>
      <p:sp>
        <p:nvSpPr>
          <p:cNvPr id="6" name="Rectangle 5"/>
          <p:cNvSpPr/>
          <p:nvPr/>
        </p:nvSpPr>
        <p:spPr>
          <a:xfrm>
            <a:off x="133923" y="303744"/>
            <a:ext cx="2081244"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000" b="1" dirty="0">
                <a:solidFill>
                  <a:srgbClr val="65419B"/>
                </a:solidFill>
                <a:latin typeface="Open Sans"/>
              </a:rPr>
              <a:t>Empty sella</a:t>
            </a:r>
          </a:p>
        </p:txBody>
      </p:sp>
      <p:sp>
        <p:nvSpPr>
          <p:cNvPr id="7" name="Rectangle 6"/>
          <p:cNvSpPr/>
          <p:nvPr/>
        </p:nvSpPr>
        <p:spPr>
          <a:xfrm>
            <a:off x="218941" y="4030456"/>
            <a:ext cx="11655380" cy="2215991"/>
          </a:xfrm>
          <a:prstGeom prst="rect">
            <a:avLst/>
          </a:prstGeom>
        </p:spPr>
        <p:txBody>
          <a:bodyPr wrap="square">
            <a:spAutoFit/>
          </a:bodyPr>
          <a:lstStyle/>
          <a:p>
            <a:r>
              <a:rPr lang="en-US" b="1" dirty="0" smtClean="0">
                <a:solidFill>
                  <a:srgbClr val="0070C0"/>
                </a:solidFill>
                <a:latin typeface="Open Sans"/>
              </a:rPr>
              <a:t>Epidemiology</a:t>
            </a:r>
          </a:p>
          <a:p>
            <a:endParaRPr lang="en-US" b="1" dirty="0">
              <a:solidFill>
                <a:srgbClr val="0070C0"/>
              </a:solidFill>
              <a:latin typeface="Open Sans"/>
            </a:endParaRPr>
          </a:p>
          <a:p>
            <a:r>
              <a:rPr lang="en-US" sz="1600" dirty="0" smtClean="0">
                <a:solidFill>
                  <a:srgbClr val="3D3D3D"/>
                </a:solidFill>
                <a:latin typeface="Open Sans"/>
              </a:rPr>
              <a:t>Most </a:t>
            </a:r>
            <a:r>
              <a:rPr lang="en-US" sz="1600" dirty="0">
                <a:solidFill>
                  <a:srgbClr val="3D3D3D"/>
                </a:solidFill>
                <a:latin typeface="Open Sans"/>
              </a:rPr>
              <a:t>publications report a strong </a:t>
            </a:r>
            <a:r>
              <a:rPr lang="en-US" sz="1600" dirty="0">
                <a:solidFill>
                  <a:srgbClr val="0070C0"/>
                </a:solidFill>
                <a:latin typeface="Open Sans"/>
              </a:rPr>
              <a:t>female</a:t>
            </a:r>
            <a:r>
              <a:rPr lang="en-US" sz="1600" dirty="0">
                <a:solidFill>
                  <a:srgbClr val="3D3D3D"/>
                </a:solidFill>
                <a:latin typeface="Open Sans"/>
              </a:rPr>
              <a:t> predilection, with </a:t>
            </a:r>
            <a:r>
              <a:rPr lang="en-US" sz="1600" dirty="0">
                <a:solidFill>
                  <a:srgbClr val="0070C0"/>
                </a:solidFill>
                <a:latin typeface="Open Sans"/>
              </a:rPr>
              <a:t>obesity</a:t>
            </a:r>
            <a:r>
              <a:rPr lang="en-US" sz="1600" dirty="0">
                <a:solidFill>
                  <a:srgbClr val="3D3D3D"/>
                </a:solidFill>
                <a:latin typeface="Open Sans"/>
              </a:rPr>
              <a:t> also frequently reported.</a:t>
            </a:r>
          </a:p>
          <a:p>
            <a:endParaRPr lang="en-US" sz="1600" b="1" dirty="0" smtClean="0">
              <a:solidFill>
                <a:srgbClr val="65419B"/>
              </a:solidFill>
              <a:latin typeface="Open Sans"/>
            </a:endParaRPr>
          </a:p>
          <a:p>
            <a:r>
              <a:rPr lang="en-US" b="1" dirty="0" smtClean="0">
                <a:solidFill>
                  <a:srgbClr val="0070C0"/>
                </a:solidFill>
                <a:latin typeface="Open Sans"/>
              </a:rPr>
              <a:t>Clinical presentation</a:t>
            </a:r>
          </a:p>
          <a:p>
            <a:endParaRPr lang="en-US" b="1" dirty="0" smtClean="0">
              <a:solidFill>
                <a:srgbClr val="0070C0"/>
              </a:solidFill>
              <a:latin typeface="Open Sans"/>
            </a:endParaRPr>
          </a:p>
          <a:p>
            <a:endParaRPr lang="en-US" b="1" dirty="0">
              <a:solidFill>
                <a:srgbClr val="0070C0"/>
              </a:solidFill>
              <a:latin typeface="Open Sans"/>
            </a:endParaRPr>
          </a:p>
          <a:p>
            <a:r>
              <a:rPr lang="en-US" sz="1600" dirty="0">
                <a:solidFill>
                  <a:srgbClr val="3D3D3D"/>
                </a:solidFill>
                <a:latin typeface="Open Sans"/>
              </a:rPr>
              <a:t>Although many patients with so-called primary empty sella, are entirely </a:t>
            </a:r>
            <a:r>
              <a:rPr lang="en-US" sz="1600" b="1" dirty="0">
                <a:solidFill>
                  <a:srgbClr val="0070C0"/>
                </a:solidFill>
                <a:latin typeface="Open Sans"/>
              </a:rPr>
              <a:t>asymptomatic</a:t>
            </a:r>
            <a:r>
              <a:rPr lang="en-US" sz="1600" dirty="0">
                <a:solidFill>
                  <a:srgbClr val="3D3D3D"/>
                </a:solidFill>
                <a:latin typeface="Open Sans"/>
              </a:rPr>
              <a:t> and </a:t>
            </a:r>
            <a:r>
              <a:rPr lang="en-US" sz="1600" b="1" dirty="0">
                <a:solidFill>
                  <a:srgbClr val="0070C0"/>
                </a:solidFill>
                <a:latin typeface="Open Sans"/>
              </a:rPr>
              <a:t>endocrinologically normal</a:t>
            </a:r>
            <a:r>
              <a:rPr lang="en-US" sz="1600" dirty="0">
                <a:solidFill>
                  <a:srgbClr val="3D3D3D"/>
                </a:solidFill>
                <a:latin typeface="Open Sans"/>
              </a:rPr>
              <a:t>, </a:t>
            </a:r>
            <a:endParaRPr lang="en-US" sz="1600" b="0" i="0" dirty="0">
              <a:solidFill>
                <a:srgbClr val="3D3D3D"/>
              </a:solidFill>
              <a:effectLst/>
              <a:latin typeface="Open Sans"/>
            </a:endParaRPr>
          </a:p>
        </p:txBody>
      </p:sp>
    </p:spTree>
    <p:extLst>
      <p:ext uri="{BB962C8B-B14F-4D97-AF65-F5344CB8AC3E}">
        <p14:creationId xmlns:p14="http://schemas.microsoft.com/office/powerpoint/2010/main" val="16643181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923" y="880339"/>
            <a:ext cx="11311944" cy="2308324"/>
          </a:xfrm>
          <a:prstGeom prst="rect">
            <a:avLst/>
          </a:prstGeom>
        </p:spPr>
        <p:txBody>
          <a:bodyPr wrap="square">
            <a:spAutoFit/>
          </a:bodyPr>
          <a:lstStyle/>
          <a:p>
            <a:r>
              <a:rPr lang="en-US" b="1" dirty="0">
                <a:solidFill>
                  <a:srgbClr val="65419B"/>
                </a:solidFill>
                <a:latin typeface="Open Sans"/>
              </a:rPr>
              <a:t>MRI</a:t>
            </a:r>
          </a:p>
          <a:p>
            <a:r>
              <a:rPr lang="en-US" dirty="0">
                <a:solidFill>
                  <a:srgbClr val="3D3D3D"/>
                </a:solidFill>
                <a:latin typeface="Open Sans"/>
              </a:rPr>
              <a:t>MRI is the modality of choice for confirming the </a:t>
            </a:r>
            <a:r>
              <a:rPr lang="en-US" dirty="0" smtClean="0">
                <a:solidFill>
                  <a:srgbClr val="3D3D3D"/>
                </a:solidFill>
                <a:latin typeface="Open Sans"/>
              </a:rPr>
              <a:t>diagnosis.</a:t>
            </a:r>
          </a:p>
          <a:p>
            <a:endParaRPr lang="en-US" dirty="0">
              <a:solidFill>
                <a:srgbClr val="3D3D3D"/>
              </a:solidFill>
              <a:latin typeface="Open Sans"/>
            </a:endParaRPr>
          </a:p>
          <a:p>
            <a:r>
              <a:rPr lang="en-US" dirty="0" smtClean="0">
                <a:solidFill>
                  <a:srgbClr val="3D3D3D"/>
                </a:solidFill>
                <a:latin typeface="Open Sans"/>
              </a:rPr>
              <a:t>It </a:t>
            </a:r>
            <a:r>
              <a:rPr lang="en-US" dirty="0">
                <a:solidFill>
                  <a:srgbClr val="3D3D3D"/>
                </a:solidFill>
                <a:latin typeface="Open Sans"/>
              </a:rPr>
              <a:t>will demonstrate the </a:t>
            </a:r>
            <a:r>
              <a:rPr lang="en-US" dirty="0">
                <a:solidFill>
                  <a:srgbClr val="0070C0"/>
                </a:solidFill>
                <a:latin typeface="Open Sans"/>
              </a:rPr>
              <a:t>sella to be filled with CSF </a:t>
            </a:r>
            <a:r>
              <a:rPr lang="en-US" dirty="0">
                <a:solidFill>
                  <a:srgbClr val="3D3D3D"/>
                </a:solidFill>
                <a:latin typeface="Open Sans"/>
              </a:rPr>
              <a:t>and the </a:t>
            </a:r>
            <a:r>
              <a:rPr lang="en-US" dirty="0">
                <a:solidFill>
                  <a:srgbClr val="0070C0"/>
                </a:solidFill>
                <a:latin typeface="Open Sans"/>
              </a:rPr>
              <a:t>infundibulum can be seen to traverse the space,</a:t>
            </a:r>
            <a:r>
              <a:rPr lang="en-US" dirty="0">
                <a:solidFill>
                  <a:srgbClr val="3D3D3D"/>
                </a:solidFill>
                <a:latin typeface="Open Sans"/>
              </a:rPr>
              <a:t> thereby excluding a cystic mass. This is known as the </a:t>
            </a:r>
            <a:r>
              <a:rPr lang="en-US" b="1" dirty="0">
                <a:solidFill>
                  <a:srgbClr val="41699B"/>
                </a:solidFill>
                <a:latin typeface="Open Sans"/>
                <a:hlinkClick r:id="rId2"/>
              </a:rPr>
              <a:t>infundibulum</a:t>
            </a:r>
            <a:r>
              <a:rPr lang="en-US" dirty="0">
                <a:solidFill>
                  <a:srgbClr val="41699B"/>
                </a:solidFill>
                <a:latin typeface="Open Sans"/>
                <a:hlinkClick r:id="rId2"/>
              </a:rPr>
              <a:t> </a:t>
            </a:r>
            <a:r>
              <a:rPr lang="en-US" b="1" dirty="0">
                <a:solidFill>
                  <a:srgbClr val="41699B"/>
                </a:solidFill>
                <a:latin typeface="Open Sans"/>
                <a:hlinkClick r:id="rId2"/>
              </a:rPr>
              <a:t>sign</a:t>
            </a:r>
            <a:r>
              <a:rPr lang="en-US" dirty="0">
                <a:solidFill>
                  <a:srgbClr val="3D3D3D"/>
                </a:solidFill>
                <a:latin typeface="Open Sans"/>
              </a:rPr>
              <a:t> </a:t>
            </a:r>
            <a:r>
              <a:rPr lang="en-US" dirty="0" smtClean="0">
                <a:solidFill>
                  <a:srgbClr val="3D3D3D"/>
                </a:solidFill>
                <a:latin typeface="Open Sans"/>
              </a:rPr>
              <a:t>.</a:t>
            </a:r>
            <a:endParaRPr lang="en-US" dirty="0">
              <a:solidFill>
                <a:srgbClr val="3D3D3D"/>
              </a:solidFill>
              <a:latin typeface="Open Sans"/>
            </a:endParaRPr>
          </a:p>
          <a:p>
            <a:endParaRPr lang="en-US" dirty="0" smtClean="0">
              <a:solidFill>
                <a:srgbClr val="3D3D3D"/>
              </a:solidFill>
              <a:latin typeface="Open Sans"/>
            </a:endParaRPr>
          </a:p>
          <a:p>
            <a:endParaRPr lang="en-US" dirty="0">
              <a:solidFill>
                <a:srgbClr val="3D3D3D"/>
              </a:solidFill>
              <a:latin typeface="Open Sans"/>
            </a:endParaRPr>
          </a:p>
          <a:p>
            <a:endParaRPr lang="en-US" dirty="0" smtClean="0">
              <a:solidFill>
                <a:srgbClr val="3D3D3D"/>
              </a:solidFill>
              <a:latin typeface="Open Sans"/>
            </a:endParaRPr>
          </a:p>
        </p:txBody>
      </p:sp>
      <p:sp>
        <p:nvSpPr>
          <p:cNvPr id="4" name="Rectangle 3"/>
          <p:cNvSpPr/>
          <p:nvPr/>
        </p:nvSpPr>
        <p:spPr>
          <a:xfrm>
            <a:off x="133923" y="303744"/>
            <a:ext cx="2081244"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000" b="1" dirty="0">
                <a:solidFill>
                  <a:srgbClr val="65419B"/>
                </a:solidFill>
                <a:latin typeface="Open Sans"/>
              </a:rPr>
              <a:t>Empty sella</a:t>
            </a:r>
          </a:p>
        </p:txBody>
      </p:sp>
      <p:sp>
        <p:nvSpPr>
          <p:cNvPr id="5" name="Rectangle 4"/>
          <p:cNvSpPr/>
          <p:nvPr/>
        </p:nvSpPr>
        <p:spPr>
          <a:xfrm>
            <a:off x="133923" y="2505833"/>
            <a:ext cx="10586433" cy="4247317"/>
          </a:xfrm>
          <a:prstGeom prst="rect">
            <a:avLst/>
          </a:prstGeom>
        </p:spPr>
        <p:txBody>
          <a:bodyPr wrap="square">
            <a:spAutoFit/>
          </a:bodyPr>
          <a:lstStyle/>
          <a:p>
            <a:r>
              <a:rPr lang="en-US" b="1" dirty="0">
                <a:solidFill>
                  <a:srgbClr val="65419B"/>
                </a:solidFill>
                <a:latin typeface="Open Sans"/>
              </a:rPr>
              <a:t>Differential diagnosis</a:t>
            </a:r>
          </a:p>
          <a:p>
            <a:pPr>
              <a:buFont typeface="Arial" panose="020B0604020202020204" pitchFamily="34" charset="0"/>
              <a:buChar char="•"/>
            </a:pPr>
            <a:endParaRPr lang="en-US" dirty="0" smtClean="0">
              <a:solidFill>
                <a:srgbClr val="41699B"/>
              </a:solidFill>
              <a:latin typeface="Open Sans"/>
              <a:hlinkClick r:id="rId3"/>
            </a:endParaRPr>
          </a:p>
          <a:p>
            <a:pPr>
              <a:buFont typeface="Arial" panose="020B0604020202020204" pitchFamily="34" charset="0"/>
              <a:buChar char="•"/>
            </a:pPr>
            <a:r>
              <a:rPr lang="en-US" sz="1600" dirty="0" smtClean="0">
                <a:solidFill>
                  <a:srgbClr val="41699B"/>
                </a:solidFill>
                <a:latin typeface="Open Sans"/>
                <a:hlinkClick r:id="rId3"/>
              </a:rPr>
              <a:t>arachnoid </a:t>
            </a:r>
            <a:r>
              <a:rPr lang="en-US" sz="1600" dirty="0">
                <a:solidFill>
                  <a:srgbClr val="41699B"/>
                </a:solidFill>
                <a:latin typeface="Open Sans"/>
                <a:hlinkClick r:id="rId3"/>
              </a:rPr>
              <a:t>cyst</a:t>
            </a:r>
            <a:endParaRPr lang="en-US" sz="1600" dirty="0">
              <a:solidFill>
                <a:srgbClr val="3D3D3D"/>
              </a:solidFill>
              <a:latin typeface="Open Sans"/>
            </a:endParaRPr>
          </a:p>
          <a:p>
            <a:pPr marL="742950" lvl="1" indent="-285750">
              <a:buFont typeface="Arial" panose="020B0604020202020204" pitchFamily="34" charset="0"/>
              <a:buChar char="•"/>
            </a:pPr>
            <a:r>
              <a:rPr lang="en-US" sz="1400" dirty="0">
                <a:solidFill>
                  <a:srgbClr val="3D3D3D"/>
                </a:solidFill>
                <a:latin typeface="Open Sans"/>
              </a:rPr>
              <a:t>very similar in appearance, plus mass effect on the infundibulum</a:t>
            </a:r>
          </a:p>
          <a:p>
            <a:pPr marL="742950" lvl="1" indent="-285750">
              <a:buFont typeface="Arial" panose="020B0604020202020204" pitchFamily="34" charset="0"/>
              <a:buChar char="•"/>
            </a:pPr>
            <a:r>
              <a:rPr lang="en-US" sz="1400" dirty="0">
                <a:solidFill>
                  <a:srgbClr val="3D3D3D"/>
                </a:solidFill>
                <a:latin typeface="Open Sans"/>
              </a:rPr>
              <a:t>on high-resolution imaging, the margins of the cyst may be visible superiorly</a:t>
            </a:r>
          </a:p>
          <a:p>
            <a:pPr>
              <a:buFont typeface="Arial" panose="020B0604020202020204" pitchFamily="34" charset="0"/>
              <a:buChar char="•"/>
            </a:pPr>
            <a:r>
              <a:rPr lang="en-US" sz="1600" dirty="0">
                <a:solidFill>
                  <a:srgbClr val="41699B"/>
                </a:solidFill>
                <a:latin typeface="Open Sans"/>
                <a:hlinkClick r:id="rId4"/>
              </a:rPr>
              <a:t>Rathke's cleft cyst</a:t>
            </a:r>
            <a:endParaRPr lang="en-US" sz="1600" dirty="0">
              <a:solidFill>
                <a:srgbClr val="3D3D3D"/>
              </a:solidFill>
              <a:latin typeface="Open Sans"/>
            </a:endParaRPr>
          </a:p>
          <a:p>
            <a:pPr marL="742950" lvl="1" indent="-285750">
              <a:buFont typeface="Arial" panose="020B0604020202020204" pitchFamily="34" charset="0"/>
              <a:buChar char="•"/>
            </a:pPr>
            <a:r>
              <a:rPr lang="en-US" sz="1400" dirty="0">
                <a:solidFill>
                  <a:srgbClr val="3D3D3D"/>
                </a:solidFill>
                <a:latin typeface="Open Sans"/>
              </a:rPr>
              <a:t>usually do not exactly follow CSF signal</a:t>
            </a:r>
          </a:p>
          <a:p>
            <a:pPr marL="742950" lvl="1" indent="-285750">
              <a:buFont typeface="Arial" panose="020B0604020202020204" pitchFamily="34" charset="0"/>
              <a:buChar char="•"/>
            </a:pPr>
            <a:r>
              <a:rPr lang="en-US" sz="1400" dirty="0">
                <a:solidFill>
                  <a:srgbClr val="3D3D3D"/>
                </a:solidFill>
                <a:latin typeface="Open Sans"/>
              </a:rPr>
              <a:t>may contain a small T2-hypointense dot (</a:t>
            </a:r>
            <a:r>
              <a:rPr lang="en-US" sz="1400" dirty="0">
                <a:solidFill>
                  <a:srgbClr val="41699B"/>
                </a:solidFill>
                <a:latin typeface="Open Sans"/>
                <a:hlinkClick r:id="rId5"/>
              </a:rPr>
              <a:t>cyst with dot sign</a:t>
            </a:r>
            <a:r>
              <a:rPr lang="en-US" sz="1400" dirty="0">
                <a:solidFill>
                  <a:srgbClr val="3D3D3D"/>
                </a:solidFill>
                <a:latin typeface="Open Sans"/>
              </a:rPr>
              <a:t>)</a:t>
            </a:r>
          </a:p>
          <a:p>
            <a:pPr>
              <a:buFont typeface="Arial" panose="020B0604020202020204" pitchFamily="34" charset="0"/>
              <a:buChar char="•"/>
            </a:pPr>
            <a:r>
              <a:rPr lang="en-US" sz="1600" dirty="0">
                <a:solidFill>
                  <a:srgbClr val="41699B"/>
                </a:solidFill>
                <a:latin typeface="Open Sans"/>
                <a:hlinkClick r:id="rId6"/>
              </a:rPr>
              <a:t>craniopharyngioma</a:t>
            </a:r>
            <a:endParaRPr lang="en-US" sz="1600" dirty="0">
              <a:solidFill>
                <a:srgbClr val="3D3D3D"/>
              </a:solidFill>
              <a:latin typeface="Open Sans"/>
            </a:endParaRPr>
          </a:p>
          <a:p>
            <a:pPr marL="742950" lvl="1" indent="-285750">
              <a:buFont typeface="Arial" panose="020B0604020202020204" pitchFamily="34" charset="0"/>
              <a:buChar char="•"/>
            </a:pPr>
            <a:r>
              <a:rPr lang="en-US" sz="1400" dirty="0">
                <a:solidFill>
                  <a:srgbClr val="3D3D3D"/>
                </a:solidFill>
                <a:latin typeface="Open Sans"/>
              </a:rPr>
              <a:t>usually do not exactly follow CSF signal</a:t>
            </a:r>
          </a:p>
          <a:p>
            <a:pPr marL="742950" lvl="1" indent="-285750">
              <a:buFont typeface="Arial" panose="020B0604020202020204" pitchFamily="34" charset="0"/>
              <a:buChar char="•"/>
            </a:pPr>
            <a:r>
              <a:rPr lang="en-US" sz="1400" dirty="0">
                <a:solidFill>
                  <a:srgbClr val="3D3D3D"/>
                </a:solidFill>
                <a:latin typeface="Open Sans"/>
              </a:rPr>
              <a:t>usually have visible solid components</a:t>
            </a:r>
          </a:p>
          <a:p>
            <a:pPr marL="742950" lvl="1" indent="-285750">
              <a:buFont typeface="Arial" panose="020B0604020202020204" pitchFamily="34" charset="0"/>
              <a:buChar char="•"/>
            </a:pPr>
            <a:r>
              <a:rPr lang="en-US" sz="1400" dirty="0">
                <a:solidFill>
                  <a:srgbClr val="3D3D3D"/>
                </a:solidFill>
                <a:latin typeface="Open Sans"/>
              </a:rPr>
              <a:t>often calcified</a:t>
            </a:r>
            <a:endParaRPr lang="en-US" sz="1600" dirty="0">
              <a:solidFill>
                <a:srgbClr val="3D3D3D"/>
              </a:solidFill>
              <a:latin typeface="Open Sans"/>
            </a:endParaRPr>
          </a:p>
          <a:p>
            <a:pPr>
              <a:buFont typeface="Arial" panose="020B0604020202020204" pitchFamily="34" charset="0"/>
              <a:buChar char="•"/>
            </a:pPr>
            <a:r>
              <a:rPr lang="en-US" sz="1600" dirty="0">
                <a:solidFill>
                  <a:srgbClr val="3D3D3D"/>
                </a:solidFill>
                <a:latin typeface="Open Sans"/>
              </a:rPr>
              <a:t>cystic </a:t>
            </a:r>
            <a:r>
              <a:rPr lang="en-US" sz="1600" dirty="0">
                <a:solidFill>
                  <a:srgbClr val="41699B"/>
                </a:solidFill>
                <a:latin typeface="Open Sans"/>
                <a:hlinkClick r:id="rId7"/>
              </a:rPr>
              <a:t>pituitary macroadenoma</a:t>
            </a:r>
            <a:endParaRPr lang="en-US" sz="1600" dirty="0">
              <a:solidFill>
                <a:srgbClr val="3D3D3D"/>
              </a:solidFill>
              <a:latin typeface="Open Sans"/>
            </a:endParaRPr>
          </a:p>
          <a:p>
            <a:pPr marL="742950" lvl="1" indent="-285750">
              <a:buFont typeface="Arial" panose="020B0604020202020204" pitchFamily="34" charset="0"/>
              <a:buChar char="•"/>
            </a:pPr>
            <a:r>
              <a:rPr lang="en-US" sz="1400" dirty="0">
                <a:solidFill>
                  <a:srgbClr val="3D3D3D"/>
                </a:solidFill>
                <a:latin typeface="Open Sans"/>
              </a:rPr>
              <a:t>usually do not exactly follow CSF signal</a:t>
            </a:r>
          </a:p>
          <a:p>
            <a:pPr marL="742950" lvl="1" indent="-285750">
              <a:buFont typeface="Arial" panose="020B0604020202020204" pitchFamily="34" charset="0"/>
              <a:buChar char="•"/>
            </a:pPr>
            <a:r>
              <a:rPr lang="en-US" sz="1400" dirty="0">
                <a:solidFill>
                  <a:srgbClr val="3D3D3D"/>
                </a:solidFill>
                <a:latin typeface="Open Sans"/>
              </a:rPr>
              <a:t>usually have visible solid components</a:t>
            </a:r>
            <a:endParaRPr lang="en-US" sz="1600" dirty="0">
              <a:solidFill>
                <a:srgbClr val="3D3D3D"/>
              </a:solidFill>
              <a:latin typeface="Open Sans"/>
            </a:endParaRPr>
          </a:p>
          <a:p>
            <a:pPr>
              <a:buFont typeface="Arial" panose="020B0604020202020204" pitchFamily="34" charset="0"/>
              <a:buChar char="•"/>
            </a:pPr>
            <a:r>
              <a:rPr lang="en-US" sz="1600" dirty="0">
                <a:solidFill>
                  <a:srgbClr val="41699B"/>
                </a:solidFill>
                <a:latin typeface="Open Sans"/>
                <a:hlinkClick r:id="rId8"/>
              </a:rPr>
              <a:t>epidermoid</a:t>
            </a:r>
            <a:endParaRPr lang="en-US" sz="1600" dirty="0">
              <a:solidFill>
                <a:srgbClr val="3D3D3D"/>
              </a:solidFill>
              <a:latin typeface="Open Sans"/>
            </a:endParaRPr>
          </a:p>
          <a:p>
            <a:pPr marL="742950" lvl="1" indent="-285750">
              <a:buFont typeface="Arial" panose="020B0604020202020204" pitchFamily="34" charset="0"/>
              <a:buChar char="•"/>
            </a:pPr>
            <a:r>
              <a:rPr lang="en-US" sz="1400" dirty="0">
                <a:solidFill>
                  <a:srgbClr val="3D3D3D"/>
                </a:solidFill>
                <a:latin typeface="Open Sans"/>
              </a:rPr>
              <a:t>usually do not exactly follow CSF signal</a:t>
            </a:r>
          </a:p>
          <a:p>
            <a:pPr marL="742950" lvl="1" indent="-285750">
              <a:buFont typeface="Arial" panose="020B0604020202020204" pitchFamily="34" charset="0"/>
              <a:buChar char="•"/>
            </a:pPr>
            <a:r>
              <a:rPr lang="en-US" sz="1400" dirty="0">
                <a:solidFill>
                  <a:srgbClr val="3D3D3D"/>
                </a:solidFill>
                <a:latin typeface="Open Sans"/>
              </a:rPr>
              <a:t>demonstrate restricted diffusion</a:t>
            </a:r>
            <a:endParaRPr lang="en-US" sz="1400" b="0" i="0" dirty="0">
              <a:solidFill>
                <a:srgbClr val="3D3D3D"/>
              </a:solidFill>
              <a:effectLst/>
              <a:latin typeface="Open Sans"/>
            </a:endParaRPr>
          </a:p>
        </p:txBody>
      </p:sp>
    </p:spTree>
    <p:extLst>
      <p:ext uri="{BB962C8B-B14F-4D97-AF65-F5344CB8AC3E}">
        <p14:creationId xmlns:p14="http://schemas.microsoft.com/office/powerpoint/2010/main" val="3525932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images.radiopaedia.org/images/21864/79acca9843bc9543a7d7e1a869f5ea_big_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08" y="1027819"/>
            <a:ext cx="4791164" cy="39394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0862" y="5266242"/>
            <a:ext cx="9933904" cy="646331"/>
          </a:xfrm>
          <a:prstGeom prst="rect">
            <a:avLst/>
          </a:prstGeom>
        </p:spPr>
        <p:txBody>
          <a:bodyPr wrap="square">
            <a:spAutoFit/>
          </a:bodyPr>
          <a:lstStyle/>
          <a:p>
            <a:r>
              <a:rPr lang="en-US" dirty="0">
                <a:solidFill>
                  <a:srgbClr val="3D3D3D"/>
                </a:solidFill>
                <a:latin typeface="Open Sans"/>
              </a:rPr>
              <a:t>T1 Sag and post contrast T1 coronal images demonstrate CSF signal intensity in the sella. </a:t>
            </a:r>
            <a:endParaRPr lang="en-US" dirty="0" smtClean="0">
              <a:solidFill>
                <a:srgbClr val="3D3D3D"/>
              </a:solidFill>
              <a:latin typeface="Open Sans"/>
            </a:endParaRPr>
          </a:p>
          <a:p>
            <a:r>
              <a:rPr lang="en-US" dirty="0" smtClean="0">
                <a:solidFill>
                  <a:srgbClr val="3D3D3D"/>
                </a:solidFill>
                <a:latin typeface="Open Sans"/>
              </a:rPr>
              <a:t>Note </a:t>
            </a:r>
            <a:r>
              <a:rPr lang="en-US" dirty="0">
                <a:solidFill>
                  <a:srgbClr val="0070C0"/>
                </a:solidFill>
                <a:latin typeface="Open Sans"/>
              </a:rPr>
              <a:t>normal gland being pushed to the bottom of the sella</a:t>
            </a:r>
            <a:r>
              <a:rPr lang="en-US" dirty="0">
                <a:solidFill>
                  <a:srgbClr val="3D3D3D"/>
                </a:solidFill>
                <a:latin typeface="Open Sans"/>
              </a:rPr>
              <a:t>.</a:t>
            </a:r>
            <a:endParaRPr lang="en-US" dirty="0"/>
          </a:p>
        </p:txBody>
      </p:sp>
      <p:pic>
        <p:nvPicPr>
          <p:cNvPr id="23556" name="Picture 4" descr="https://images.radiopaedia.org/images/21865/51de4c3bb8e3d1e9fe5515bc8fa67d_big_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806" y="854974"/>
            <a:ext cx="5183219" cy="42617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3923" y="303744"/>
            <a:ext cx="2081244"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000" b="1" dirty="0">
                <a:solidFill>
                  <a:srgbClr val="65419B"/>
                </a:solidFill>
                <a:latin typeface="Open Sans"/>
              </a:rPr>
              <a:t>Empty sella</a:t>
            </a:r>
          </a:p>
        </p:txBody>
      </p:sp>
      <p:cxnSp>
        <p:nvCxnSpPr>
          <p:cNvPr id="5" name="Straight Arrow Connector 4"/>
          <p:cNvCxnSpPr/>
          <p:nvPr/>
        </p:nvCxnSpPr>
        <p:spPr>
          <a:xfrm flipH="1" flipV="1">
            <a:off x="2112136" y="3683358"/>
            <a:ext cx="824247" cy="50227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5617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5774" y="5362600"/>
            <a:ext cx="11333408" cy="369332"/>
          </a:xfrm>
          <a:prstGeom prst="rect">
            <a:avLst/>
          </a:prstGeom>
        </p:spPr>
        <p:txBody>
          <a:bodyPr wrap="square">
            <a:spAutoFit/>
          </a:bodyPr>
          <a:lstStyle/>
          <a:p>
            <a:r>
              <a:rPr lang="en-US" dirty="0"/>
              <a:t>The sella contains fluid of CSF signal.  </a:t>
            </a:r>
            <a:r>
              <a:rPr lang="en-US" b="1" dirty="0">
                <a:solidFill>
                  <a:srgbClr val="0070C0"/>
                </a:solidFill>
              </a:rPr>
              <a:t>The infundibulum </a:t>
            </a:r>
            <a:r>
              <a:rPr lang="en-US" b="1" dirty="0" smtClean="0">
                <a:solidFill>
                  <a:srgbClr val="0070C0"/>
                </a:solidFill>
              </a:rPr>
              <a:t>traverses </a:t>
            </a:r>
            <a:r>
              <a:rPr lang="en-US" b="1" dirty="0">
                <a:solidFill>
                  <a:srgbClr val="0070C0"/>
                </a:solidFill>
              </a:rPr>
              <a:t>the sella, without displacement</a:t>
            </a:r>
            <a:r>
              <a:rPr lang="en-US" dirty="0"/>
              <a:t>.</a:t>
            </a:r>
          </a:p>
        </p:txBody>
      </p:sp>
      <p:pic>
        <p:nvPicPr>
          <p:cNvPr id="24580" name="Picture 4" descr="https://images.radiopaedia.org/images/4565193/405a293e915fc98890dc32d6d1d8b2_big_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774" y="1047303"/>
            <a:ext cx="3580550" cy="3580550"/>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https://images.radiopaedia.org/images/4565561/4bab7325989433f669875fabffeb44_big_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823" y="1047304"/>
            <a:ext cx="3578834" cy="3578834"/>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https://images.radiopaedia.org/images/4566249/6a4a8f0430272a4575da10165449ca_big_galle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4749" y="1047303"/>
            <a:ext cx="3578835" cy="35788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3923" y="303744"/>
            <a:ext cx="2081244"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000" b="1" dirty="0">
                <a:solidFill>
                  <a:srgbClr val="65419B"/>
                </a:solidFill>
                <a:latin typeface="Open Sans"/>
              </a:rPr>
              <a:t>Empty sella</a:t>
            </a:r>
          </a:p>
        </p:txBody>
      </p:sp>
    </p:spTree>
    <p:extLst>
      <p:ext uri="{BB962C8B-B14F-4D97-AF65-F5344CB8AC3E}">
        <p14:creationId xmlns:p14="http://schemas.microsoft.com/office/powerpoint/2010/main" val="4217121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57587" y="51514"/>
            <a:ext cx="5076825" cy="6758658"/>
          </a:xfrm>
          <a:prstGeom prst="rect">
            <a:avLst/>
          </a:prstGeom>
        </p:spPr>
      </p:pic>
    </p:spTree>
    <p:extLst>
      <p:ext uri="{BB962C8B-B14F-4D97-AF65-F5344CB8AC3E}">
        <p14:creationId xmlns:p14="http://schemas.microsoft.com/office/powerpoint/2010/main" val="2584367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5862" y="1151002"/>
            <a:ext cx="11415580" cy="2585323"/>
          </a:xfrm>
          <a:prstGeom prst="rect">
            <a:avLst/>
          </a:prstGeom>
        </p:spPr>
        <p:txBody>
          <a:bodyPr wrap="square">
            <a:spAutoFit/>
          </a:bodyPr>
          <a:lstStyle/>
          <a:p>
            <a:r>
              <a:rPr lang="en-US" b="1" dirty="0">
                <a:solidFill>
                  <a:srgbClr val="3D3D3D"/>
                </a:solidFill>
                <a:latin typeface="Open Sans"/>
              </a:rPr>
              <a:t>Intracranial dermoid cysts</a:t>
            </a:r>
            <a:r>
              <a:rPr lang="en-US" dirty="0">
                <a:solidFill>
                  <a:srgbClr val="3D3D3D"/>
                </a:solidFill>
                <a:latin typeface="Open Sans"/>
              </a:rPr>
              <a:t> are uncommon lesions with characteristic imaging appearances. They can be thought of as along the spectrum: from </a:t>
            </a:r>
            <a:r>
              <a:rPr lang="en-US" dirty="0">
                <a:solidFill>
                  <a:srgbClr val="41699B"/>
                </a:solidFill>
                <a:latin typeface="Open Sans"/>
                <a:hlinkClick r:id="rId2"/>
              </a:rPr>
              <a:t>epidermoid cysts</a:t>
            </a:r>
            <a:r>
              <a:rPr lang="en-US" dirty="0">
                <a:solidFill>
                  <a:srgbClr val="3D3D3D"/>
                </a:solidFill>
                <a:latin typeface="Open Sans"/>
              </a:rPr>
              <a:t> at one end (containing only desquamated squamous epithelium) and </a:t>
            </a:r>
            <a:r>
              <a:rPr lang="en-US" dirty="0" err="1">
                <a:solidFill>
                  <a:srgbClr val="41699B"/>
                </a:solidFill>
                <a:latin typeface="Open Sans"/>
                <a:hlinkClick r:id="rId3"/>
              </a:rPr>
              <a:t>teratomas</a:t>
            </a:r>
            <a:r>
              <a:rPr lang="en-US" dirty="0">
                <a:solidFill>
                  <a:srgbClr val="3D3D3D"/>
                </a:solidFill>
                <a:latin typeface="Open Sans"/>
              </a:rPr>
              <a:t> at the other (containing essentially any kind of tissue from all three embryonic tissue layers). </a:t>
            </a:r>
            <a:endParaRPr lang="en-US" dirty="0" smtClean="0">
              <a:solidFill>
                <a:srgbClr val="3D3D3D"/>
              </a:solidFill>
              <a:latin typeface="Open Sans"/>
            </a:endParaRPr>
          </a:p>
          <a:p>
            <a:endParaRPr lang="en-US" dirty="0">
              <a:solidFill>
                <a:srgbClr val="3D3D3D"/>
              </a:solidFill>
              <a:latin typeface="Open Sans"/>
            </a:endParaRPr>
          </a:p>
          <a:p>
            <a:endParaRPr lang="en-US" dirty="0">
              <a:solidFill>
                <a:srgbClr val="3D3D3D"/>
              </a:solidFill>
              <a:latin typeface="Open Sans"/>
            </a:endParaRPr>
          </a:p>
          <a:p>
            <a:r>
              <a:rPr lang="en-US" dirty="0">
                <a:solidFill>
                  <a:srgbClr val="3D3D3D"/>
                </a:solidFill>
                <a:latin typeface="Open Sans"/>
              </a:rPr>
              <a:t>On imaging, they are usually well-defined lobulated midline masses that have low attenuation (fat density) on CT and high signal intensity on T1-weighted MR images. Typically they do not enhance after contrast administration.</a:t>
            </a:r>
            <a:endParaRPr lang="en-US" b="0" i="0" dirty="0">
              <a:solidFill>
                <a:srgbClr val="3D3D3D"/>
              </a:solidFill>
              <a:effectLst/>
              <a:latin typeface="Open Sans"/>
            </a:endParaRPr>
          </a:p>
        </p:txBody>
      </p:sp>
      <p:sp>
        <p:nvSpPr>
          <p:cNvPr id="4" name="Rectangle 3"/>
          <p:cNvSpPr/>
          <p:nvPr/>
        </p:nvSpPr>
        <p:spPr>
          <a:xfrm>
            <a:off x="445861" y="4047966"/>
            <a:ext cx="11183761" cy="646331"/>
          </a:xfrm>
          <a:prstGeom prst="rect">
            <a:avLst/>
          </a:prstGeom>
        </p:spPr>
        <p:txBody>
          <a:bodyPr wrap="square">
            <a:spAutoFit/>
          </a:bodyPr>
          <a:lstStyle/>
          <a:p>
            <a:r>
              <a:rPr lang="en-US" dirty="0">
                <a:solidFill>
                  <a:srgbClr val="3D3D3D"/>
                </a:solidFill>
                <a:latin typeface="Open Sans"/>
              </a:rPr>
              <a:t>Dermoid cysts account for ~0.5% of all primary intracranial </a:t>
            </a:r>
            <a:r>
              <a:rPr lang="en-US" dirty="0" err="1">
                <a:solidFill>
                  <a:srgbClr val="3D3D3D"/>
                </a:solidFill>
                <a:latin typeface="Open Sans"/>
              </a:rPr>
              <a:t>tumours</a:t>
            </a:r>
            <a:r>
              <a:rPr lang="en-US" dirty="0">
                <a:solidFill>
                  <a:srgbClr val="3D3D3D"/>
                </a:solidFill>
                <a:latin typeface="Open Sans"/>
              </a:rPr>
              <a:t> and are slightly more common in females </a:t>
            </a:r>
            <a:r>
              <a:rPr lang="en-US" baseline="30000" dirty="0">
                <a:solidFill>
                  <a:srgbClr val="3D3D3D"/>
                </a:solidFill>
                <a:latin typeface="Open Sans"/>
              </a:rPr>
              <a:t>6</a:t>
            </a:r>
            <a:r>
              <a:rPr lang="en-US" dirty="0">
                <a:solidFill>
                  <a:srgbClr val="3D3D3D"/>
                </a:solidFill>
                <a:latin typeface="Open Sans"/>
              </a:rPr>
              <a:t>. Typically, dermoid cysts present in the first three decades of life </a:t>
            </a:r>
            <a:r>
              <a:rPr lang="en-US" baseline="30000" dirty="0">
                <a:solidFill>
                  <a:srgbClr val="3D3D3D"/>
                </a:solidFill>
                <a:latin typeface="Open Sans"/>
              </a:rPr>
              <a:t>6</a:t>
            </a:r>
            <a:r>
              <a:rPr lang="en-US" dirty="0">
                <a:solidFill>
                  <a:srgbClr val="3D3D3D"/>
                </a:solidFill>
                <a:latin typeface="Open Sans"/>
              </a:rPr>
              <a:t>. </a:t>
            </a:r>
            <a:endParaRPr lang="en-US" dirty="0"/>
          </a:p>
        </p:txBody>
      </p:sp>
      <p:sp>
        <p:nvSpPr>
          <p:cNvPr id="5" name="Rectangle 4"/>
          <p:cNvSpPr/>
          <p:nvPr/>
        </p:nvSpPr>
        <p:spPr>
          <a:xfrm>
            <a:off x="133922" y="303744"/>
            <a:ext cx="3291857"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a:solidFill>
                  <a:srgbClr val="65419B"/>
                </a:solidFill>
                <a:latin typeface="Open Sans"/>
              </a:rPr>
              <a:t>Intracranial dermoid cyst</a:t>
            </a:r>
          </a:p>
        </p:txBody>
      </p:sp>
    </p:spTree>
    <p:extLst>
      <p:ext uri="{BB962C8B-B14F-4D97-AF65-F5344CB8AC3E}">
        <p14:creationId xmlns:p14="http://schemas.microsoft.com/office/powerpoint/2010/main" val="5129091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5862" y="1440673"/>
            <a:ext cx="11145124" cy="2585323"/>
          </a:xfrm>
          <a:prstGeom prst="rect">
            <a:avLst/>
          </a:prstGeom>
        </p:spPr>
        <p:txBody>
          <a:bodyPr wrap="square">
            <a:spAutoFit/>
          </a:bodyPr>
          <a:lstStyle/>
          <a:p>
            <a:r>
              <a:rPr lang="en-US" b="1" dirty="0">
                <a:solidFill>
                  <a:srgbClr val="65419B"/>
                </a:solidFill>
                <a:latin typeface="Open Sans"/>
              </a:rPr>
              <a:t>MRI </a:t>
            </a:r>
          </a:p>
          <a:p>
            <a:r>
              <a:rPr lang="en-US" dirty="0">
                <a:solidFill>
                  <a:srgbClr val="3D3D3D"/>
                </a:solidFill>
                <a:latin typeface="Open Sans"/>
              </a:rPr>
              <a:t>Unlike intracranial lipomas that follow fat density on all sequences, intracranial </a:t>
            </a:r>
            <a:r>
              <a:rPr lang="en-US" dirty="0" err="1">
                <a:solidFill>
                  <a:srgbClr val="3D3D3D"/>
                </a:solidFill>
                <a:latin typeface="Open Sans"/>
              </a:rPr>
              <a:t>dermoids</a:t>
            </a:r>
            <a:r>
              <a:rPr lang="en-US" dirty="0">
                <a:solidFill>
                  <a:srgbClr val="3D3D3D"/>
                </a:solidFill>
                <a:latin typeface="Open Sans"/>
              </a:rPr>
              <a:t> have more variable signal characteristics </a:t>
            </a:r>
            <a:r>
              <a:rPr lang="en-US" baseline="30000" dirty="0">
                <a:solidFill>
                  <a:srgbClr val="3D3D3D"/>
                </a:solidFill>
                <a:latin typeface="Open Sans"/>
              </a:rPr>
              <a:t>1-4</a:t>
            </a:r>
            <a:r>
              <a:rPr lang="en-US" dirty="0">
                <a:solidFill>
                  <a:srgbClr val="3D3D3D"/>
                </a:solidFill>
                <a:latin typeface="Open Sans"/>
              </a:rPr>
              <a:t>:</a:t>
            </a:r>
          </a:p>
          <a:p>
            <a:pPr>
              <a:buFont typeface="Arial" panose="020B0604020202020204" pitchFamily="34" charset="0"/>
              <a:buChar char="•"/>
            </a:pPr>
            <a:r>
              <a:rPr lang="en-US" b="1" dirty="0">
                <a:solidFill>
                  <a:srgbClr val="3D3D3D"/>
                </a:solidFill>
                <a:latin typeface="Open Sans"/>
              </a:rPr>
              <a:t>T1</a:t>
            </a:r>
            <a:endParaRPr lang="en-US" dirty="0">
              <a:solidFill>
                <a:srgbClr val="3D3D3D"/>
              </a:solidFill>
              <a:latin typeface="Open Sans"/>
            </a:endParaRPr>
          </a:p>
          <a:p>
            <a:pPr marL="742950" lvl="1" indent="-285750">
              <a:buFont typeface="Arial" panose="020B0604020202020204" pitchFamily="34" charset="0"/>
              <a:buChar char="•"/>
            </a:pPr>
            <a:r>
              <a:rPr lang="en-US" dirty="0">
                <a:solidFill>
                  <a:srgbClr val="3D3D3D"/>
                </a:solidFill>
                <a:latin typeface="Open Sans"/>
              </a:rPr>
              <a:t>typically </a:t>
            </a:r>
            <a:r>
              <a:rPr lang="en-US" dirty="0" err="1">
                <a:solidFill>
                  <a:srgbClr val="3D3D3D"/>
                </a:solidFill>
                <a:latin typeface="Open Sans"/>
              </a:rPr>
              <a:t>hyperintense</a:t>
            </a:r>
            <a:r>
              <a:rPr lang="en-US" dirty="0">
                <a:solidFill>
                  <a:srgbClr val="3D3D3D"/>
                </a:solidFill>
                <a:latin typeface="Open Sans"/>
              </a:rPr>
              <a:t> (due to cholesterol components)</a:t>
            </a:r>
          </a:p>
          <a:p>
            <a:pPr marL="742950" lvl="1" indent="-285750">
              <a:buFont typeface="Arial" panose="020B0604020202020204" pitchFamily="34" charset="0"/>
              <a:buChar char="•"/>
            </a:pPr>
            <a:r>
              <a:rPr lang="en-US" dirty="0" err="1">
                <a:solidFill>
                  <a:srgbClr val="3D3D3D"/>
                </a:solidFill>
                <a:latin typeface="Open Sans"/>
              </a:rPr>
              <a:t>hyperintense</a:t>
            </a:r>
            <a:r>
              <a:rPr lang="en-US" dirty="0">
                <a:solidFill>
                  <a:srgbClr val="3D3D3D"/>
                </a:solidFill>
                <a:latin typeface="Open Sans"/>
              </a:rPr>
              <a:t> droplets in the subarachnoid space may be visible if rupture has occurred</a:t>
            </a:r>
          </a:p>
          <a:p>
            <a:pPr>
              <a:buFont typeface="Arial" panose="020B0604020202020204" pitchFamily="34" charset="0"/>
              <a:buChar char="•"/>
            </a:pPr>
            <a:r>
              <a:rPr lang="en-US" b="1" dirty="0">
                <a:solidFill>
                  <a:srgbClr val="3D3D3D"/>
                </a:solidFill>
                <a:latin typeface="Open Sans"/>
              </a:rPr>
              <a:t>T1 C+ (Gd):</a:t>
            </a:r>
            <a:r>
              <a:rPr lang="en-US" dirty="0">
                <a:solidFill>
                  <a:srgbClr val="3D3D3D"/>
                </a:solidFill>
                <a:latin typeface="Open Sans"/>
              </a:rPr>
              <a:t> generally do not enhance</a:t>
            </a:r>
          </a:p>
          <a:p>
            <a:pPr marL="742950" lvl="1" indent="-285750">
              <a:buFont typeface="Arial" panose="020B0604020202020204" pitchFamily="34" charset="0"/>
              <a:buChar char="•"/>
            </a:pPr>
            <a:r>
              <a:rPr lang="en-US" dirty="0">
                <a:solidFill>
                  <a:srgbClr val="3D3D3D"/>
                </a:solidFill>
                <a:latin typeface="Open Sans"/>
              </a:rPr>
              <a:t>extensive </a:t>
            </a:r>
            <a:r>
              <a:rPr lang="en-US" dirty="0" err="1">
                <a:solidFill>
                  <a:srgbClr val="41699B"/>
                </a:solidFill>
                <a:latin typeface="Open Sans"/>
                <a:hlinkClick r:id="rId2"/>
              </a:rPr>
              <a:t>pial</a:t>
            </a:r>
            <a:r>
              <a:rPr lang="en-US" dirty="0">
                <a:solidFill>
                  <a:srgbClr val="41699B"/>
                </a:solidFill>
                <a:latin typeface="Open Sans"/>
                <a:hlinkClick r:id="rId2"/>
              </a:rPr>
              <a:t> enhancement</a:t>
            </a:r>
            <a:r>
              <a:rPr lang="en-US" dirty="0">
                <a:solidFill>
                  <a:srgbClr val="3D3D3D"/>
                </a:solidFill>
                <a:latin typeface="Open Sans"/>
              </a:rPr>
              <a:t> may be present in chemical meningitis caused by ruptured cysts</a:t>
            </a:r>
          </a:p>
          <a:p>
            <a:pPr>
              <a:buFont typeface="Arial" panose="020B0604020202020204" pitchFamily="34" charset="0"/>
              <a:buChar char="•"/>
            </a:pPr>
            <a:r>
              <a:rPr lang="en-US" b="1" dirty="0">
                <a:solidFill>
                  <a:srgbClr val="3D3D3D"/>
                </a:solidFill>
                <a:latin typeface="Open Sans"/>
              </a:rPr>
              <a:t>T2:</a:t>
            </a:r>
            <a:r>
              <a:rPr lang="en-US" dirty="0">
                <a:solidFill>
                  <a:srgbClr val="3D3D3D"/>
                </a:solidFill>
                <a:latin typeface="Open Sans"/>
              </a:rPr>
              <a:t> variable signal ranging from hypo- to </a:t>
            </a:r>
            <a:r>
              <a:rPr lang="en-US" dirty="0" err="1">
                <a:solidFill>
                  <a:srgbClr val="3D3D3D"/>
                </a:solidFill>
                <a:latin typeface="Open Sans"/>
              </a:rPr>
              <a:t>hyperintense</a:t>
            </a:r>
            <a:endParaRPr lang="en-US" b="0" i="0" dirty="0">
              <a:solidFill>
                <a:srgbClr val="3D3D3D"/>
              </a:solidFill>
              <a:effectLst/>
              <a:latin typeface="Open Sans"/>
            </a:endParaRPr>
          </a:p>
        </p:txBody>
      </p:sp>
      <p:sp>
        <p:nvSpPr>
          <p:cNvPr id="4" name="Rectangle 3"/>
          <p:cNvSpPr/>
          <p:nvPr/>
        </p:nvSpPr>
        <p:spPr>
          <a:xfrm>
            <a:off x="133922" y="303744"/>
            <a:ext cx="3291857"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a:solidFill>
                  <a:srgbClr val="65419B"/>
                </a:solidFill>
                <a:latin typeface="Open Sans"/>
              </a:rPr>
              <a:t>Intracranial dermoid cyst</a:t>
            </a:r>
          </a:p>
        </p:txBody>
      </p:sp>
    </p:spTree>
    <p:extLst>
      <p:ext uri="{BB962C8B-B14F-4D97-AF65-F5344CB8AC3E}">
        <p14:creationId xmlns:p14="http://schemas.microsoft.com/office/powerpoint/2010/main" val="577793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8186" y="1166843"/>
            <a:ext cx="9968248" cy="2862322"/>
          </a:xfrm>
          <a:prstGeom prst="rect">
            <a:avLst/>
          </a:prstGeom>
        </p:spPr>
        <p:txBody>
          <a:bodyPr wrap="square">
            <a:spAutoFit/>
          </a:bodyPr>
          <a:lstStyle/>
          <a:p>
            <a:r>
              <a:rPr lang="en-US" b="1" dirty="0">
                <a:solidFill>
                  <a:srgbClr val="65419B"/>
                </a:solidFill>
                <a:latin typeface="Open Sans"/>
              </a:rPr>
              <a:t>Clinical presentation</a:t>
            </a:r>
          </a:p>
          <a:p>
            <a:r>
              <a:rPr lang="en-US" dirty="0">
                <a:solidFill>
                  <a:srgbClr val="3D3D3D"/>
                </a:solidFill>
                <a:latin typeface="Open Sans"/>
              </a:rPr>
              <a:t>Many intracranial dermoid cysts are </a:t>
            </a:r>
            <a:r>
              <a:rPr lang="en-US" b="1" dirty="0">
                <a:solidFill>
                  <a:srgbClr val="0070C0"/>
                </a:solidFill>
                <a:latin typeface="Open Sans"/>
              </a:rPr>
              <a:t>asymptomatic</a:t>
            </a:r>
            <a:r>
              <a:rPr lang="en-US" dirty="0">
                <a:solidFill>
                  <a:srgbClr val="3D3D3D"/>
                </a:solidFill>
                <a:latin typeface="Open Sans"/>
              </a:rPr>
              <a:t> and are only found incidentally. Often there is a long history of vague symptoms, with headache being a prominent feature </a:t>
            </a:r>
            <a:r>
              <a:rPr lang="en-US" baseline="30000" dirty="0">
                <a:solidFill>
                  <a:srgbClr val="3D3D3D"/>
                </a:solidFill>
                <a:latin typeface="Open Sans"/>
              </a:rPr>
              <a:t>4</a:t>
            </a:r>
            <a:r>
              <a:rPr lang="en-US" dirty="0">
                <a:solidFill>
                  <a:srgbClr val="3D3D3D"/>
                </a:solidFill>
                <a:latin typeface="Open Sans"/>
              </a:rPr>
              <a:t>. Symptomatic clinical presentation usually occurs in one of two ways: </a:t>
            </a:r>
          </a:p>
          <a:p>
            <a:pPr>
              <a:buFont typeface="Arial" panose="020B0604020202020204" pitchFamily="34" charset="0"/>
              <a:buChar char="•"/>
            </a:pPr>
            <a:r>
              <a:rPr lang="en-US" dirty="0">
                <a:solidFill>
                  <a:srgbClr val="3D3D3D"/>
                </a:solidFill>
                <a:latin typeface="Open Sans"/>
              </a:rPr>
              <a:t>mass effect</a:t>
            </a:r>
          </a:p>
          <a:p>
            <a:pPr marL="742950" lvl="1" indent="-285750">
              <a:buFont typeface="Arial" panose="020B0604020202020204" pitchFamily="34" charset="0"/>
              <a:buChar char="•"/>
            </a:pPr>
            <a:r>
              <a:rPr lang="en-US" dirty="0">
                <a:solidFill>
                  <a:srgbClr val="3D3D3D"/>
                </a:solidFill>
                <a:latin typeface="Open Sans"/>
              </a:rPr>
              <a:t>compression of adjacent structures, e.g. optic chiasm</a:t>
            </a:r>
          </a:p>
          <a:p>
            <a:pPr>
              <a:buFont typeface="Arial" panose="020B0604020202020204" pitchFamily="34" charset="0"/>
              <a:buChar char="•"/>
            </a:pPr>
            <a:r>
              <a:rPr lang="en-US" dirty="0">
                <a:solidFill>
                  <a:srgbClr val="3D3D3D"/>
                </a:solidFill>
                <a:latin typeface="Open Sans"/>
              </a:rPr>
              <a:t>rupture (spontaneous, traumatic, or iatrogenic (at resection)) </a:t>
            </a:r>
          </a:p>
          <a:p>
            <a:pPr marL="742950" lvl="1" indent="-285750">
              <a:buFont typeface="Arial" panose="020B0604020202020204" pitchFamily="34" charset="0"/>
              <a:buChar char="•"/>
            </a:pPr>
            <a:r>
              <a:rPr lang="en-US" dirty="0">
                <a:solidFill>
                  <a:srgbClr val="3D3D3D"/>
                </a:solidFill>
                <a:latin typeface="Open Sans"/>
              </a:rPr>
              <a:t>leakage of sebum into the subarachnoid space results in aseptic chemical meningitis</a:t>
            </a:r>
          </a:p>
          <a:p>
            <a:pPr marL="742950" lvl="1" indent="-285750">
              <a:buFont typeface="Arial" panose="020B0604020202020204" pitchFamily="34" charset="0"/>
              <a:buChar char="•"/>
            </a:pPr>
            <a:r>
              <a:rPr lang="en-US" dirty="0">
                <a:solidFill>
                  <a:srgbClr val="3D3D3D"/>
                </a:solidFill>
                <a:latin typeface="Open Sans"/>
              </a:rPr>
              <a:t>the presentation is variable, ranging from a headache to seizures, </a:t>
            </a:r>
            <a:r>
              <a:rPr lang="en-US" dirty="0">
                <a:solidFill>
                  <a:srgbClr val="777777"/>
                </a:solidFill>
                <a:latin typeface="Open Sans"/>
                <a:hlinkClick r:id="rId2"/>
              </a:rPr>
              <a:t>vasospasm</a:t>
            </a:r>
            <a:r>
              <a:rPr lang="en-US" dirty="0">
                <a:solidFill>
                  <a:srgbClr val="3D3D3D"/>
                </a:solidFill>
                <a:latin typeface="Open Sans"/>
              </a:rPr>
              <a:t>, and even death </a:t>
            </a:r>
            <a:r>
              <a:rPr lang="en-US" baseline="30000" dirty="0">
                <a:solidFill>
                  <a:srgbClr val="3D3D3D"/>
                </a:solidFill>
                <a:latin typeface="Open Sans"/>
              </a:rPr>
              <a:t>4</a:t>
            </a:r>
            <a:endParaRPr lang="en-US" b="0" i="0" dirty="0">
              <a:solidFill>
                <a:srgbClr val="3D3D3D"/>
              </a:solidFill>
              <a:effectLst/>
              <a:latin typeface="Open Sans"/>
            </a:endParaRPr>
          </a:p>
        </p:txBody>
      </p:sp>
      <p:sp>
        <p:nvSpPr>
          <p:cNvPr id="4" name="Rectangle 3"/>
          <p:cNvSpPr/>
          <p:nvPr/>
        </p:nvSpPr>
        <p:spPr>
          <a:xfrm>
            <a:off x="618185" y="4635046"/>
            <a:ext cx="11024315" cy="1754326"/>
          </a:xfrm>
          <a:prstGeom prst="rect">
            <a:avLst/>
          </a:prstGeom>
        </p:spPr>
        <p:txBody>
          <a:bodyPr wrap="square">
            <a:spAutoFit/>
          </a:bodyPr>
          <a:lstStyle/>
          <a:p>
            <a:r>
              <a:rPr lang="en-US" dirty="0">
                <a:solidFill>
                  <a:srgbClr val="3D3D3D"/>
                </a:solidFill>
                <a:latin typeface="Open Sans"/>
              </a:rPr>
              <a:t>Intracranial dermoid cysts are typically located in the midline, although they can grow towards one side or the other. Locations include:</a:t>
            </a:r>
          </a:p>
          <a:p>
            <a:pPr lvl="3">
              <a:buFont typeface="Arial" panose="020B0604020202020204" pitchFamily="34" charset="0"/>
              <a:buChar char="•"/>
            </a:pPr>
            <a:endParaRPr lang="en-US" dirty="0" smtClean="0">
              <a:solidFill>
                <a:srgbClr val="41699B"/>
              </a:solidFill>
              <a:latin typeface="Open Sans"/>
              <a:hlinkClick r:id="rId3"/>
            </a:endParaRPr>
          </a:p>
          <a:p>
            <a:pPr lvl="3">
              <a:buFont typeface="Arial" panose="020B0604020202020204" pitchFamily="34" charset="0"/>
              <a:buChar char="•"/>
            </a:pPr>
            <a:r>
              <a:rPr lang="en-US" dirty="0" smtClean="0">
                <a:solidFill>
                  <a:srgbClr val="41699B"/>
                </a:solidFill>
                <a:latin typeface="Open Sans"/>
                <a:hlinkClick r:id="rId3"/>
              </a:rPr>
              <a:t>posterior </a:t>
            </a:r>
            <a:r>
              <a:rPr lang="en-US" dirty="0">
                <a:solidFill>
                  <a:srgbClr val="41699B"/>
                </a:solidFill>
                <a:latin typeface="Open Sans"/>
                <a:hlinkClick r:id="rId3"/>
              </a:rPr>
              <a:t>fossa</a:t>
            </a:r>
            <a:r>
              <a:rPr lang="en-US" dirty="0">
                <a:solidFill>
                  <a:srgbClr val="3D3D3D"/>
                </a:solidFill>
                <a:latin typeface="Open Sans"/>
              </a:rPr>
              <a:t> / </a:t>
            </a:r>
            <a:r>
              <a:rPr lang="en-US" dirty="0" err="1">
                <a:solidFill>
                  <a:srgbClr val="3D3D3D"/>
                </a:solidFill>
                <a:latin typeface="Open Sans"/>
              </a:rPr>
              <a:t>vermis</a:t>
            </a:r>
            <a:endParaRPr lang="en-US" dirty="0">
              <a:solidFill>
                <a:srgbClr val="3D3D3D"/>
              </a:solidFill>
              <a:latin typeface="Open Sans"/>
            </a:endParaRPr>
          </a:p>
          <a:p>
            <a:pPr lvl="3">
              <a:buFont typeface="Arial" panose="020B0604020202020204" pitchFamily="34" charset="0"/>
              <a:buChar char="•"/>
            </a:pPr>
            <a:endParaRPr lang="en-US" dirty="0" smtClean="0">
              <a:solidFill>
                <a:srgbClr val="3D3D3D"/>
              </a:solidFill>
              <a:latin typeface="Open Sans"/>
            </a:endParaRPr>
          </a:p>
          <a:p>
            <a:pPr lvl="3">
              <a:buFont typeface="Arial" panose="020B0604020202020204" pitchFamily="34" charset="0"/>
              <a:buChar char="•"/>
            </a:pPr>
            <a:r>
              <a:rPr lang="en-US" dirty="0" smtClean="0">
                <a:solidFill>
                  <a:srgbClr val="3D3D3D"/>
                </a:solidFill>
                <a:latin typeface="Open Sans"/>
              </a:rPr>
              <a:t>suprasellar/</a:t>
            </a:r>
            <a:r>
              <a:rPr lang="en-US" dirty="0" err="1" smtClean="0">
                <a:solidFill>
                  <a:srgbClr val="3D3D3D"/>
                </a:solidFill>
                <a:latin typeface="Open Sans"/>
              </a:rPr>
              <a:t>subfrontal</a:t>
            </a:r>
            <a:endParaRPr lang="en-US" b="0" i="0" dirty="0">
              <a:solidFill>
                <a:srgbClr val="3D3D3D"/>
              </a:solidFill>
              <a:effectLst/>
              <a:latin typeface="Open Sans"/>
            </a:endParaRPr>
          </a:p>
        </p:txBody>
      </p:sp>
      <p:sp>
        <p:nvSpPr>
          <p:cNvPr id="5" name="Rectangle 4"/>
          <p:cNvSpPr/>
          <p:nvPr/>
        </p:nvSpPr>
        <p:spPr>
          <a:xfrm>
            <a:off x="133922" y="303744"/>
            <a:ext cx="3291857"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a:solidFill>
                  <a:srgbClr val="65419B"/>
                </a:solidFill>
                <a:latin typeface="Open Sans"/>
              </a:rPr>
              <a:t>Intracranial dermoid cyst</a:t>
            </a:r>
          </a:p>
        </p:txBody>
      </p:sp>
    </p:spTree>
    <p:extLst>
      <p:ext uri="{BB962C8B-B14F-4D97-AF65-F5344CB8AC3E}">
        <p14:creationId xmlns:p14="http://schemas.microsoft.com/office/powerpoint/2010/main" val="39445952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922" y="999417"/>
            <a:ext cx="10552697" cy="5493812"/>
          </a:xfrm>
          <a:prstGeom prst="rect">
            <a:avLst/>
          </a:prstGeom>
        </p:spPr>
        <p:txBody>
          <a:bodyPr wrap="square">
            <a:spAutoFit/>
          </a:bodyPr>
          <a:lstStyle/>
          <a:p>
            <a:r>
              <a:rPr lang="en-US" b="1" dirty="0">
                <a:solidFill>
                  <a:srgbClr val="65419B"/>
                </a:solidFill>
                <a:latin typeface="Open Sans"/>
              </a:rPr>
              <a:t>Differential diagnosis</a:t>
            </a:r>
          </a:p>
          <a:p>
            <a:r>
              <a:rPr lang="en-US" dirty="0">
                <a:solidFill>
                  <a:srgbClr val="3D3D3D"/>
                </a:solidFill>
                <a:latin typeface="Open Sans"/>
              </a:rPr>
              <a:t>The differential is limited to pituitary region lesions with intrinsic high T1 signal or to an even smaller list (as CT and fat-suppressed sequences are often available) of lesions that contain fat:</a:t>
            </a:r>
          </a:p>
          <a:p>
            <a:pPr lvl="2">
              <a:lnSpc>
                <a:spcPct val="150000"/>
              </a:lnSpc>
              <a:buFont typeface="Arial" panose="020B0604020202020204" pitchFamily="34" charset="0"/>
              <a:buChar char="•"/>
            </a:pPr>
            <a:r>
              <a:rPr lang="en-US" dirty="0">
                <a:solidFill>
                  <a:srgbClr val="41699B"/>
                </a:solidFill>
                <a:latin typeface="Open Sans"/>
                <a:hlinkClick r:id="rId2"/>
              </a:rPr>
              <a:t>intracranial lipoma</a:t>
            </a:r>
            <a:endParaRPr lang="en-US" dirty="0">
              <a:solidFill>
                <a:srgbClr val="3D3D3D"/>
              </a:solidFill>
              <a:latin typeface="Open Sans"/>
            </a:endParaRPr>
          </a:p>
          <a:p>
            <a:pPr marL="1657350" lvl="3" indent="-285750">
              <a:lnSpc>
                <a:spcPct val="150000"/>
              </a:lnSpc>
              <a:buFont typeface="Arial" panose="020B0604020202020204" pitchFamily="34" charset="0"/>
              <a:buChar char="•"/>
            </a:pPr>
            <a:r>
              <a:rPr lang="en-US" dirty="0">
                <a:solidFill>
                  <a:srgbClr val="3D3D3D"/>
                </a:solidFill>
                <a:latin typeface="Open Sans"/>
              </a:rPr>
              <a:t>homogeneous fat attenuation/signal intensity</a:t>
            </a:r>
          </a:p>
          <a:p>
            <a:pPr marL="1657350" lvl="3" indent="-285750">
              <a:lnSpc>
                <a:spcPct val="150000"/>
              </a:lnSpc>
              <a:buFont typeface="Arial" panose="020B0604020202020204" pitchFamily="34" charset="0"/>
              <a:buChar char="•"/>
            </a:pPr>
            <a:r>
              <a:rPr lang="en-US" dirty="0">
                <a:solidFill>
                  <a:srgbClr val="41699B"/>
                </a:solidFill>
                <a:latin typeface="Open Sans"/>
                <a:hlinkClick r:id="rId3"/>
              </a:rPr>
              <a:t>chemical shift artefact</a:t>
            </a:r>
            <a:endParaRPr lang="en-US" dirty="0">
              <a:solidFill>
                <a:srgbClr val="3D3D3D"/>
              </a:solidFill>
              <a:latin typeface="Open Sans"/>
            </a:endParaRPr>
          </a:p>
          <a:p>
            <a:pPr lvl="2">
              <a:lnSpc>
                <a:spcPct val="150000"/>
              </a:lnSpc>
              <a:buFont typeface="Arial" panose="020B0604020202020204" pitchFamily="34" charset="0"/>
              <a:buChar char="•"/>
            </a:pPr>
            <a:r>
              <a:rPr lang="en-US" dirty="0">
                <a:solidFill>
                  <a:srgbClr val="41699B"/>
                </a:solidFill>
                <a:latin typeface="Open Sans"/>
                <a:hlinkClick r:id="rId4"/>
              </a:rPr>
              <a:t>intracranial epidermoid cyst</a:t>
            </a:r>
            <a:endParaRPr lang="en-US" dirty="0">
              <a:solidFill>
                <a:srgbClr val="3D3D3D"/>
              </a:solidFill>
              <a:latin typeface="Open Sans"/>
            </a:endParaRPr>
          </a:p>
          <a:p>
            <a:pPr marL="1657350" lvl="3" indent="-285750">
              <a:lnSpc>
                <a:spcPct val="150000"/>
              </a:lnSpc>
              <a:buFont typeface="Arial" panose="020B0604020202020204" pitchFamily="34" charset="0"/>
              <a:buChar char="•"/>
            </a:pPr>
            <a:r>
              <a:rPr lang="en-US" dirty="0">
                <a:solidFill>
                  <a:srgbClr val="3D3D3D"/>
                </a:solidFill>
                <a:latin typeface="Open Sans"/>
              </a:rPr>
              <a:t>attenuation similar to CSF</a:t>
            </a:r>
          </a:p>
          <a:p>
            <a:pPr marL="1657350" lvl="3" indent="-285750">
              <a:lnSpc>
                <a:spcPct val="150000"/>
              </a:lnSpc>
              <a:buFont typeface="Arial" panose="020B0604020202020204" pitchFamily="34" charset="0"/>
              <a:buChar char="•"/>
            </a:pPr>
            <a:r>
              <a:rPr lang="en-US" dirty="0">
                <a:solidFill>
                  <a:srgbClr val="3D3D3D"/>
                </a:solidFill>
                <a:latin typeface="Open Sans"/>
              </a:rPr>
              <a:t>restricted diffusion on DWI</a:t>
            </a:r>
          </a:p>
          <a:p>
            <a:pPr lvl="2">
              <a:lnSpc>
                <a:spcPct val="150000"/>
              </a:lnSpc>
              <a:buFont typeface="Arial" panose="020B0604020202020204" pitchFamily="34" charset="0"/>
              <a:buChar char="•"/>
            </a:pPr>
            <a:r>
              <a:rPr lang="en-US" dirty="0">
                <a:solidFill>
                  <a:srgbClr val="41699B"/>
                </a:solidFill>
                <a:latin typeface="Open Sans"/>
                <a:hlinkClick r:id="rId5"/>
              </a:rPr>
              <a:t>intracranial </a:t>
            </a:r>
            <a:r>
              <a:rPr lang="en-US" dirty="0" err="1">
                <a:solidFill>
                  <a:srgbClr val="41699B"/>
                </a:solidFill>
                <a:latin typeface="Open Sans"/>
                <a:hlinkClick r:id="rId5"/>
              </a:rPr>
              <a:t>teratoma</a:t>
            </a:r>
            <a:r>
              <a:rPr lang="en-US" dirty="0">
                <a:solidFill>
                  <a:srgbClr val="3D3D3D"/>
                </a:solidFill>
                <a:latin typeface="Open Sans"/>
              </a:rPr>
              <a:t>: immature</a:t>
            </a:r>
          </a:p>
          <a:p>
            <a:pPr marL="1657350" lvl="3" indent="-285750">
              <a:lnSpc>
                <a:spcPct val="150000"/>
              </a:lnSpc>
              <a:buFont typeface="Arial" panose="020B0604020202020204" pitchFamily="34" charset="0"/>
              <a:buChar char="•"/>
            </a:pPr>
            <a:r>
              <a:rPr lang="en-US" dirty="0">
                <a:solidFill>
                  <a:srgbClr val="3D3D3D"/>
                </a:solidFill>
                <a:latin typeface="Open Sans"/>
              </a:rPr>
              <a:t>usually occur in the pineal region</a:t>
            </a:r>
          </a:p>
          <a:p>
            <a:pPr lvl="2">
              <a:lnSpc>
                <a:spcPct val="150000"/>
              </a:lnSpc>
              <a:buFont typeface="Arial" panose="020B0604020202020204" pitchFamily="34" charset="0"/>
              <a:buChar char="•"/>
            </a:pPr>
            <a:r>
              <a:rPr lang="en-US" dirty="0">
                <a:solidFill>
                  <a:srgbClr val="41699B"/>
                </a:solidFill>
                <a:latin typeface="Open Sans"/>
                <a:hlinkClick r:id="rId6"/>
              </a:rPr>
              <a:t>craniopharyngioma</a:t>
            </a:r>
            <a:endParaRPr lang="en-US" dirty="0">
              <a:solidFill>
                <a:srgbClr val="3D3D3D"/>
              </a:solidFill>
              <a:latin typeface="Open Sans"/>
            </a:endParaRPr>
          </a:p>
          <a:p>
            <a:pPr marL="1657350" lvl="3" indent="-285750">
              <a:lnSpc>
                <a:spcPct val="150000"/>
              </a:lnSpc>
              <a:buFont typeface="Arial" panose="020B0604020202020204" pitchFamily="34" charset="0"/>
              <a:buChar char="•"/>
            </a:pPr>
            <a:r>
              <a:rPr lang="en-US" dirty="0">
                <a:solidFill>
                  <a:srgbClr val="3D3D3D"/>
                </a:solidFill>
                <a:latin typeface="Open Sans"/>
              </a:rPr>
              <a:t>most are strikingly </a:t>
            </a:r>
            <a:r>
              <a:rPr lang="en-US" dirty="0" err="1">
                <a:solidFill>
                  <a:srgbClr val="3D3D3D"/>
                </a:solidFill>
                <a:latin typeface="Open Sans"/>
              </a:rPr>
              <a:t>hyperintense</a:t>
            </a:r>
            <a:r>
              <a:rPr lang="en-US" dirty="0">
                <a:solidFill>
                  <a:srgbClr val="3D3D3D"/>
                </a:solidFill>
                <a:latin typeface="Open Sans"/>
              </a:rPr>
              <a:t> on T2</a:t>
            </a:r>
          </a:p>
          <a:p>
            <a:pPr marL="1657350" lvl="3" indent="-285750">
              <a:lnSpc>
                <a:spcPct val="150000"/>
              </a:lnSpc>
              <a:buFont typeface="Arial" panose="020B0604020202020204" pitchFamily="34" charset="0"/>
              <a:buChar char="•"/>
            </a:pPr>
            <a:r>
              <a:rPr lang="en-US" dirty="0">
                <a:solidFill>
                  <a:srgbClr val="3D3D3D"/>
                </a:solidFill>
                <a:latin typeface="Open Sans"/>
              </a:rPr>
              <a:t>most enhance strongly</a:t>
            </a:r>
            <a:endParaRPr lang="en-US" b="0" i="0" dirty="0">
              <a:solidFill>
                <a:srgbClr val="3D3D3D"/>
              </a:solidFill>
              <a:effectLst/>
              <a:latin typeface="Open Sans"/>
            </a:endParaRPr>
          </a:p>
        </p:txBody>
      </p:sp>
      <p:sp>
        <p:nvSpPr>
          <p:cNvPr id="4" name="Rectangle 3"/>
          <p:cNvSpPr/>
          <p:nvPr/>
        </p:nvSpPr>
        <p:spPr>
          <a:xfrm>
            <a:off x="133922" y="303744"/>
            <a:ext cx="3291857"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a:solidFill>
                  <a:srgbClr val="65419B"/>
                </a:solidFill>
                <a:latin typeface="Open Sans"/>
              </a:rPr>
              <a:t>Intracranial dermoid cyst</a:t>
            </a:r>
          </a:p>
        </p:txBody>
      </p:sp>
    </p:spTree>
    <p:extLst>
      <p:ext uri="{BB962C8B-B14F-4D97-AF65-F5344CB8AC3E}">
        <p14:creationId xmlns:p14="http://schemas.microsoft.com/office/powerpoint/2010/main" val="9826659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6424" y="1228069"/>
            <a:ext cx="11062952" cy="3262432"/>
          </a:xfrm>
          <a:prstGeom prst="rect">
            <a:avLst/>
          </a:prstGeom>
        </p:spPr>
        <p:txBody>
          <a:bodyPr wrap="square">
            <a:spAutoFit/>
          </a:bodyPr>
          <a:lstStyle/>
          <a:p>
            <a:r>
              <a:rPr lang="en-US" sz="1600" b="1" dirty="0">
                <a:solidFill>
                  <a:srgbClr val="3D3D3D"/>
                </a:solidFill>
                <a:latin typeface="Open Sans"/>
              </a:rPr>
              <a:t>Intracranial </a:t>
            </a:r>
            <a:r>
              <a:rPr lang="en-US" sz="1600" b="1" dirty="0" err="1">
                <a:solidFill>
                  <a:srgbClr val="3D3D3D"/>
                </a:solidFill>
                <a:latin typeface="Open Sans"/>
              </a:rPr>
              <a:t>teratomas</a:t>
            </a:r>
            <a:r>
              <a:rPr lang="en-US" sz="1600" dirty="0">
                <a:solidFill>
                  <a:srgbClr val="3D3D3D"/>
                </a:solidFill>
                <a:latin typeface="Open Sans"/>
              </a:rPr>
              <a:t> are uncommon intracranial neoplasms, which can have a bewildering variety of components and thus a wide range of appearances. They can be divided into two broad categories, </a:t>
            </a:r>
            <a:r>
              <a:rPr lang="en-US" sz="1600" dirty="0">
                <a:solidFill>
                  <a:srgbClr val="41699B"/>
                </a:solidFill>
                <a:latin typeface="Open Sans"/>
                <a:hlinkClick r:id="rId2"/>
              </a:rPr>
              <a:t>intra-</a:t>
            </a:r>
            <a:r>
              <a:rPr lang="en-US" sz="1600" dirty="0">
                <a:solidFill>
                  <a:srgbClr val="3D3D3D"/>
                </a:solidFill>
                <a:latin typeface="Open Sans"/>
              </a:rPr>
              <a:t> and </a:t>
            </a:r>
            <a:r>
              <a:rPr lang="en-US" sz="1600" dirty="0">
                <a:solidFill>
                  <a:srgbClr val="41699B"/>
                </a:solidFill>
                <a:latin typeface="Open Sans"/>
                <a:hlinkClick r:id="rId3"/>
              </a:rPr>
              <a:t>extra-axial</a:t>
            </a:r>
            <a:r>
              <a:rPr lang="en-US" sz="1600" dirty="0">
                <a:solidFill>
                  <a:srgbClr val="3D3D3D"/>
                </a:solidFill>
                <a:latin typeface="Open Sans"/>
              </a:rPr>
              <a:t>, which differ in epidemiology and clinical presentation. Another method of classifying an intracranial </a:t>
            </a:r>
            <a:r>
              <a:rPr lang="en-US" sz="1600" dirty="0" err="1">
                <a:solidFill>
                  <a:srgbClr val="3D3D3D"/>
                </a:solidFill>
                <a:latin typeface="Open Sans"/>
              </a:rPr>
              <a:t>teratoma</a:t>
            </a:r>
            <a:r>
              <a:rPr lang="en-US" sz="1600" dirty="0">
                <a:solidFill>
                  <a:srgbClr val="3D3D3D"/>
                </a:solidFill>
                <a:latin typeface="Open Sans"/>
              </a:rPr>
              <a:t> is as mature, immature and mature with malignant transformation.</a:t>
            </a:r>
          </a:p>
          <a:p>
            <a:endParaRPr lang="en-US" b="1" dirty="0" smtClean="0">
              <a:solidFill>
                <a:srgbClr val="65419B"/>
              </a:solidFill>
              <a:latin typeface="Open Sans"/>
            </a:endParaRPr>
          </a:p>
          <a:p>
            <a:endParaRPr lang="en-US" b="1" dirty="0" smtClean="0">
              <a:solidFill>
                <a:srgbClr val="65419B"/>
              </a:solidFill>
              <a:latin typeface="Open Sans"/>
            </a:endParaRPr>
          </a:p>
          <a:p>
            <a:r>
              <a:rPr lang="en-US" b="1" dirty="0" smtClean="0">
                <a:solidFill>
                  <a:srgbClr val="65419B"/>
                </a:solidFill>
                <a:latin typeface="Open Sans"/>
              </a:rPr>
              <a:t>Epidemiology</a:t>
            </a:r>
          </a:p>
          <a:p>
            <a:endParaRPr lang="en-US" sz="1600" b="1" dirty="0">
              <a:solidFill>
                <a:srgbClr val="65419B"/>
              </a:solidFill>
              <a:latin typeface="Open Sans"/>
            </a:endParaRPr>
          </a:p>
          <a:p>
            <a:r>
              <a:rPr lang="en-US" sz="1600" dirty="0" smtClean="0">
                <a:solidFill>
                  <a:srgbClr val="3D3D3D"/>
                </a:solidFill>
                <a:latin typeface="Open Sans"/>
              </a:rPr>
              <a:t>Although </a:t>
            </a:r>
            <a:r>
              <a:rPr lang="en-US" sz="1600" dirty="0">
                <a:solidFill>
                  <a:srgbClr val="3D3D3D"/>
                </a:solidFill>
                <a:latin typeface="Open Sans"/>
              </a:rPr>
              <a:t>uncommon in the general population, they account for the largest proportion of </a:t>
            </a:r>
            <a:r>
              <a:rPr lang="en-US" sz="1600" dirty="0">
                <a:solidFill>
                  <a:srgbClr val="41699B"/>
                </a:solidFill>
                <a:latin typeface="Open Sans"/>
                <a:hlinkClick r:id="rId4"/>
              </a:rPr>
              <a:t>fetal intracranial neoplasms</a:t>
            </a:r>
            <a:r>
              <a:rPr lang="en-US" sz="1600" dirty="0">
                <a:solidFill>
                  <a:srgbClr val="3D3D3D"/>
                </a:solidFill>
                <a:latin typeface="Open Sans"/>
              </a:rPr>
              <a:t> (26-50% of fetal brain </a:t>
            </a:r>
            <a:r>
              <a:rPr lang="en-US" sz="1600" dirty="0" err="1">
                <a:solidFill>
                  <a:srgbClr val="3D3D3D"/>
                </a:solidFill>
                <a:latin typeface="Open Sans"/>
              </a:rPr>
              <a:t>tumours</a:t>
            </a:r>
            <a:r>
              <a:rPr lang="en-US" sz="1600" dirty="0">
                <a:solidFill>
                  <a:srgbClr val="3D3D3D"/>
                </a:solidFill>
                <a:latin typeface="Open Sans"/>
              </a:rPr>
              <a:t> </a:t>
            </a:r>
            <a:r>
              <a:rPr lang="en-US" sz="1600" baseline="30000" dirty="0">
                <a:solidFill>
                  <a:srgbClr val="3D3D3D"/>
                </a:solidFill>
                <a:latin typeface="Open Sans"/>
              </a:rPr>
              <a:t>3,6</a:t>
            </a:r>
            <a:r>
              <a:rPr lang="en-US" sz="1600" dirty="0">
                <a:solidFill>
                  <a:srgbClr val="3D3D3D"/>
                </a:solidFill>
                <a:latin typeface="Open Sans"/>
              </a:rPr>
              <a:t>).</a:t>
            </a:r>
          </a:p>
          <a:p>
            <a:r>
              <a:rPr lang="en-US" sz="1600" b="1" dirty="0">
                <a:solidFill>
                  <a:srgbClr val="65419B"/>
                </a:solidFill>
                <a:latin typeface="Open Sans"/>
              </a:rPr>
              <a:t>Clinical presentation</a:t>
            </a:r>
          </a:p>
          <a:p>
            <a:r>
              <a:rPr lang="en-US" sz="1600" dirty="0">
                <a:solidFill>
                  <a:srgbClr val="3D3D3D"/>
                </a:solidFill>
                <a:latin typeface="Open Sans"/>
              </a:rPr>
              <a:t>Clinical presentation varies according to whether they are intra- or extra-axial.</a:t>
            </a:r>
            <a:endParaRPr lang="en-US" sz="1600" b="0" i="0" dirty="0">
              <a:solidFill>
                <a:srgbClr val="3D3D3D"/>
              </a:solidFill>
              <a:effectLst/>
              <a:latin typeface="Open Sans"/>
            </a:endParaRPr>
          </a:p>
        </p:txBody>
      </p:sp>
      <p:sp>
        <p:nvSpPr>
          <p:cNvPr id="4" name="Rectangle 3"/>
          <p:cNvSpPr/>
          <p:nvPr/>
        </p:nvSpPr>
        <p:spPr>
          <a:xfrm>
            <a:off x="356424" y="5098273"/>
            <a:ext cx="6096000" cy="1200329"/>
          </a:xfrm>
          <a:prstGeom prst="rect">
            <a:avLst/>
          </a:prstGeom>
        </p:spPr>
        <p:txBody>
          <a:bodyPr>
            <a:spAutoFit/>
          </a:bodyPr>
          <a:lstStyle/>
          <a:p>
            <a:r>
              <a:rPr lang="en-US" b="1" dirty="0">
                <a:solidFill>
                  <a:srgbClr val="65419B"/>
                </a:solidFill>
                <a:latin typeface="Open Sans"/>
              </a:rPr>
              <a:t>Markers</a:t>
            </a:r>
          </a:p>
          <a:p>
            <a:r>
              <a:rPr lang="en-US" dirty="0">
                <a:solidFill>
                  <a:srgbClr val="3D3D3D"/>
                </a:solidFill>
                <a:latin typeface="Open Sans"/>
              </a:rPr>
              <a:t>Sometimes may be associated with elevated levels of:</a:t>
            </a:r>
          </a:p>
          <a:p>
            <a:pPr>
              <a:buFont typeface="Arial" panose="020B0604020202020204" pitchFamily="34" charset="0"/>
              <a:buChar char="•"/>
            </a:pPr>
            <a:r>
              <a:rPr lang="en-US" dirty="0">
                <a:solidFill>
                  <a:srgbClr val="3D3D3D"/>
                </a:solidFill>
                <a:latin typeface="Open Sans"/>
              </a:rPr>
              <a:t>serum </a:t>
            </a:r>
            <a:r>
              <a:rPr lang="en-US" dirty="0">
                <a:solidFill>
                  <a:srgbClr val="41699B"/>
                </a:solidFill>
                <a:latin typeface="Open Sans"/>
                <a:hlinkClick r:id="rId5"/>
              </a:rPr>
              <a:t>alpha fetoprotein (AFP)</a:t>
            </a:r>
            <a:endParaRPr lang="en-US" dirty="0">
              <a:solidFill>
                <a:srgbClr val="3D3D3D"/>
              </a:solidFill>
              <a:latin typeface="Open Sans"/>
            </a:endParaRPr>
          </a:p>
          <a:p>
            <a:pPr>
              <a:buFont typeface="Arial" panose="020B0604020202020204" pitchFamily="34" charset="0"/>
              <a:buChar char="•"/>
            </a:pPr>
            <a:r>
              <a:rPr lang="en-US" dirty="0">
                <a:solidFill>
                  <a:srgbClr val="3D3D3D"/>
                </a:solidFill>
                <a:latin typeface="Open Sans"/>
              </a:rPr>
              <a:t>serum </a:t>
            </a:r>
            <a:r>
              <a:rPr lang="en-US" dirty="0">
                <a:solidFill>
                  <a:srgbClr val="41699B"/>
                </a:solidFill>
                <a:latin typeface="Open Sans"/>
                <a:hlinkClick r:id="rId6"/>
              </a:rPr>
              <a:t>carcinoembryonic antigen (CEA)</a:t>
            </a:r>
            <a:endParaRPr lang="en-US" b="0" i="0" dirty="0">
              <a:solidFill>
                <a:srgbClr val="3D3D3D"/>
              </a:solidFill>
              <a:effectLst/>
              <a:latin typeface="Open Sans"/>
            </a:endParaRPr>
          </a:p>
        </p:txBody>
      </p:sp>
      <p:sp>
        <p:nvSpPr>
          <p:cNvPr id="5" name="Rectangle 4"/>
          <p:cNvSpPr/>
          <p:nvPr/>
        </p:nvSpPr>
        <p:spPr>
          <a:xfrm>
            <a:off x="133922" y="303744"/>
            <a:ext cx="2828219"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000" b="1" dirty="0">
                <a:solidFill>
                  <a:srgbClr val="002060"/>
                </a:solidFill>
              </a:rPr>
              <a:t>Intracranial </a:t>
            </a:r>
            <a:r>
              <a:rPr lang="en-US" sz="2000" b="1" dirty="0" err="1">
                <a:solidFill>
                  <a:srgbClr val="002060"/>
                </a:solidFill>
              </a:rPr>
              <a:t>teratoma</a:t>
            </a:r>
            <a:endParaRPr lang="en-US" sz="2000" b="1" dirty="0">
              <a:solidFill>
                <a:srgbClr val="002060"/>
              </a:solidFill>
            </a:endParaRPr>
          </a:p>
        </p:txBody>
      </p:sp>
    </p:spTree>
    <p:extLst>
      <p:ext uri="{BB962C8B-B14F-4D97-AF65-F5344CB8AC3E}">
        <p14:creationId xmlns:p14="http://schemas.microsoft.com/office/powerpoint/2010/main" val="15128238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999" y="890272"/>
            <a:ext cx="11183046" cy="1846659"/>
          </a:xfrm>
          <a:prstGeom prst="rect">
            <a:avLst/>
          </a:prstGeom>
        </p:spPr>
        <p:txBody>
          <a:bodyPr wrap="square">
            <a:spAutoFit/>
          </a:bodyPr>
          <a:lstStyle/>
          <a:p>
            <a:r>
              <a:rPr lang="en-US" b="1" dirty="0">
                <a:solidFill>
                  <a:srgbClr val="65419B"/>
                </a:solidFill>
                <a:latin typeface="Open Sans"/>
              </a:rPr>
              <a:t>MRI</a:t>
            </a:r>
          </a:p>
          <a:p>
            <a:pPr>
              <a:buFont typeface="Arial" panose="020B0604020202020204" pitchFamily="34" charset="0"/>
              <a:buChar char="•"/>
            </a:pPr>
            <a:r>
              <a:rPr lang="en-US" sz="1600" b="1" dirty="0">
                <a:solidFill>
                  <a:srgbClr val="3D3D3D"/>
                </a:solidFill>
                <a:latin typeface="Open Sans"/>
              </a:rPr>
              <a:t>T1</a:t>
            </a:r>
            <a:endParaRPr lang="en-US" sz="1600" dirty="0">
              <a:solidFill>
                <a:srgbClr val="3D3D3D"/>
              </a:solidFill>
              <a:latin typeface="Open Sans"/>
            </a:endParaRPr>
          </a:p>
          <a:p>
            <a:pPr marL="742950" lvl="1" indent="-285750">
              <a:buFont typeface="Arial" panose="020B0604020202020204" pitchFamily="34" charset="0"/>
              <a:buChar char="•"/>
            </a:pPr>
            <a:r>
              <a:rPr lang="en-US" sz="1600" dirty="0" err="1">
                <a:solidFill>
                  <a:srgbClr val="3D3D3D"/>
                </a:solidFill>
                <a:latin typeface="Open Sans"/>
              </a:rPr>
              <a:t>hyperintense</a:t>
            </a:r>
            <a:r>
              <a:rPr lang="en-US" sz="1600" dirty="0">
                <a:solidFill>
                  <a:srgbClr val="3D3D3D"/>
                </a:solidFill>
                <a:latin typeface="Open Sans"/>
              </a:rPr>
              <a:t> components due to </a:t>
            </a:r>
            <a:r>
              <a:rPr lang="en-US" sz="1600" b="1" dirty="0">
                <a:solidFill>
                  <a:srgbClr val="0070C0"/>
                </a:solidFill>
                <a:latin typeface="Open Sans"/>
              </a:rPr>
              <a:t>fat</a:t>
            </a:r>
            <a:r>
              <a:rPr lang="en-US" sz="1600" dirty="0">
                <a:solidFill>
                  <a:srgbClr val="3D3D3D"/>
                </a:solidFill>
                <a:latin typeface="Open Sans"/>
              </a:rPr>
              <a:t> and </a:t>
            </a:r>
            <a:r>
              <a:rPr lang="en-US" sz="1600" b="1" dirty="0" err="1">
                <a:solidFill>
                  <a:srgbClr val="0070C0"/>
                </a:solidFill>
                <a:latin typeface="Open Sans"/>
              </a:rPr>
              <a:t>proteinaceous</a:t>
            </a:r>
            <a:r>
              <a:rPr lang="en-US" sz="1600" b="1" dirty="0">
                <a:solidFill>
                  <a:srgbClr val="0070C0"/>
                </a:solidFill>
                <a:latin typeface="Open Sans"/>
              </a:rPr>
              <a:t>/lipid-rich fluid</a:t>
            </a:r>
          </a:p>
          <a:p>
            <a:pPr marL="742950" lvl="1" indent="-285750">
              <a:buFont typeface="Arial" panose="020B0604020202020204" pitchFamily="34" charset="0"/>
              <a:buChar char="•"/>
            </a:pPr>
            <a:r>
              <a:rPr lang="en-US" sz="1600" dirty="0">
                <a:solidFill>
                  <a:srgbClr val="3D3D3D"/>
                </a:solidFill>
                <a:latin typeface="Open Sans"/>
              </a:rPr>
              <a:t>intermediate components of soft tissue</a:t>
            </a:r>
          </a:p>
          <a:p>
            <a:pPr marL="742950" lvl="1" indent="-285750">
              <a:buFont typeface="Arial" panose="020B0604020202020204" pitchFamily="34" charset="0"/>
              <a:buChar char="•"/>
            </a:pPr>
            <a:r>
              <a:rPr lang="en-US" sz="1600" dirty="0" err="1">
                <a:solidFill>
                  <a:srgbClr val="3D3D3D"/>
                </a:solidFill>
                <a:latin typeface="Open Sans"/>
              </a:rPr>
              <a:t>hypointense</a:t>
            </a:r>
            <a:r>
              <a:rPr lang="en-US" sz="1600" dirty="0">
                <a:solidFill>
                  <a:srgbClr val="3D3D3D"/>
                </a:solidFill>
                <a:latin typeface="Open Sans"/>
              </a:rPr>
              <a:t> components due to </a:t>
            </a:r>
            <a:r>
              <a:rPr lang="en-US" sz="1600" b="1" dirty="0">
                <a:solidFill>
                  <a:srgbClr val="0070C0"/>
                </a:solidFill>
                <a:latin typeface="Open Sans"/>
              </a:rPr>
              <a:t>calcification</a:t>
            </a:r>
            <a:r>
              <a:rPr lang="en-US" sz="1600" dirty="0">
                <a:solidFill>
                  <a:srgbClr val="3D3D3D"/>
                </a:solidFill>
                <a:latin typeface="Open Sans"/>
              </a:rPr>
              <a:t> and blood products</a:t>
            </a:r>
          </a:p>
          <a:p>
            <a:pPr>
              <a:buFont typeface="Arial" panose="020B0604020202020204" pitchFamily="34" charset="0"/>
              <a:buChar char="•"/>
            </a:pPr>
            <a:r>
              <a:rPr lang="en-US" sz="1600" b="1" dirty="0">
                <a:solidFill>
                  <a:srgbClr val="3D3D3D"/>
                </a:solidFill>
                <a:latin typeface="Open Sans"/>
              </a:rPr>
              <a:t>T1 C+ (Gd):</a:t>
            </a:r>
            <a:r>
              <a:rPr lang="en-US" sz="1600" dirty="0">
                <a:solidFill>
                  <a:srgbClr val="3D3D3D"/>
                </a:solidFill>
                <a:latin typeface="Open Sans"/>
              </a:rPr>
              <a:t> solid soft tissue components show enhancement</a:t>
            </a:r>
          </a:p>
          <a:p>
            <a:pPr>
              <a:buFont typeface="Arial" panose="020B0604020202020204" pitchFamily="34" charset="0"/>
              <a:buChar char="•"/>
            </a:pPr>
            <a:r>
              <a:rPr lang="en-US" sz="1600" b="1" dirty="0">
                <a:solidFill>
                  <a:srgbClr val="3D3D3D"/>
                </a:solidFill>
                <a:latin typeface="Open Sans"/>
              </a:rPr>
              <a:t>T2:</a:t>
            </a:r>
            <a:r>
              <a:rPr lang="en-US" sz="1600" dirty="0">
                <a:solidFill>
                  <a:srgbClr val="3D3D3D"/>
                </a:solidFill>
                <a:latin typeface="Open Sans"/>
              </a:rPr>
              <a:t> again mixed signal from differing components</a:t>
            </a:r>
            <a:endParaRPr lang="en-US" sz="1600" b="0" i="0" dirty="0">
              <a:solidFill>
                <a:srgbClr val="3D3D3D"/>
              </a:solidFill>
              <a:effectLst/>
              <a:latin typeface="Open Sans"/>
            </a:endParaRPr>
          </a:p>
        </p:txBody>
      </p:sp>
      <p:pic>
        <p:nvPicPr>
          <p:cNvPr id="4" name="Picture 2" descr="https://images.radiopaedia.org/images/7783/c8e46da0242f8005d63f1ed8246188_big_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424" y="2859108"/>
            <a:ext cx="3274492" cy="34439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images.radiopaedia.org/images/9535/3aee727a7b0e6813e1433c020bf924_big_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803" y="2917063"/>
            <a:ext cx="3420341" cy="33280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images.radiopaedia.org/images/9556/bf81f8d663adbc7053be84361a2976_big_galle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5031" y="2917063"/>
            <a:ext cx="3380332" cy="32891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448741" y="6425241"/>
            <a:ext cx="2578463" cy="369332"/>
          </a:xfrm>
          <a:prstGeom prst="rect">
            <a:avLst/>
          </a:prstGeom>
        </p:spPr>
        <p:txBody>
          <a:bodyPr wrap="none">
            <a:spAutoFit/>
          </a:bodyPr>
          <a:lstStyle/>
          <a:p>
            <a:r>
              <a:rPr lang="en-US" b="1" dirty="0" err="1">
                <a:solidFill>
                  <a:srgbClr val="65419B"/>
                </a:solidFill>
                <a:latin typeface="Open Sans"/>
              </a:rPr>
              <a:t>Teratoma</a:t>
            </a:r>
            <a:r>
              <a:rPr lang="en-US" b="1" dirty="0">
                <a:solidFill>
                  <a:srgbClr val="65419B"/>
                </a:solidFill>
                <a:latin typeface="Open Sans"/>
              </a:rPr>
              <a:t>: suprasellar</a:t>
            </a:r>
            <a:endParaRPr lang="en-US" b="1" i="0" dirty="0">
              <a:solidFill>
                <a:srgbClr val="65419B"/>
              </a:solidFill>
              <a:effectLst/>
              <a:latin typeface="Open Sans"/>
            </a:endParaRPr>
          </a:p>
        </p:txBody>
      </p:sp>
      <p:sp>
        <p:nvSpPr>
          <p:cNvPr id="8" name="Rectangle 7"/>
          <p:cNvSpPr/>
          <p:nvPr/>
        </p:nvSpPr>
        <p:spPr>
          <a:xfrm>
            <a:off x="133922" y="303744"/>
            <a:ext cx="2828219"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000" b="1" dirty="0">
                <a:solidFill>
                  <a:srgbClr val="002060"/>
                </a:solidFill>
              </a:rPr>
              <a:t>Intracranial </a:t>
            </a:r>
            <a:r>
              <a:rPr lang="en-US" sz="2000" b="1" dirty="0" err="1">
                <a:solidFill>
                  <a:srgbClr val="002060"/>
                </a:solidFill>
              </a:rPr>
              <a:t>teratoma</a:t>
            </a:r>
            <a:endParaRPr lang="en-US" sz="2000" b="1" dirty="0">
              <a:solidFill>
                <a:srgbClr val="002060"/>
              </a:solidFill>
            </a:endParaRPr>
          </a:p>
        </p:txBody>
      </p:sp>
    </p:spTree>
    <p:extLst>
      <p:ext uri="{BB962C8B-B14F-4D97-AF65-F5344CB8AC3E}">
        <p14:creationId xmlns:p14="http://schemas.microsoft.com/office/powerpoint/2010/main" val="24519669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4697" y="1140880"/>
            <a:ext cx="11140226" cy="4124206"/>
          </a:xfrm>
          <a:prstGeom prst="rect">
            <a:avLst/>
          </a:prstGeom>
        </p:spPr>
        <p:txBody>
          <a:bodyPr wrap="square">
            <a:spAutoFit/>
          </a:bodyPr>
          <a:lstStyle/>
          <a:p>
            <a:r>
              <a:rPr lang="en-US" sz="1600" b="1" dirty="0">
                <a:solidFill>
                  <a:srgbClr val="3D3D3D"/>
                </a:solidFill>
                <a:latin typeface="Open Sans"/>
              </a:rPr>
              <a:t>Intracranial epidermoid cysts</a:t>
            </a:r>
            <a:r>
              <a:rPr lang="en-US" sz="1600" dirty="0">
                <a:solidFill>
                  <a:srgbClr val="3D3D3D"/>
                </a:solidFill>
                <a:latin typeface="Open Sans"/>
              </a:rPr>
              <a:t> are relatively common congenital lesions which account for about 1% of all intracranial </a:t>
            </a:r>
            <a:r>
              <a:rPr lang="en-US" sz="1600" dirty="0" smtClean="0">
                <a:solidFill>
                  <a:srgbClr val="3D3D3D"/>
                </a:solidFill>
                <a:latin typeface="Open Sans"/>
              </a:rPr>
              <a:t>tumors. </a:t>
            </a:r>
          </a:p>
          <a:p>
            <a:endParaRPr lang="en-US" sz="1600" dirty="0">
              <a:solidFill>
                <a:srgbClr val="3D3D3D"/>
              </a:solidFill>
              <a:latin typeface="Open Sans"/>
            </a:endParaRPr>
          </a:p>
          <a:p>
            <a:r>
              <a:rPr lang="en-US" sz="1600" dirty="0" smtClean="0">
                <a:solidFill>
                  <a:srgbClr val="3D3D3D"/>
                </a:solidFill>
                <a:latin typeface="Open Sans"/>
              </a:rPr>
              <a:t>They </a:t>
            </a:r>
            <a:r>
              <a:rPr lang="en-US" sz="1600" dirty="0">
                <a:solidFill>
                  <a:srgbClr val="3D3D3D"/>
                </a:solidFill>
                <a:latin typeface="Open Sans"/>
              </a:rPr>
              <a:t>result from inclusion of ectodermal elements during neural tube closure, and typically present in middle age due to mass effect on adjacent structures. Their content, derived from desquamated epithelial cells, mimics CSF on CT and MRI, with the exception of DWI which demonstrates restricted </a:t>
            </a:r>
            <a:r>
              <a:rPr lang="en-US" sz="1600" dirty="0" smtClean="0">
                <a:solidFill>
                  <a:srgbClr val="3D3D3D"/>
                </a:solidFill>
                <a:latin typeface="Open Sans"/>
              </a:rPr>
              <a:t>diffusion.</a:t>
            </a:r>
            <a:endParaRPr lang="en-US" sz="1600" dirty="0">
              <a:solidFill>
                <a:srgbClr val="3D3D3D"/>
              </a:solidFill>
              <a:latin typeface="Open Sans"/>
            </a:endParaRPr>
          </a:p>
          <a:p>
            <a:endParaRPr lang="en-US" b="1" dirty="0" smtClean="0">
              <a:solidFill>
                <a:srgbClr val="65419B"/>
              </a:solidFill>
              <a:latin typeface="Open Sans"/>
            </a:endParaRPr>
          </a:p>
          <a:p>
            <a:endParaRPr lang="en-US" b="1" dirty="0">
              <a:solidFill>
                <a:srgbClr val="65419B"/>
              </a:solidFill>
              <a:latin typeface="Open Sans"/>
            </a:endParaRPr>
          </a:p>
          <a:p>
            <a:r>
              <a:rPr lang="en-US" b="1" dirty="0" smtClean="0">
                <a:solidFill>
                  <a:srgbClr val="00B050"/>
                </a:solidFill>
                <a:latin typeface="Open Sans"/>
              </a:rPr>
              <a:t>Epidemiology</a:t>
            </a:r>
            <a:endParaRPr lang="en-US" b="1" dirty="0">
              <a:solidFill>
                <a:srgbClr val="00B050"/>
              </a:solidFill>
              <a:latin typeface="Open Sans"/>
            </a:endParaRPr>
          </a:p>
          <a:p>
            <a:endParaRPr lang="en-US" sz="1600" dirty="0" smtClean="0">
              <a:solidFill>
                <a:srgbClr val="3D3D3D"/>
              </a:solidFill>
              <a:latin typeface="Open Sans"/>
            </a:endParaRPr>
          </a:p>
          <a:p>
            <a:r>
              <a:rPr lang="en-US" sz="1600" dirty="0" smtClean="0">
                <a:solidFill>
                  <a:srgbClr val="3D3D3D"/>
                </a:solidFill>
                <a:latin typeface="Open Sans"/>
              </a:rPr>
              <a:t>Although </a:t>
            </a:r>
            <a:r>
              <a:rPr lang="en-US" sz="1600" dirty="0">
                <a:solidFill>
                  <a:srgbClr val="3D3D3D"/>
                </a:solidFill>
                <a:latin typeface="Open Sans"/>
              </a:rPr>
              <a:t>predominantly congenital, epidermoid cysts are usually </a:t>
            </a:r>
            <a:r>
              <a:rPr lang="en-US" sz="1600" b="1" dirty="0">
                <a:solidFill>
                  <a:srgbClr val="0070C0"/>
                </a:solidFill>
                <a:latin typeface="Open Sans"/>
              </a:rPr>
              <a:t>very slow growing </a:t>
            </a:r>
            <a:r>
              <a:rPr lang="en-US" sz="1600" dirty="0">
                <a:solidFill>
                  <a:srgbClr val="3D3D3D"/>
                </a:solidFill>
                <a:latin typeface="Open Sans"/>
              </a:rPr>
              <a:t>and as such take many years to present</a:t>
            </a:r>
            <a:r>
              <a:rPr lang="en-US" sz="1600" dirty="0" smtClean="0">
                <a:solidFill>
                  <a:srgbClr val="3D3D3D"/>
                </a:solidFill>
                <a:latin typeface="Open Sans"/>
              </a:rPr>
              <a:t>.</a:t>
            </a:r>
          </a:p>
          <a:p>
            <a:endParaRPr lang="en-US" sz="1600" dirty="0">
              <a:solidFill>
                <a:srgbClr val="3D3D3D"/>
              </a:solidFill>
              <a:latin typeface="Open Sans"/>
            </a:endParaRPr>
          </a:p>
          <a:p>
            <a:r>
              <a:rPr lang="en-US" sz="1600" dirty="0" smtClean="0">
                <a:solidFill>
                  <a:srgbClr val="3D3D3D"/>
                </a:solidFill>
                <a:latin typeface="Open Sans"/>
              </a:rPr>
              <a:t>Typically </a:t>
            </a:r>
            <a:r>
              <a:rPr lang="en-US" sz="1600" dirty="0">
                <a:solidFill>
                  <a:srgbClr val="3D3D3D"/>
                </a:solidFill>
                <a:latin typeface="Open Sans"/>
              </a:rPr>
              <a:t>patients are between </a:t>
            </a:r>
            <a:r>
              <a:rPr lang="en-US" sz="1600" b="1" dirty="0">
                <a:solidFill>
                  <a:srgbClr val="0070C0"/>
                </a:solidFill>
                <a:latin typeface="Open Sans"/>
              </a:rPr>
              <a:t>20 and 40 years </a:t>
            </a:r>
            <a:r>
              <a:rPr lang="en-US" sz="1600" dirty="0">
                <a:solidFill>
                  <a:srgbClr val="3D3D3D"/>
                </a:solidFill>
                <a:latin typeface="Open Sans"/>
              </a:rPr>
              <a:t>of </a:t>
            </a:r>
            <a:r>
              <a:rPr lang="en-US" sz="1600" dirty="0" smtClean="0">
                <a:solidFill>
                  <a:srgbClr val="3D3D3D"/>
                </a:solidFill>
                <a:latin typeface="Open Sans"/>
              </a:rPr>
              <a:t>age.</a:t>
            </a:r>
            <a:r>
              <a:rPr lang="en-US" sz="1600" dirty="0">
                <a:solidFill>
                  <a:srgbClr val="3D3D3D"/>
                </a:solidFill>
                <a:latin typeface="Open Sans"/>
              </a:rPr>
              <a:t> </a:t>
            </a:r>
            <a:endParaRPr lang="en-US" sz="1600" dirty="0" smtClean="0">
              <a:solidFill>
                <a:srgbClr val="3D3D3D"/>
              </a:solidFill>
              <a:latin typeface="Open Sans"/>
            </a:endParaRPr>
          </a:p>
          <a:p>
            <a:endParaRPr lang="en-US" sz="1600" dirty="0">
              <a:solidFill>
                <a:srgbClr val="3D3D3D"/>
              </a:solidFill>
              <a:latin typeface="Open Sans"/>
            </a:endParaRPr>
          </a:p>
          <a:p>
            <a:r>
              <a:rPr lang="en-US" sz="1600" dirty="0">
                <a:solidFill>
                  <a:srgbClr val="3D3D3D"/>
                </a:solidFill>
                <a:latin typeface="Open Sans"/>
              </a:rPr>
              <a:t>Epidermoid cysts account for approximately 1% of all intracranial </a:t>
            </a:r>
            <a:r>
              <a:rPr lang="en-US" sz="1600" dirty="0" err="1" smtClean="0">
                <a:solidFill>
                  <a:srgbClr val="3D3D3D"/>
                </a:solidFill>
                <a:latin typeface="Open Sans"/>
              </a:rPr>
              <a:t>tumours</a:t>
            </a:r>
            <a:r>
              <a:rPr lang="en-US" sz="1600" dirty="0">
                <a:solidFill>
                  <a:srgbClr val="3D3D3D"/>
                </a:solidFill>
                <a:latin typeface="Open Sans"/>
              </a:rPr>
              <a:t>.</a:t>
            </a:r>
          </a:p>
        </p:txBody>
      </p:sp>
      <p:sp>
        <p:nvSpPr>
          <p:cNvPr id="4" name="Rectangle 3"/>
          <p:cNvSpPr/>
          <p:nvPr/>
        </p:nvSpPr>
        <p:spPr>
          <a:xfrm>
            <a:off x="133922" y="303744"/>
            <a:ext cx="3807013"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a:solidFill>
                  <a:srgbClr val="65419B"/>
                </a:solidFill>
                <a:latin typeface="Open Sans"/>
              </a:rPr>
              <a:t>Intracranial epidermoid cyst</a:t>
            </a:r>
          </a:p>
        </p:txBody>
      </p:sp>
    </p:spTree>
    <p:extLst>
      <p:ext uri="{BB962C8B-B14F-4D97-AF65-F5344CB8AC3E}">
        <p14:creationId xmlns:p14="http://schemas.microsoft.com/office/powerpoint/2010/main" val="30074169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2066" y="1051345"/>
            <a:ext cx="11226193" cy="1846659"/>
          </a:xfrm>
          <a:prstGeom prst="rect">
            <a:avLst/>
          </a:prstGeom>
        </p:spPr>
        <p:txBody>
          <a:bodyPr wrap="square">
            <a:spAutoFit/>
          </a:bodyPr>
          <a:lstStyle/>
          <a:p>
            <a:r>
              <a:rPr lang="en-US" b="1" dirty="0">
                <a:solidFill>
                  <a:srgbClr val="00B050"/>
                </a:solidFill>
                <a:latin typeface="Open Sans"/>
              </a:rPr>
              <a:t>Clinical presentation</a:t>
            </a:r>
          </a:p>
          <a:p>
            <a:r>
              <a:rPr lang="en-US" sz="1600" dirty="0">
                <a:solidFill>
                  <a:srgbClr val="3D3D3D"/>
                </a:solidFill>
                <a:latin typeface="Open Sans"/>
              </a:rPr>
              <a:t>Signs and symptoms of epidermoid cysts are due to gradual </a:t>
            </a:r>
            <a:r>
              <a:rPr lang="en-US" sz="1600" b="1" dirty="0">
                <a:solidFill>
                  <a:srgbClr val="0070C0"/>
                </a:solidFill>
                <a:latin typeface="Open Sans"/>
              </a:rPr>
              <a:t>mass effect</a:t>
            </a:r>
            <a:r>
              <a:rPr lang="en-US" sz="1600" dirty="0">
                <a:solidFill>
                  <a:srgbClr val="3D3D3D"/>
                </a:solidFill>
                <a:latin typeface="Open Sans"/>
              </a:rPr>
              <a:t>, with presentation including </a:t>
            </a:r>
            <a:r>
              <a:rPr lang="en-US" sz="1600" baseline="30000" dirty="0">
                <a:solidFill>
                  <a:srgbClr val="3D3D3D"/>
                </a:solidFill>
                <a:latin typeface="Open Sans"/>
              </a:rPr>
              <a:t>4</a:t>
            </a:r>
            <a:r>
              <a:rPr lang="en-US" sz="1600" dirty="0">
                <a:solidFill>
                  <a:srgbClr val="3D3D3D"/>
                </a:solidFill>
                <a:latin typeface="Open Sans"/>
              </a:rPr>
              <a:t>:</a:t>
            </a:r>
          </a:p>
          <a:p>
            <a:pPr>
              <a:buFont typeface="Arial" panose="020B0604020202020204" pitchFamily="34" charset="0"/>
              <a:buChar char="•"/>
            </a:pPr>
            <a:r>
              <a:rPr lang="en-US" sz="1600" dirty="0">
                <a:solidFill>
                  <a:srgbClr val="3D3D3D"/>
                </a:solidFill>
                <a:latin typeface="Open Sans"/>
              </a:rPr>
              <a:t>headaches: most common</a:t>
            </a:r>
          </a:p>
          <a:p>
            <a:pPr>
              <a:buFont typeface="Arial" panose="020B0604020202020204" pitchFamily="34" charset="0"/>
              <a:buChar char="•"/>
            </a:pPr>
            <a:r>
              <a:rPr lang="en-US" sz="1600" dirty="0">
                <a:solidFill>
                  <a:srgbClr val="3D3D3D"/>
                </a:solidFill>
                <a:latin typeface="Open Sans"/>
              </a:rPr>
              <a:t>cranial nerve deficits</a:t>
            </a:r>
          </a:p>
          <a:p>
            <a:pPr>
              <a:buFont typeface="Arial" panose="020B0604020202020204" pitchFamily="34" charset="0"/>
              <a:buChar char="•"/>
            </a:pPr>
            <a:r>
              <a:rPr lang="en-US" sz="1600" dirty="0">
                <a:solidFill>
                  <a:srgbClr val="3D3D3D"/>
                </a:solidFill>
                <a:latin typeface="Open Sans"/>
              </a:rPr>
              <a:t>cerebellar symptoms</a:t>
            </a:r>
          </a:p>
          <a:p>
            <a:pPr>
              <a:buFont typeface="Arial" panose="020B0604020202020204" pitchFamily="34" charset="0"/>
              <a:buChar char="•"/>
            </a:pPr>
            <a:r>
              <a:rPr lang="en-US" sz="1600" dirty="0">
                <a:solidFill>
                  <a:srgbClr val="3D3D3D"/>
                </a:solidFill>
                <a:latin typeface="Open Sans"/>
              </a:rPr>
              <a:t>seizures</a:t>
            </a:r>
          </a:p>
          <a:p>
            <a:pPr>
              <a:buFont typeface="Arial" panose="020B0604020202020204" pitchFamily="34" charset="0"/>
              <a:buChar char="•"/>
            </a:pPr>
            <a:r>
              <a:rPr lang="en-US" sz="1600" dirty="0">
                <a:solidFill>
                  <a:srgbClr val="3D3D3D"/>
                </a:solidFill>
                <a:latin typeface="Open Sans"/>
              </a:rPr>
              <a:t>raised </a:t>
            </a:r>
            <a:r>
              <a:rPr lang="en-US" sz="1600" dirty="0">
                <a:solidFill>
                  <a:srgbClr val="41699B"/>
                </a:solidFill>
                <a:latin typeface="Open Sans"/>
                <a:hlinkClick r:id="rId2"/>
              </a:rPr>
              <a:t>intracranial pressure</a:t>
            </a:r>
            <a:endParaRPr lang="en-US" sz="1600" b="0" i="0" dirty="0">
              <a:solidFill>
                <a:srgbClr val="3D3D3D"/>
              </a:solidFill>
              <a:effectLst/>
              <a:latin typeface="Open Sans"/>
            </a:endParaRPr>
          </a:p>
        </p:txBody>
      </p:sp>
      <p:sp>
        <p:nvSpPr>
          <p:cNvPr id="4" name="Rectangle 3"/>
          <p:cNvSpPr/>
          <p:nvPr/>
        </p:nvSpPr>
        <p:spPr>
          <a:xfrm>
            <a:off x="442066" y="3237791"/>
            <a:ext cx="11496648" cy="2585323"/>
          </a:xfrm>
          <a:prstGeom prst="rect">
            <a:avLst/>
          </a:prstGeom>
        </p:spPr>
        <p:txBody>
          <a:bodyPr wrap="square">
            <a:spAutoFit/>
          </a:bodyPr>
          <a:lstStyle/>
          <a:p>
            <a:r>
              <a:rPr lang="en-US" b="1" dirty="0">
                <a:solidFill>
                  <a:srgbClr val="00B050"/>
                </a:solidFill>
                <a:latin typeface="Open Sans"/>
              </a:rPr>
              <a:t>Location</a:t>
            </a:r>
          </a:p>
          <a:p>
            <a:pPr>
              <a:buFont typeface="Arial" panose="020B0604020202020204" pitchFamily="34" charset="0"/>
              <a:buChar char="•"/>
            </a:pPr>
            <a:r>
              <a:rPr lang="en-US" sz="1600" dirty="0" err="1">
                <a:solidFill>
                  <a:srgbClr val="3D3D3D"/>
                </a:solidFill>
                <a:latin typeface="Open Sans"/>
              </a:rPr>
              <a:t>intradural</a:t>
            </a:r>
            <a:r>
              <a:rPr lang="en-US" sz="1600" dirty="0">
                <a:solidFill>
                  <a:srgbClr val="3D3D3D"/>
                </a:solidFill>
                <a:latin typeface="Open Sans"/>
              </a:rPr>
              <a:t>: 90%</a:t>
            </a:r>
          </a:p>
          <a:p>
            <a:pPr marL="742950" lvl="1" indent="-285750">
              <a:buFont typeface="Arial" panose="020B0604020202020204" pitchFamily="34" charset="0"/>
              <a:buChar char="•"/>
            </a:pPr>
            <a:r>
              <a:rPr lang="en-US" sz="1600" dirty="0">
                <a:solidFill>
                  <a:srgbClr val="3D3D3D"/>
                </a:solidFill>
                <a:latin typeface="Open Sans"/>
              </a:rPr>
              <a:t>cerebellopontine angle: 40-50% </a:t>
            </a:r>
            <a:r>
              <a:rPr lang="en-US" sz="1600" baseline="30000" dirty="0">
                <a:solidFill>
                  <a:srgbClr val="3D3D3D"/>
                </a:solidFill>
                <a:latin typeface="Open Sans"/>
              </a:rPr>
              <a:t>2,8</a:t>
            </a:r>
            <a:endParaRPr lang="en-US" sz="1600" dirty="0">
              <a:solidFill>
                <a:srgbClr val="3D3D3D"/>
              </a:solidFill>
              <a:latin typeface="Open Sans"/>
            </a:endParaRPr>
          </a:p>
          <a:p>
            <a:pPr marL="742950" lvl="1" indent="-285750">
              <a:buFont typeface="Arial" panose="020B0604020202020204" pitchFamily="34" charset="0"/>
              <a:buChar char="•"/>
            </a:pPr>
            <a:r>
              <a:rPr lang="en-US" sz="1600" b="1" dirty="0" smtClean="0">
                <a:solidFill>
                  <a:srgbClr val="0070C0"/>
                </a:solidFill>
                <a:latin typeface="Open Sans"/>
              </a:rPr>
              <a:t>suprasellar </a:t>
            </a:r>
            <a:r>
              <a:rPr lang="en-US" sz="1600" b="1" dirty="0">
                <a:solidFill>
                  <a:srgbClr val="0070C0"/>
                </a:solidFill>
                <a:latin typeface="Open Sans"/>
              </a:rPr>
              <a:t>cistern: 10-15%</a:t>
            </a:r>
            <a:r>
              <a:rPr lang="en-US" sz="1600" dirty="0">
                <a:solidFill>
                  <a:srgbClr val="3D3D3D"/>
                </a:solidFill>
                <a:latin typeface="Open Sans"/>
              </a:rPr>
              <a:t> </a:t>
            </a:r>
            <a:r>
              <a:rPr lang="en-US" sz="1600" baseline="30000" dirty="0">
                <a:solidFill>
                  <a:srgbClr val="3D3D3D"/>
                </a:solidFill>
                <a:latin typeface="Open Sans"/>
              </a:rPr>
              <a:t>8</a:t>
            </a:r>
            <a:endParaRPr lang="en-US" sz="1600" dirty="0">
              <a:solidFill>
                <a:srgbClr val="3D3D3D"/>
              </a:solidFill>
              <a:latin typeface="Open Sans"/>
            </a:endParaRPr>
          </a:p>
          <a:p>
            <a:pPr marL="742950" lvl="1" indent="-285750">
              <a:buFont typeface="Arial" panose="020B0604020202020204" pitchFamily="34" charset="0"/>
              <a:buChar char="•"/>
            </a:pPr>
            <a:r>
              <a:rPr lang="en-US" sz="1600" dirty="0">
                <a:solidFill>
                  <a:srgbClr val="3D3D3D"/>
                </a:solidFill>
                <a:latin typeface="Open Sans"/>
              </a:rPr>
              <a:t>fourth ventricle: ~17% </a:t>
            </a:r>
            <a:r>
              <a:rPr lang="en-US" sz="1600" baseline="30000" dirty="0">
                <a:solidFill>
                  <a:srgbClr val="3D3D3D"/>
                </a:solidFill>
                <a:latin typeface="Open Sans"/>
              </a:rPr>
              <a:t>8</a:t>
            </a:r>
            <a:endParaRPr lang="en-US" sz="1600" dirty="0">
              <a:solidFill>
                <a:srgbClr val="3D3D3D"/>
              </a:solidFill>
              <a:latin typeface="Open Sans"/>
            </a:endParaRPr>
          </a:p>
          <a:p>
            <a:pPr marL="742950" lvl="1" indent="-285750">
              <a:buFont typeface="Arial" panose="020B0604020202020204" pitchFamily="34" charset="0"/>
              <a:buChar char="•"/>
            </a:pPr>
            <a:r>
              <a:rPr lang="en-US" sz="1600" dirty="0">
                <a:solidFill>
                  <a:srgbClr val="41699B"/>
                </a:solidFill>
                <a:latin typeface="Open Sans"/>
              </a:rPr>
              <a:t>middle cranial fossa</a:t>
            </a:r>
            <a:endParaRPr lang="en-US" sz="1600" dirty="0">
              <a:solidFill>
                <a:srgbClr val="3D3D3D"/>
              </a:solidFill>
              <a:latin typeface="Open Sans"/>
            </a:endParaRPr>
          </a:p>
          <a:p>
            <a:pPr marL="742950" lvl="1" indent="-285750">
              <a:buFont typeface="Arial" panose="020B0604020202020204" pitchFamily="34" charset="0"/>
              <a:buChar char="•"/>
            </a:pPr>
            <a:r>
              <a:rPr lang="en-US" sz="1600" dirty="0" err="1">
                <a:solidFill>
                  <a:srgbClr val="3D3D3D"/>
                </a:solidFill>
                <a:latin typeface="Open Sans"/>
              </a:rPr>
              <a:t>interhemispheric</a:t>
            </a:r>
            <a:r>
              <a:rPr lang="en-US" sz="1600" dirty="0">
                <a:solidFill>
                  <a:srgbClr val="3D3D3D"/>
                </a:solidFill>
                <a:latin typeface="Open Sans"/>
              </a:rPr>
              <a:t>: &lt; 5% </a:t>
            </a:r>
            <a:r>
              <a:rPr lang="en-US" sz="1600" baseline="30000" dirty="0">
                <a:solidFill>
                  <a:srgbClr val="3D3D3D"/>
                </a:solidFill>
                <a:latin typeface="Open Sans"/>
              </a:rPr>
              <a:t>9,10</a:t>
            </a:r>
            <a:endParaRPr lang="en-US" sz="1600" dirty="0">
              <a:solidFill>
                <a:srgbClr val="3D3D3D"/>
              </a:solidFill>
              <a:latin typeface="Open Sans"/>
            </a:endParaRPr>
          </a:p>
          <a:p>
            <a:pPr marL="742950" lvl="1" indent="-285750">
              <a:buFont typeface="Arial" panose="020B0604020202020204" pitchFamily="34" charset="0"/>
              <a:buChar char="•"/>
            </a:pPr>
            <a:r>
              <a:rPr lang="en-US" sz="1600" dirty="0">
                <a:solidFill>
                  <a:srgbClr val="3D3D3D"/>
                </a:solidFill>
                <a:latin typeface="Open Sans"/>
              </a:rPr>
              <a:t>spinal (rare)</a:t>
            </a:r>
          </a:p>
          <a:p>
            <a:pPr>
              <a:buFont typeface="Arial" panose="020B0604020202020204" pitchFamily="34" charset="0"/>
              <a:buChar char="•"/>
            </a:pPr>
            <a:r>
              <a:rPr lang="en-US" sz="1600" dirty="0">
                <a:solidFill>
                  <a:srgbClr val="3D3D3D"/>
                </a:solidFill>
                <a:latin typeface="Open Sans"/>
              </a:rPr>
              <a:t>extradural: 10% </a:t>
            </a:r>
            <a:r>
              <a:rPr lang="en-US" sz="1600" baseline="30000" dirty="0">
                <a:solidFill>
                  <a:srgbClr val="3D3D3D"/>
                </a:solidFill>
                <a:latin typeface="Open Sans"/>
              </a:rPr>
              <a:t>8</a:t>
            </a:r>
            <a:endParaRPr lang="en-US" sz="1600" dirty="0">
              <a:solidFill>
                <a:srgbClr val="3D3D3D"/>
              </a:solidFill>
              <a:latin typeface="Open Sans"/>
            </a:endParaRPr>
          </a:p>
          <a:p>
            <a:pPr marL="742950" lvl="1" indent="-285750">
              <a:buFont typeface="Arial" panose="020B0604020202020204" pitchFamily="34" charset="0"/>
              <a:buChar char="•"/>
            </a:pPr>
            <a:r>
              <a:rPr lang="en-US" sz="1600" dirty="0">
                <a:solidFill>
                  <a:srgbClr val="3D3D3D"/>
                </a:solidFill>
                <a:latin typeface="Open Sans"/>
              </a:rPr>
              <a:t>most within skull</a:t>
            </a:r>
            <a:endParaRPr lang="en-US" sz="1600" b="0" i="0" dirty="0">
              <a:solidFill>
                <a:srgbClr val="3D3D3D"/>
              </a:solidFill>
              <a:effectLst/>
              <a:latin typeface="Open Sans"/>
            </a:endParaRPr>
          </a:p>
        </p:txBody>
      </p:sp>
      <p:sp>
        <p:nvSpPr>
          <p:cNvPr id="5" name="Rectangle 4"/>
          <p:cNvSpPr/>
          <p:nvPr/>
        </p:nvSpPr>
        <p:spPr>
          <a:xfrm>
            <a:off x="133922" y="303744"/>
            <a:ext cx="3807013"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a:solidFill>
                  <a:srgbClr val="65419B"/>
                </a:solidFill>
                <a:latin typeface="Open Sans"/>
              </a:rPr>
              <a:t>Intracranial epidermoid cyst</a:t>
            </a:r>
          </a:p>
        </p:txBody>
      </p:sp>
    </p:spTree>
    <p:extLst>
      <p:ext uri="{BB962C8B-B14F-4D97-AF65-F5344CB8AC3E}">
        <p14:creationId xmlns:p14="http://schemas.microsoft.com/office/powerpoint/2010/main" val="7443757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030" y="1076527"/>
            <a:ext cx="11543655" cy="4801314"/>
          </a:xfrm>
          <a:prstGeom prst="rect">
            <a:avLst/>
          </a:prstGeom>
        </p:spPr>
        <p:txBody>
          <a:bodyPr wrap="square">
            <a:spAutoFit/>
          </a:bodyPr>
          <a:lstStyle/>
          <a:p>
            <a:r>
              <a:rPr lang="en-US" b="1" dirty="0">
                <a:solidFill>
                  <a:srgbClr val="65419B"/>
                </a:solidFill>
                <a:latin typeface="Open Sans"/>
              </a:rPr>
              <a:t>MRI</a:t>
            </a:r>
          </a:p>
          <a:p>
            <a:endParaRPr lang="en-US" sz="1600" dirty="0">
              <a:solidFill>
                <a:srgbClr val="3D3D3D"/>
              </a:solidFill>
              <a:latin typeface="Open Sans"/>
            </a:endParaRPr>
          </a:p>
          <a:p>
            <a:pPr>
              <a:buFont typeface="Arial" panose="020B0604020202020204" pitchFamily="34" charset="0"/>
              <a:buChar char="•"/>
            </a:pPr>
            <a:r>
              <a:rPr lang="en-US" sz="1600" b="1" dirty="0">
                <a:solidFill>
                  <a:srgbClr val="3D3D3D"/>
                </a:solidFill>
                <a:latin typeface="Open Sans"/>
              </a:rPr>
              <a:t>T1</a:t>
            </a:r>
            <a:endParaRPr lang="en-US" sz="1600" dirty="0">
              <a:solidFill>
                <a:srgbClr val="3D3D3D"/>
              </a:solidFill>
              <a:latin typeface="Open Sans"/>
            </a:endParaRPr>
          </a:p>
          <a:p>
            <a:pPr marL="742950" lvl="1" indent="-285750">
              <a:buFont typeface="Arial" panose="020B0604020202020204" pitchFamily="34" charset="0"/>
              <a:buChar char="•"/>
            </a:pPr>
            <a:r>
              <a:rPr lang="en-US" sz="1600" dirty="0">
                <a:solidFill>
                  <a:srgbClr val="3D3D3D"/>
                </a:solidFill>
                <a:latin typeface="Open Sans"/>
              </a:rPr>
              <a:t>usually isointense to CSF</a:t>
            </a:r>
          </a:p>
          <a:p>
            <a:pPr marL="742950" lvl="1" indent="-285750">
              <a:buFont typeface="Arial" panose="020B0604020202020204" pitchFamily="34" charset="0"/>
              <a:buChar char="•"/>
            </a:pPr>
            <a:r>
              <a:rPr lang="en-US" sz="1600" dirty="0">
                <a:solidFill>
                  <a:srgbClr val="3D3D3D"/>
                </a:solidFill>
                <a:latin typeface="Open Sans"/>
              </a:rPr>
              <a:t>higher signal compared to CSF around the periphery of the lesion is frequently seen</a:t>
            </a:r>
          </a:p>
          <a:p>
            <a:pPr marL="742950" lvl="1" indent="-285750">
              <a:buFont typeface="Arial" panose="020B0604020202020204" pitchFamily="34" charset="0"/>
              <a:buChar char="•"/>
            </a:pPr>
            <a:r>
              <a:rPr lang="en-US" sz="1600" dirty="0">
                <a:solidFill>
                  <a:srgbClr val="3D3D3D"/>
                </a:solidFill>
                <a:latin typeface="Open Sans"/>
              </a:rPr>
              <a:t>rarely they can be of high signal and are known as </a:t>
            </a:r>
            <a:r>
              <a:rPr lang="en-US" sz="1600" dirty="0">
                <a:solidFill>
                  <a:srgbClr val="41699B"/>
                </a:solidFill>
                <a:latin typeface="Open Sans"/>
                <a:hlinkClick r:id="rId2"/>
              </a:rPr>
              <a:t>white </a:t>
            </a:r>
            <a:r>
              <a:rPr lang="en-US" sz="1600" dirty="0" err="1">
                <a:solidFill>
                  <a:srgbClr val="41699B"/>
                </a:solidFill>
                <a:latin typeface="Open Sans"/>
                <a:hlinkClick r:id="rId2"/>
              </a:rPr>
              <a:t>epidermoids</a:t>
            </a:r>
            <a:endParaRPr lang="en-US" sz="1600" dirty="0">
              <a:solidFill>
                <a:srgbClr val="3D3D3D"/>
              </a:solidFill>
              <a:latin typeface="Open Sans"/>
            </a:endParaRPr>
          </a:p>
          <a:p>
            <a:pPr marL="742950" lvl="1" indent="-285750">
              <a:buFont typeface="Arial" panose="020B0604020202020204" pitchFamily="34" charset="0"/>
              <a:buChar char="•"/>
            </a:pPr>
            <a:r>
              <a:rPr lang="en-US" sz="1600" dirty="0">
                <a:solidFill>
                  <a:srgbClr val="3D3D3D"/>
                </a:solidFill>
                <a:latin typeface="Open Sans"/>
              </a:rPr>
              <a:t>rare </a:t>
            </a:r>
            <a:r>
              <a:rPr lang="en-US" sz="1600" dirty="0" err="1">
                <a:solidFill>
                  <a:srgbClr val="3D3D3D"/>
                </a:solidFill>
                <a:latin typeface="Open Sans"/>
              </a:rPr>
              <a:t>intralesional</a:t>
            </a:r>
            <a:r>
              <a:rPr lang="en-US" sz="1600" dirty="0">
                <a:solidFill>
                  <a:srgbClr val="3D3D3D"/>
                </a:solidFill>
                <a:latin typeface="Open Sans"/>
              </a:rPr>
              <a:t> </a:t>
            </a:r>
            <a:r>
              <a:rPr lang="en-US" sz="1600" dirty="0" err="1">
                <a:solidFill>
                  <a:srgbClr val="3D3D3D"/>
                </a:solidFill>
                <a:latin typeface="Open Sans"/>
              </a:rPr>
              <a:t>haemorrhage</a:t>
            </a:r>
            <a:r>
              <a:rPr lang="en-US" sz="1600" dirty="0">
                <a:solidFill>
                  <a:srgbClr val="3D3D3D"/>
                </a:solidFill>
                <a:latin typeface="Open Sans"/>
              </a:rPr>
              <a:t> can also result in intrinsic high signal</a:t>
            </a:r>
          </a:p>
          <a:p>
            <a:pPr>
              <a:buFont typeface="Arial" panose="020B0604020202020204" pitchFamily="34" charset="0"/>
              <a:buChar char="•"/>
            </a:pPr>
            <a:r>
              <a:rPr lang="en-US" sz="1600" b="1" dirty="0">
                <a:solidFill>
                  <a:srgbClr val="3D3D3D"/>
                </a:solidFill>
                <a:latin typeface="Open Sans"/>
              </a:rPr>
              <a:t>T1 C+ (Gd)</a:t>
            </a:r>
            <a:endParaRPr lang="en-US" sz="1600" dirty="0">
              <a:solidFill>
                <a:srgbClr val="3D3D3D"/>
              </a:solidFill>
              <a:latin typeface="Open Sans"/>
            </a:endParaRPr>
          </a:p>
          <a:p>
            <a:pPr marL="742950" lvl="1" indent="-285750">
              <a:buFont typeface="Arial" panose="020B0604020202020204" pitchFamily="34" charset="0"/>
              <a:buChar char="•"/>
            </a:pPr>
            <a:r>
              <a:rPr lang="en-US" sz="1600" dirty="0">
                <a:solidFill>
                  <a:srgbClr val="3D3D3D"/>
                </a:solidFill>
                <a:latin typeface="Open Sans"/>
              </a:rPr>
              <a:t>thin enhancement around the periphery may sometimes be seen</a:t>
            </a:r>
          </a:p>
          <a:p>
            <a:pPr marL="742950" lvl="1" indent="-285750">
              <a:buFont typeface="Arial" panose="020B0604020202020204" pitchFamily="34" charset="0"/>
              <a:buChar char="•"/>
            </a:pPr>
            <a:r>
              <a:rPr lang="en-US" sz="1600" dirty="0">
                <a:solidFill>
                  <a:srgbClr val="3D3D3D"/>
                </a:solidFill>
                <a:latin typeface="Open Sans"/>
              </a:rPr>
              <a:t>in the rare cases of malignant degeneration, enhancement becomes more pronounced</a:t>
            </a:r>
          </a:p>
          <a:p>
            <a:pPr>
              <a:buFont typeface="Arial" panose="020B0604020202020204" pitchFamily="34" charset="0"/>
              <a:buChar char="•"/>
            </a:pPr>
            <a:r>
              <a:rPr lang="en-US" sz="1600" b="1" dirty="0">
                <a:solidFill>
                  <a:srgbClr val="3D3D3D"/>
                </a:solidFill>
                <a:latin typeface="Open Sans"/>
              </a:rPr>
              <a:t>T2</a:t>
            </a:r>
            <a:endParaRPr lang="en-US" sz="1600" dirty="0">
              <a:solidFill>
                <a:srgbClr val="3D3D3D"/>
              </a:solidFill>
              <a:latin typeface="Open Sans"/>
            </a:endParaRPr>
          </a:p>
          <a:p>
            <a:pPr marL="742950" lvl="1" indent="-285750">
              <a:buFont typeface="Arial" panose="020B0604020202020204" pitchFamily="34" charset="0"/>
              <a:buChar char="•"/>
            </a:pPr>
            <a:r>
              <a:rPr lang="en-US" sz="1600" dirty="0">
                <a:solidFill>
                  <a:srgbClr val="3D3D3D"/>
                </a:solidFill>
                <a:latin typeface="Open Sans"/>
              </a:rPr>
              <a:t>usually isointense to CSF (65%)</a:t>
            </a:r>
          </a:p>
          <a:p>
            <a:pPr marL="742950" lvl="1" indent="-285750">
              <a:buFont typeface="Arial" panose="020B0604020202020204" pitchFamily="34" charset="0"/>
              <a:buChar char="•"/>
            </a:pPr>
            <a:r>
              <a:rPr lang="en-US" sz="1600" dirty="0">
                <a:solidFill>
                  <a:srgbClr val="3D3D3D"/>
                </a:solidFill>
                <a:latin typeface="Open Sans"/>
              </a:rPr>
              <a:t>slightly </a:t>
            </a:r>
            <a:r>
              <a:rPr lang="en-US" sz="1600" dirty="0" err="1">
                <a:solidFill>
                  <a:srgbClr val="3D3D3D"/>
                </a:solidFill>
                <a:latin typeface="Open Sans"/>
              </a:rPr>
              <a:t>hyperintense</a:t>
            </a:r>
            <a:r>
              <a:rPr lang="en-US" sz="1600" dirty="0">
                <a:solidFill>
                  <a:srgbClr val="3D3D3D"/>
                </a:solidFill>
                <a:latin typeface="Open Sans"/>
              </a:rPr>
              <a:t> (35%)</a:t>
            </a:r>
          </a:p>
          <a:p>
            <a:pPr marL="742950" lvl="1" indent="-285750">
              <a:buFont typeface="Arial" panose="020B0604020202020204" pitchFamily="34" charset="0"/>
              <a:buChar char="•"/>
            </a:pPr>
            <a:r>
              <a:rPr lang="en-US" sz="1600" dirty="0">
                <a:solidFill>
                  <a:srgbClr val="3D3D3D"/>
                </a:solidFill>
                <a:latin typeface="Open Sans"/>
              </a:rPr>
              <a:t>rarely </a:t>
            </a:r>
            <a:r>
              <a:rPr lang="en-US" sz="1600" dirty="0" err="1">
                <a:solidFill>
                  <a:srgbClr val="3D3D3D"/>
                </a:solidFill>
                <a:latin typeface="Open Sans"/>
              </a:rPr>
              <a:t>hypointense</a:t>
            </a:r>
            <a:r>
              <a:rPr lang="en-US" sz="1600" dirty="0">
                <a:solidFill>
                  <a:srgbClr val="3D3D3D"/>
                </a:solidFill>
                <a:latin typeface="Open Sans"/>
              </a:rPr>
              <a:t>, usually in the setting of the so-called </a:t>
            </a:r>
            <a:r>
              <a:rPr lang="en-US" sz="1600" dirty="0">
                <a:solidFill>
                  <a:srgbClr val="41699B"/>
                </a:solidFill>
                <a:latin typeface="Open Sans"/>
                <a:hlinkClick r:id="rId2"/>
              </a:rPr>
              <a:t>white epidermoid</a:t>
            </a:r>
            <a:r>
              <a:rPr lang="en-US" sz="1600" dirty="0">
                <a:solidFill>
                  <a:srgbClr val="3D3D3D"/>
                </a:solidFill>
                <a:latin typeface="Open Sans"/>
              </a:rPr>
              <a:t> (the term refers to the T1 appearance) </a:t>
            </a:r>
            <a:r>
              <a:rPr lang="en-US" sz="1600" baseline="30000" dirty="0">
                <a:solidFill>
                  <a:srgbClr val="3D3D3D"/>
                </a:solidFill>
                <a:latin typeface="Open Sans"/>
              </a:rPr>
              <a:t>2</a:t>
            </a:r>
            <a:endParaRPr lang="en-US" sz="1600" dirty="0">
              <a:solidFill>
                <a:srgbClr val="3D3D3D"/>
              </a:solidFill>
              <a:latin typeface="Open Sans"/>
            </a:endParaRPr>
          </a:p>
          <a:p>
            <a:pPr>
              <a:buFont typeface="Arial" panose="020B0604020202020204" pitchFamily="34" charset="0"/>
              <a:buChar char="•"/>
            </a:pPr>
            <a:r>
              <a:rPr lang="en-US" sz="1600" b="1" dirty="0">
                <a:solidFill>
                  <a:srgbClr val="3D3D3D"/>
                </a:solidFill>
                <a:latin typeface="Open Sans"/>
              </a:rPr>
              <a:t>FLAIR</a:t>
            </a:r>
            <a:endParaRPr lang="en-US" sz="1600" dirty="0">
              <a:solidFill>
                <a:srgbClr val="3D3D3D"/>
              </a:solidFill>
              <a:latin typeface="Open Sans"/>
            </a:endParaRPr>
          </a:p>
          <a:p>
            <a:pPr marL="742950" lvl="1" indent="-285750">
              <a:buFont typeface="Arial" panose="020B0604020202020204" pitchFamily="34" charset="0"/>
              <a:buChar char="•"/>
            </a:pPr>
            <a:r>
              <a:rPr lang="en-US" sz="1600" dirty="0">
                <a:solidFill>
                  <a:srgbClr val="3D3D3D"/>
                </a:solidFill>
                <a:latin typeface="Open Sans"/>
              </a:rPr>
              <a:t>often heterogeneous/dirty signal; higher than CSF</a:t>
            </a:r>
          </a:p>
          <a:p>
            <a:pPr marL="742950" lvl="1" indent="-285750">
              <a:buFont typeface="Arial" panose="020B0604020202020204" pitchFamily="34" charset="0"/>
              <a:buChar char="•"/>
            </a:pPr>
            <a:r>
              <a:rPr lang="en-US" sz="1600" dirty="0">
                <a:solidFill>
                  <a:srgbClr val="3D3D3D"/>
                </a:solidFill>
                <a:latin typeface="Open Sans"/>
              </a:rPr>
              <a:t>beware of flow </a:t>
            </a:r>
            <a:r>
              <a:rPr lang="en-US" sz="1600" dirty="0">
                <a:solidFill>
                  <a:srgbClr val="41699B"/>
                </a:solidFill>
                <a:latin typeface="Open Sans"/>
                <a:hlinkClick r:id="rId3"/>
              </a:rPr>
              <a:t>artefact</a:t>
            </a:r>
            <a:r>
              <a:rPr lang="en-US" sz="1600" dirty="0">
                <a:solidFill>
                  <a:srgbClr val="3D3D3D"/>
                </a:solidFill>
                <a:latin typeface="Open Sans"/>
              </a:rPr>
              <a:t> from CSF pulsation which can mimic this appearance</a:t>
            </a:r>
          </a:p>
          <a:p>
            <a:pPr>
              <a:buFont typeface="Arial" panose="020B0604020202020204" pitchFamily="34" charset="0"/>
              <a:buChar char="•"/>
            </a:pPr>
            <a:r>
              <a:rPr lang="en-US" sz="1600" b="1" dirty="0">
                <a:solidFill>
                  <a:srgbClr val="3D3D3D"/>
                </a:solidFill>
                <a:latin typeface="Open Sans"/>
              </a:rPr>
              <a:t>DWI:</a:t>
            </a:r>
            <a:r>
              <a:rPr lang="en-US" sz="1600" dirty="0">
                <a:solidFill>
                  <a:srgbClr val="3D3D3D"/>
                </a:solidFill>
                <a:latin typeface="Open Sans"/>
              </a:rPr>
              <a:t> useful for differentiation from arachnoid cysts due to increased signal (due to a combination of true restricted diffusion and </a:t>
            </a:r>
            <a:r>
              <a:rPr lang="en-US" sz="1600" dirty="0">
                <a:solidFill>
                  <a:srgbClr val="41699B"/>
                </a:solidFill>
                <a:latin typeface="Open Sans"/>
                <a:hlinkClick r:id="rId4"/>
              </a:rPr>
              <a:t>T2 shine through</a:t>
            </a:r>
            <a:r>
              <a:rPr lang="en-US" sz="1600" dirty="0">
                <a:solidFill>
                  <a:srgbClr val="3D3D3D"/>
                </a:solidFill>
                <a:latin typeface="Open Sans"/>
              </a:rPr>
              <a:t>) which is not seen with arachnoid cysts</a:t>
            </a:r>
            <a:endParaRPr lang="en-US" sz="1600" b="0" i="0" dirty="0">
              <a:solidFill>
                <a:srgbClr val="3D3D3D"/>
              </a:solidFill>
              <a:effectLst/>
              <a:latin typeface="Open Sans"/>
            </a:endParaRPr>
          </a:p>
        </p:txBody>
      </p:sp>
      <p:sp>
        <p:nvSpPr>
          <p:cNvPr id="4" name="Rectangle 3"/>
          <p:cNvSpPr/>
          <p:nvPr/>
        </p:nvSpPr>
        <p:spPr>
          <a:xfrm>
            <a:off x="133922" y="303744"/>
            <a:ext cx="3807013"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a:solidFill>
                  <a:srgbClr val="65419B"/>
                </a:solidFill>
                <a:latin typeface="Open Sans"/>
              </a:rPr>
              <a:t>Intracranial epidermoid cyst</a:t>
            </a:r>
          </a:p>
        </p:txBody>
      </p:sp>
    </p:spTree>
    <p:extLst>
      <p:ext uri="{BB962C8B-B14F-4D97-AF65-F5344CB8AC3E}">
        <p14:creationId xmlns:p14="http://schemas.microsoft.com/office/powerpoint/2010/main" val="6422375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48767" y="103689"/>
            <a:ext cx="6096000" cy="1354217"/>
          </a:xfrm>
          <a:prstGeom prst="rect">
            <a:avLst/>
          </a:prstGeom>
        </p:spPr>
        <p:txBody>
          <a:bodyPr>
            <a:spAutoFit/>
          </a:bodyPr>
          <a:lstStyle/>
          <a:p>
            <a:r>
              <a:rPr lang="en-US" sz="1600" b="1" dirty="0" smtClean="0">
                <a:solidFill>
                  <a:srgbClr val="0070C0"/>
                </a:solidFill>
              </a:rPr>
              <a:t>Patient </a:t>
            </a:r>
            <a:r>
              <a:rPr lang="en-US" sz="1600" b="1" dirty="0">
                <a:solidFill>
                  <a:srgbClr val="0070C0"/>
                </a:solidFill>
              </a:rPr>
              <a:t>Data</a:t>
            </a:r>
          </a:p>
          <a:p>
            <a:r>
              <a:rPr lang="en-US" sz="1600" b="1" cap="all" dirty="0">
                <a:solidFill>
                  <a:srgbClr val="0070C0"/>
                </a:solidFill>
              </a:rPr>
              <a:t>AGE:</a:t>
            </a:r>
            <a:r>
              <a:rPr lang="en-US" sz="1600" b="1" dirty="0">
                <a:solidFill>
                  <a:srgbClr val="0070C0"/>
                </a:solidFill>
              </a:rPr>
              <a:t> 35 years</a:t>
            </a:r>
          </a:p>
          <a:p>
            <a:r>
              <a:rPr lang="en-US" sz="1600" b="1" cap="all" dirty="0">
                <a:solidFill>
                  <a:srgbClr val="0070C0"/>
                </a:solidFill>
              </a:rPr>
              <a:t>GENDER:</a:t>
            </a:r>
            <a:r>
              <a:rPr lang="en-US" sz="1600" b="1" dirty="0">
                <a:solidFill>
                  <a:srgbClr val="0070C0"/>
                </a:solidFill>
              </a:rPr>
              <a:t> </a:t>
            </a:r>
            <a:r>
              <a:rPr lang="en-US" sz="1600" b="1" dirty="0" smtClean="0">
                <a:solidFill>
                  <a:srgbClr val="0070C0"/>
                </a:solidFill>
              </a:rPr>
              <a:t>Female</a:t>
            </a:r>
          </a:p>
          <a:p>
            <a:r>
              <a:rPr lang="en-US" sz="1600" b="1" dirty="0">
                <a:solidFill>
                  <a:srgbClr val="0070C0"/>
                </a:solidFill>
              </a:rPr>
              <a:t>Galactorrhea and decreased vision.</a:t>
            </a:r>
          </a:p>
          <a:p>
            <a:endParaRPr lang="en-US" b="0" i="0" dirty="0">
              <a:solidFill>
                <a:srgbClr val="000000"/>
              </a:solidFill>
              <a:effectLst/>
              <a:latin typeface="Open Sans"/>
            </a:endParaRPr>
          </a:p>
        </p:txBody>
      </p:sp>
      <p:pic>
        <p:nvPicPr>
          <p:cNvPr id="25602" name="Picture 2" descr="https://images.radiopaedia.org/images/1736937/7c05d60bb8496010f466cb5323cf72_big_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35" y="1292001"/>
            <a:ext cx="3670702" cy="36707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3922" y="5220280"/>
            <a:ext cx="11826990" cy="830997"/>
          </a:xfrm>
          <a:prstGeom prst="rect">
            <a:avLst/>
          </a:prstGeom>
        </p:spPr>
        <p:txBody>
          <a:bodyPr wrap="square">
            <a:spAutoFit/>
          </a:bodyPr>
          <a:lstStyle/>
          <a:p>
            <a:r>
              <a:rPr lang="en-US" sz="1600" dirty="0">
                <a:solidFill>
                  <a:srgbClr val="3D3D3D"/>
                </a:solidFill>
                <a:latin typeface="Open Sans"/>
              </a:rPr>
              <a:t>Pre and post contrast scans were performed including dynamic imaging through the pituitary fossa. A </a:t>
            </a:r>
            <a:r>
              <a:rPr lang="en-US" sz="1600" b="1" dirty="0">
                <a:solidFill>
                  <a:srgbClr val="0070C0"/>
                </a:solidFill>
                <a:latin typeface="Open Sans"/>
              </a:rPr>
              <a:t>complex cystic lesion </a:t>
            </a:r>
            <a:r>
              <a:rPr lang="en-US" sz="1600" dirty="0">
                <a:solidFill>
                  <a:srgbClr val="3D3D3D"/>
                </a:solidFill>
                <a:latin typeface="Open Sans"/>
              </a:rPr>
              <a:t>is seen in the </a:t>
            </a:r>
            <a:r>
              <a:rPr lang="en-US" sz="1600" dirty="0" smtClean="0">
                <a:solidFill>
                  <a:srgbClr val="3D3D3D"/>
                </a:solidFill>
                <a:latin typeface="Open Sans"/>
              </a:rPr>
              <a:t>suprasellar</a:t>
            </a:r>
            <a:r>
              <a:rPr lang="en-US" sz="1600" b="1" dirty="0" smtClean="0">
                <a:solidFill>
                  <a:srgbClr val="0070C0"/>
                </a:solidFill>
                <a:latin typeface="Open Sans"/>
              </a:rPr>
              <a:t>. </a:t>
            </a:r>
            <a:r>
              <a:rPr lang="en-US" sz="1600" b="1" dirty="0">
                <a:solidFill>
                  <a:srgbClr val="0070C0"/>
                </a:solidFill>
                <a:latin typeface="Open Sans"/>
              </a:rPr>
              <a:t>Internal </a:t>
            </a:r>
            <a:r>
              <a:rPr lang="en-US" sz="1600" b="1" dirty="0" err="1">
                <a:solidFill>
                  <a:srgbClr val="0070C0"/>
                </a:solidFill>
                <a:latin typeface="Open Sans"/>
              </a:rPr>
              <a:t>septation</a:t>
            </a:r>
            <a:r>
              <a:rPr lang="en-US" sz="1600" b="1" dirty="0">
                <a:solidFill>
                  <a:srgbClr val="0070C0"/>
                </a:solidFill>
                <a:latin typeface="Open Sans"/>
              </a:rPr>
              <a:t> and wall thickening </a:t>
            </a:r>
            <a:r>
              <a:rPr lang="en-US" sz="1600" dirty="0">
                <a:solidFill>
                  <a:srgbClr val="3D3D3D"/>
                </a:solidFill>
                <a:latin typeface="Open Sans"/>
              </a:rPr>
              <a:t>is seen superiorly and as thin rim enhancement post administration of contrast. </a:t>
            </a:r>
            <a:r>
              <a:rPr lang="en-US" sz="1600" dirty="0" smtClean="0">
                <a:solidFill>
                  <a:srgbClr val="3D3D3D"/>
                </a:solidFill>
                <a:latin typeface="Open Sans"/>
              </a:rPr>
              <a:t>The </a:t>
            </a:r>
            <a:r>
              <a:rPr lang="en-US" sz="1600" dirty="0">
                <a:solidFill>
                  <a:srgbClr val="3D3D3D"/>
                </a:solidFill>
                <a:latin typeface="Open Sans"/>
              </a:rPr>
              <a:t>lesion markedly compresses the optic chiasm which is bowed superiorly around the lesion</a:t>
            </a:r>
            <a:r>
              <a:rPr lang="en-US" sz="1600" dirty="0" smtClean="0">
                <a:solidFill>
                  <a:srgbClr val="3D3D3D"/>
                </a:solidFill>
                <a:latin typeface="Open Sans"/>
              </a:rPr>
              <a:t>..</a:t>
            </a:r>
            <a:r>
              <a:rPr lang="en-US" sz="1600" dirty="0">
                <a:solidFill>
                  <a:srgbClr val="3D3D3D"/>
                </a:solidFill>
                <a:latin typeface="Open Sans"/>
              </a:rPr>
              <a:t> </a:t>
            </a:r>
            <a:endParaRPr lang="en-US" sz="1600" dirty="0"/>
          </a:p>
        </p:txBody>
      </p:sp>
      <p:pic>
        <p:nvPicPr>
          <p:cNvPr id="25604" name="Picture 4" descr="https://images.radiopaedia.org/images/1736942/8b0ad5e92b9f5d8a58b4ce244600dd_big_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5583" y="1274830"/>
            <a:ext cx="3687873" cy="3687873"/>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https://images.radiopaedia.org/images/1736846/ab457bad83d3e6dc2b18921850cbc8_big_galle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3861" y="1292000"/>
            <a:ext cx="3520003" cy="352000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33922" y="303744"/>
            <a:ext cx="3807013"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a:solidFill>
                  <a:srgbClr val="65419B"/>
                </a:solidFill>
                <a:latin typeface="Open Sans"/>
              </a:rPr>
              <a:t>Intracranial epidermoid cyst</a:t>
            </a:r>
          </a:p>
        </p:txBody>
      </p:sp>
    </p:spTree>
    <p:extLst>
      <p:ext uri="{BB962C8B-B14F-4D97-AF65-F5344CB8AC3E}">
        <p14:creationId xmlns:p14="http://schemas.microsoft.com/office/powerpoint/2010/main" val="2699798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2377" y="658149"/>
            <a:ext cx="6096000" cy="3554819"/>
          </a:xfrm>
          <a:prstGeom prst="rect">
            <a:avLst/>
          </a:prstGeom>
        </p:spPr>
        <p:txBody>
          <a:bodyPr>
            <a:spAutoFit/>
          </a:bodyPr>
          <a:lstStyle/>
          <a:p>
            <a:endParaRPr lang="en-US" sz="900" dirty="0">
              <a:solidFill>
                <a:srgbClr val="000000"/>
              </a:solidFill>
              <a:latin typeface="Arial" panose="020B0604020202020204" pitchFamily="34" charset="0"/>
            </a:endParaRPr>
          </a:p>
          <a:p>
            <a:r>
              <a:rPr lang="en-US" sz="2000" b="1" dirty="0" smtClean="0">
                <a:solidFill>
                  <a:srgbClr val="0070C0"/>
                </a:solidFill>
              </a:rPr>
              <a:t>DDx of </a:t>
            </a:r>
            <a:r>
              <a:rPr lang="en-US" sz="2000" b="1" dirty="0">
                <a:solidFill>
                  <a:srgbClr val="0070C0"/>
                </a:solidFill>
              </a:rPr>
              <a:t>Sellar Lesions</a:t>
            </a:r>
            <a:r>
              <a:rPr lang="en-US" dirty="0" smtClean="0">
                <a:solidFill>
                  <a:srgbClr val="000000"/>
                </a:solidFill>
                <a:latin typeface="Arial" panose="020B0604020202020204" pitchFamily="34" charset="0"/>
              </a:rPr>
              <a:t>:</a:t>
            </a:r>
          </a:p>
          <a:p>
            <a:r>
              <a:rPr lang="en-US" sz="1600" dirty="0">
                <a:solidFill>
                  <a:srgbClr val="000000"/>
                </a:solidFill>
                <a:latin typeface="Arial" panose="020B0604020202020204" pitchFamily="34" charset="0"/>
              </a:rPr>
              <a:t>	</a:t>
            </a:r>
            <a:endParaRPr lang="en-US" sz="1600" dirty="0" smtClean="0">
              <a:solidFill>
                <a:srgbClr val="000000"/>
              </a:solidFill>
              <a:latin typeface="Arial" panose="020B0604020202020204" pitchFamily="34" charset="0"/>
            </a:endParaRPr>
          </a:p>
          <a:p>
            <a:pPr marL="2571750" lvl="5" indent="-285750">
              <a:lnSpc>
                <a:spcPct val="250000"/>
              </a:lnSpc>
              <a:buFont typeface="Wingdings" panose="05000000000000000000" pitchFamily="2" charset="2"/>
              <a:buChar char="Ø"/>
            </a:pPr>
            <a:r>
              <a:rPr lang="en-US" b="1" dirty="0" smtClean="0">
                <a:solidFill>
                  <a:srgbClr val="000000"/>
                </a:solidFill>
                <a:latin typeface="Arial" panose="020B0604020202020204" pitchFamily="34" charset="0"/>
              </a:rPr>
              <a:t>Congenital</a:t>
            </a:r>
            <a:endParaRPr lang="en-US" b="1" dirty="0">
              <a:solidFill>
                <a:srgbClr val="000000"/>
              </a:solidFill>
              <a:latin typeface="Arial" panose="020B0604020202020204" pitchFamily="34" charset="0"/>
            </a:endParaRPr>
          </a:p>
          <a:p>
            <a:pPr marL="2571750" lvl="5" indent="-285750">
              <a:lnSpc>
                <a:spcPct val="250000"/>
              </a:lnSpc>
              <a:buFont typeface="Wingdings" panose="05000000000000000000" pitchFamily="2" charset="2"/>
              <a:buChar char="Ø"/>
            </a:pPr>
            <a:r>
              <a:rPr lang="en-US" b="1" dirty="0" smtClean="0">
                <a:solidFill>
                  <a:srgbClr val="000000"/>
                </a:solidFill>
                <a:latin typeface="Arial" panose="020B0604020202020204" pitchFamily="34" charset="0"/>
              </a:rPr>
              <a:t>Neoplastic</a:t>
            </a:r>
            <a:endParaRPr lang="en-US" b="1" dirty="0">
              <a:solidFill>
                <a:srgbClr val="000000"/>
              </a:solidFill>
              <a:latin typeface="Arial" panose="020B0604020202020204" pitchFamily="34" charset="0"/>
            </a:endParaRPr>
          </a:p>
          <a:p>
            <a:pPr marL="2571750" lvl="5" indent="-285750">
              <a:lnSpc>
                <a:spcPct val="250000"/>
              </a:lnSpc>
              <a:buFont typeface="Wingdings" panose="05000000000000000000" pitchFamily="2" charset="2"/>
              <a:buChar char="Ø"/>
            </a:pPr>
            <a:r>
              <a:rPr lang="en-US" b="1" dirty="0" smtClean="0">
                <a:solidFill>
                  <a:srgbClr val="000000"/>
                </a:solidFill>
                <a:latin typeface="Arial" panose="020B0604020202020204" pitchFamily="34" charset="0"/>
              </a:rPr>
              <a:t>Vascular</a:t>
            </a:r>
          </a:p>
          <a:p>
            <a:pPr marL="2571750" lvl="5" indent="-285750">
              <a:lnSpc>
                <a:spcPct val="250000"/>
              </a:lnSpc>
              <a:buFont typeface="Wingdings" panose="05000000000000000000" pitchFamily="2" charset="2"/>
              <a:buChar char="Ø"/>
            </a:pPr>
            <a:r>
              <a:rPr lang="en-US" b="1" dirty="0" smtClean="0">
                <a:solidFill>
                  <a:srgbClr val="000000"/>
                </a:solidFill>
                <a:latin typeface="Arial" panose="020B0604020202020204" pitchFamily="34" charset="0"/>
              </a:rPr>
              <a:t>Inflammatory/Infectious</a:t>
            </a:r>
            <a:endParaRPr lang="en-US"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17987140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12668" y="631065"/>
            <a:ext cx="4333524" cy="2962141"/>
          </a:xfrm>
          <a:prstGeom prst="rect">
            <a:avLst/>
          </a:prstGeom>
        </p:spPr>
      </p:pic>
      <p:sp>
        <p:nvSpPr>
          <p:cNvPr id="3" name="TextBox 2"/>
          <p:cNvSpPr txBox="1"/>
          <p:nvPr/>
        </p:nvSpPr>
        <p:spPr>
          <a:xfrm>
            <a:off x="373487" y="400232"/>
            <a:ext cx="1918952"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400" b="1" dirty="0" smtClean="0"/>
              <a:t>Our Patient</a:t>
            </a:r>
            <a:endParaRPr lang="en-US" sz="2400" b="1" dirty="0"/>
          </a:p>
        </p:txBody>
      </p:sp>
      <p:pic>
        <p:nvPicPr>
          <p:cNvPr id="4" name="Picture 3"/>
          <p:cNvPicPr>
            <a:picLocks noChangeAspect="1"/>
          </p:cNvPicPr>
          <p:nvPr/>
        </p:nvPicPr>
        <p:blipFill>
          <a:blip r:embed="rId3"/>
          <a:stretch>
            <a:fillRect/>
          </a:stretch>
        </p:blipFill>
        <p:spPr>
          <a:xfrm>
            <a:off x="2424984" y="631064"/>
            <a:ext cx="4160566" cy="2962142"/>
          </a:xfrm>
          <a:prstGeom prst="rect">
            <a:avLst/>
          </a:prstGeom>
        </p:spPr>
      </p:pic>
      <p:sp>
        <p:nvSpPr>
          <p:cNvPr id="5" name="TextBox 4"/>
          <p:cNvSpPr txBox="1"/>
          <p:nvPr/>
        </p:nvSpPr>
        <p:spPr>
          <a:xfrm>
            <a:off x="373487" y="4159876"/>
            <a:ext cx="4574148" cy="175432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Cystic appearance</a:t>
            </a:r>
          </a:p>
          <a:p>
            <a:r>
              <a:rPr lang="en-US" dirty="0" smtClean="0"/>
              <a:t>No calcification</a:t>
            </a:r>
          </a:p>
          <a:p>
            <a:r>
              <a:rPr lang="en-US" dirty="0" smtClean="0"/>
              <a:t>No Lobulation</a:t>
            </a:r>
            <a:r>
              <a:rPr lang="en-US" dirty="0"/>
              <a:t> </a:t>
            </a:r>
            <a:endParaRPr lang="en-US" dirty="0" smtClean="0"/>
          </a:p>
          <a:p>
            <a:r>
              <a:rPr lang="en-US" dirty="0" smtClean="0"/>
              <a:t>No enhancement</a:t>
            </a:r>
          </a:p>
          <a:p>
            <a:r>
              <a:rPr lang="en-US" dirty="0" smtClean="0"/>
              <a:t>No snowman appearance</a:t>
            </a:r>
          </a:p>
          <a:p>
            <a:r>
              <a:rPr lang="en-US" dirty="0" smtClean="0"/>
              <a:t>Size, shape, intensity, </a:t>
            </a:r>
            <a:r>
              <a:rPr lang="en-US" dirty="0" err="1" smtClean="0"/>
              <a:t>location,complexcity</a:t>
            </a:r>
            <a:r>
              <a:rPr lang="en-US" dirty="0" smtClean="0"/>
              <a:t>,…</a:t>
            </a:r>
            <a:endParaRPr lang="en-US" dirty="0"/>
          </a:p>
        </p:txBody>
      </p:sp>
      <p:sp>
        <p:nvSpPr>
          <p:cNvPr id="7" name="Right Arrow 6"/>
          <p:cNvSpPr/>
          <p:nvPr/>
        </p:nvSpPr>
        <p:spPr>
          <a:xfrm>
            <a:off x="5409127" y="4612034"/>
            <a:ext cx="824248" cy="8500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85550" y="4575371"/>
            <a:ext cx="3953814"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en-US" b="1" dirty="0" smtClean="0">
              <a:solidFill>
                <a:srgbClr val="65419B"/>
              </a:solidFill>
              <a:latin typeface="Open Sans"/>
            </a:endParaRPr>
          </a:p>
          <a:p>
            <a:pPr algn="ctr"/>
            <a:r>
              <a:rPr lang="en-US" b="1" dirty="0" smtClean="0">
                <a:solidFill>
                  <a:schemeClr val="tx1"/>
                </a:solidFill>
                <a:latin typeface="Open Sans"/>
              </a:rPr>
              <a:t>Rathke's </a:t>
            </a:r>
            <a:r>
              <a:rPr lang="en-US" b="1" dirty="0">
                <a:solidFill>
                  <a:schemeClr val="tx1"/>
                </a:solidFill>
                <a:latin typeface="Open Sans"/>
              </a:rPr>
              <a:t>cleft cyst</a:t>
            </a:r>
          </a:p>
          <a:p>
            <a:pPr algn="ctr"/>
            <a:endParaRPr lang="en-US" dirty="0"/>
          </a:p>
        </p:txBody>
      </p:sp>
    </p:spTree>
    <p:extLst>
      <p:ext uri="{BB962C8B-B14F-4D97-AF65-F5344CB8AC3E}">
        <p14:creationId xmlns:p14="http://schemas.microsoft.com/office/powerpoint/2010/main" val="23095318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0139" y="311842"/>
            <a:ext cx="10982325" cy="2447925"/>
          </a:xfrm>
          <a:prstGeom prst="rect">
            <a:avLst/>
          </a:prstGeom>
        </p:spPr>
      </p:pic>
      <p:sp>
        <p:nvSpPr>
          <p:cNvPr id="3" name="Rectangle 2"/>
          <p:cNvSpPr/>
          <p:nvPr/>
        </p:nvSpPr>
        <p:spPr>
          <a:xfrm>
            <a:off x="1032456" y="3185913"/>
            <a:ext cx="9637690" cy="64633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dirty="0">
                <a:latin typeface="AdvOTf9433e2d"/>
              </a:rPr>
              <a:t>Between </a:t>
            </a:r>
            <a:r>
              <a:rPr lang="en-US" dirty="0">
                <a:solidFill>
                  <a:srgbClr val="002060"/>
                </a:solidFill>
                <a:latin typeface="AdvOTf9433e2d"/>
              </a:rPr>
              <a:t>2005 and 2013</a:t>
            </a:r>
            <a:r>
              <a:rPr lang="en-US" dirty="0">
                <a:latin typeface="AdvOTf9433e2d"/>
              </a:rPr>
              <a:t>, 1107 patients were evaluated </a:t>
            </a:r>
            <a:r>
              <a:rPr lang="en-US" dirty="0" smtClean="0">
                <a:latin typeface="AdvOTf9433e2d"/>
              </a:rPr>
              <a:t>for clinically </a:t>
            </a:r>
            <a:r>
              <a:rPr lang="en-US" dirty="0">
                <a:latin typeface="AdvOTf9433e2d"/>
              </a:rPr>
              <a:t>manifesting SM, of which </a:t>
            </a:r>
            <a:r>
              <a:rPr lang="en-US" b="1" dirty="0">
                <a:solidFill>
                  <a:srgbClr val="FFFF00"/>
                </a:solidFill>
                <a:latin typeface="AdvOTf9433e2d"/>
              </a:rPr>
              <a:t>1005</a:t>
            </a:r>
            <a:r>
              <a:rPr lang="en-US" dirty="0">
                <a:solidFill>
                  <a:srgbClr val="FFFF00"/>
                </a:solidFill>
                <a:latin typeface="AdvOTf9433e2d"/>
              </a:rPr>
              <a:t> </a:t>
            </a:r>
            <a:r>
              <a:rPr lang="en-US" dirty="0">
                <a:latin typeface="AdvOTf9433e2d"/>
              </a:rPr>
              <a:t>were alive and </a:t>
            </a:r>
            <a:r>
              <a:rPr lang="en-US" dirty="0" smtClean="0">
                <a:latin typeface="AdvOTf9433e2d"/>
              </a:rPr>
              <a:t>residing within </a:t>
            </a:r>
            <a:r>
              <a:rPr lang="en-US" dirty="0">
                <a:latin typeface="AdvOTf9433e2d"/>
              </a:rPr>
              <a:t>the province by December 1, 2013.</a:t>
            </a:r>
            <a:endParaRPr lang="en-US" dirty="0"/>
          </a:p>
        </p:txBody>
      </p:sp>
      <p:sp>
        <p:nvSpPr>
          <p:cNvPr id="4" name="Rectangle 3"/>
          <p:cNvSpPr/>
          <p:nvPr/>
        </p:nvSpPr>
        <p:spPr>
          <a:xfrm>
            <a:off x="1032456" y="4052329"/>
            <a:ext cx="963769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latin typeface="AdvOTf9433e2d"/>
              </a:rPr>
              <a:t>Nova Scotia is a major province in Atlantic Canada. </a:t>
            </a:r>
            <a:r>
              <a:rPr lang="en-US" dirty="0" smtClean="0">
                <a:latin typeface="AdvOTf9433e2d"/>
              </a:rPr>
              <a:t>The population </a:t>
            </a:r>
            <a:r>
              <a:rPr lang="en-US" dirty="0">
                <a:latin typeface="AdvOTf9433e2d"/>
              </a:rPr>
              <a:t>of the province has remained relatively stable </a:t>
            </a:r>
            <a:r>
              <a:rPr lang="en-US" dirty="0" smtClean="0">
                <a:latin typeface="AdvOTf9433e2d"/>
              </a:rPr>
              <a:t>between 2000 </a:t>
            </a:r>
            <a:r>
              <a:rPr lang="en-US" dirty="0">
                <a:latin typeface="AdvOTf9433e2d"/>
              </a:rPr>
              <a:t>and 2013 (</a:t>
            </a:r>
            <a:r>
              <a:rPr lang="en-US" dirty="0">
                <a:solidFill>
                  <a:srgbClr val="FF0000"/>
                </a:solidFill>
                <a:latin typeface="AdvOTf9433e2d"/>
              </a:rPr>
              <a:t>932,491 to 945,061</a:t>
            </a:r>
            <a:r>
              <a:rPr lang="en-US" dirty="0">
                <a:latin typeface="AdvOTf9433e2d"/>
              </a:rPr>
              <a:t>).</a:t>
            </a:r>
            <a:endParaRPr lang="en-US" dirty="0"/>
          </a:p>
        </p:txBody>
      </p:sp>
    </p:spTree>
    <p:extLst>
      <p:ext uri="{BB962C8B-B14F-4D97-AF65-F5344CB8AC3E}">
        <p14:creationId xmlns:p14="http://schemas.microsoft.com/office/powerpoint/2010/main" val="42000815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183" y="167895"/>
            <a:ext cx="4638675" cy="6690105"/>
          </a:xfrm>
          <a:prstGeom prst="rect">
            <a:avLst/>
          </a:prstGeom>
          <a:ln w="38100">
            <a:solidFill>
              <a:srgbClr val="002060"/>
            </a:solidFill>
          </a:ln>
        </p:spPr>
      </p:pic>
      <p:sp>
        <p:nvSpPr>
          <p:cNvPr id="3" name="Round Diagonal Corner Rectangle 2"/>
          <p:cNvSpPr/>
          <p:nvPr/>
        </p:nvSpPr>
        <p:spPr>
          <a:xfrm>
            <a:off x="130506" y="3341806"/>
            <a:ext cx="4572126" cy="187523"/>
          </a:xfrm>
          <a:prstGeom prst="round2Diag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6069102" y="167895"/>
            <a:ext cx="5122639" cy="6363853"/>
          </a:xfrm>
          <a:prstGeom prst="rect">
            <a:avLst/>
          </a:prstGeom>
        </p:spPr>
      </p:pic>
      <p:sp>
        <p:nvSpPr>
          <p:cNvPr id="6" name="Round Diagonal Corner Rectangle 5"/>
          <p:cNvSpPr/>
          <p:nvPr/>
        </p:nvSpPr>
        <p:spPr>
          <a:xfrm>
            <a:off x="7936316" y="2047741"/>
            <a:ext cx="316117" cy="167426"/>
          </a:xfrm>
          <a:prstGeom prst="round2DiagRect">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Diagonal Corner Rectangle 6"/>
          <p:cNvSpPr/>
          <p:nvPr/>
        </p:nvSpPr>
        <p:spPr>
          <a:xfrm>
            <a:off x="7472902" y="3951527"/>
            <a:ext cx="318818" cy="50291"/>
          </a:xfrm>
          <a:prstGeom prst="round2DiagRect">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8369055" y="919213"/>
            <a:ext cx="316672" cy="325694"/>
          </a:xfrm>
          <a:prstGeom prst="round2DiagRect">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8828162" y="1868082"/>
            <a:ext cx="348339" cy="269168"/>
          </a:xfrm>
          <a:prstGeom prst="round2DiagRect">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9282686" y="2047741"/>
            <a:ext cx="293992" cy="206062"/>
          </a:xfrm>
          <a:prstGeom prst="round2DiagRect">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9762186" y="2588655"/>
            <a:ext cx="257578" cy="154546"/>
          </a:xfrm>
          <a:prstGeom prst="round2DiagRect">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a:off x="10124391" y="3686583"/>
            <a:ext cx="383173" cy="77968"/>
          </a:xfrm>
          <a:prstGeom prst="round2DiagRect">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6426558" y="5924283"/>
            <a:ext cx="463639" cy="244698"/>
          </a:xfrm>
          <a:prstGeom prst="round2DiagRect">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93714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3841" y="363628"/>
            <a:ext cx="11515725" cy="3400425"/>
          </a:xfrm>
          <a:prstGeom prst="rect">
            <a:avLst/>
          </a:prstGeom>
        </p:spPr>
      </p:pic>
      <p:sp>
        <p:nvSpPr>
          <p:cNvPr id="4" name="Round Diagonal Corner Rectangle 3"/>
          <p:cNvSpPr/>
          <p:nvPr/>
        </p:nvSpPr>
        <p:spPr>
          <a:xfrm>
            <a:off x="544494" y="2756080"/>
            <a:ext cx="11254418" cy="206580"/>
          </a:xfrm>
          <a:prstGeom prst="round2Diag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3186" y="4266330"/>
            <a:ext cx="11515726" cy="1477328"/>
          </a:xfrm>
          <a:prstGeom prst="rect">
            <a:avLst/>
          </a:prstGeom>
        </p:spPr>
        <p:txBody>
          <a:bodyPr wrap="square">
            <a:spAutoFit/>
          </a:bodyPr>
          <a:lstStyle/>
          <a:p>
            <a:r>
              <a:rPr lang="en-US" dirty="0">
                <a:latin typeface="AdvOTf9433e2d"/>
              </a:rPr>
              <a:t>RCC was the most common </a:t>
            </a:r>
            <a:r>
              <a:rPr lang="en-US" dirty="0" err="1">
                <a:latin typeface="AdvOTf9433e2d"/>
              </a:rPr>
              <a:t>nonpituitary</a:t>
            </a:r>
            <a:r>
              <a:rPr lang="en-US" dirty="0">
                <a:latin typeface="AdvOTf9433e2d"/>
              </a:rPr>
              <a:t> SM (65/167), </a:t>
            </a:r>
            <a:r>
              <a:rPr lang="en-US" dirty="0" smtClean="0">
                <a:latin typeface="AdvOTf9433e2d"/>
              </a:rPr>
              <a:t>constituting 39</a:t>
            </a:r>
            <a:r>
              <a:rPr lang="en-US" dirty="0">
                <a:latin typeface="AdvOTf9433e2d"/>
              </a:rPr>
              <a:t>% of all </a:t>
            </a:r>
            <a:r>
              <a:rPr lang="en-US" dirty="0" err="1">
                <a:latin typeface="AdvOTf9433e2d"/>
              </a:rPr>
              <a:t>nonpituitary</a:t>
            </a:r>
            <a:r>
              <a:rPr lang="en-US" dirty="0">
                <a:latin typeface="AdvOTf9433e2d"/>
              </a:rPr>
              <a:t> SMs and 6.5% of all SMs with </a:t>
            </a:r>
            <a:r>
              <a:rPr lang="en-US" dirty="0" smtClean="0">
                <a:latin typeface="AdvOTf9433e2d"/>
              </a:rPr>
              <a:t>a SIR </a:t>
            </a:r>
            <a:r>
              <a:rPr lang="en-US" dirty="0">
                <a:latin typeface="AdvOTf9433e2d"/>
              </a:rPr>
              <a:t>of 0.5 and prevalence of </a:t>
            </a:r>
            <a:r>
              <a:rPr lang="en-US" dirty="0" smtClean="0">
                <a:latin typeface="AdvOTf9433e2d"/>
              </a:rPr>
              <a:t>6.90/100,000.There </a:t>
            </a:r>
            <a:r>
              <a:rPr lang="en-US" dirty="0">
                <a:latin typeface="AdvOTf9433e2d"/>
              </a:rPr>
              <a:t>were more females 39 (61%), and the mean age </a:t>
            </a:r>
            <a:r>
              <a:rPr lang="en-US" dirty="0" smtClean="0">
                <a:latin typeface="AdvOTf9433e2d"/>
              </a:rPr>
              <a:t>at diagnosis </a:t>
            </a:r>
            <a:r>
              <a:rPr lang="en-US" dirty="0">
                <a:latin typeface="AdvOTf9433e2d"/>
              </a:rPr>
              <a:t>was 46.0</a:t>
            </a:r>
            <a:r>
              <a:rPr lang="en-US" dirty="0">
                <a:latin typeface="AdvOT8608a8d1"/>
              </a:rPr>
              <a:t>±</a:t>
            </a:r>
            <a:r>
              <a:rPr lang="en-US" dirty="0">
                <a:latin typeface="AdvOTf9433e2d"/>
              </a:rPr>
              <a:t>15.3 years. The most common modes of </a:t>
            </a:r>
            <a:r>
              <a:rPr lang="en-US" dirty="0" smtClean="0">
                <a:latin typeface="AdvOTf9433e2d"/>
              </a:rPr>
              <a:t>presentation were </a:t>
            </a:r>
            <a:r>
              <a:rPr lang="en-US" dirty="0">
                <a:solidFill>
                  <a:srgbClr val="FF0000"/>
                </a:solidFill>
                <a:latin typeface="AdvOTf9433e2d"/>
              </a:rPr>
              <a:t>incidental finding (71%), headache (28%), and </a:t>
            </a:r>
            <a:r>
              <a:rPr lang="en-US" dirty="0" smtClean="0">
                <a:solidFill>
                  <a:srgbClr val="FF0000"/>
                </a:solidFill>
                <a:latin typeface="AdvOTf9433e2d"/>
              </a:rPr>
              <a:t>vision abnormalities </a:t>
            </a:r>
            <a:r>
              <a:rPr lang="en-US" dirty="0">
                <a:solidFill>
                  <a:srgbClr val="FF0000"/>
                </a:solidFill>
                <a:latin typeface="AdvOTf9433e2d"/>
              </a:rPr>
              <a:t>(12%). </a:t>
            </a:r>
            <a:r>
              <a:rPr lang="en-US" dirty="0">
                <a:solidFill>
                  <a:srgbClr val="0070C0"/>
                </a:solidFill>
                <a:latin typeface="AdvOTf9433e2d"/>
              </a:rPr>
              <a:t>One-third (32%) of patients with </a:t>
            </a:r>
            <a:r>
              <a:rPr lang="en-US" dirty="0" smtClean="0">
                <a:solidFill>
                  <a:srgbClr val="0070C0"/>
                </a:solidFill>
                <a:latin typeface="AdvOTf9433e2d"/>
              </a:rPr>
              <a:t>RCC required </a:t>
            </a:r>
            <a:r>
              <a:rPr lang="en-US" dirty="0">
                <a:solidFill>
                  <a:srgbClr val="0070C0"/>
                </a:solidFill>
                <a:latin typeface="AdvOTf9433e2d"/>
              </a:rPr>
              <a:t>surgery</a:t>
            </a:r>
            <a:r>
              <a:rPr lang="en-US" dirty="0">
                <a:latin typeface="AdvOTf9433e2d"/>
              </a:rPr>
              <a:t>, whereas others are being followed conservatively</a:t>
            </a:r>
            <a:r>
              <a:rPr lang="en-US" dirty="0" smtClean="0">
                <a:latin typeface="AdvOTf9433e2d"/>
              </a:rPr>
              <a:t>.</a:t>
            </a:r>
            <a:endParaRPr lang="en-US" dirty="0"/>
          </a:p>
        </p:txBody>
      </p:sp>
    </p:spTree>
    <p:extLst>
      <p:ext uri="{BB962C8B-B14F-4D97-AF65-F5344CB8AC3E}">
        <p14:creationId xmlns:p14="http://schemas.microsoft.com/office/powerpoint/2010/main" val="5916560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800" y="311038"/>
            <a:ext cx="10582275" cy="3248025"/>
          </a:xfrm>
          <a:prstGeom prst="rect">
            <a:avLst/>
          </a:prstGeom>
        </p:spPr>
      </p:pic>
      <p:pic>
        <p:nvPicPr>
          <p:cNvPr id="3" name="Picture 2"/>
          <p:cNvPicPr>
            <a:picLocks noChangeAspect="1"/>
          </p:cNvPicPr>
          <p:nvPr/>
        </p:nvPicPr>
        <p:blipFill>
          <a:blip r:embed="rId3"/>
          <a:stretch>
            <a:fillRect/>
          </a:stretch>
        </p:blipFill>
        <p:spPr>
          <a:xfrm>
            <a:off x="5363714" y="2800819"/>
            <a:ext cx="4143375" cy="638175"/>
          </a:xfrm>
          <a:prstGeom prst="rect">
            <a:avLst/>
          </a:prstGeom>
        </p:spPr>
      </p:pic>
      <p:sp>
        <p:nvSpPr>
          <p:cNvPr id="4" name="Rectangle 3"/>
          <p:cNvSpPr/>
          <p:nvPr/>
        </p:nvSpPr>
        <p:spPr>
          <a:xfrm>
            <a:off x="598799" y="3852603"/>
            <a:ext cx="10582275" cy="923330"/>
          </a:xfrm>
          <a:prstGeom prst="rect">
            <a:avLst/>
          </a:prstGeom>
        </p:spPr>
        <p:txBody>
          <a:bodyPr wrap="square">
            <a:spAutoFit/>
          </a:bodyPr>
          <a:lstStyle/>
          <a:p>
            <a:r>
              <a:rPr lang="en-US" dirty="0">
                <a:latin typeface="AdvPTimes"/>
              </a:rPr>
              <a:t>A </a:t>
            </a:r>
            <a:r>
              <a:rPr lang="en-US" dirty="0">
                <a:solidFill>
                  <a:srgbClr val="FF0000"/>
                </a:solidFill>
                <a:latin typeface="AdvPTimes"/>
              </a:rPr>
              <a:t>systematic review</a:t>
            </a:r>
            <a:r>
              <a:rPr lang="en-US" dirty="0">
                <a:latin typeface="AdvPTimes"/>
              </a:rPr>
              <a:t> of </a:t>
            </a:r>
            <a:r>
              <a:rPr lang="en-US" dirty="0" smtClean="0">
                <a:latin typeface="AdvPTimes"/>
              </a:rPr>
              <a:t>the published </a:t>
            </a:r>
            <a:r>
              <a:rPr lang="en-US" dirty="0">
                <a:latin typeface="AdvPTimes"/>
              </a:rPr>
              <a:t>English literature was performed focusing </a:t>
            </a:r>
            <a:r>
              <a:rPr lang="en-US" dirty="0" smtClean="0">
                <a:latin typeface="AdvPTimes"/>
              </a:rPr>
              <a:t>on </a:t>
            </a:r>
            <a:r>
              <a:rPr lang="en-US" dirty="0" smtClean="0">
                <a:solidFill>
                  <a:srgbClr val="FF0000"/>
                </a:solidFill>
                <a:latin typeface="AdvPTimes"/>
              </a:rPr>
              <a:t>large </a:t>
            </a:r>
            <a:r>
              <a:rPr lang="en-US" dirty="0">
                <a:solidFill>
                  <a:srgbClr val="FF0000"/>
                </a:solidFill>
                <a:latin typeface="AdvPTimes"/>
              </a:rPr>
              <a:t>modern case series of RCCs</a:t>
            </a:r>
            <a:r>
              <a:rPr lang="en-US" dirty="0">
                <a:latin typeface="AdvPTimes"/>
              </a:rPr>
              <a:t> to describe their </a:t>
            </a:r>
            <a:r>
              <a:rPr lang="en-US" dirty="0" smtClean="0">
                <a:latin typeface="AdvPTimes"/>
              </a:rPr>
              <a:t>natural history</a:t>
            </a:r>
            <a:r>
              <a:rPr lang="en-US" dirty="0">
                <a:latin typeface="AdvPTimes"/>
              </a:rPr>
              <a:t>, </a:t>
            </a:r>
            <a:r>
              <a:rPr lang="en-US" dirty="0" err="1">
                <a:latin typeface="AdvPTimes"/>
              </a:rPr>
              <a:t>clinicopathologic</a:t>
            </a:r>
            <a:r>
              <a:rPr lang="en-US" dirty="0">
                <a:latin typeface="AdvPTimes"/>
              </a:rPr>
              <a:t> features, radiographic features</a:t>
            </a:r>
            <a:r>
              <a:rPr lang="en-US" dirty="0" smtClean="0">
                <a:latin typeface="AdvPTimes"/>
              </a:rPr>
              <a:t>, and </a:t>
            </a:r>
            <a:r>
              <a:rPr lang="en-US" dirty="0">
                <a:latin typeface="AdvPTimes"/>
              </a:rPr>
              <a:t>surgical outcomes, including rates of recurrence</a:t>
            </a:r>
            <a:endParaRPr lang="en-US" dirty="0"/>
          </a:p>
        </p:txBody>
      </p:sp>
      <p:sp>
        <p:nvSpPr>
          <p:cNvPr id="6" name="Rectangle 5"/>
          <p:cNvSpPr/>
          <p:nvPr/>
        </p:nvSpPr>
        <p:spPr>
          <a:xfrm>
            <a:off x="598799" y="5069473"/>
            <a:ext cx="11249765" cy="1077218"/>
          </a:xfrm>
          <a:prstGeom prst="rect">
            <a:avLst/>
          </a:prstGeom>
        </p:spPr>
        <p:txBody>
          <a:bodyPr wrap="square">
            <a:spAutoFit/>
          </a:bodyPr>
          <a:lstStyle/>
          <a:p>
            <a:r>
              <a:rPr lang="en-US" sz="1600" dirty="0">
                <a:solidFill>
                  <a:srgbClr val="000000"/>
                </a:solidFill>
                <a:latin typeface="AdvPTimes"/>
              </a:rPr>
              <a:t>A PubMed search </a:t>
            </a:r>
            <a:r>
              <a:rPr lang="en-US" sz="1600" dirty="0" smtClean="0">
                <a:solidFill>
                  <a:srgbClr val="000000"/>
                </a:solidFill>
                <a:latin typeface="AdvPTimes"/>
              </a:rPr>
              <a:t>of </a:t>
            </a:r>
            <a:r>
              <a:rPr lang="en-US" sz="1600" dirty="0">
                <a:solidFill>
                  <a:srgbClr val="000000"/>
                </a:solidFill>
                <a:latin typeface="AdvPTimes"/>
              </a:rPr>
              <a:t>the keywords ‘‘</a:t>
            </a:r>
            <a:r>
              <a:rPr lang="en-US" sz="1600" dirty="0" err="1">
                <a:solidFill>
                  <a:srgbClr val="000000"/>
                </a:solidFill>
                <a:latin typeface="AdvPTimes"/>
              </a:rPr>
              <a:t>Rathke’s</a:t>
            </a:r>
            <a:r>
              <a:rPr lang="en-US" sz="1600" dirty="0">
                <a:solidFill>
                  <a:srgbClr val="000000"/>
                </a:solidFill>
                <a:latin typeface="AdvPTimes"/>
              </a:rPr>
              <a:t> cleft cyst’’, ‘‘outcomes</a:t>
            </a:r>
            <a:r>
              <a:rPr lang="en-US" sz="1600" dirty="0" smtClean="0">
                <a:solidFill>
                  <a:srgbClr val="000000"/>
                </a:solidFill>
                <a:latin typeface="AdvPTimes"/>
              </a:rPr>
              <a:t>’’, ‘‘</a:t>
            </a:r>
            <a:r>
              <a:rPr lang="en-US" sz="1600" dirty="0">
                <a:solidFill>
                  <a:srgbClr val="000000"/>
                </a:solidFill>
                <a:latin typeface="AdvPTimes"/>
              </a:rPr>
              <a:t>surgery’’, and ‘‘endoscopic’’ alone and in </a:t>
            </a:r>
            <a:r>
              <a:rPr lang="en-US" sz="1600" dirty="0" smtClean="0">
                <a:solidFill>
                  <a:srgbClr val="000000"/>
                </a:solidFill>
                <a:latin typeface="AdvPTimes"/>
              </a:rPr>
              <a:t>combination was </a:t>
            </a:r>
            <a:r>
              <a:rPr lang="en-US" sz="1600" dirty="0">
                <a:solidFill>
                  <a:srgbClr val="000000"/>
                </a:solidFill>
                <a:latin typeface="AdvPTimes"/>
              </a:rPr>
              <a:t>performed. The query yielded 280 total citations, </a:t>
            </a:r>
            <a:r>
              <a:rPr lang="en-US" sz="1600" dirty="0" smtClean="0">
                <a:solidFill>
                  <a:srgbClr val="000000"/>
                </a:solidFill>
                <a:latin typeface="AdvPTimes"/>
              </a:rPr>
              <a:t>and the </a:t>
            </a:r>
            <a:r>
              <a:rPr lang="en-US" sz="1600" dirty="0">
                <a:solidFill>
                  <a:srgbClr val="000000"/>
                </a:solidFill>
                <a:latin typeface="AdvPTimes"/>
              </a:rPr>
              <a:t>articles that were selected for review of surgical </a:t>
            </a:r>
            <a:r>
              <a:rPr lang="en-US" sz="1600" dirty="0" smtClean="0">
                <a:solidFill>
                  <a:srgbClr val="000000"/>
                </a:solidFill>
                <a:latin typeface="AdvPTimes"/>
              </a:rPr>
              <a:t>outcomes included </a:t>
            </a:r>
            <a:r>
              <a:rPr lang="en-US" sz="1600" dirty="0">
                <a:solidFill>
                  <a:srgbClr val="000000"/>
                </a:solidFill>
                <a:latin typeface="AdvPTimes"/>
              </a:rPr>
              <a:t>those (1) with a large number of </a:t>
            </a:r>
            <a:r>
              <a:rPr lang="en-US" sz="1600" dirty="0" smtClean="0">
                <a:solidFill>
                  <a:srgbClr val="000000"/>
                </a:solidFill>
                <a:latin typeface="AdvPTimes"/>
              </a:rPr>
              <a:t>patients (</a:t>
            </a:r>
            <a:r>
              <a:rPr lang="en-US" sz="1600" dirty="0" smtClean="0">
                <a:solidFill>
                  <a:srgbClr val="000000"/>
                </a:solidFill>
                <a:latin typeface="AdvPSMP4"/>
              </a:rPr>
              <a:t>[</a:t>
            </a:r>
            <a:r>
              <a:rPr lang="en-US" sz="1600" dirty="0">
                <a:solidFill>
                  <a:srgbClr val="000000"/>
                </a:solidFill>
                <a:latin typeface="AdvPTimes"/>
              </a:rPr>
              <a:t>50 patients) (2) who were treated with surgery, and (3</a:t>
            </a:r>
            <a:r>
              <a:rPr lang="en-US" sz="1600" dirty="0" smtClean="0">
                <a:solidFill>
                  <a:srgbClr val="000000"/>
                </a:solidFill>
                <a:latin typeface="AdvPTimes"/>
              </a:rPr>
              <a:t>) included </a:t>
            </a:r>
            <a:r>
              <a:rPr lang="en-US" sz="1600" dirty="0">
                <a:solidFill>
                  <a:srgbClr val="000000"/>
                </a:solidFill>
                <a:latin typeface="AdvPTimes"/>
              </a:rPr>
              <a:t>clinical outcome data, including </a:t>
            </a:r>
            <a:r>
              <a:rPr lang="en-US" sz="1600" dirty="0" err="1" smtClean="0">
                <a:solidFill>
                  <a:srgbClr val="000000"/>
                </a:solidFill>
                <a:latin typeface="AdvPTimes"/>
              </a:rPr>
              <a:t>endocrinologic</a:t>
            </a:r>
            <a:r>
              <a:rPr lang="en-US" sz="1600" dirty="0" smtClean="0">
                <a:solidFill>
                  <a:srgbClr val="000000"/>
                </a:solidFill>
                <a:latin typeface="AdvPTimes"/>
              </a:rPr>
              <a:t> outcomes </a:t>
            </a:r>
            <a:r>
              <a:rPr lang="en-US" sz="1600" dirty="0">
                <a:solidFill>
                  <a:srgbClr val="000000"/>
                </a:solidFill>
                <a:latin typeface="AdvPTimes"/>
              </a:rPr>
              <a:t>and </a:t>
            </a:r>
            <a:r>
              <a:rPr lang="en-US" sz="1600" dirty="0" smtClean="0">
                <a:solidFill>
                  <a:srgbClr val="000000"/>
                </a:solidFill>
                <a:latin typeface="AdvPTimes"/>
              </a:rPr>
              <a:t> </a:t>
            </a:r>
            <a:r>
              <a:rPr lang="en-US" sz="1600" dirty="0" err="1" smtClean="0">
                <a:solidFill>
                  <a:srgbClr val="000000"/>
                </a:solidFill>
                <a:latin typeface="AdvPTimes"/>
              </a:rPr>
              <a:t>ecurrence</a:t>
            </a:r>
            <a:r>
              <a:rPr lang="en-US" sz="1600" dirty="0" smtClean="0">
                <a:solidFill>
                  <a:srgbClr val="000000"/>
                </a:solidFill>
                <a:latin typeface="AdvPTimes"/>
              </a:rPr>
              <a:t> </a:t>
            </a:r>
            <a:r>
              <a:rPr lang="en-US" sz="1600" dirty="0">
                <a:solidFill>
                  <a:srgbClr val="000000"/>
                </a:solidFill>
                <a:latin typeface="AdvPTimes"/>
              </a:rPr>
              <a:t>rates.</a:t>
            </a:r>
            <a:endParaRPr lang="en-US" sz="1600" dirty="0"/>
          </a:p>
        </p:txBody>
      </p:sp>
    </p:spTree>
    <p:extLst>
      <p:ext uri="{BB962C8B-B14F-4D97-AF65-F5344CB8AC3E}">
        <p14:creationId xmlns:p14="http://schemas.microsoft.com/office/powerpoint/2010/main" val="36815101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679" y="1466843"/>
            <a:ext cx="11376338" cy="13388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en-US" b="1" dirty="0" smtClean="0">
                <a:solidFill>
                  <a:srgbClr val="00B050"/>
                </a:solidFill>
                <a:latin typeface="AdvPTimes"/>
              </a:rPr>
              <a:t>&gt;&gt;</a:t>
            </a:r>
            <a:r>
              <a:rPr lang="en-US" dirty="0" smtClean="0">
                <a:latin typeface="AdvPTimes"/>
              </a:rPr>
              <a:t> The </a:t>
            </a:r>
            <a:r>
              <a:rPr lang="en-US" dirty="0">
                <a:latin typeface="AdvPTimes"/>
              </a:rPr>
              <a:t>key feature </a:t>
            </a:r>
            <a:r>
              <a:rPr lang="en-US" dirty="0">
                <a:solidFill>
                  <a:srgbClr val="00B050"/>
                </a:solidFill>
                <a:latin typeface="AdvPTimes"/>
              </a:rPr>
              <a:t>distinguishing</a:t>
            </a:r>
            <a:r>
              <a:rPr lang="en-US" dirty="0">
                <a:latin typeface="AdvPTimes"/>
              </a:rPr>
              <a:t> </a:t>
            </a:r>
            <a:r>
              <a:rPr lang="en-US" dirty="0">
                <a:solidFill>
                  <a:srgbClr val="00B050"/>
                </a:solidFill>
                <a:latin typeface="AdvPTimes"/>
              </a:rPr>
              <a:t>RCCs </a:t>
            </a:r>
            <a:r>
              <a:rPr lang="en-US" dirty="0" smtClean="0">
                <a:solidFill>
                  <a:srgbClr val="00B050"/>
                </a:solidFill>
                <a:latin typeface="AdvPTimes"/>
              </a:rPr>
              <a:t>from an </a:t>
            </a:r>
            <a:r>
              <a:rPr lang="en-US" dirty="0">
                <a:solidFill>
                  <a:srgbClr val="00B050"/>
                </a:solidFill>
                <a:latin typeface="AdvPTimes"/>
              </a:rPr>
              <a:t>adenoma </a:t>
            </a:r>
            <a:r>
              <a:rPr lang="en-US" dirty="0">
                <a:latin typeface="AdvPTimes"/>
              </a:rPr>
              <a:t>is the </a:t>
            </a:r>
            <a:r>
              <a:rPr lang="en-US" dirty="0">
                <a:solidFill>
                  <a:srgbClr val="FF0000"/>
                </a:solidFill>
                <a:latin typeface="AdvPTimes"/>
              </a:rPr>
              <a:t>midline location of RCCs without </a:t>
            </a:r>
            <a:r>
              <a:rPr lang="en-US" dirty="0" smtClean="0">
                <a:solidFill>
                  <a:srgbClr val="FF0000"/>
                </a:solidFill>
                <a:latin typeface="AdvPTimes"/>
              </a:rPr>
              <a:t>stalk deviation</a:t>
            </a:r>
            <a:r>
              <a:rPr lang="en-US" dirty="0">
                <a:latin typeface="AdvPTimes"/>
              </a:rPr>
              <a:t>, as well as the </a:t>
            </a:r>
            <a:r>
              <a:rPr lang="en-US" dirty="0">
                <a:solidFill>
                  <a:srgbClr val="FF0000"/>
                </a:solidFill>
                <a:latin typeface="AdvPTimes"/>
              </a:rPr>
              <a:t>position of the cyst between </a:t>
            </a:r>
            <a:r>
              <a:rPr lang="en-US" dirty="0" smtClean="0">
                <a:solidFill>
                  <a:srgbClr val="FF0000"/>
                </a:solidFill>
                <a:latin typeface="AdvPTimes"/>
              </a:rPr>
              <a:t>the anterior </a:t>
            </a:r>
            <a:r>
              <a:rPr lang="en-US" dirty="0">
                <a:solidFill>
                  <a:srgbClr val="FF0000"/>
                </a:solidFill>
                <a:latin typeface="AdvPTimes"/>
              </a:rPr>
              <a:t>and posterior </a:t>
            </a:r>
            <a:r>
              <a:rPr lang="en-US" dirty="0">
                <a:latin typeface="AdvPTimes"/>
              </a:rPr>
              <a:t>glands when viewed from </a:t>
            </a:r>
            <a:r>
              <a:rPr lang="en-US" dirty="0" smtClean="0">
                <a:latin typeface="AdvPTimes"/>
              </a:rPr>
              <a:t>sagittal cuts</a:t>
            </a:r>
            <a:r>
              <a:rPr lang="en-US" dirty="0">
                <a:latin typeface="AdvPTimes"/>
              </a:rPr>
              <a:t>.</a:t>
            </a:r>
            <a:endParaRPr lang="en-US" dirty="0"/>
          </a:p>
        </p:txBody>
      </p:sp>
      <p:sp>
        <p:nvSpPr>
          <p:cNvPr id="3" name="Rectangle 2"/>
          <p:cNvSpPr/>
          <p:nvPr/>
        </p:nvSpPr>
        <p:spPr>
          <a:xfrm>
            <a:off x="317679" y="3820301"/>
            <a:ext cx="11376338" cy="221599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en-US" sz="2000" b="1" dirty="0" smtClean="0">
                <a:solidFill>
                  <a:srgbClr val="00B050"/>
                </a:solidFill>
                <a:latin typeface="AdvPTimes"/>
              </a:rPr>
              <a:t>&gt;&gt;</a:t>
            </a:r>
            <a:r>
              <a:rPr lang="en-US" sz="2000" dirty="0" smtClean="0">
                <a:solidFill>
                  <a:srgbClr val="00B050"/>
                </a:solidFill>
                <a:latin typeface="AdvPTimes"/>
              </a:rPr>
              <a:t> </a:t>
            </a:r>
            <a:r>
              <a:rPr lang="en-US" dirty="0" smtClean="0">
                <a:latin typeface="AdvPTimes"/>
              </a:rPr>
              <a:t>The </a:t>
            </a:r>
            <a:r>
              <a:rPr lang="en-US" dirty="0">
                <a:solidFill>
                  <a:srgbClr val="00B050"/>
                </a:solidFill>
                <a:latin typeface="AdvPTimes"/>
              </a:rPr>
              <a:t>fluid inside </a:t>
            </a:r>
            <a:r>
              <a:rPr lang="en-US" dirty="0">
                <a:latin typeface="AdvPTimes"/>
              </a:rPr>
              <a:t>an RCC </a:t>
            </a:r>
            <a:r>
              <a:rPr lang="en-US" dirty="0" smtClean="0">
                <a:latin typeface="AdvPTimes"/>
              </a:rPr>
              <a:t>can vary</a:t>
            </a:r>
            <a:r>
              <a:rPr lang="en-US" dirty="0">
                <a:latin typeface="AdvPTimes"/>
              </a:rPr>
              <a:t>. It can be clear, </a:t>
            </a:r>
            <a:r>
              <a:rPr lang="en-US" dirty="0">
                <a:solidFill>
                  <a:srgbClr val="FF0000"/>
                </a:solidFill>
                <a:latin typeface="AdvPTimes"/>
              </a:rPr>
              <a:t>similar to </a:t>
            </a:r>
            <a:r>
              <a:rPr lang="en-US" dirty="0" smtClean="0">
                <a:solidFill>
                  <a:srgbClr val="FF0000"/>
                </a:solidFill>
                <a:latin typeface="AdvPTimes"/>
              </a:rPr>
              <a:t>CSF </a:t>
            </a:r>
            <a:r>
              <a:rPr lang="en-US" dirty="0">
                <a:latin typeface="AdvPTimes"/>
              </a:rPr>
              <a:t>with </a:t>
            </a:r>
            <a:r>
              <a:rPr lang="en-US" dirty="0" smtClean="0">
                <a:latin typeface="AdvPTimes"/>
              </a:rPr>
              <a:t>low protein </a:t>
            </a:r>
            <a:r>
              <a:rPr lang="en-US" dirty="0">
                <a:latin typeface="AdvPTimes"/>
              </a:rPr>
              <a:t>content, in which case the </a:t>
            </a:r>
            <a:r>
              <a:rPr lang="en-US" dirty="0" smtClean="0">
                <a:latin typeface="AdvPTimes"/>
              </a:rPr>
              <a:t>	cyst </a:t>
            </a:r>
            <a:r>
              <a:rPr lang="en-US" dirty="0">
                <a:latin typeface="AdvPTimes"/>
              </a:rPr>
              <a:t>will </a:t>
            </a:r>
            <a:r>
              <a:rPr lang="en-US" dirty="0">
                <a:solidFill>
                  <a:srgbClr val="FF0000"/>
                </a:solidFill>
                <a:latin typeface="AdvPTimes"/>
              </a:rPr>
              <a:t>rarely </a:t>
            </a:r>
            <a:r>
              <a:rPr lang="en-US" dirty="0" smtClean="0">
                <a:solidFill>
                  <a:srgbClr val="FF0000"/>
                </a:solidFill>
                <a:latin typeface="AdvPTimes"/>
              </a:rPr>
              <a:t>cause symptoms</a:t>
            </a:r>
            <a:r>
              <a:rPr lang="en-US" dirty="0">
                <a:latin typeface="AdvPTimes"/>
              </a:rPr>
              <a:t>. </a:t>
            </a:r>
            <a:endParaRPr lang="en-US" dirty="0" smtClean="0">
              <a:latin typeface="AdvPTimes"/>
            </a:endParaRPr>
          </a:p>
          <a:p>
            <a:pPr>
              <a:lnSpc>
                <a:spcPct val="150000"/>
              </a:lnSpc>
            </a:pPr>
            <a:endParaRPr lang="en-US" dirty="0">
              <a:latin typeface="AdvPTimes"/>
            </a:endParaRPr>
          </a:p>
          <a:p>
            <a:pPr>
              <a:lnSpc>
                <a:spcPct val="150000"/>
              </a:lnSpc>
            </a:pPr>
            <a:r>
              <a:rPr lang="en-US" sz="2000" b="1" dirty="0" smtClean="0">
                <a:solidFill>
                  <a:srgbClr val="00B050"/>
                </a:solidFill>
                <a:latin typeface="AdvPTimes"/>
              </a:rPr>
              <a:t>&gt;&gt;</a:t>
            </a:r>
            <a:r>
              <a:rPr lang="en-US" sz="2000" dirty="0" smtClean="0">
                <a:solidFill>
                  <a:srgbClr val="00B050"/>
                </a:solidFill>
                <a:latin typeface="AdvPTimes"/>
              </a:rPr>
              <a:t> </a:t>
            </a:r>
            <a:r>
              <a:rPr lang="en-US" dirty="0" smtClean="0">
                <a:latin typeface="AdvPTimes"/>
              </a:rPr>
              <a:t>Or </a:t>
            </a:r>
            <a:r>
              <a:rPr lang="en-US" dirty="0">
                <a:latin typeface="AdvPTimes"/>
              </a:rPr>
              <a:t>it can be filled with </a:t>
            </a:r>
            <a:r>
              <a:rPr lang="en-US" dirty="0">
                <a:solidFill>
                  <a:srgbClr val="00B0F0"/>
                </a:solidFill>
                <a:latin typeface="AdvPTimes"/>
              </a:rPr>
              <a:t>mucinous fluid </a:t>
            </a:r>
            <a:r>
              <a:rPr lang="en-US" dirty="0">
                <a:latin typeface="AdvPTimes"/>
              </a:rPr>
              <a:t>with </a:t>
            </a:r>
            <a:r>
              <a:rPr lang="en-US" dirty="0" smtClean="0">
                <a:latin typeface="AdvPTimes"/>
              </a:rPr>
              <a:t>high protein </a:t>
            </a:r>
            <a:r>
              <a:rPr lang="en-US" dirty="0">
                <a:latin typeface="AdvPTimes"/>
              </a:rPr>
              <a:t>content, which is more frequently seen in </a:t>
            </a:r>
            <a:r>
              <a:rPr lang="en-US" dirty="0" smtClean="0">
                <a:latin typeface="AdvPTimes"/>
              </a:rPr>
              <a:t>	</a:t>
            </a:r>
            <a:r>
              <a:rPr lang="en-US" dirty="0" smtClean="0">
                <a:solidFill>
                  <a:srgbClr val="00B0F0"/>
                </a:solidFill>
                <a:latin typeface="AdvPTimes"/>
              </a:rPr>
              <a:t>symptomatic patients</a:t>
            </a:r>
            <a:r>
              <a:rPr lang="en-US" dirty="0">
                <a:latin typeface="AdvPTimes"/>
              </a:rPr>
              <a:t>. </a:t>
            </a:r>
            <a:endParaRPr lang="en-US" dirty="0"/>
          </a:p>
        </p:txBody>
      </p:sp>
      <p:sp>
        <p:nvSpPr>
          <p:cNvPr id="4" name="Rectangle 3"/>
          <p:cNvSpPr/>
          <p:nvPr/>
        </p:nvSpPr>
        <p:spPr>
          <a:xfrm>
            <a:off x="317679" y="667141"/>
            <a:ext cx="11376338" cy="58477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1600" b="1" dirty="0">
                <a:latin typeface="AdvPTimes"/>
              </a:rPr>
              <a:t>The main differential diagnosis of RCCs </a:t>
            </a:r>
            <a:r>
              <a:rPr lang="en-US" sz="1600" b="1" dirty="0" smtClean="0">
                <a:latin typeface="AdvPTimes"/>
              </a:rPr>
              <a:t>includes pituitary </a:t>
            </a:r>
            <a:r>
              <a:rPr lang="en-US" sz="1600" b="1" dirty="0">
                <a:latin typeface="AdvPTimes"/>
              </a:rPr>
              <a:t>adenoma, pituitary cyst and </a:t>
            </a:r>
            <a:r>
              <a:rPr lang="en-US" sz="1600" b="1" dirty="0" err="1" smtClean="0">
                <a:latin typeface="AdvPTimes"/>
              </a:rPr>
              <a:t>intrasellar</a:t>
            </a:r>
            <a:r>
              <a:rPr lang="en-US" sz="1600" b="1" dirty="0" smtClean="0">
                <a:latin typeface="AdvPTimes"/>
              </a:rPr>
              <a:t> craniopharyngioma</a:t>
            </a:r>
            <a:r>
              <a:rPr lang="en-US" sz="1600" b="1" dirty="0">
                <a:latin typeface="AdvPTimes"/>
              </a:rPr>
              <a:t>.</a:t>
            </a:r>
          </a:p>
        </p:txBody>
      </p:sp>
    </p:spTree>
    <p:extLst>
      <p:ext uri="{BB962C8B-B14F-4D97-AF65-F5344CB8AC3E}">
        <p14:creationId xmlns:p14="http://schemas.microsoft.com/office/powerpoint/2010/main" val="42879642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104" y="513188"/>
            <a:ext cx="11157397" cy="2154436"/>
          </a:xfrm>
          <a:prstGeom prst="rect">
            <a:avLst/>
          </a:prstGeom>
        </p:spPr>
        <p:txBody>
          <a:bodyPr wrap="square">
            <a:spAutoFit/>
          </a:bodyPr>
          <a:lstStyle/>
          <a:p>
            <a:r>
              <a:rPr lang="en-US" sz="2000" b="1" dirty="0" smtClean="0">
                <a:solidFill>
                  <a:srgbClr val="00B050"/>
                </a:solidFill>
                <a:latin typeface="AdvPTimes"/>
              </a:rPr>
              <a:t>&gt;&gt;</a:t>
            </a:r>
            <a:r>
              <a:rPr lang="en-US" sz="2000" dirty="0" smtClean="0">
                <a:solidFill>
                  <a:srgbClr val="000000"/>
                </a:solidFill>
                <a:latin typeface="AdvPTimes"/>
              </a:rPr>
              <a:t> </a:t>
            </a:r>
            <a:r>
              <a:rPr lang="en-US" dirty="0" smtClean="0">
                <a:solidFill>
                  <a:srgbClr val="0070C0"/>
                </a:solidFill>
                <a:latin typeface="AdvPTimes"/>
              </a:rPr>
              <a:t>Headache</a:t>
            </a:r>
            <a:r>
              <a:rPr lang="en-US" dirty="0" smtClean="0">
                <a:solidFill>
                  <a:srgbClr val="000000"/>
                </a:solidFill>
                <a:latin typeface="AdvPTimes"/>
              </a:rPr>
              <a:t> </a:t>
            </a:r>
            <a:r>
              <a:rPr lang="en-US" dirty="0">
                <a:solidFill>
                  <a:srgbClr val="000000"/>
                </a:solidFill>
                <a:latin typeface="AdvPTimes"/>
              </a:rPr>
              <a:t>was described in 44–81 % of symptomatic cases</a:t>
            </a:r>
          </a:p>
          <a:p>
            <a:endParaRPr lang="en-US" dirty="0" smtClean="0">
              <a:solidFill>
                <a:srgbClr val="000000"/>
              </a:solidFill>
              <a:latin typeface="AdvPTimes"/>
            </a:endParaRPr>
          </a:p>
          <a:p>
            <a:r>
              <a:rPr lang="en-US" sz="2000" b="1" dirty="0" smtClean="0">
                <a:solidFill>
                  <a:srgbClr val="00B050"/>
                </a:solidFill>
                <a:latin typeface="AdvPTimes"/>
              </a:rPr>
              <a:t>&gt;&gt;</a:t>
            </a:r>
            <a:r>
              <a:rPr lang="en-US" sz="2000" dirty="0" smtClean="0">
                <a:solidFill>
                  <a:srgbClr val="000000"/>
                </a:solidFill>
                <a:latin typeface="AdvPTimes"/>
              </a:rPr>
              <a:t> </a:t>
            </a:r>
            <a:r>
              <a:rPr lang="en-US" dirty="0" smtClean="0">
                <a:solidFill>
                  <a:srgbClr val="0070C0"/>
                </a:solidFill>
                <a:latin typeface="AdvPTimes"/>
              </a:rPr>
              <a:t>visual </a:t>
            </a:r>
            <a:r>
              <a:rPr lang="en-US" dirty="0">
                <a:solidFill>
                  <a:srgbClr val="0070C0"/>
                </a:solidFill>
                <a:latin typeface="AdvPTimes"/>
              </a:rPr>
              <a:t>loss </a:t>
            </a:r>
            <a:r>
              <a:rPr lang="en-US" dirty="0">
                <a:solidFill>
                  <a:srgbClr val="000000"/>
                </a:solidFill>
                <a:latin typeface="AdvPTimes"/>
              </a:rPr>
              <a:t>in 11–67 % of symptomatic </a:t>
            </a:r>
            <a:r>
              <a:rPr lang="en-US" dirty="0" smtClean="0">
                <a:solidFill>
                  <a:srgbClr val="000000"/>
                </a:solidFill>
                <a:latin typeface="AdvPTimes"/>
              </a:rPr>
              <a:t>cases</a:t>
            </a:r>
            <a:endParaRPr lang="en-US" dirty="0">
              <a:solidFill>
                <a:srgbClr val="000000"/>
              </a:solidFill>
              <a:latin typeface="AdvPTimes"/>
            </a:endParaRPr>
          </a:p>
          <a:p>
            <a:endParaRPr lang="en-US" dirty="0" smtClean="0">
              <a:solidFill>
                <a:srgbClr val="0000FF"/>
              </a:solidFill>
              <a:latin typeface="AdvPTimes"/>
            </a:endParaRPr>
          </a:p>
          <a:p>
            <a:r>
              <a:rPr lang="en-US" sz="2000" b="1" dirty="0" smtClean="0">
                <a:solidFill>
                  <a:srgbClr val="00B050"/>
                </a:solidFill>
                <a:latin typeface="AdvPTimes"/>
              </a:rPr>
              <a:t>&gt;&gt;</a:t>
            </a:r>
            <a:r>
              <a:rPr lang="en-US" sz="2000" dirty="0" smtClean="0">
                <a:solidFill>
                  <a:srgbClr val="0000FF"/>
                </a:solidFill>
                <a:latin typeface="AdvPTimes"/>
              </a:rPr>
              <a:t> </a:t>
            </a:r>
            <a:r>
              <a:rPr lang="en-US" dirty="0" err="1" smtClean="0">
                <a:solidFill>
                  <a:srgbClr val="0070C0"/>
                </a:solidFill>
                <a:latin typeface="AdvPTimes"/>
              </a:rPr>
              <a:t>endocrinologic</a:t>
            </a:r>
            <a:r>
              <a:rPr lang="en-US" dirty="0" smtClean="0">
                <a:solidFill>
                  <a:srgbClr val="0070C0"/>
                </a:solidFill>
                <a:latin typeface="AdvPTimes"/>
              </a:rPr>
              <a:t> dysfunction </a:t>
            </a:r>
            <a:r>
              <a:rPr lang="en-US" dirty="0">
                <a:solidFill>
                  <a:srgbClr val="000000"/>
                </a:solidFill>
                <a:latin typeface="AdvPTimes"/>
              </a:rPr>
              <a:t>in 30–60 % of symptomatic </a:t>
            </a:r>
            <a:r>
              <a:rPr lang="en-US" dirty="0" smtClean="0">
                <a:solidFill>
                  <a:srgbClr val="000000"/>
                </a:solidFill>
                <a:latin typeface="AdvPTimes"/>
              </a:rPr>
              <a:t>cases</a:t>
            </a:r>
          </a:p>
          <a:p>
            <a:endParaRPr lang="en-US" dirty="0">
              <a:solidFill>
                <a:srgbClr val="000000"/>
              </a:solidFill>
              <a:latin typeface="AdvPTimes"/>
            </a:endParaRPr>
          </a:p>
          <a:p>
            <a:r>
              <a:rPr lang="en-US" sz="2000" b="1" dirty="0" smtClean="0">
                <a:solidFill>
                  <a:srgbClr val="00B050"/>
                </a:solidFill>
                <a:latin typeface="AdvPTimes"/>
              </a:rPr>
              <a:t>&gt;&gt;</a:t>
            </a:r>
            <a:r>
              <a:rPr lang="en-US" sz="2000" dirty="0" smtClean="0">
                <a:solidFill>
                  <a:srgbClr val="000000"/>
                </a:solidFill>
                <a:latin typeface="AdvPTimes"/>
              </a:rPr>
              <a:t> </a:t>
            </a:r>
            <a:r>
              <a:rPr lang="en-US" dirty="0" smtClean="0">
                <a:solidFill>
                  <a:srgbClr val="000000"/>
                </a:solidFill>
                <a:latin typeface="AdvPTimes"/>
              </a:rPr>
              <a:t>In as </a:t>
            </a:r>
            <a:r>
              <a:rPr lang="en-US" dirty="0">
                <a:solidFill>
                  <a:srgbClr val="000000"/>
                </a:solidFill>
                <a:latin typeface="AdvPTimes"/>
              </a:rPr>
              <a:t>many as 16 % of patients, </a:t>
            </a:r>
            <a:r>
              <a:rPr lang="en-US" dirty="0">
                <a:solidFill>
                  <a:srgbClr val="FF0000"/>
                </a:solidFill>
                <a:latin typeface="AdvPTimes"/>
              </a:rPr>
              <a:t>sudden onset </a:t>
            </a:r>
            <a:r>
              <a:rPr lang="en-US" dirty="0" smtClean="0">
                <a:solidFill>
                  <a:srgbClr val="FF0000"/>
                </a:solidFill>
                <a:latin typeface="AdvPTimes"/>
              </a:rPr>
              <a:t>severe headaches </a:t>
            </a:r>
            <a:r>
              <a:rPr lang="en-US" dirty="0">
                <a:solidFill>
                  <a:srgbClr val="000000"/>
                </a:solidFill>
                <a:latin typeface="AdvPTimes"/>
              </a:rPr>
              <a:t>have been described</a:t>
            </a:r>
            <a:endParaRPr lang="en-US" dirty="0"/>
          </a:p>
        </p:txBody>
      </p:sp>
      <p:sp>
        <p:nvSpPr>
          <p:cNvPr id="3" name="Rectangle 2"/>
          <p:cNvSpPr/>
          <p:nvPr/>
        </p:nvSpPr>
        <p:spPr>
          <a:xfrm>
            <a:off x="588134" y="3463069"/>
            <a:ext cx="10886941" cy="954107"/>
          </a:xfrm>
          <a:prstGeom prst="rect">
            <a:avLst/>
          </a:prstGeom>
        </p:spPr>
        <p:txBody>
          <a:bodyPr wrap="square">
            <a:spAutoFit/>
          </a:bodyPr>
          <a:lstStyle/>
          <a:p>
            <a:r>
              <a:rPr lang="en-US" sz="2000" b="1" dirty="0" smtClean="0">
                <a:solidFill>
                  <a:srgbClr val="00B050"/>
                </a:solidFill>
                <a:latin typeface="AdvPTimes"/>
              </a:rPr>
              <a:t>&gt;&gt;</a:t>
            </a:r>
            <a:r>
              <a:rPr lang="en-US" sz="2000" dirty="0" smtClean="0">
                <a:solidFill>
                  <a:srgbClr val="00B050"/>
                </a:solidFill>
                <a:latin typeface="AdvPTimes"/>
              </a:rPr>
              <a:t> </a:t>
            </a:r>
            <a:r>
              <a:rPr lang="en-US" dirty="0" smtClean="0">
                <a:solidFill>
                  <a:srgbClr val="0070C0"/>
                </a:solidFill>
                <a:latin typeface="AdvPTimes"/>
              </a:rPr>
              <a:t>Diabetes </a:t>
            </a:r>
            <a:r>
              <a:rPr lang="en-US" dirty="0">
                <a:solidFill>
                  <a:srgbClr val="0070C0"/>
                </a:solidFill>
                <a:latin typeface="AdvPTimes"/>
              </a:rPr>
              <a:t>insipidus </a:t>
            </a:r>
            <a:r>
              <a:rPr lang="en-US" dirty="0">
                <a:latin typeface="AdvPTimes"/>
              </a:rPr>
              <a:t>is also a </a:t>
            </a:r>
            <a:r>
              <a:rPr lang="en-US" dirty="0" smtClean="0">
                <a:latin typeface="AdvPTimes"/>
              </a:rPr>
              <a:t>relatively common </a:t>
            </a:r>
            <a:r>
              <a:rPr lang="en-US" dirty="0">
                <a:latin typeface="AdvPTimes"/>
              </a:rPr>
              <a:t>presenting finding in patients with RCCs</a:t>
            </a:r>
            <a:r>
              <a:rPr lang="en-US" dirty="0" smtClean="0">
                <a:latin typeface="AdvPTimes"/>
              </a:rPr>
              <a:t>, </a:t>
            </a:r>
            <a:r>
              <a:rPr lang="en-US" dirty="0" smtClean="0">
                <a:solidFill>
                  <a:srgbClr val="00B050"/>
                </a:solidFill>
                <a:latin typeface="AdvPTimes"/>
              </a:rPr>
              <a:t>when </a:t>
            </a:r>
            <a:r>
              <a:rPr lang="en-US" dirty="0">
                <a:solidFill>
                  <a:srgbClr val="00B050"/>
                </a:solidFill>
                <a:latin typeface="AdvPTimes"/>
              </a:rPr>
              <a:t>compared to pituitary adenomas</a:t>
            </a:r>
            <a:r>
              <a:rPr lang="en-US" dirty="0">
                <a:latin typeface="AdvPTimes"/>
              </a:rPr>
              <a:t>, with reported </a:t>
            </a:r>
            <a:r>
              <a:rPr lang="en-US" dirty="0" smtClean="0">
                <a:latin typeface="AdvPTimes"/>
              </a:rPr>
              <a:t>rates for </a:t>
            </a:r>
            <a:r>
              <a:rPr lang="en-US" dirty="0">
                <a:latin typeface="AdvPTimes"/>
              </a:rPr>
              <a:t>RCC patients ranging from </a:t>
            </a:r>
            <a:r>
              <a:rPr lang="en-US" u="sng" dirty="0">
                <a:solidFill>
                  <a:srgbClr val="0070C0"/>
                </a:solidFill>
                <a:latin typeface="AdvPTimes"/>
              </a:rPr>
              <a:t>2.3 % to </a:t>
            </a:r>
            <a:r>
              <a:rPr lang="en-US" u="sng" dirty="0" smtClean="0">
                <a:solidFill>
                  <a:srgbClr val="0070C0"/>
                </a:solidFill>
                <a:latin typeface="AdvPTimes"/>
              </a:rPr>
              <a:t>37 </a:t>
            </a:r>
            <a:r>
              <a:rPr lang="en-US" u="sng" dirty="0">
                <a:solidFill>
                  <a:srgbClr val="0070C0"/>
                </a:solidFill>
                <a:latin typeface="AdvPTimes"/>
              </a:rPr>
              <a:t>% </a:t>
            </a:r>
            <a:r>
              <a:rPr lang="en-US" dirty="0" smtClean="0">
                <a:latin typeface="AdvPTimes"/>
              </a:rPr>
              <a:t>of patients</a:t>
            </a:r>
            <a:endParaRPr lang="en-US" dirty="0"/>
          </a:p>
        </p:txBody>
      </p:sp>
    </p:spTree>
    <p:extLst>
      <p:ext uri="{BB962C8B-B14F-4D97-AF65-F5344CB8AC3E}">
        <p14:creationId xmlns:p14="http://schemas.microsoft.com/office/powerpoint/2010/main" val="13677759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66707" y="511868"/>
            <a:ext cx="4943475" cy="5705475"/>
          </a:xfrm>
          <a:prstGeom prst="rect">
            <a:avLst/>
          </a:prstGeom>
        </p:spPr>
      </p:pic>
      <p:sp>
        <p:nvSpPr>
          <p:cNvPr id="3" name="Rectangle 2"/>
          <p:cNvSpPr/>
          <p:nvPr/>
        </p:nvSpPr>
        <p:spPr>
          <a:xfrm>
            <a:off x="279041" y="1234405"/>
            <a:ext cx="6379335" cy="3662541"/>
          </a:xfrm>
          <a:prstGeom prst="rect">
            <a:avLst/>
          </a:prstGeom>
        </p:spPr>
        <p:txBody>
          <a:bodyPr wrap="square">
            <a:spAutoFit/>
          </a:bodyPr>
          <a:lstStyle/>
          <a:p>
            <a:r>
              <a:rPr lang="en-US" sz="1600" dirty="0">
                <a:solidFill>
                  <a:srgbClr val="000000"/>
                </a:solidFill>
                <a:latin typeface="AdvPTimes"/>
              </a:rPr>
              <a:t>On MRI, RCCs will typically appear </a:t>
            </a:r>
            <a:r>
              <a:rPr lang="en-US" sz="1600" dirty="0" err="1">
                <a:solidFill>
                  <a:srgbClr val="000000"/>
                </a:solidFill>
                <a:latin typeface="AdvPTimes"/>
              </a:rPr>
              <a:t>hyperintense</a:t>
            </a:r>
            <a:r>
              <a:rPr lang="en-US" sz="1600" dirty="0">
                <a:solidFill>
                  <a:srgbClr val="000000"/>
                </a:solidFill>
                <a:latin typeface="AdvPTimes"/>
              </a:rPr>
              <a:t> on T2.</a:t>
            </a:r>
          </a:p>
          <a:p>
            <a:r>
              <a:rPr lang="en-US" sz="1600" dirty="0">
                <a:solidFill>
                  <a:srgbClr val="000000"/>
                </a:solidFill>
                <a:latin typeface="AdvPTimes"/>
              </a:rPr>
              <a:t>However, their appearance on </a:t>
            </a:r>
            <a:endParaRPr lang="en-US" sz="1600" dirty="0" smtClean="0">
              <a:solidFill>
                <a:srgbClr val="000000"/>
              </a:solidFill>
              <a:latin typeface="AdvPTimes"/>
            </a:endParaRPr>
          </a:p>
          <a:p>
            <a:endParaRPr lang="en-US" sz="1600" dirty="0">
              <a:solidFill>
                <a:srgbClr val="000000"/>
              </a:solidFill>
              <a:latin typeface="AdvPTimes"/>
            </a:endParaRPr>
          </a:p>
          <a:p>
            <a:r>
              <a:rPr lang="en-US" sz="1600" dirty="0" smtClean="0">
                <a:solidFill>
                  <a:srgbClr val="000000"/>
                </a:solidFill>
                <a:latin typeface="AdvPTimes"/>
              </a:rPr>
              <a:t>T1-weighted </a:t>
            </a:r>
            <a:r>
              <a:rPr lang="en-US" sz="1600" dirty="0">
                <a:solidFill>
                  <a:srgbClr val="000000"/>
                </a:solidFill>
                <a:latin typeface="AdvPTimes"/>
              </a:rPr>
              <a:t>imaging can </a:t>
            </a:r>
            <a:r>
              <a:rPr lang="en-US" sz="1600" dirty="0" smtClean="0">
                <a:solidFill>
                  <a:srgbClr val="000000"/>
                </a:solidFill>
                <a:latin typeface="AdvPTimes"/>
              </a:rPr>
              <a:t>be either </a:t>
            </a:r>
            <a:endParaRPr lang="en-US" sz="1600" dirty="0" smtClean="0">
              <a:solidFill>
                <a:srgbClr val="000000"/>
              </a:solidFill>
              <a:latin typeface="AdvPTimes"/>
            </a:endParaRPr>
          </a:p>
          <a:p>
            <a:endParaRPr lang="en-US" sz="1600" dirty="0">
              <a:solidFill>
                <a:srgbClr val="000000"/>
              </a:solidFill>
              <a:latin typeface="AdvPTimes"/>
            </a:endParaRPr>
          </a:p>
          <a:p>
            <a:r>
              <a:rPr lang="en-US" sz="1600" b="1" dirty="0" smtClean="0">
                <a:solidFill>
                  <a:srgbClr val="00B050"/>
                </a:solidFill>
                <a:latin typeface="AdvPTimes"/>
              </a:rPr>
              <a:t>&gt;&gt;</a:t>
            </a:r>
            <a:r>
              <a:rPr lang="en-US" sz="1600" dirty="0" smtClean="0">
                <a:solidFill>
                  <a:srgbClr val="000000"/>
                </a:solidFill>
                <a:latin typeface="AdvPTimes"/>
              </a:rPr>
              <a:t> </a:t>
            </a:r>
            <a:r>
              <a:rPr lang="en-US" sz="1600" dirty="0" err="1" smtClean="0">
                <a:solidFill>
                  <a:srgbClr val="000000"/>
                </a:solidFill>
                <a:latin typeface="AdvPTimes"/>
              </a:rPr>
              <a:t>hyperintense</a:t>
            </a:r>
            <a:r>
              <a:rPr lang="en-US" sz="1600" dirty="0">
                <a:solidFill>
                  <a:srgbClr val="000000"/>
                </a:solidFill>
                <a:latin typeface="AdvPTimes"/>
              </a:rPr>
              <a:t>, consistent with </a:t>
            </a:r>
            <a:r>
              <a:rPr lang="en-US" sz="1600" dirty="0" err="1">
                <a:solidFill>
                  <a:srgbClr val="000000"/>
                </a:solidFill>
                <a:latin typeface="AdvPTimes"/>
              </a:rPr>
              <a:t>proteinaceous</a:t>
            </a:r>
            <a:r>
              <a:rPr lang="en-US" sz="1600" dirty="0">
                <a:solidFill>
                  <a:srgbClr val="000000"/>
                </a:solidFill>
                <a:latin typeface="AdvPTimes"/>
              </a:rPr>
              <a:t> </a:t>
            </a:r>
            <a:r>
              <a:rPr lang="en-US" sz="1600" dirty="0" smtClean="0">
                <a:solidFill>
                  <a:srgbClr val="000000"/>
                </a:solidFill>
                <a:latin typeface="AdvPTimes"/>
              </a:rPr>
              <a:t>mucinous cyst </a:t>
            </a:r>
            <a:r>
              <a:rPr lang="en-US" sz="1600" dirty="0">
                <a:solidFill>
                  <a:srgbClr val="000000"/>
                </a:solidFill>
                <a:latin typeface="AdvPTimes"/>
              </a:rPr>
              <a:t>contents that often represent presence of inflammation</a:t>
            </a:r>
            <a:r>
              <a:rPr lang="en-US" sz="1600" dirty="0" smtClean="0">
                <a:solidFill>
                  <a:srgbClr val="000000"/>
                </a:solidFill>
                <a:latin typeface="AdvPTimes"/>
              </a:rPr>
              <a:t>, </a:t>
            </a:r>
            <a:endParaRPr lang="en-US" sz="1600" dirty="0" smtClean="0">
              <a:solidFill>
                <a:srgbClr val="000000"/>
              </a:solidFill>
              <a:latin typeface="AdvPTimes"/>
            </a:endParaRPr>
          </a:p>
          <a:p>
            <a:endParaRPr lang="en-US" sz="1600" dirty="0">
              <a:solidFill>
                <a:srgbClr val="000000"/>
              </a:solidFill>
              <a:latin typeface="AdvPTimes"/>
            </a:endParaRPr>
          </a:p>
          <a:p>
            <a:endParaRPr lang="en-US" sz="1600" dirty="0" smtClean="0">
              <a:solidFill>
                <a:srgbClr val="000000"/>
              </a:solidFill>
              <a:latin typeface="AdvPTimes"/>
            </a:endParaRPr>
          </a:p>
          <a:p>
            <a:r>
              <a:rPr lang="en-US" sz="1600" b="1" dirty="0" smtClean="0">
                <a:solidFill>
                  <a:srgbClr val="00B050"/>
                </a:solidFill>
                <a:latin typeface="AdvPTimes"/>
              </a:rPr>
              <a:t>&gt;&gt;</a:t>
            </a:r>
            <a:r>
              <a:rPr lang="en-US" sz="1600" dirty="0" smtClean="0">
                <a:solidFill>
                  <a:srgbClr val="000000"/>
                </a:solidFill>
                <a:latin typeface="AdvPTimes"/>
              </a:rPr>
              <a:t> </a:t>
            </a:r>
            <a:r>
              <a:rPr lang="en-US" sz="1600" dirty="0" smtClean="0">
                <a:solidFill>
                  <a:srgbClr val="000000"/>
                </a:solidFill>
                <a:latin typeface="AdvPTimes"/>
              </a:rPr>
              <a:t>or </a:t>
            </a:r>
            <a:r>
              <a:rPr lang="en-US" sz="1600" dirty="0" err="1">
                <a:solidFill>
                  <a:srgbClr val="000000"/>
                </a:solidFill>
                <a:latin typeface="AdvPTimes"/>
              </a:rPr>
              <a:t>hypointense</a:t>
            </a:r>
            <a:r>
              <a:rPr lang="en-US" sz="1600" dirty="0">
                <a:solidFill>
                  <a:srgbClr val="000000"/>
                </a:solidFill>
                <a:latin typeface="AdvPTimes"/>
              </a:rPr>
              <a:t>, consistent with clear, </a:t>
            </a:r>
            <a:r>
              <a:rPr lang="en-US" sz="1600" dirty="0" smtClean="0">
                <a:solidFill>
                  <a:srgbClr val="000000"/>
                </a:solidFill>
                <a:latin typeface="AdvPTimes"/>
              </a:rPr>
              <a:t>low-protein cyst contents</a:t>
            </a:r>
          </a:p>
          <a:p>
            <a:endParaRPr lang="en-US" dirty="0">
              <a:solidFill>
                <a:srgbClr val="000000"/>
              </a:solidFill>
              <a:latin typeface="AdvPTimes"/>
            </a:endParaRPr>
          </a:p>
          <a:p>
            <a:r>
              <a:rPr lang="en-US" dirty="0" smtClean="0">
                <a:solidFill>
                  <a:srgbClr val="000000"/>
                </a:solidFill>
                <a:latin typeface="AdvPTimes"/>
              </a:rPr>
              <a:t> </a:t>
            </a:r>
            <a:r>
              <a:rPr lang="en-US" dirty="0">
                <a:solidFill>
                  <a:srgbClr val="000000"/>
                </a:solidFill>
                <a:latin typeface="AdvPTimes"/>
              </a:rPr>
              <a:t>An </a:t>
            </a:r>
            <a:r>
              <a:rPr lang="en-US" b="1" dirty="0" err="1">
                <a:solidFill>
                  <a:srgbClr val="FF0000"/>
                </a:solidFill>
                <a:latin typeface="AdvPTimes"/>
              </a:rPr>
              <a:t>intracystic</a:t>
            </a:r>
            <a:r>
              <a:rPr lang="en-US" b="1" dirty="0">
                <a:solidFill>
                  <a:srgbClr val="FF0000"/>
                </a:solidFill>
                <a:latin typeface="AdvPTimes"/>
              </a:rPr>
              <a:t> nodule </a:t>
            </a:r>
            <a:r>
              <a:rPr lang="en-US" dirty="0">
                <a:solidFill>
                  <a:srgbClr val="000000"/>
                </a:solidFill>
                <a:latin typeface="AdvPTimes"/>
              </a:rPr>
              <a:t>having </a:t>
            </a:r>
            <a:r>
              <a:rPr lang="en-US" dirty="0" smtClean="0">
                <a:solidFill>
                  <a:srgbClr val="000000"/>
                </a:solidFill>
                <a:latin typeface="AdvPTimes"/>
              </a:rPr>
              <a:t>high signal </a:t>
            </a:r>
            <a:r>
              <a:rPr lang="en-US" dirty="0">
                <a:solidFill>
                  <a:srgbClr val="000000"/>
                </a:solidFill>
                <a:latin typeface="AdvPTimes"/>
              </a:rPr>
              <a:t>intensity on T1-weighted images and low </a:t>
            </a:r>
            <a:r>
              <a:rPr lang="en-US" dirty="0" smtClean="0">
                <a:solidFill>
                  <a:srgbClr val="000000"/>
                </a:solidFill>
                <a:latin typeface="AdvPTimes"/>
              </a:rPr>
              <a:t>signal intensity </a:t>
            </a:r>
            <a:r>
              <a:rPr lang="en-US" dirty="0">
                <a:solidFill>
                  <a:srgbClr val="000000"/>
                </a:solidFill>
                <a:latin typeface="AdvPTimes"/>
              </a:rPr>
              <a:t>on T2-weighted images has been reported in </a:t>
            </a:r>
            <a:r>
              <a:rPr lang="en-US" dirty="0" smtClean="0">
                <a:solidFill>
                  <a:srgbClr val="000000"/>
                </a:solidFill>
                <a:latin typeface="AdvPTimes"/>
              </a:rPr>
              <a:t>over </a:t>
            </a:r>
            <a:r>
              <a:rPr lang="en-US" b="1" dirty="0" smtClean="0">
                <a:solidFill>
                  <a:srgbClr val="FF0000"/>
                </a:solidFill>
                <a:latin typeface="AdvPTimes"/>
              </a:rPr>
              <a:t>75 </a:t>
            </a:r>
            <a:r>
              <a:rPr lang="en-US" b="1" dirty="0">
                <a:solidFill>
                  <a:srgbClr val="FF0000"/>
                </a:solidFill>
                <a:latin typeface="AdvPTimes"/>
              </a:rPr>
              <a:t>%</a:t>
            </a:r>
            <a:r>
              <a:rPr lang="en-US" dirty="0">
                <a:solidFill>
                  <a:srgbClr val="000000"/>
                </a:solidFill>
                <a:latin typeface="AdvPTimes"/>
              </a:rPr>
              <a:t> of RCCs </a:t>
            </a:r>
            <a:endParaRPr lang="en-US" dirty="0"/>
          </a:p>
        </p:txBody>
      </p:sp>
    </p:spTree>
    <p:extLst>
      <p:ext uri="{BB962C8B-B14F-4D97-AF65-F5344CB8AC3E}">
        <p14:creationId xmlns:p14="http://schemas.microsoft.com/office/powerpoint/2010/main" val="2692514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1261" y="615167"/>
            <a:ext cx="10334625" cy="4829175"/>
          </a:xfrm>
          <a:prstGeom prst="rect">
            <a:avLst/>
          </a:prstGeom>
        </p:spPr>
      </p:pic>
    </p:spTree>
    <p:extLst>
      <p:ext uri="{BB962C8B-B14F-4D97-AF65-F5344CB8AC3E}">
        <p14:creationId xmlns:p14="http://schemas.microsoft.com/office/powerpoint/2010/main" val="17248636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8761" y="449618"/>
            <a:ext cx="364715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dirty="0">
                <a:latin typeface="AdvPTimes"/>
              </a:rPr>
              <a:t>Natural history of untreated RCCs</a:t>
            </a:r>
            <a:endParaRPr lang="en-US" dirty="0"/>
          </a:p>
        </p:txBody>
      </p:sp>
      <p:sp>
        <p:nvSpPr>
          <p:cNvPr id="4" name="Rectangle 3"/>
          <p:cNvSpPr/>
          <p:nvPr/>
        </p:nvSpPr>
        <p:spPr>
          <a:xfrm>
            <a:off x="408760" y="1138123"/>
            <a:ext cx="10370857" cy="317009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smtClean="0">
                <a:solidFill>
                  <a:schemeClr val="accent1">
                    <a:lumMod val="50000"/>
                  </a:schemeClr>
                </a:solidFill>
                <a:latin typeface="AdvPTimes"/>
              </a:rPr>
              <a:t>Size change</a:t>
            </a:r>
          </a:p>
          <a:p>
            <a:endParaRPr lang="en-US" dirty="0">
              <a:solidFill>
                <a:srgbClr val="000000"/>
              </a:solidFill>
              <a:latin typeface="AdvPTimes"/>
            </a:endParaRPr>
          </a:p>
          <a:p>
            <a:r>
              <a:rPr lang="en-US" b="1" dirty="0" smtClean="0">
                <a:solidFill>
                  <a:srgbClr val="00B050"/>
                </a:solidFill>
                <a:latin typeface="AdvPTimes"/>
              </a:rPr>
              <a:t>&gt;&gt;</a:t>
            </a:r>
            <a:r>
              <a:rPr lang="en-US" dirty="0" smtClean="0">
                <a:solidFill>
                  <a:srgbClr val="00B050"/>
                </a:solidFill>
                <a:latin typeface="AdvPTimes"/>
              </a:rPr>
              <a:t> </a:t>
            </a:r>
            <a:r>
              <a:rPr lang="en-US" sz="1600" dirty="0" smtClean="0">
                <a:solidFill>
                  <a:srgbClr val="000000"/>
                </a:solidFill>
                <a:latin typeface="AdvPTimes"/>
              </a:rPr>
              <a:t>Of </a:t>
            </a:r>
            <a:r>
              <a:rPr lang="en-US" sz="1600" dirty="0">
                <a:solidFill>
                  <a:srgbClr val="000000"/>
                </a:solidFill>
                <a:latin typeface="AdvPTimes"/>
              </a:rPr>
              <a:t>a series of 61 incidentally </a:t>
            </a:r>
            <a:r>
              <a:rPr lang="en-US" sz="1600" dirty="0" smtClean="0">
                <a:solidFill>
                  <a:srgbClr val="000000"/>
                </a:solidFill>
                <a:latin typeface="AdvPTimes"/>
              </a:rPr>
              <a:t>discovered RCC </a:t>
            </a:r>
            <a:r>
              <a:rPr lang="en-US" sz="1600" dirty="0">
                <a:solidFill>
                  <a:srgbClr val="000000"/>
                </a:solidFill>
                <a:latin typeface="AdvPTimes"/>
              </a:rPr>
              <a:t>cases reported by </a:t>
            </a:r>
            <a:r>
              <a:rPr lang="en-US" sz="1600" dirty="0" err="1">
                <a:solidFill>
                  <a:srgbClr val="000000"/>
                </a:solidFill>
                <a:latin typeface="AdvPTimes"/>
              </a:rPr>
              <a:t>Aho</a:t>
            </a:r>
            <a:r>
              <a:rPr lang="en-US" sz="1600" dirty="0">
                <a:solidFill>
                  <a:srgbClr val="000000"/>
                </a:solidFill>
                <a:latin typeface="AdvPTimes"/>
              </a:rPr>
              <a:t> and colleagues </a:t>
            </a:r>
            <a:r>
              <a:rPr lang="en-US" sz="1600" dirty="0" smtClean="0">
                <a:solidFill>
                  <a:srgbClr val="000000"/>
                </a:solidFill>
                <a:latin typeface="AdvPTimes"/>
              </a:rPr>
              <a:t>, </a:t>
            </a:r>
            <a:r>
              <a:rPr lang="en-US" sz="1600" dirty="0">
                <a:solidFill>
                  <a:srgbClr val="000000"/>
                </a:solidFill>
                <a:latin typeface="AdvPTimes"/>
              </a:rPr>
              <a:t>42 cases</a:t>
            </a:r>
          </a:p>
          <a:p>
            <a:r>
              <a:rPr lang="en-US" sz="1600" dirty="0">
                <a:solidFill>
                  <a:srgbClr val="000000"/>
                </a:solidFill>
                <a:latin typeface="AdvPTimes"/>
              </a:rPr>
              <a:t>(</a:t>
            </a:r>
            <a:r>
              <a:rPr lang="en-US" sz="1600" b="1" dirty="0">
                <a:solidFill>
                  <a:srgbClr val="00B050"/>
                </a:solidFill>
                <a:latin typeface="AdvPTimes"/>
              </a:rPr>
              <a:t>69 %</a:t>
            </a:r>
            <a:r>
              <a:rPr lang="en-US" sz="1600" dirty="0">
                <a:solidFill>
                  <a:srgbClr val="000000"/>
                </a:solidFill>
                <a:latin typeface="AdvPTimes"/>
              </a:rPr>
              <a:t>) </a:t>
            </a:r>
            <a:r>
              <a:rPr lang="en-US" sz="1600" b="1" dirty="0">
                <a:solidFill>
                  <a:srgbClr val="00B050"/>
                </a:solidFill>
                <a:latin typeface="AdvPTimes"/>
              </a:rPr>
              <a:t>did not show any growth </a:t>
            </a:r>
            <a:r>
              <a:rPr lang="en-US" sz="1600" dirty="0">
                <a:solidFill>
                  <a:srgbClr val="000000"/>
                </a:solidFill>
                <a:latin typeface="AdvPTimes"/>
              </a:rPr>
              <a:t>over a 9 year </a:t>
            </a:r>
            <a:r>
              <a:rPr lang="en-US" sz="1600" dirty="0" smtClean="0">
                <a:solidFill>
                  <a:srgbClr val="000000"/>
                </a:solidFill>
                <a:latin typeface="AdvPTimes"/>
              </a:rPr>
              <a:t>follow-up period.</a:t>
            </a:r>
          </a:p>
          <a:p>
            <a:endParaRPr lang="en-US" sz="1600" dirty="0">
              <a:solidFill>
                <a:srgbClr val="000000"/>
              </a:solidFill>
              <a:latin typeface="AdvPTimes"/>
            </a:endParaRPr>
          </a:p>
          <a:p>
            <a:endParaRPr lang="en-US" sz="1600" dirty="0" smtClean="0">
              <a:solidFill>
                <a:srgbClr val="000000"/>
              </a:solidFill>
              <a:latin typeface="AdvPTimes"/>
            </a:endParaRPr>
          </a:p>
          <a:p>
            <a:r>
              <a:rPr lang="en-US" sz="1600" dirty="0" smtClean="0">
                <a:solidFill>
                  <a:srgbClr val="000000"/>
                </a:solidFill>
                <a:latin typeface="AdvPTimes"/>
              </a:rPr>
              <a:t> </a:t>
            </a:r>
            <a:r>
              <a:rPr lang="en-US" b="1" dirty="0" smtClean="0">
                <a:solidFill>
                  <a:srgbClr val="00B050"/>
                </a:solidFill>
                <a:latin typeface="AdvPTimes"/>
              </a:rPr>
              <a:t>&gt;&gt;</a:t>
            </a:r>
            <a:r>
              <a:rPr lang="en-US" dirty="0" smtClean="0">
                <a:solidFill>
                  <a:srgbClr val="000000"/>
                </a:solidFill>
                <a:latin typeface="AdvPTimes"/>
              </a:rPr>
              <a:t> </a:t>
            </a:r>
            <a:r>
              <a:rPr lang="en-US" sz="1600" dirty="0" smtClean="0">
                <a:solidFill>
                  <a:srgbClr val="000000"/>
                </a:solidFill>
                <a:latin typeface="AdvPTimes"/>
              </a:rPr>
              <a:t>In </a:t>
            </a:r>
            <a:r>
              <a:rPr lang="en-US" sz="1600" dirty="0">
                <a:solidFill>
                  <a:srgbClr val="000000"/>
                </a:solidFill>
                <a:latin typeface="AdvPTimes"/>
              </a:rPr>
              <a:t>another series of 139 incidentally </a:t>
            </a:r>
            <a:r>
              <a:rPr lang="en-US" sz="1600" dirty="0" smtClean="0">
                <a:solidFill>
                  <a:srgbClr val="000000"/>
                </a:solidFill>
                <a:latin typeface="AdvPTimes"/>
              </a:rPr>
              <a:t>discovered RCCs </a:t>
            </a:r>
            <a:r>
              <a:rPr lang="en-US" sz="1600" dirty="0">
                <a:solidFill>
                  <a:srgbClr val="000000"/>
                </a:solidFill>
                <a:latin typeface="AdvPTimes"/>
              </a:rPr>
              <a:t>reported by </a:t>
            </a:r>
            <a:r>
              <a:rPr lang="en-US" sz="1600" dirty="0" err="1">
                <a:solidFill>
                  <a:srgbClr val="000000"/>
                </a:solidFill>
                <a:latin typeface="AdvPTimes"/>
              </a:rPr>
              <a:t>Sanno</a:t>
            </a:r>
            <a:r>
              <a:rPr lang="en-US" sz="1600" dirty="0">
                <a:solidFill>
                  <a:srgbClr val="000000"/>
                </a:solidFill>
                <a:latin typeface="AdvPTimes"/>
              </a:rPr>
              <a:t> and colleagues </a:t>
            </a:r>
            <a:r>
              <a:rPr lang="en-US" sz="1600" dirty="0" smtClean="0">
                <a:solidFill>
                  <a:srgbClr val="000000"/>
                </a:solidFill>
                <a:latin typeface="AdvPTimes"/>
              </a:rPr>
              <a:t>, </a:t>
            </a:r>
            <a:r>
              <a:rPr lang="en-US" sz="1600" dirty="0">
                <a:solidFill>
                  <a:srgbClr val="000000"/>
                </a:solidFill>
                <a:latin typeface="AdvPTimes"/>
              </a:rPr>
              <a:t>only </a:t>
            </a:r>
            <a:r>
              <a:rPr lang="en-US" sz="1600" b="1" dirty="0">
                <a:solidFill>
                  <a:srgbClr val="FF0000"/>
                </a:solidFill>
                <a:latin typeface="AdvPTimes"/>
              </a:rPr>
              <a:t>5.3 </a:t>
            </a:r>
            <a:r>
              <a:rPr lang="en-US" sz="1600" b="1" dirty="0" smtClean="0">
                <a:solidFill>
                  <a:srgbClr val="FF0000"/>
                </a:solidFill>
                <a:latin typeface="AdvPTimes"/>
              </a:rPr>
              <a:t>%</a:t>
            </a:r>
            <a:r>
              <a:rPr lang="en-US" sz="1600" b="1" dirty="0" smtClean="0">
                <a:solidFill>
                  <a:srgbClr val="000000"/>
                </a:solidFill>
                <a:latin typeface="AdvPTimes"/>
              </a:rPr>
              <a:t> </a:t>
            </a:r>
            <a:r>
              <a:rPr lang="en-US" sz="1600" dirty="0" smtClean="0">
                <a:solidFill>
                  <a:srgbClr val="000000"/>
                </a:solidFill>
                <a:latin typeface="AdvPTimes"/>
              </a:rPr>
              <a:t>of </a:t>
            </a:r>
            <a:r>
              <a:rPr lang="en-US" sz="1600" dirty="0">
                <a:solidFill>
                  <a:srgbClr val="000000"/>
                </a:solidFill>
                <a:latin typeface="AdvPTimes"/>
              </a:rPr>
              <a:t>these cases were found to have any documented </a:t>
            </a:r>
            <a:r>
              <a:rPr lang="en-US" sz="1600" b="1" dirty="0">
                <a:solidFill>
                  <a:srgbClr val="FF0000"/>
                </a:solidFill>
                <a:latin typeface="AdvPTimes"/>
              </a:rPr>
              <a:t>growth</a:t>
            </a:r>
            <a:r>
              <a:rPr lang="en-US" sz="1600" dirty="0" smtClean="0">
                <a:solidFill>
                  <a:srgbClr val="000000"/>
                </a:solidFill>
                <a:latin typeface="AdvPTimes"/>
              </a:rPr>
              <a:t>, while </a:t>
            </a:r>
            <a:r>
              <a:rPr lang="en-US" sz="1600" b="1" dirty="0">
                <a:solidFill>
                  <a:srgbClr val="0070C0"/>
                </a:solidFill>
                <a:latin typeface="AdvPTimes"/>
              </a:rPr>
              <a:t>76.5 %</a:t>
            </a:r>
            <a:r>
              <a:rPr lang="en-US" sz="1600" dirty="0">
                <a:solidFill>
                  <a:srgbClr val="000000"/>
                </a:solidFill>
                <a:latin typeface="AdvPTimes"/>
              </a:rPr>
              <a:t> of cysts remained </a:t>
            </a:r>
            <a:r>
              <a:rPr lang="en-US" sz="1600" b="1" dirty="0">
                <a:solidFill>
                  <a:srgbClr val="0070C0"/>
                </a:solidFill>
                <a:latin typeface="AdvPTimes"/>
              </a:rPr>
              <a:t>unchanged</a:t>
            </a:r>
            <a:r>
              <a:rPr lang="en-US" sz="1600" dirty="0">
                <a:solidFill>
                  <a:srgbClr val="000000"/>
                </a:solidFill>
                <a:latin typeface="AdvPTimes"/>
              </a:rPr>
              <a:t> in size</a:t>
            </a:r>
            <a:r>
              <a:rPr lang="en-US" sz="1600" dirty="0" smtClean="0">
                <a:solidFill>
                  <a:srgbClr val="000000"/>
                </a:solidFill>
                <a:latin typeface="AdvPTimes"/>
              </a:rPr>
              <a:t>.</a:t>
            </a:r>
          </a:p>
          <a:p>
            <a:endParaRPr lang="en-US" sz="1600" dirty="0">
              <a:solidFill>
                <a:srgbClr val="000000"/>
              </a:solidFill>
              <a:latin typeface="AdvPTimes"/>
            </a:endParaRPr>
          </a:p>
          <a:p>
            <a:endParaRPr lang="en-US" sz="1600" dirty="0" smtClean="0">
              <a:solidFill>
                <a:srgbClr val="000000"/>
              </a:solidFill>
              <a:latin typeface="AdvPTimes"/>
            </a:endParaRPr>
          </a:p>
          <a:p>
            <a:r>
              <a:rPr lang="en-US" b="1" dirty="0" smtClean="0">
                <a:solidFill>
                  <a:srgbClr val="00B050"/>
                </a:solidFill>
                <a:latin typeface="AdvPTimes"/>
              </a:rPr>
              <a:t>&gt;&gt;</a:t>
            </a:r>
            <a:r>
              <a:rPr lang="en-US" dirty="0" smtClean="0">
                <a:latin typeface="AdvPTimes"/>
              </a:rPr>
              <a:t> </a:t>
            </a:r>
            <a:r>
              <a:rPr lang="en-US" sz="1600" dirty="0" smtClean="0">
                <a:latin typeface="AdvPTimes"/>
              </a:rPr>
              <a:t>In </a:t>
            </a:r>
            <a:r>
              <a:rPr lang="en-US" sz="1600" b="1" dirty="0" smtClean="0">
                <a:solidFill>
                  <a:srgbClr val="00B050"/>
                </a:solidFill>
                <a:latin typeface="AdvPTimes"/>
              </a:rPr>
              <a:t>15.9 </a:t>
            </a:r>
            <a:r>
              <a:rPr lang="en-US" sz="1600" b="1" dirty="0">
                <a:solidFill>
                  <a:srgbClr val="00B050"/>
                </a:solidFill>
                <a:latin typeface="AdvPTimes"/>
              </a:rPr>
              <a:t>%</a:t>
            </a:r>
            <a:r>
              <a:rPr lang="en-US" sz="1600" dirty="0">
                <a:latin typeface="AdvPTimes"/>
              </a:rPr>
              <a:t> of cases, the cysts actually </a:t>
            </a:r>
            <a:r>
              <a:rPr lang="en-US" b="1" dirty="0">
                <a:solidFill>
                  <a:srgbClr val="00B050"/>
                </a:solidFill>
                <a:latin typeface="AdvPTimes"/>
              </a:rPr>
              <a:t>decreased</a:t>
            </a:r>
            <a:r>
              <a:rPr lang="en-US" dirty="0">
                <a:latin typeface="AdvPTimes"/>
              </a:rPr>
              <a:t> </a:t>
            </a:r>
            <a:r>
              <a:rPr lang="en-US" sz="1600" dirty="0">
                <a:latin typeface="AdvPTimes"/>
              </a:rPr>
              <a:t>in size.</a:t>
            </a:r>
            <a:endParaRPr lang="en-US" sz="1600" dirty="0"/>
          </a:p>
          <a:p>
            <a:endParaRPr lang="en-US" sz="1600" dirty="0"/>
          </a:p>
        </p:txBody>
      </p:sp>
      <p:sp>
        <p:nvSpPr>
          <p:cNvPr id="5" name="Rectangle 4"/>
          <p:cNvSpPr/>
          <p:nvPr/>
        </p:nvSpPr>
        <p:spPr>
          <a:xfrm>
            <a:off x="408760" y="4754124"/>
            <a:ext cx="10370858"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rgbClr val="000000"/>
                </a:solidFill>
                <a:latin typeface="AdvPTimes"/>
              </a:rPr>
              <a:t>Within the series published by </a:t>
            </a:r>
            <a:r>
              <a:rPr lang="en-US" dirty="0" err="1">
                <a:solidFill>
                  <a:srgbClr val="000000"/>
                </a:solidFill>
                <a:latin typeface="AdvPTimes"/>
              </a:rPr>
              <a:t>Aho</a:t>
            </a:r>
            <a:r>
              <a:rPr lang="en-US" dirty="0">
                <a:solidFill>
                  <a:srgbClr val="000000"/>
                </a:solidFill>
                <a:latin typeface="AdvPTimes"/>
              </a:rPr>
              <a:t> </a:t>
            </a:r>
            <a:r>
              <a:rPr lang="en-US" dirty="0" smtClean="0">
                <a:solidFill>
                  <a:srgbClr val="000000"/>
                </a:solidFill>
                <a:latin typeface="AdvPTimes"/>
              </a:rPr>
              <a:t>and colleagues , </a:t>
            </a:r>
            <a:r>
              <a:rPr lang="en-US" dirty="0">
                <a:solidFill>
                  <a:srgbClr val="000000"/>
                </a:solidFill>
                <a:latin typeface="AdvPTimes"/>
              </a:rPr>
              <a:t>development of </a:t>
            </a:r>
            <a:r>
              <a:rPr lang="en-US" dirty="0">
                <a:solidFill>
                  <a:srgbClr val="FFFF00"/>
                </a:solidFill>
                <a:latin typeface="AdvPTimes"/>
              </a:rPr>
              <a:t>new</a:t>
            </a:r>
            <a:r>
              <a:rPr lang="en-US" dirty="0">
                <a:solidFill>
                  <a:srgbClr val="000000"/>
                </a:solidFill>
                <a:latin typeface="AdvPTimes"/>
              </a:rPr>
              <a:t> visual loss</a:t>
            </a:r>
            <a:r>
              <a:rPr lang="en-US" dirty="0" smtClean="0">
                <a:solidFill>
                  <a:srgbClr val="000000"/>
                </a:solidFill>
                <a:latin typeface="AdvPTimes"/>
              </a:rPr>
              <a:t>, </a:t>
            </a:r>
            <a:r>
              <a:rPr lang="en-US" dirty="0" err="1" smtClean="0">
                <a:solidFill>
                  <a:srgbClr val="000000"/>
                </a:solidFill>
                <a:latin typeface="AdvPTimes"/>
              </a:rPr>
              <a:t>endocrinopathy</a:t>
            </a:r>
            <a:r>
              <a:rPr lang="en-US" dirty="0">
                <a:solidFill>
                  <a:srgbClr val="000000"/>
                </a:solidFill>
                <a:latin typeface="AdvPTimes"/>
              </a:rPr>
              <a:t>,</a:t>
            </a:r>
          </a:p>
          <a:p>
            <a:r>
              <a:rPr lang="en-US" dirty="0">
                <a:solidFill>
                  <a:srgbClr val="000000"/>
                </a:solidFill>
                <a:latin typeface="AdvPTimes"/>
              </a:rPr>
              <a:t>or significant cyst growth (</a:t>
            </a:r>
            <a:r>
              <a:rPr lang="en-US" dirty="0">
                <a:solidFill>
                  <a:srgbClr val="000000"/>
                </a:solidFill>
                <a:latin typeface="AdvPSMP4"/>
              </a:rPr>
              <a:t>[</a:t>
            </a:r>
            <a:r>
              <a:rPr lang="en-US" dirty="0">
                <a:solidFill>
                  <a:srgbClr val="000000"/>
                </a:solidFill>
                <a:latin typeface="AdvPTimes"/>
              </a:rPr>
              <a:t>1.5 cm) occurred </a:t>
            </a:r>
            <a:r>
              <a:rPr lang="en-US" dirty="0" smtClean="0">
                <a:solidFill>
                  <a:srgbClr val="000000"/>
                </a:solidFill>
                <a:latin typeface="AdvPTimes"/>
              </a:rPr>
              <a:t>in </a:t>
            </a:r>
            <a:r>
              <a:rPr lang="en-US" dirty="0" smtClean="0">
                <a:solidFill>
                  <a:srgbClr val="FFFF00"/>
                </a:solidFill>
                <a:latin typeface="AdvPTimes"/>
              </a:rPr>
              <a:t>31 </a:t>
            </a:r>
            <a:r>
              <a:rPr lang="en-US" dirty="0">
                <a:solidFill>
                  <a:srgbClr val="FFFF00"/>
                </a:solidFill>
                <a:latin typeface="AdvPTimes"/>
              </a:rPr>
              <a:t>%</a:t>
            </a:r>
            <a:r>
              <a:rPr lang="en-US" dirty="0">
                <a:solidFill>
                  <a:srgbClr val="000000"/>
                </a:solidFill>
                <a:latin typeface="AdvPTimes"/>
              </a:rPr>
              <a:t> of patients observed through serial imaging over </a:t>
            </a:r>
            <a:r>
              <a:rPr lang="en-US" dirty="0" smtClean="0">
                <a:solidFill>
                  <a:srgbClr val="000000"/>
                </a:solidFill>
                <a:latin typeface="AdvPTimes"/>
              </a:rPr>
              <a:t>a </a:t>
            </a:r>
            <a:r>
              <a:rPr lang="en-US" dirty="0" smtClean="0">
                <a:solidFill>
                  <a:srgbClr val="FFFF00"/>
                </a:solidFill>
                <a:latin typeface="AdvPTimes"/>
              </a:rPr>
              <a:t>9-year </a:t>
            </a:r>
            <a:r>
              <a:rPr lang="en-US" dirty="0">
                <a:solidFill>
                  <a:srgbClr val="FFFF00"/>
                </a:solidFill>
                <a:latin typeface="AdvPTimes"/>
              </a:rPr>
              <a:t>period</a:t>
            </a:r>
            <a:r>
              <a:rPr lang="en-US" dirty="0">
                <a:solidFill>
                  <a:srgbClr val="000000"/>
                </a:solidFill>
                <a:latin typeface="AdvPTimes"/>
              </a:rPr>
              <a:t>.</a:t>
            </a:r>
            <a:endParaRPr lang="en-US" dirty="0"/>
          </a:p>
        </p:txBody>
      </p:sp>
    </p:spTree>
    <p:extLst>
      <p:ext uri="{BB962C8B-B14F-4D97-AF65-F5344CB8AC3E}">
        <p14:creationId xmlns:p14="http://schemas.microsoft.com/office/powerpoint/2010/main" val="2296810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6524" y="136768"/>
            <a:ext cx="8733150" cy="6721232"/>
          </a:xfrm>
          <a:prstGeom prst="rect">
            <a:avLst/>
          </a:prstGeom>
        </p:spPr>
      </p:pic>
    </p:spTree>
    <p:extLst>
      <p:ext uri="{BB962C8B-B14F-4D97-AF65-F5344CB8AC3E}">
        <p14:creationId xmlns:p14="http://schemas.microsoft.com/office/powerpoint/2010/main" val="13734863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547" y="429372"/>
            <a:ext cx="11745532" cy="338554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dirty="0">
                <a:solidFill>
                  <a:srgbClr val="FFC000"/>
                </a:solidFill>
                <a:latin typeface="AdvPTimes"/>
              </a:rPr>
              <a:t>Surgical management</a:t>
            </a:r>
          </a:p>
          <a:p>
            <a:endParaRPr lang="en-US" dirty="0" smtClean="0">
              <a:solidFill>
                <a:srgbClr val="000000"/>
              </a:solidFill>
              <a:latin typeface="AdvPTimes"/>
            </a:endParaRPr>
          </a:p>
          <a:p>
            <a:endParaRPr lang="en-US" dirty="0">
              <a:solidFill>
                <a:srgbClr val="000000"/>
              </a:solidFill>
              <a:latin typeface="AdvPTimes"/>
            </a:endParaRPr>
          </a:p>
          <a:p>
            <a:r>
              <a:rPr lang="en-US" sz="1600" dirty="0" smtClean="0">
                <a:solidFill>
                  <a:srgbClr val="000000"/>
                </a:solidFill>
                <a:latin typeface="AdvPTimes"/>
              </a:rPr>
              <a:t>Surgical </a:t>
            </a:r>
            <a:r>
              <a:rPr lang="en-US" sz="1600" dirty="0">
                <a:solidFill>
                  <a:srgbClr val="000000"/>
                </a:solidFill>
                <a:latin typeface="AdvPTimes"/>
              </a:rPr>
              <a:t>drainage is the mainstay for </a:t>
            </a:r>
            <a:r>
              <a:rPr lang="en-US" sz="1600" b="1" dirty="0">
                <a:solidFill>
                  <a:srgbClr val="002060"/>
                </a:solidFill>
                <a:latin typeface="AdvPTimes"/>
              </a:rPr>
              <a:t>symptomatic</a:t>
            </a:r>
            <a:r>
              <a:rPr lang="en-US" sz="1600" dirty="0">
                <a:solidFill>
                  <a:srgbClr val="000000"/>
                </a:solidFill>
                <a:latin typeface="AdvPTimes"/>
              </a:rPr>
              <a:t> RCCs</a:t>
            </a:r>
            <a:r>
              <a:rPr lang="en-US" sz="1600" dirty="0" smtClean="0">
                <a:solidFill>
                  <a:srgbClr val="000000"/>
                </a:solidFill>
                <a:latin typeface="AdvPTimes"/>
              </a:rPr>
              <a:t>, and </a:t>
            </a:r>
            <a:r>
              <a:rPr lang="en-US" sz="1600" dirty="0">
                <a:solidFill>
                  <a:srgbClr val="000000"/>
                </a:solidFill>
                <a:latin typeface="AdvPTimes"/>
              </a:rPr>
              <a:t>it is typically achieved via a </a:t>
            </a:r>
            <a:r>
              <a:rPr lang="en-US" sz="1600" dirty="0" err="1">
                <a:solidFill>
                  <a:srgbClr val="000000"/>
                </a:solidFill>
                <a:latin typeface="AdvPTimes"/>
              </a:rPr>
              <a:t>transsphenoidal</a:t>
            </a:r>
            <a:r>
              <a:rPr lang="en-US" sz="1600" dirty="0">
                <a:solidFill>
                  <a:srgbClr val="000000"/>
                </a:solidFill>
                <a:latin typeface="AdvPTimes"/>
              </a:rPr>
              <a:t> exposure.</a:t>
            </a:r>
          </a:p>
          <a:p>
            <a:endParaRPr lang="en-US" sz="1600" dirty="0" smtClean="0">
              <a:solidFill>
                <a:srgbClr val="000000"/>
              </a:solidFill>
              <a:latin typeface="AdvPTimes"/>
            </a:endParaRPr>
          </a:p>
          <a:p>
            <a:r>
              <a:rPr lang="en-US" sz="1600" dirty="0" smtClean="0">
                <a:solidFill>
                  <a:srgbClr val="000000"/>
                </a:solidFill>
                <a:latin typeface="AdvPTimes"/>
              </a:rPr>
              <a:t>Historically</a:t>
            </a:r>
            <a:r>
              <a:rPr lang="en-US" sz="1600" dirty="0">
                <a:solidFill>
                  <a:srgbClr val="000000"/>
                </a:solidFill>
                <a:latin typeface="AdvPTimes"/>
              </a:rPr>
              <a:t>, RCCs were treated with </a:t>
            </a:r>
            <a:r>
              <a:rPr lang="en-US" sz="1600" b="1" dirty="0">
                <a:solidFill>
                  <a:srgbClr val="002060"/>
                </a:solidFill>
                <a:latin typeface="AdvPTimes"/>
              </a:rPr>
              <a:t>cyst wall </a:t>
            </a:r>
            <a:r>
              <a:rPr lang="en-US" sz="1600" b="1" dirty="0" smtClean="0">
                <a:solidFill>
                  <a:srgbClr val="002060"/>
                </a:solidFill>
                <a:latin typeface="AdvPTimes"/>
              </a:rPr>
              <a:t>fenestration for </a:t>
            </a:r>
            <a:r>
              <a:rPr lang="en-US" sz="1600" b="1" dirty="0">
                <a:solidFill>
                  <a:srgbClr val="002060"/>
                </a:solidFill>
                <a:latin typeface="AdvPTimes"/>
              </a:rPr>
              <a:t>decompression</a:t>
            </a:r>
            <a:r>
              <a:rPr lang="en-US" sz="1600" dirty="0">
                <a:solidFill>
                  <a:srgbClr val="000000"/>
                </a:solidFill>
                <a:latin typeface="AdvPTimes"/>
              </a:rPr>
              <a:t> along with biopsy sampling of the </a:t>
            </a:r>
            <a:r>
              <a:rPr lang="en-US" sz="1600" dirty="0" smtClean="0">
                <a:solidFill>
                  <a:srgbClr val="000000"/>
                </a:solidFill>
                <a:latin typeface="AdvPTimes"/>
              </a:rPr>
              <a:t>cyst wall </a:t>
            </a:r>
            <a:r>
              <a:rPr lang="en-US" sz="1600" dirty="0">
                <a:solidFill>
                  <a:srgbClr val="000000"/>
                </a:solidFill>
                <a:latin typeface="AdvPTimes"/>
              </a:rPr>
              <a:t>to confirm the </a:t>
            </a:r>
            <a:r>
              <a:rPr lang="en-US" sz="1600" dirty="0" smtClean="0">
                <a:solidFill>
                  <a:srgbClr val="000000"/>
                </a:solidFill>
                <a:latin typeface="AdvPTimes"/>
              </a:rPr>
              <a:t>diagnosis. </a:t>
            </a:r>
          </a:p>
          <a:p>
            <a:endParaRPr lang="en-US" sz="1600" dirty="0">
              <a:solidFill>
                <a:srgbClr val="000000"/>
              </a:solidFill>
              <a:latin typeface="AdvPTimes"/>
            </a:endParaRPr>
          </a:p>
          <a:p>
            <a:endParaRPr lang="en-US" sz="1600" dirty="0" smtClean="0">
              <a:solidFill>
                <a:srgbClr val="000000"/>
              </a:solidFill>
              <a:latin typeface="AdvPTimes"/>
            </a:endParaRPr>
          </a:p>
          <a:p>
            <a:r>
              <a:rPr lang="en-US" sz="1600" dirty="0" smtClean="0">
                <a:solidFill>
                  <a:srgbClr val="000000"/>
                </a:solidFill>
                <a:latin typeface="AdvPTimes"/>
              </a:rPr>
              <a:t>More </a:t>
            </a:r>
            <a:r>
              <a:rPr lang="en-US" sz="1600" dirty="0">
                <a:solidFill>
                  <a:srgbClr val="000000"/>
                </a:solidFill>
                <a:latin typeface="AdvPTimes"/>
              </a:rPr>
              <a:t>recently, </a:t>
            </a:r>
            <a:r>
              <a:rPr lang="en-US" sz="1600" dirty="0" smtClean="0">
                <a:solidFill>
                  <a:srgbClr val="000000"/>
                </a:solidFill>
                <a:latin typeface="AdvPTimes"/>
              </a:rPr>
              <a:t>some authors </a:t>
            </a:r>
            <a:r>
              <a:rPr lang="en-US" sz="1600" dirty="0">
                <a:solidFill>
                  <a:srgbClr val="000000"/>
                </a:solidFill>
                <a:latin typeface="AdvPTimes"/>
              </a:rPr>
              <a:t>have advocated for the need for removal of </a:t>
            </a:r>
            <a:r>
              <a:rPr lang="en-US" sz="1600" dirty="0" smtClean="0">
                <a:solidFill>
                  <a:srgbClr val="000000"/>
                </a:solidFill>
                <a:latin typeface="AdvPTimes"/>
              </a:rPr>
              <a:t>the </a:t>
            </a:r>
            <a:r>
              <a:rPr lang="en-US" sz="1600" b="1" dirty="0" smtClean="0">
                <a:solidFill>
                  <a:srgbClr val="002060"/>
                </a:solidFill>
                <a:latin typeface="AdvPTimes"/>
              </a:rPr>
              <a:t>entire </a:t>
            </a:r>
            <a:r>
              <a:rPr lang="en-US" sz="1600" b="1" dirty="0">
                <a:solidFill>
                  <a:srgbClr val="002060"/>
                </a:solidFill>
                <a:latin typeface="AdvPTimes"/>
              </a:rPr>
              <a:t>cyst wall</a:t>
            </a:r>
            <a:r>
              <a:rPr lang="en-US" sz="1600" dirty="0">
                <a:solidFill>
                  <a:srgbClr val="000000"/>
                </a:solidFill>
                <a:latin typeface="AdvPTimes"/>
              </a:rPr>
              <a:t>, quoting lower rates of cyst recurrence </a:t>
            </a:r>
            <a:r>
              <a:rPr lang="en-US" sz="1600" dirty="0" smtClean="0">
                <a:solidFill>
                  <a:srgbClr val="000000"/>
                </a:solidFill>
                <a:latin typeface="AdvPTimes"/>
              </a:rPr>
              <a:t>with this </a:t>
            </a:r>
            <a:r>
              <a:rPr lang="en-US" sz="1600" dirty="0">
                <a:solidFill>
                  <a:srgbClr val="000000"/>
                </a:solidFill>
                <a:latin typeface="AdvPTimes"/>
              </a:rPr>
              <a:t>more aggressive </a:t>
            </a:r>
            <a:r>
              <a:rPr lang="en-US" sz="1600" dirty="0" smtClean="0">
                <a:solidFill>
                  <a:srgbClr val="000000"/>
                </a:solidFill>
                <a:latin typeface="AdvPTimes"/>
              </a:rPr>
              <a:t>approach.</a:t>
            </a:r>
          </a:p>
          <a:p>
            <a:r>
              <a:rPr lang="en-US" sz="1600" dirty="0">
                <a:solidFill>
                  <a:srgbClr val="000000"/>
                </a:solidFill>
                <a:latin typeface="AdvPTimes"/>
              </a:rPr>
              <a:t>	</a:t>
            </a:r>
            <a:r>
              <a:rPr lang="en-US" sz="1600" dirty="0" smtClean="0">
                <a:solidFill>
                  <a:srgbClr val="000000"/>
                </a:solidFill>
                <a:latin typeface="AdvPTimes"/>
              </a:rPr>
              <a:t>  </a:t>
            </a:r>
            <a:r>
              <a:rPr lang="en-US" sz="1600" dirty="0">
                <a:solidFill>
                  <a:srgbClr val="000000"/>
                </a:solidFill>
                <a:latin typeface="AdvPTimes"/>
              </a:rPr>
              <a:t>	</a:t>
            </a:r>
            <a:r>
              <a:rPr lang="en-US" sz="1600" dirty="0" smtClean="0">
                <a:solidFill>
                  <a:srgbClr val="000000"/>
                </a:solidFill>
                <a:latin typeface="AdvPTimes"/>
              </a:rPr>
              <a:t>Unfortunately, similarly </a:t>
            </a:r>
            <a:r>
              <a:rPr lang="en-US" sz="1600" dirty="0">
                <a:solidFill>
                  <a:srgbClr val="000000"/>
                </a:solidFill>
                <a:latin typeface="AdvPTimes"/>
              </a:rPr>
              <a:t>to </a:t>
            </a:r>
            <a:r>
              <a:rPr lang="en-US" sz="1600" dirty="0" err="1">
                <a:solidFill>
                  <a:srgbClr val="000000"/>
                </a:solidFill>
                <a:latin typeface="AdvPTimes"/>
              </a:rPr>
              <a:t>craniopharyngiomas</a:t>
            </a:r>
            <a:r>
              <a:rPr lang="en-US" sz="1600" dirty="0">
                <a:solidFill>
                  <a:srgbClr val="000000"/>
                </a:solidFill>
                <a:latin typeface="AdvPTimes"/>
              </a:rPr>
              <a:t>, complete cyst </a:t>
            </a:r>
            <a:r>
              <a:rPr lang="en-US" sz="1600" dirty="0" smtClean="0">
                <a:solidFill>
                  <a:srgbClr val="000000"/>
                </a:solidFill>
                <a:latin typeface="AdvPTimes"/>
              </a:rPr>
              <a:t>removal has </a:t>
            </a:r>
            <a:r>
              <a:rPr lang="en-US" sz="1600" dirty="0">
                <a:solidFill>
                  <a:srgbClr val="000000"/>
                </a:solidFill>
                <a:latin typeface="AdvPTimes"/>
              </a:rPr>
              <a:t>been found to be associated </a:t>
            </a:r>
            <a:r>
              <a:rPr lang="en-US" sz="1600" dirty="0" smtClean="0">
                <a:solidFill>
                  <a:srgbClr val="000000"/>
                </a:solidFill>
                <a:latin typeface="AdvPTimes"/>
              </a:rPr>
              <a:t>		with </a:t>
            </a:r>
            <a:r>
              <a:rPr lang="en-US" sz="1600" b="1" dirty="0">
                <a:solidFill>
                  <a:srgbClr val="002060"/>
                </a:solidFill>
                <a:latin typeface="AdvPTimes"/>
              </a:rPr>
              <a:t>higher rates of </a:t>
            </a:r>
            <a:r>
              <a:rPr lang="en-US" sz="1600" b="1" dirty="0" smtClean="0">
                <a:solidFill>
                  <a:srgbClr val="002060"/>
                </a:solidFill>
                <a:latin typeface="AdvPTimes"/>
              </a:rPr>
              <a:t>postoperative endocrine </a:t>
            </a:r>
            <a:r>
              <a:rPr lang="en-US" sz="1600" b="1" dirty="0" err="1" smtClean="0">
                <a:solidFill>
                  <a:srgbClr val="002060"/>
                </a:solidFill>
                <a:latin typeface="AdvPTimes"/>
              </a:rPr>
              <a:t>complicatins</a:t>
            </a:r>
            <a:endParaRPr lang="en-US" sz="1600" b="1" dirty="0">
              <a:solidFill>
                <a:srgbClr val="002060"/>
              </a:solidFill>
            </a:endParaRPr>
          </a:p>
        </p:txBody>
      </p:sp>
      <p:sp>
        <p:nvSpPr>
          <p:cNvPr id="3" name="Rectangle 2"/>
          <p:cNvSpPr/>
          <p:nvPr/>
        </p:nvSpPr>
        <p:spPr>
          <a:xfrm>
            <a:off x="1197736" y="4274232"/>
            <a:ext cx="10032642" cy="1892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rgbClr val="000000"/>
                </a:solidFill>
                <a:latin typeface="AdvPTimes"/>
              </a:rPr>
              <a:t>The morbidity of surgical treatment of RCCs must </a:t>
            </a:r>
            <a:r>
              <a:rPr lang="en-US" dirty="0" smtClean="0">
                <a:solidFill>
                  <a:srgbClr val="000000"/>
                </a:solidFill>
                <a:latin typeface="AdvPTimes"/>
              </a:rPr>
              <a:t>include considerations </a:t>
            </a:r>
            <a:r>
              <a:rPr lang="en-US" dirty="0">
                <a:solidFill>
                  <a:srgbClr val="000000"/>
                </a:solidFill>
                <a:latin typeface="AdvPTimes"/>
              </a:rPr>
              <a:t>of those involved with the </a:t>
            </a:r>
            <a:r>
              <a:rPr lang="en-US" dirty="0" err="1" smtClean="0">
                <a:solidFill>
                  <a:srgbClr val="000000"/>
                </a:solidFill>
                <a:latin typeface="AdvPTimes"/>
              </a:rPr>
              <a:t>transsphenoidal</a:t>
            </a:r>
            <a:r>
              <a:rPr lang="en-US" dirty="0" smtClean="0">
                <a:solidFill>
                  <a:srgbClr val="000000"/>
                </a:solidFill>
                <a:latin typeface="AdvPTimes"/>
              </a:rPr>
              <a:t>  approach</a:t>
            </a:r>
            <a:r>
              <a:rPr lang="en-US" dirty="0">
                <a:solidFill>
                  <a:srgbClr val="000000"/>
                </a:solidFill>
                <a:latin typeface="AdvPTimes"/>
              </a:rPr>
              <a:t>, including </a:t>
            </a:r>
            <a:endParaRPr lang="en-US" dirty="0" smtClean="0">
              <a:solidFill>
                <a:srgbClr val="000000"/>
              </a:solidFill>
              <a:latin typeface="AdvPTimes"/>
            </a:endParaRPr>
          </a:p>
          <a:p>
            <a:pPr marL="1200150" lvl="2" indent="-285750">
              <a:lnSpc>
                <a:spcPct val="150000"/>
              </a:lnSpc>
              <a:buFont typeface="Wingdings" panose="05000000000000000000" pitchFamily="2" charset="2"/>
              <a:buChar char="Ø"/>
            </a:pPr>
            <a:r>
              <a:rPr lang="en-US" dirty="0" smtClean="0">
                <a:solidFill>
                  <a:srgbClr val="FFFF00"/>
                </a:solidFill>
                <a:latin typeface="AdvPTimes"/>
              </a:rPr>
              <a:t>cerebrospinal </a:t>
            </a:r>
            <a:r>
              <a:rPr lang="en-US" dirty="0">
                <a:solidFill>
                  <a:srgbClr val="FFFF00"/>
                </a:solidFill>
                <a:latin typeface="AdvPTimes"/>
              </a:rPr>
              <a:t>fluid </a:t>
            </a:r>
            <a:r>
              <a:rPr lang="en-US" dirty="0" smtClean="0">
                <a:solidFill>
                  <a:srgbClr val="FFFF00"/>
                </a:solidFill>
                <a:latin typeface="AdvPTimes"/>
              </a:rPr>
              <a:t>leaks</a:t>
            </a:r>
            <a:endParaRPr lang="en-US" dirty="0" smtClean="0">
              <a:solidFill>
                <a:srgbClr val="000000"/>
              </a:solidFill>
              <a:latin typeface="AdvPTimes"/>
            </a:endParaRPr>
          </a:p>
          <a:p>
            <a:pPr marL="1200150" lvl="2" indent="-285750">
              <a:lnSpc>
                <a:spcPct val="150000"/>
              </a:lnSpc>
              <a:buFont typeface="Wingdings" panose="05000000000000000000" pitchFamily="2" charset="2"/>
              <a:buChar char="Ø"/>
            </a:pPr>
            <a:r>
              <a:rPr lang="en-US" dirty="0" smtClean="0">
                <a:solidFill>
                  <a:srgbClr val="FFFF00"/>
                </a:solidFill>
                <a:latin typeface="AdvPTimes"/>
              </a:rPr>
              <a:t>s</a:t>
            </a:r>
            <a:r>
              <a:rPr lang="en-US" dirty="0" smtClean="0">
                <a:solidFill>
                  <a:srgbClr val="FFFF00"/>
                </a:solidFill>
                <a:latin typeface="AdvPTimes"/>
              </a:rPr>
              <a:t>urgical site infections</a:t>
            </a:r>
          </a:p>
          <a:p>
            <a:pPr marL="1200150" lvl="2" indent="-285750">
              <a:lnSpc>
                <a:spcPct val="150000"/>
              </a:lnSpc>
              <a:buFont typeface="Wingdings" panose="05000000000000000000" pitchFamily="2" charset="2"/>
              <a:buChar char="Ø"/>
            </a:pPr>
            <a:r>
              <a:rPr lang="en-US" dirty="0" smtClean="0">
                <a:solidFill>
                  <a:srgbClr val="FFFF00"/>
                </a:solidFill>
                <a:latin typeface="AdvPTimes"/>
              </a:rPr>
              <a:t>injury </a:t>
            </a:r>
            <a:r>
              <a:rPr lang="en-US" dirty="0">
                <a:solidFill>
                  <a:srgbClr val="FFFF00"/>
                </a:solidFill>
                <a:latin typeface="AdvPTimes"/>
              </a:rPr>
              <a:t>to the carotid artery </a:t>
            </a:r>
            <a:r>
              <a:rPr lang="en-US" dirty="0" smtClean="0">
                <a:solidFill>
                  <a:srgbClr val="FFFF00"/>
                </a:solidFill>
                <a:latin typeface="AdvPTimes"/>
              </a:rPr>
              <a:t>or the </a:t>
            </a:r>
            <a:r>
              <a:rPr lang="en-US" dirty="0">
                <a:solidFill>
                  <a:srgbClr val="FFFF00"/>
                </a:solidFill>
                <a:latin typeface="AdvPTimes"/>
              </a:rPr>
              <a:t>optic apparatus. Among the three large </a:t>
            </a:r>
            <a:r>
              <a:rPr lang="en-US" dirty="0" smtClean="0">
                <a:solidFill>
                  <a:srgbClr val="FFFF00"/>
                </a:solidFill>
                <a:latin typeface="AdvPTimes"/>
              </a:rPr>
              <a:t>clinical</a:t>
            </a:r>
            <a:endParaRPr lang="en-US" dirty="0">
              <a:solidFill>
                <a:srgbClr val="FFFF00"/>
              </a:solidFill>
            </a:endParaRPr>
          </a:p>
        </p:txBody>
      </p:sp>
    </p:spTree>
    <p:extLst>
      <p:ext uri="{BB962C8B-B14F-4D97-AF65-F5344CB8AC3E}">
        <p14:creationId xmlns:p14="http://schemas.microsoft.com/office/powerpoint/2010/main" val="35715651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310" y="629923"/>
            <a:ext cx="437812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dirty="0">
                <a:latin typeface="AdvPTimes"/>
              </a:rPr>
              <a:t>Recurrence rates after surgical treatment</a:t>
            </a:r>
            <a:endParaRPr lang="en-US" dirty="0"/>
          </a:p>
        </p:txBody>
      </p:sp>
      <p:sp>
        <p:nvSpPr>
          <p:cNvPr id="3" name="Rectangle 2"/>
          <p:cNvSpPr/>
          <p:nvPr/>
        </p:nvSpPr>
        <p:spPr>
          <a:xfrm>
            <a:off x="571310" y="1317542"/>
            <a:ext cx="11328769" cy="369332"/>
          </a:xfrm>
          <a:prstGeom prst="rect">
            <a:avLst/>
          </a:prstGeom>
        </p:spPr>
        <p:txBody>
          <a:bodyPr wrap="square">
            <a:spAutoFit/>
          </a:bodyPr>
          <a:lstStyle/>
          <a:p>
            <a:r>
              <a:rPr lang="en-US" dirty="0">
                <a:solidFill>
                  <a:srgbClr val="000000"/>
                </a:solidFill>
                <a:latin typeface="AdvPTimes"/>
              </a:rPr>
              <a:t>Some </a:t>
            </a:r>
            <a:r>
              <a:rPr lang="en-US" dirty="0" smtClean="0">
                <a:solidFill>
                  <a:srgbClr val="000000"/>
                </a:solidFill>
                <a:latin typeface="AdvPTimes"/>
              </a:rPr>
              <a:t>studies report </a:t>
            </a:r>
            <a:r>
              <a:rPr lang="en-US" dirty="0">
                <a:solidFill>
                  <a:srgbClr val="000000"/>
                </a:solidFill>
                <a:latin typeface="AdvPTimes"/>
              </a:rPr>
              <a:t>very low rates, as low as </a:t>
            </a:r>
            <a:r>
              <a:rPr lang="en-US" dirty="0">
                <a:solidFill>
                  <a:srgbClr val="FF0000"/>
                </a:solidFill>
                <a:latin typeface="AdvPTimes"/>
              </a:rPr>
              <a:t>0 %</a:t>
            </a:r>
            <a:r>
              <a:rPr lang="en-US" dirty="0">
                <a:solidFill>
                  <a:srgbClr val="000000"/>
                </a:solidFill>
                <a:latin typeface="AdvPTimes"/>
              </a:rPr>
              <a:t> </a:t>
            </a:r>
            <a:r>
              <a:rPr lang="en-US" dirty="0" smtClean="0">
                <a:solidFill>
                  <a:srgbClr val="000000"/>
                </a:solidFill>
                <a:latin typeface="AdvPTimes"/>
              </a:rPr>
              <a:t>, </a:t>
            </a:r>
            <a:r>
              <a:rPr lang="en-US" dirty="0">
                <a:solidFill>
                  <a:srgbClr val="000000"/>
                </a:solidFill>
                <a:latin typeface="AdvPTimes"/>
              </a:rPr>
              <a:t>and some </a:t>
            </a:r>
            <a:r>
              <a:rPr lang="en-US" dirty="0" smtClean="0">
                <a:solidFill>
                  <a:srgbClr val="000000"/>
                </a:solidFill>
                <a:latin typeface="AdvPTimes"/>
              </a:rPr>
              <a:t>reports describe </a:t>
            </a:r>
            <a:r>
              <a:rPr lang="en-US" dirty="0">
                <a:solidFill>
                  <a:srgbClr val="000000"/>
                </a:solidFill>
                <a:latin typeface="AdvPTimes"/>
              </a:rPr>
              <a:t>high rates, up to </a:t>
            </a:r>
            <a:r>
              <a:rPr lang="en-US" dirty="0">
                <a:solidFill>
                  <a:srgbClr val="FF0000"/>
                </a:solidFill>
                <a:latin typeface="AdvPTimes"/>
              </a:rPr>
              <a:t>42 </a:t>
            </a:r>
            <a:r>
              <a:rPr lang="en-US" dirty="0" smtClean="0">
                <a:solidFill>
                  <a:srgbClr val="FF0000"/>
                </a:solidFill>
                <a:latin typeface="AdvPTimes"/>
              </a:rPr>
              <a:t>%</a:t>
            </a:r>
            <a:endParaRPr lang="en-US" dirty="0">
              <a:solidFill>
                <a:srgbClr val="FF0000"/>
              </a:solidFill>
            </a:endParaRPr>
          </a:p>
        </p:txBody>
      </p:sp>
      <p:sp>
        <p:nvSpPr>
          <p:cNvPr id="4" name="Rectangle 3"/>
          <p:cNvSpPr/>
          <p:nvPr/>
        </p:nvSpPr>
        <p:spPr>
          <a:xfrm>
            <a:off x="571310" y="1859546"/>
            <a:ext cx="10517400" cy="1200329"/>
          </a:xfrm>
          <a:prstGeom prst="rect">
            <a:avLst/>
          </a:prstGeom>
        </p:spPr>
        <p:txBody>
          <a:bodyPr wrap="square">
            <a:spAutoFit/>
          </a:bodyPr>
          <a:lstStyle/>
          <a:p>
            <a:endParaRPr lang="en-US" b="1" dirty="0" smtClean="0">
              <a:solidFill>
                <a:srgbClr val="00B050"/>
              </a:solidFill>
              <a:latin typeface="AdvPTimes"/>
            </a:endParaRPr>
          </a:p>
          <a:p>
            <a:r>
              <a:rPr lang="en-US" b="1" dirty="0" smtClean="0">
                <a:solidFill>
                  <a:srgbClr val="00B050"/>
                </a:solidFill>
                <a:latin typeface="AdvPTimes"/>
              </a:rPr>
              <a:t>&gt;&gt;</a:t>
            </a:r>
            <a:r>
              <a:rPr lang="en-US" dirty="0" smtClean="0">
                <a:solidFill>
                  <a:srgbClr val="00B050"/>
                </a:solidFill>
                <a:latin typeface="AdvPTimes"/>
              </a:rPr>
              <a:t> </a:t>
            </a:r>
            <a:r>
              <a:rPr lang="en-US" dirty="0" err="1" smtClean="0">
                <a:solidFill>
                  <a:srgbClr val="000000"/>
                </a:solidFill>
                <a:latin typeface="AdvPTimes"/>
              </a:rPr>
              <a:t>Aho</a:t>
            </a:r>
            <a:r>
              <a:rPr lang="en-US" dirty="0" smtClean="0">
                <a:solidFill>
                  <a:srgbClr val="000000"/>
                </a:solidFill>
                <a:latin typeface="AdvPTimes"/>
              </a:rPr>
              <a:t> </a:t>
            </a:r>
            <a:r>
              <a:rPr lang="en-US" dirty="0">
                <a:solidFill>
                  <a:srgbClr val="000000"/>
                </a:solidFill>
                <a:latin typeface="AdvPTimes"/>
              </a:rPr>
              <a:t>and </a:t>
            </a:r>
            <a:r>
              <a:rPr lang="en-US" dirty="0" smtClean="0">
                <a:solidFill>
                  <a:srgbClr val="000000"/>
                </a:solidFill>
                <a:latin typeface="AdvPTimes"/>
              </a:rPr>
              <a:t>colleagues </a:t>
            </a:r>
            <a:r>
              <a:rPr lang="en-US" dirty="0">
                <a:solidFill>
                  <a:srgbClr val="000000"/>
                </a:solidFill>
                <a:latin typeface="AdvPTimes"/>
              </a:rPr>
              <a:t>: </a:t>
            </a:r>
            <a:r>
              <a:rPr lang="en-US" dirty="0">
                <a:solidFill>
                  <a:srgbClr val="FF0000"/>
                </a:solidFill>
                <a:latin typeface="AdvPTimes"/>
              </a:rPr>
              <a:t>18 % recurrence at 5 years</a:t>
            </a:r>
            <a:endParaRPr lang="en-US" dirty="0">
              <a:solidFill>
                <a:srgbClr val="FF0000"/>
              </a:solidFill>
              <a:latin typeface="AdvPTimes"/>
            </a:endParaRPr>
          </a:p>
          <a:p>
            <a:endParaRPr lang="en-US" dirty="0" smtClean="0">
              <a:solidFill>
                <a:srgbClr val="000000"/>
              </a:solidFill>
              <a:latin typeface="AdvPTimes"/>
            </a:endParaRPr>
          </a:p>
          <a:p>
            <a:r>
              <a:rPr lang="en-US" b="1" dirty="0" smtClean="0">
                <a:solidFill>
                  <a:srgbClr val="00B050"/>
                </a:solidFill>
                <a:latin typeface="AdvPTimes"/>
              </a:rPr>
              <a:t>&gt;&gt;</a:t>
            </a:r>
            <a:r>
              <a:rPr lang="en-US" dirty="0" smtClean="0">
                <a:solidFill>
                  <a:srgbClr val="000000"/>
                </a:solidFill>
                <a:latin typeface="AdvPTimes"/>
              </a:rPr>
              <a:t> </a:t>
            </a:r>
            <a:r>
              <a:rPr lang="en-US" dirty="0" err="1" smtClean="0">
                <a:solidFill>
                  <a:srgbClr val="000000"/>
                </a:solidFill>
                <a:latin typeface="AdvPTimes"/>
              </a:rPr>
              <a:t>Benveniste</a:t>
            </a:r>
            <a:r>
              <a:rPr lang="en-US" dirty="0" smtClean="0">
                <a:solidFill>
                  <a:srgbClr val="000000"/>
                </a:solidFill>
                <a:latin typeface="AdvPTimes"/>
              </a:rPr>
              <a:t> </a:t>
            </a:r>
            <a:r>
              <a:rPr lang="en-US" dirty="0">
                <a:solidFill>
                  <a:srgbClr val="000000"/>
                </a:solidFill>
                <a:latin typeface="AdvPTimes"/>
              </a:rPr>
              <a:t>and </a:t>
            </a:r>
            <a:r>
              <a:rPr lang="en-US" dirty="0" smtClean="0">
                <a:solidFill>
                  <a:srgbClr val="000000"/>
                </a:solidFill>
                <a:latin typeface="AdvPTimes"/>
              </a:rPr>
              <a:t>colleagues : </a:t>
            </a:r>
            <a:r>
              <a:rPr lang="en-US" dirty="0">
                <a:solidFill>
                  <a:srgbClr val="FF0000"/>
                </a:solidFill>
                <a:latin typeface="AdvPTimes"/>
              </a:rPr>
              <a:t>16 % recurrence </a:t>
            </a:r>
            <a:r>
              <a:rPr lang="en-US" dirty="0" smtClean="0">
                <a:solidFill>
                  <a:srgbClr val="FF0000"/>
                </a:solidFill>
                <a:latin typeface="AdvPTimes"/>
              </a:rPr>
              <a:t>at 2 years</a:t>
            </a:r>
            <a:endParaRPr lang="en-US" dirty="0">
              <a:solidFill>
                <a:srgbClr val="FF0000"/>
              </a:solidFill>
            </a:endParaRPr>
          </a:p>
        </p:txBody>
      </p:sp>
      <p:sp>
        <p:nvSpPr>
          <p:cNvPr id="5" name="Rectangle 4"/>
          <p:cNvSpPr/>
          <p:nvPr/>
        </p:nvSpPr>
        <p:spPr>
          <a:xfrm>
            <a:off x="571310" y="3501500"/>
            <a:ext cx="10968160" cy="2308324"/>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solidFill>
                  <a:srgbClr val="000000"/>
                </a:solidFill>
                <a:latin typeface="AdvPTimes"/>
              </a:rPr>
              <a:t>Factors associated with higher rates of recurrence </a:t>
            </a:r>
            <a:r>
              <a:rPr lang="en-US" dirty="0" smtClean="0">
                <a:solidFill>
                  <a:srgbClr val="000000"/>
                </a:solidFill>
                <a:latin typeface="AdvPTimes"/>
              </a:rPr>
              <a:t>in case </a:t>
            </a:r>
            <a:r>
              <a:rPr lang="en-US" dirty="0">
                <a:solidFill>
                  <a:srgbClr val="000000"/>
                </a:solidFill>
                <a:latin typeface="AdvPTimes"/>
              </a:rPr>
              <a:t>series </a:t>
            </a:r>
            <a:r>
              <a:rPr lang="en-US" dirty="0" smtClean="0">
                <a:solidFill>
                  <a:srgbClr val="000000"/>
                </a:solidFill>
                <a:latin typeface="AdvPTimes"/>
              </a:rPr>
              <a:t>include</a:t>
            </a:r>
          </a:p>
          <a:p>
            <a:endParaRPr lang="en-US" dirty="0">
              <a:solidFill>
                <a:srgbClr val="000000"/>
              </a:solidFill>
              <a:latin typeface="AdvPTimes"/>
            </a:endParaRPr>
          </a:p>
          <a:p>
            <a:pPr marL="285750" indent="-285750">
              <a:lnSpc>
                <a:spcPct val="150000"/>
              </a:lnSpc>
              <a:buFont typeface="Wingdings" panose="05000000000000000000" pitchFamily="2" charset="2"/>
              <a:buChar char="Ø"/>
            </a:pPr>
            <a:r>
              <a:rPr lang="en-US" dirty="0" smtClean="0">
                <a:solidFill>
                  <a:srgbClr val="000000"/>
                </a:solidFill>
                <a:latin typeface="AdvPTimes"/>
              </a:rPr>
              <a:t>purely </a:t>
            </a:r>
            <a:r>
              <a:rPr lang="en-US" dirty="0">
                <a:solidFill>
                  <a:srgbClr val="000000"/>
                </a:solidFill>
                <a:latin typeface="AdvPTimes"/>
              </a:rPr>
              <a:t>suprasellar </a:t>
            </a:r>
            <a:r>
              <a:rPr lang="en-US" dirty="0">
                <a:solidFill>
                  <a:srgbClr val="00B050"/>
                </a:solidFill>
                <a:latin typeface="AdvPTimes"/>
              </a:rPr>
              <a:t>location</a:t>
            </a:r>
            <a:r>
              <a:rPr lang="en-US" dirty="0">
                <a:solidFill>
                  <a:srgbClr val="000000"/>
                </a:solidFill>
                <a:latin typeface="AdvPTimes"/>
              </a:rPr>
              <a:t> (</a:t>
            </a:r>
            <a:r>
              <a:rPr lang="en-US" sz="1600" dirty="0" smtClean="0">
                <a:solidFill>
                  <a:srgbClr val="000000"/>
                </a:solidFill>
                <a:latin typeface="AdvPTimes"/>
              </a:rPr>
              <a:t>3-year recurrence </a:t>
            </a:r>
            <a:r>
              <a:rPr lang="en-US" sz="1600" dirty="0">
                <a:solidFill>
                  <a:srgbClr val="000000"/>
                </a:solidFill>
                <a:latin typeface="AdvPTimes"/>
              </a:rPr>
              <a:t>rates of 29 % vs. 0 % in purely sellar lesions </a:t>
            </a:r>
            <a:r>
              <a:rPr lang="en-US" sz="1600" dirty="0" smtClean="0">
                <a:solidFill>
                  <a:srgbClr val="000000"/>
                </a:solidFill>
                <a:latin typeface="AdvPTimes"/>
              </a:rPr>
              <a:t>in same series</a:t>
            </a:r>
            <a:r>
              <a:rPr lang="en-US" dirty="0" smtClean="0">
                <a:solidFill>
                  <a:srgbClr val="000000"/>
                </a:solidFill>
                <a:latin typeface="AdvPTimes"/>
              </a:rPr>
              <a:t>)</a:t>
            </a:r>
          </a:p>
          <a:p>
            <a:pPr marL="285750" indent="-285750">
              <a:lnSpc>
                <a:spcPct val="150000"/>
              </a:lnSpc>
              <a:buFont typeface="Wingdings" panose="05000000000000000000" pitchFamily="2" charset="2"/>
              <a:buChar char="Ø"/>
            </a:pPr>
            <a:r>
              <a:rPr lang="en-US" dirty="0" smtClean="0">
                <a:solidFill>
                  <a:srgbClr val="00B050"/>
                </a:solidFill>
                <a:latin typeface="AdvPTimes"/>
              </a:rPr>
              <a:t>inflammation</a:t>
            </a:r>
            <a:r>
              <a:rPr lang="en-US" dirty="0" smtClean="0">
                <a:solidFill>
                  <a:srgbClr val="000000"/>
                </a:solidFill>
                <a:latin typeface="AdvPTimes"/>
              </a:rPr>
              <a:t> </a:t>
            </a:r>
            <a:r>
              <a:rPr lang="en-US" dirty="0">
                <a:solidFill>
                  <a:srgbClr val="000000"/>
                </a:solidFill>
                <a:latin typeface="AdvPTimes"/>
              </a:rPr>
              <a:t>and reactive </a:t>
            </a:r>
            <a:r>
              <a:rPr lang="en-US" dirty="0" smtClean="0">
                <a:solidFill>
                  <a:srgbClr val="FF0000"/>
                </a:solidFill>
                <a:latin typeface="AdvPTimes"/>
              </a:rPr>
              <a:t>squamous metaplasia </a:t>
            </a:r>
            <a:r>
              <a:rPr lang="en-US" dirty="0">
                <a:solidFill>
                  <a:srgbClr val="000000"/>
                </a:solidFill>
                <a:latin typeface="AdvPTimes"/>
              </a:rPr>
              <a:t>in the cyst wall (odds ratio </a:t>
            </a:r>
            <a:r>
              <a:rPr lang="en-US" dirty="0" smtClean="0">
                <a:solidFill>
                  <a:srgbClr val="000000"/>
                </a:solidFill>
                <a:latin typeface="AdvPTimes"/>
              </a:rPr>
              <a:t>2.6–3.7)</a:t>
            </a:r>
            <a:endParaRPr lang="en-US" dirty="0">
              <a:solidFill>
                <a:srgbClr val="000000"/>
              </a:solidFill>
              <a:latin typeface="AdvPTimes"/>
            </a:endParaRPr>
          </a:p>
          <a:p>
            <a:pPr marL="285750" indent="-285750">
              <a:lnSpc>
                <a:spcPct val="150000"/>
              </a:lnSpc>
              <a:buFont typeface="Wingdings" panose="05000000000000000000" pitchFamily="2" charset="2"/>
              <a:buChar char="Ø"/>
            </a:pPr>
            <a:r>
              <a:rPr lang="en-US" dirty="0">
                <a:solidFill>
                  <a:srgbClr val="00B050"/>
                </a:solidFill>
                <a:latin typeface="AdvPTimes"/>
              </a:rPr>
              <a:t>superinfection</a:t>
            </a:r>
            <a:r>
              <a:rPr lang="en-US" dirty="0">
                <a:solidFill>
                  <a:srgbClr val="000000"/>
                </a:solidFill>
                <a:latin typeface="AdvPTimes"/>
              </a:rPr>
              <a:t> of the cyst (13–31 % recurrence </a:t>
            </a:r>
            <a:r>
              <a:rPr lang="en-US" dirty="0" smtClean="0">
                <a:solidFill>
                  <a:srgbClr val="000000"/>
                </a:solidFill>
                <a:latin typeface="AdvPTimes"/>
              </a:rPr>
              <a:t>rates)</a:t>
            </a:r>
            <a:endParaRPr lang="en-US" dirty="0">
              <a:solidFill>
                <a:srgbClr val="000000"/>
              </a:solidFill>
              <a:latin typeface="AdvPTimes"/>
            </a:endParaRPr>
          </a:p>
          <a:p>
            <a:pPr marL="285750" indent="-285750">
              <a:lnSpc>
                <a:spcPct val="150000"/>
              </a:lnSpc>
              <a:buFont typeface="Wingdings" panose="05000000000000000000" pitchFamily="2" charset="2"/>
              <a:buChar char="Ø"/>
            </a:pPr>
            <a:r>
              <a:rPr lang="en-US" dirty="0" smtClean="0">
                <a:solidFill>
                  <a:srgbClr val="00B050"/>
                </a:solidFill>
                <a:latin typeface="AdvPTimes"/>
              </a:rPr>
              <a:t>repair </a:t>
            </a:r>
            <a:r>
              <a:rPr lang="en-US" dirty="0">
                <a:solidFill>
                  <a:srgbClr val="00B050"/>
                </a:solidFill>
                <a:latin typeface="AdvPTimes"/>
              </a:rPr>
              <a:t>strategy </a:t>
            </a:r>
            <a:r>
              <a:rPr lang="en-US" dirty="0">
                <a:solidFill>
                  <a:srgbClr val="000000"/>
                </a:solidFill>
                <a:latin typeface="AdvPTimes"/>
              </a:rPr>
              <a:t>using a fat graft in the cyst cavity</a:t>
            </a:r>
            <a:r>
              <a:rPr lang="en-US" dirty="0" smtClean="0">
                <a:solidFill>
                  <a:srgbClr val="000000"/>
                </a:solidFill>
                <a:latin typeface="AdvPTimes"/>
              </a:rPr>
              <a:t>, </a:t>
            </a:r>
            <a:r>
              <a:rPr lang="en-US" sz="1600" dirty="0" smtClean="0">
                <a:solidFill>
                  <a:srgbClr val="000000"/>
                </a:solidFill>
                <a:latin typeface="AdvPTimes"/>
              </a:rPr>
              <a:t>(</a:t>
            </a:r>
            <a:r>
              <a:rPr lang="en-US" sz="1600" dirty="0">
                <a:solidFill>
                  <a:srgbClr val="000000"/>
                </a:solidFill>
                <a:latin typeface="AdvPTimes"/>
              </a:rPr>
              <a:t>odds ratio, 17.3)</a:t>
            </a:r>
            <a:endParaRPr lang="en-US" sz="1600" dirty="0"/>
          </a:p>
        </p:txBody>
      </p:sp>
    </p:spTree>
    <p:extLst>
      <p:ext uri="{BB962C8B-B14F-4D97-AF65-F5344CB8AC3E}">
        <p14:creationId xmlns:p14="http://schemas.microsoft.com/office/powerpoint/2010/main" val="35527181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147" y="617044"/>
            <a:ext cx="1582484" cy="400110"/>
          </a:xfrm>
          <a:prstGeom prst="rect">
            <a:avLst/>
          </a:prstGeom>
        </p:spPr>
        <p:txBody>
          <a:bodyPr wrap="none">
            <a:spAutoFit/>
          </a:bodyPr>
          <a:lstStyle/>
          <a:p>
            <a:r>
              <a:rPr lang="en-US" sz="2000" b="1" dirty="0">
                <a:solidFill>
                  <a:srgbClr val="0070C0"/>
                </a:solidFill>
                <a:latin typeface="AdvPTimesB"/>
              </a:rPr>
              <a:t>Conclusion</a:t>
            </a:r>
            <a:endParaRPr lang="en-US" b="1" dirty="0">
              <a:solidFill>
                <a:srgbClr val="0070C0"/>
              </a:solidFill>
            </a:endParaRPr>
          </a:p>
        </p:txBody>
      </p:sp>
      <p:sp>
        <p:nvSpPr>
          <p:cNvPr id="3" name="Rectangle 2"/>
          <p:cNvSpPr/>
          <p:nvPr/>
        </p:nvSpPr>
        <p:spPr>
          <a:xfrm>
            <a:off x="526147" y="1527288"/>
            <a:ext cx="9779359" cy="1754326"/>
          </a:xfrm>
          <a:prstGeom prst="rect">
            <a:avLst/>
          </a:prstGeom>
        </p:spPr>
        <p:txBody>
          <a:bodyPr wrap="square">
            <a:spAutoFit/>
          </a:bodyPr>
          <a:lstStyle/>
          <a:p>
            <a:r>
              <a:rPr lang="en-US" dirty="0">
                <a:latin typeface="AdvPTimes"/>
              </a:rPr>
              <a:t>While surgery is associated </a:t>
            </a:r>
            <a:r>
              <a:rPr lang="en-US" dirty="0" smtClean="0">
                <a:latin typeface="AdvPTimes"/>
              </a:rPr>
              <a:t>with minimal </a:t>
            </a:r>
            <a:r>
              <a:rPr lang="en-US" dirty="0">
                <a:latin typeface="AdvPTimes"/>
              </a:rPr>
              <a:t>morbidity, the natural history </a:t>
            </a:r>
            <a:r>
              <a:rPr lang="en-US" dirty="0" smtClean="0">
                <a:latin typeface="AdvPTimes"/>
              </a:rPr>
              <a:t>of </a:t>
            </a:r>
            <a:r>
              <a:rPr lang="en-US" dirty="0" smtClean="0">
                <a:solidFill>
                  <a:srgbClr val="0070C0"/>
                </a:solidFill>
                <a:latin typeface="AdvPTimes"/>
              </a:rPr>
              <a:t>asymptomatic</a:t>
            </a:r>
            <a:endParaRPr lang="en-US" dirty="0">
              <a:solidFill>
                <a:srgbClr val="0070C0"/>
              </a:solidFill>
              <a:latin typeface="AdvPTimes"/>
            </a:endParaRPr>
          </a:p>
          <a:p>
            <a:r>
              <a:rPr lang="en-US" dirty="0">
                <a:latin typeface="AdvPTimes"/>
              </a:rPr>
              <a:t>RCCs is one of slow growth, suggesting that </a:t>
            </a:r>
            <a:r>
              <a:rPr lang="en-US" dirty="0" smtClean="0">
                <a:solidFill>
                  <a:srgbClr val="0070C0"/>
                </a:solidFill>
                <a:latin typeface="AdvPTimes"/>
              </a:rPr>
              <a:t>observation</a:t>
            </a:r>
            <a:r>
              <a:rPr lang="en-US" dirty="0" smtClean="0">
                <a:latin typeface="AdvPTimes"/>
              </a:rPr>
              <a:t> through </a:t>
            </a:r>
            <a:r>
              <a:rPr lang="en-US" dirty="0">
                <a:latin typeface="AdvPTimes"/>
              </a:rPr>
              <a:t>serial magnetic resonance imaging is </a:t>
            </a:r>
            <a:r>
              <a:rPr lang="en-US" dirty="0" smtClean="0">
                <a:latin typeface="AdvPTimes"/>
              </a:rPr>
              <a:t>appropriate for </a:t>
            </a:r>
            <a:r>
              <a:rPr lang="en-US" dirty="0">
                <a:latin typeface="AdvPTimes"/>
              </a:rPr>
              <a:t>smaller, asymptomatic RCCs. </a:t>
            </a:r>
            <a:endParaRPr lang="en-US" dirty="0" smtClean="0">
              <a:latin typeface="AdvPTimes"/>
            </a:endParaRPr>
          </a:p>
          <a:p>
            <a:endParaRPr lang="en-US" dirty="0">
              <a:latin typeface="AdvPTimes"/>
            </a:endParaRPr>
          </a:p>
          <a:p>
            <a:r>
              <a:rPr lang="en-US" dirty="0" smtClean="0">
                <a:latin typeface="AdvPTimes"/>
              </a:rPr>
              <a:t>For </a:t>
            </a:r>
            <a:r>
              <a:rPr lang="en-US" dirty="0">
                <a:solidFill>
                  <a:srgbClr val="FF0000"/>
                </a:solidFill>
                <a:latin typeface="AdvPTimes"/>
              </a:rPr>
              <a:t>symptomatic</a:t>
            </a:r>
            <a:r>
              <a:rPr lang="en-US" dirty="0">
                <a:latin typeface="AdvPTimes"/>
              </a:rPr>
              <a:t> RCCs</a:t>
            </a:r>
            <a:r>
              <a:rPr lang="en-US" dirty="0" smtClean="0">
                <a:latin typeface="AdvPTimes"/>
              </a:rPr>
              <a:t>, </a:t>
            </a:r>
            <a:r>
              <a:rPr lang="en-US" dirty="0" smtClean="0">
                <a:solidFill>
                  <a:srgbClr val="FF0000"/>
                </a:solidFill>
                <a:latin typeface="AdvPTimes"/>
              </a:rPr>
              <a:t>surgical</a:t>
            </a:r>
            <a:r>
              <a:rPr lang="en-US" dirty="0" smtClean="0">
                <a:latin typeface="AdvPTimes"/>
              </a:rPr>
              <a:t> </a:t>
            </a:r>
            <a:r>
              <a:rPr lang="en-US" dirty="0">
                <a:latin typeface="AdvPTimes"/>
              </a:rPr>
              <a:t>resection provides good symptomatic relief </a:t>
            </a:r>
            <a:r>
              <a:rPr lang="en-US" dirty="0" smtClean="0">
                <a:latin typeface="AdvPTimes"/>
              </a:rPr>
              <a:t>of  headaches </a:t>
            </a:r>
            <a:r>
              <a:rPr lang="en-US" dirty="0">
                <a:latin typeface="AdvPTimes"/>
              </a:rPr>
              <a:t>and visual disturbance, and </a:t>
            </a:r>
            <a:r>
              <a:rPr lang="en-US" u="sng" dirty="0">
                <a:solidFill>
                  <a:srgbClr val="00B050"/>
                </a:solidFill>
                <a:latin typeface="AdvPTimes"/>
              </a:rPr>
              <a:t>can even </a:t>
            </a:r>
            <a:r>
              <a:rPr lang="en-US" u="sng" dirty="0" smtClean="0">
                <a:solidFill>
                  <a:srgbClr val="00B050"/>
                </a:solidFill>
                <a:latin typeface="AdvPTimes"/>
              </a:rPr>
              <a:t>improve endocrine </a:t>
            </a:r>
            <a:r>
              <a:rPr lang="en-US" u="sng" dirty="0">
                <a:solidFill>
                  <a:srgbClr val="00B050"/>
                </a:solidFill>
                <a:latin typeface="AdvPTimes"/>
              </a:rPr>
              <a:t>dysfunction</a:t>
            </a:r>
            <a:r>
              <a:rPr lang="en-US" dirty="0">
                <a:latin typeface="AdvPTimes"/>
              </a:rPr>
              <a:t>.</a:t>
            </a:r>
            <a:endParaRPr lang="en-US" dirty="0"/>
          </a:p>
        </p:txBody>
      </p:sp>
    </p:spTree>
    <p:extLst>
      <p:ext uri="{BB962C8B-B14F-4D97-AF65-F5344CB8AC3E}">
        <p14:creationId xmlns:p14="http://schemas.microsoft.com/office/powerpoint/2010/main" val="5234810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5349" y="217800"/>
            <a:ext cx="11458575" cy="4181475"/>
          </a:xfrm>
          <a:prstGeom prst="rect">
            <a:avLst/>
          </a:prstGeom>
        </p:spPr>
      </p:pic>
      <p:sp>
        <p:nvSpPr>
          <p:cNvPr id="3" name="TextBox 2"/>
          <p:cNvSpPr txBox="1"/>
          <p:nvPr/>
        </p:nvSpPr>
        <p:spPr>
          <a:xfrm>
            <a:off x="3593206" y="4325368"/>
            <a:ext cx="3992451"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smtClean="0"/>
              <a:t>Meta-analysis  (1990 – 2012 )</a:t>
            </a:r>
            <a:endParaRPr lang="en-US" sz="2400" b="1" dirty="0"/>
          </a:p>
        </p:txBody>
      </p:sp>
      <p:sp>
        <p:nvSpPr>
          <p:cNvPr id="4" name="Rectangle 3"/>
          <p:cNvSpPr/>
          <p:nvPr/>
        </p:nvSpPr>
        <p:spPr>
          <a:xfrm>
            <a:off x="405349" y="5036292"/>
            <a:ext cx="1069623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latin typeface="AdvGulliv-R"/>
              </a:rPr>
              <a:t>The weighted estimate of recurrence was </a:t>
            </a:r>
            <a:r>
              <a:rPr lang="en-US" dirty="0">
                <a:solidFill>
                  <a:srgbClr val="FFFF00"/>
                </a:solidFill>
                <a:latin typeface="AdvGulliv-R"/>
              </a:rPr>
              <a:t>12.5% </a:t>
            </a:r>
            <a:r>
              <a:rPr lang="en-US" dirty="0">
                <a:latin typeface="AdvGulliv-R"/>
              </a:rPr>
              <a:t>(95% </a:t>
            </a:r>
            <a:r>
              <a:rPr lang="en-US" dirty="0" smtClean="0">
                <a:latin typeface="AdvGulliv-R"/>
              </a:rPr>
              <a:t>CI 0.095–0.158</a:t>
            </a:r>
            <a:r>
              <a:rPr lang="en-US" dirty="0">
                <a:latin typeface="AdvGulliv-R"/>
              </a:rPr>
              <a:t>) using the random effects model</a:t>
            </a:r>
            <a:endParaRPr lang="en-US" dirty="0"/>
          </a:p>
        </p:txBody>
      </p:sp>
      <p:sp>
        <p:nvSpPr>
          <p:cNvPr id="5" name="Rectangle 4"/>
          <p:cNvSpPr/>
          <p:nvPr/>
        </p:nvSpPr>
        <p:spPr>
          <a:xfrm>
            <a:off x="405349" y="5654883"/>
            <a:ext cx="11365941" cy="646331"/>
          </a:xfrm>
          <a:prstGeom prst="rect">
            <a:avLst/>
          </a:prstGeom>
        </p:spPr>
        <p:txBody>
          <a:bodyPr wrap="square">
            <a:spAutoFit/>
          </a:bodyPr>
          <a:lstStyle/>
          <a:p>
            <a:r>
              <a:rPr lang="en-US" dirty="0">
                <a:solidFill>
                  <a:srgbClr val="000000"/>
                </a:solidFill>
                <a:latin typeface="AdvGulliv-R"/>
              </a:rPr>
              <a:t>There are a variety of situations which appear to promote </a:t>
            </a:r>
            <a:r>
              <a:rPr lang="en-US" dirty="0" smtClean="0">
                <a:solidFill>
                  <a:srgbClr val="000000"/>
                </a:solidFill>
                <a:latin typeface="AdvGulliv-R"/>
              </a:rPr>
              <a:t>the recurrence </a:t>
            </a:r>
            <a:r>
              <a:rPr lang="en-US" dirty="0">
                <a:solidFill>
                  <a:srgbClr val="000000"/>
                </a:solidFill>
                <a:latin typeface="AdvGulliv-R"/>
              </a:rPr>
              <a:t>of RCC, including the presence of </a:t>
            </a:r>
            <a:r>
              <a:rPr lang="en-US" b="1" u="sng" dirty="0">
                <a:solidFill>
                  <a:srgbClr val="FF0000"/>
                </a:solidFill>
                <a:latin typeface="AdvGulliv-R"/>
              </a:rPr>
              <a:t>squamous metaplasia</a:t>
            </a:r>
            <a:r>
              <a:rPr lang="en-US" dirty="0" smtClean="0">
                <a:solidFill>
                  <a:srgbClr val="000000"/>
                </a:solidFill>
                <a:latin typeface="AdvGulliv-R"/>
              </a:rPr>
              <a:t>, </a:t>
            </a:r>
            <a:r>
              <a:rPr lang="en-US" dirty="0" smtClean="0">
                <a:solidFill>
                  <a:srgbClr val="FF0000"/>
                </a:solidFill>
                <a:latin typeface="AdvGulliv-R"/>
              </a:rPr>
              <a:t>enhancement </a:t>
            </a:r>
            <a:r>
              <a:rPr lang="en-US" dirty="0">
                <a:solidFill>
                  <a:srgbClr val="FF0000"/>
                </a:solidFill>
                <a:latin typeface="AdvGulliv-R"/>
              </a:rPr>
              <a:t>of the cyst wall on </a:t>
            </a:r>
            <a:r>
              <a:rPr lang="en-US" dirty="0" smtClean="0">
                <a:solidFill>
                  <a:srgbClr val="FF0000"/>
                </a:solidFill>
                <a:latin typeface="AdvGulliv-R"/>
              </a:rPr>
              <a:t>MRI</a:t>
            </a:r>
            <a:r>
              <a:rPr lang="en-US" dirty="0">
                <a:solidFill>
                  <a:srgbClr val="000000"/>
                </a:solidFill>
                <a:latin typeface="AdvGulliv-R"/>
              </a:rPr>
              <a:t>.</a:t>
            </a:r>
            <a:endParaRPr lang="en-US" dirty="0"/>
          </a:p>
        </p:txBody>
      </p:sp>
    </p:spTree>
    <p:extLst>
      <p:ext uri="{BB962C8B-B14F-4D97-AF65-F5344CB8AC3E}">
        <p14:creationId xmlns:p14="http://schemas.microsoft.com/office/powerpoint/2010/main" val="26996781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520" y="109806"/>
            <a:ext cx="4810125" cy="5762625"/>
          </a:xfrm>
          <a:prstGeom prst="rect">
            <a:avLst/>
          </a:prstGeom>
        </p:spPr>
      </p:pic>
      <p:pic>
        <p:nvPicPr>
          <p:cNvPr id="3" name="Picture 2"/>
          <p:cNvPicPr>
            <a:picLocks noChangeAspect="1"/>
          </p:cNvPicPr>
          <p:nvPr/>
        </p:nvPicPr>
        <p:blipFill>
          <a:blip r:embed="rId3"/>
          <a:stretch>
            <a:fillRect/>
          </a:stretch>
        </p:blipFill>
        <p:spPr>
          <a:xfrm>
            <a:off x="5915896" y="109806"/>
            <a:ext cx="5743575" cy="1952625"/>
          </a:xfrm>
          <a:prstGeom prst="rect">
            <a:avLst/>
          </a:prstGeom>
        </p:spPr>
      </p:pic>
      <p:pic>
        <p:nvPicPr>
          <p:cNvPr id="4" name="Picture 3"/>
          <p:cNvPicPr>
            <a:picLocks noChangeAspect="1"/>
          </p:cNvPicPr>
          <p:nvPr/>
        </p:nvPicPr>
        <p:blipFill>
          <a:blip r:embed="rId4"/>
          <a:stretch>
            <a:fillRect/>
          </a:stretch>
        </p:blipFill>
        <p:spPr>
          <a:xfrm>
            <a:off x="5915896" y="1777284"/>
            <a:ext cx="5391944" cy="4981910"/>
          </a:xfrm>
          <a:prstGeom prst="rect">
            <a:avLst/>
          </a:prstGeom>
        </p:spPr>
      </p:pic>
      <p:sp>
        <p:nvSpPr>
          <p:cNvPr id="5" name="Round Diagonal Corner Rectangle 4"/>
          <p:cNvSpPr/>
          <p:nvPr/>
        </p:nvSpPr>
        <p:spPr>
          <a:xfrm>
            <a:off x="9259910" y="2897746"/>
            <a:ext cx="373487" cy="1777285"/>
          </a:xfrm>
          <a:prstGeom prst="round2DiagRect">
            <a:avLst>
              <a:gd name="adj1" fmla="val 16667"/>
              <a:gd name="adj2" fmla="val 10345"/>
            </a:avLst>
          </a:prstGeom>
          <a:solidFill>
            <a:srgbClr val="5B9BD5">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Diagonal Corner Rectangle 5"/>
          <p:cNvSpPr/>
          <p:nvPr/>
        </p:nvSpPr>
        <p:spPr>
          <a:xfrm>
            <a:off x="9073166" y="1120461"/>
            <a:ext cx="373487" cy="386367"/>
          </a:xfrm>
          <a:prstGeom prst="round2DiagRect">
            <a:avLst>
              <a:gd name="adj1" fmla="val 16667"/>
              <a:gd name="adj2" fmla="val 10345"/>
            </a:avLst>
          </a:prstGeom>
          <a:solidFill>
            <a:srgbClr val="5B9BD5">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79938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2002" y="712966"/>
            <a:ext cx="7496175" cy="1800225"/>
          </a:xfrm>
          <a:prstGeom prst="rect">
            <a:avLst/>
          </a:prstGeom>
        </p:spPr>
      </p:pic>
      <p:pic>
        <p:nvPicPr>
          <p:cNvPr id="3" name="Picture 2"/>
          <p:cNvPicPr>
            <a:picLocks noChangeAspect="1"/>
          </p:cNvPicPr>
          <p:nvPr/>
        </p:nvPicPr>
        <p:blipFill>
          <a:blip r:embed="rId3"/>
          <a:stretch>
            <a:fillRect/>
          </a:stretch>
        </p:blipFill>
        <p:spPr>
          <a:xfrm>
            <a:off x="4340113" y="170041"/>
            <a:ext cx="2352675" cy="542925"/>
          </a:xfrm>
          <a:prstGeom prst="rect">
            <a:avLst/>
          </a:prstGeom>
        </p:spPr>
      </p:pic>
      <p:sp>
        <p:nvSpPr>
          <p:cNvPr id="4" name="Rectangle 3"/>
          <p:cNvSpPr/>
          <p:nvPr/>
        </p:nvSpPr>
        <p:spPr>
          <a:xfrm>
            <a:off x="2909238" y="2992959"/>
            <a:ext cx="592982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dirty="0">
                <a:latin typeface="Times-Roman"/>
              </a:rPr>
              <a:t>retrospective review of the medical </a:t>
            </a:r>
            <a:r>
              <a:rPr lang="en-US" dirty="0" smtClean="0">
                <a:latin typeface="Times-Roman"/>
              </a:rPr>
              <a:t>records 2002 – 2012 </a:t>
            </a:r>
            <a:endParaRPr lang="en-US" dirty="0"/>
          </a:p>
        </p:txBody>
      </p:sp>
      <p:sp>
        <p:nvSpPr>
          <p:cNvPr id="5" name="TextBox 4"/>
          <p:cNvSpPr txBox="1"/>
          <p:nvPr/>
        </p:nvSpPr>
        <p:spPr>
          <a:xfrm>
            <a:off x="2419081" y="3657393"/>
            <a:ext cx="712201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87 patients </a:t>
            </a:r>
            <a:r>
              <a:rPr lang="en-US" dirty="0"/>
              <a:t>with symptomatic RCCs who had </a:t>
            </a:r>
            <a:r>
              <a:rPr lang="en-US" dirty="0" smtClean="0"/>
              <a:t> undergone </a:t>
            </a:r>
            <a:r>
              <a:rPr lang="en-US" dirty="0"/>
              <a:t>resection</a:t>
            </a:r>
          </a:p>
        </p:txBody>
      </p:sp>
      <p:sp>
        <p:nvSpPr>
          <p:cNvPr id="6" name="Rectangle 5"/>
          <p:cNvSpPr/>
          <p:nvPr/>
        </p:nvSpPr>
        <p:spPr>
          <a:xfrm>
            <a:off x="1871729" y="4226658"/>
            <a:ext cx="8942231" cy="923330"/>
          </a:xfrm>
          <a:prstGeom prst="rect">
            <a:avLst/>
          </a:prstGeom>
        </p:spPr>
        <p:txBody>
          <a:bodyPr wrap="square">
            <a:spAutoFit/>
          </a:bodyPr>
          <a:lstStyle/>
          <a:p>
            <a:r>
              <a:rPr lang="en-US" dirty="0">
                <a:latin typeface="Times-Roman"/>
              </a:rPr>
              <a:t>Follow-up is scheduled at 3 and 9 months after </a:t>
            </a:r>
            <a:r>
              <a:rPr lang="en-US" dirty="0" smtClean="0">
                <a:latin typeface="Times-Roman"/>
              </a:rPr>
              <a:t>surgery and </a:t>
            </a:r>
            <a:r>
              <a:rPr lang="en-US" dirty="0">
                <a:latin typeface="Times-Roman"/>
              </a:rPr>
              <a:t>annually thereafter. Magnetic resonance imaging </a:t>
            </a:r>
            <a:r>
              <a:rPr lang="en-US" dirty="0" smtClean="0">
                <a:latin typeface="Times-Roman"/>
              </a:rPr>
              <a:t>is performed </a:t>
            </a:r>
            <a:r>
              <a:rPr lang="en-US" dirty="0">
                <a:latin typeface="Times-Roman"/>
              </a:rPr>
              <a:t>at each follow-up visit. Pituitary function is</a:t>
            </a:r>
          </a:p>
          <a:p>
            <a:r>
              <a:rPr lang="en-US" dirty="0">
                <a:latin typeface="Times-Roman"/>
              </a:rPr>
              <a:t>monitored by hormone level assessment at 1, 3, 6, and </a:t>
            </a:r>
            <a:r>
              <a:rPr lang="en-US" dirty="0" smtClean="0">
                <a:latin typeface="Times-Roman"/>
              </a:rPr>
              <a:t>12 months </a:t>
            </a:r>
            <a:r>
              <a:rPr lang="en-US" dirty="0">
                <a:latin typeface="Times-Roman"/>
              </a:rPr>
              <a:t>after surgery</a:t>
            </a:r>
            <a:endParaRPr lang="en-US" dirty="0"/>
          </a:p>
        </p:txBody>
      </p:sp>
    </p:spTree>
    <p:extLst>
      <p:ext uri="{BB962C8B-B14F-4D97-AF65-F5344CB8AC3E}">
        <p14:creationId xmlns:p14="http://schemas.microsoft.com/office/powerpoint/2010/main" val="6681531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3512" y="233362"/>
            <a:ext cx="9324975" cy="6391275"/>
          </a:xfrm>
          <a:prstGeom prst="rect">
            <a:avLst/>
          </a:prstGeom>
        </p:spPr>
      </p:pic>
      <p:sp>
        <p:nvSpPr>
          <p:cNvPr id="3" name="Round Diagonal Corner Rectangle 2"/>
          <p:cNvSpPr/>
          <p:nvPr/>
        </p:nvSpPr>
        <p:spPr>
          <a:xfrm>
            <a:off x="2009104" y="2240924"/>
            <a:ext cx="3387144" cy="1133342"/>
          </a:xfrm>
          <a:prstGeom prst="round2DiagRect">
            <a:avLst>
              <a:gd name="adj1" fmla="val 16667"/>
              <a:gd name="adj2" fmla="val 12618"/>
            </a:avLst>
          </a:prstGeom>
          <a:solidFill>
            <a:srgbClr val="5B9BD5">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Diagonal Corner Rectangle 3"/>
          <p:cNvSpPr/>
          <p:nvPr/>
        </p:nvSpPr>
        <p:spPr>
          <a:xfrm>
            <a:off x="2009104" y="4984123"/>
            <a:ext cx="3387144" cy="206063"/>
          </a:xfrm>
          <a:prstGeom prst="round2DiagRect">
            <a:avLst>
              <a:gd name="adj1" fmla="val 16667"/>
              <a:gd name="adj2" fmla="val 12618"/>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Diagonal Corner Rectangle 4"/>
          <p:cNvSpPr/>
          <p:nvPr/>
        </p:nvSpPr>
        <p:spPr>
          <a:xfrm>
            <a:off x="2009104" y="5896377"/>
            <a:ext cx="3387144" cy="206063"/>
          </a:xfrm>
          <a:prstGeom prst="round2DiagRect">
            <a:avLst>
              <a:gd name="adj1" fmla="val 16667"/>
              <a:gd name="adj2" fmla="val 12618"/>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Diagonal Corner Rectangle 5"/>
          <p:cNvSpPr/>
          <p:nvPr/>
        </p:nvSpPr>
        <p:spPr>
          <a:xfrm>
            <a:off x="1865290" y="6340998"/>
            <a:ext cx="3530958" cy="257881"/>
          </a:xfrm>
          <a:prstGeom prst="round2DiagRect">
            <a:avLst>
              <a:gd name="adj1" fmla="val 16667"/>
              <a:gd name="adj2" fmla="val 12618"/>
            </a:avLst>
          </a:prstGeom>
          <a:solidFill>
            <a:srgbClr val="7030A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89826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9087" y="2243137"/>
            <a:ext cx="11553825" cy="2371725"/>
          </a:xfrm>
          <a:prstGeom prst="rect">
            <a:avLst/>
          </a:prstGeom>
        </p:spPr>
      </p:pic>
      <p:pic>
        <p:nvPicPr>
          <p:cNvPr id="3" name="Picture 2"/>
          <p:cNvPicPr>
            <a:picLocks noChangeAspect="1"/>
          </p:cNvPicPr>
          <p:nvPr/>
        </p:nvPicPr>
        <p:blipFill>
          <a:blip r:embed="rId3"/>
          <a:stretch>
            <a:fillRect/>
          </a:stretch>
        </p:blipFill>
        <p:spPr>
          <a:xfrm>
            <a:off x="319087" y="936603"/>
            <a:ext cx="11439324" cy="1095375"/>
          </a:xfrm>
          <a:prstGeom prst="rect">
            <a:avLst/>
          </a:prstGeom>
        </p:spPr>
      </p:pic>
      <p:sp>
        <p:nvSpPr>
          <p:cNvPr id="4" name="Round Diagonal Corner Rectangle 3"/>
          <p:cNvSpPr/>
          <p:nvPr/>
        </p:nvSpPr>
        <p:spPr>
          <a:xfrm>
            <a:off x="953037" y="2550016"/>
            <a:ext cx="4443211" cy="1390919"/>
          </a:xfrm>
          <a:prstGeom prst="round2DiagRect">
            <a:avLst>
              <a:gd name="adj1" fmla="val 16667"/>
              <a:gd name="adj2" fmla="val 12618"/>
            </a:avLst>
          </a:prstGeom>
          <a:solidFill>
            <a:schemeClr val="tx1">
              <a:lumMod val="75000"/>
              <a:lumOff val="25000"/>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5881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13837" y="669499"/>
            <a:ext cx="7229475" cy="2943225"/>
          </a:xfrm>
          <a:prstGeom prst="rect">
            <a:avLst/>
          </a:prstGeom>
          <a:ln w="38100">
            <a:solidFill>
              <a:schemeClr val="tx1"/>
            </a:solidFill>
          </a:ln>
        </p:spPr>
      </p:pic>
      <p:sp>
        <p:nvSpPr>
          <p:cNvPr id="3" name="Rectangle 2"/>
          <p:cNvSpPr/>
          <p:nvPr/>
        </p:nvSpPr>
        <p:spPr>
          <a:xfrm>
            <a:off x="643944" y="4137583"/>
            <a:ext cx="10959921" cy="1969770"/>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200" b="1" dirty="0">
                <a:latin typeface="ArialNarrow-Bold"/>
              </a:rPr>
              <a:t>Conclusions</a:t>
            </a:r>
          </a:p>
          <a:p>
            <a:r>
              <a:rPr lang="en-US" dirty="0">
                <a:latin typeface="Times-Roman"/>
              </a:rPr>
              <a:t>A </a:t>
            </a:r>
            <a:r>
              <a:rPr lang="en-US" dirty="0">
                <a:solidFill>
                  <a:srgbClr val="00B050"/>
                </a:solidFill>
                <a:latin typeface="Times-Roman"/>
              </a:rPr>
              <a:t>suprasellar cyst location</a:t>
            </a:r>
            <a:r>
              <a:rPr lang="en-US" dirty="0">
                <a:latin typeface="Times-Roman"/>
              </a:rPr>
              <a:t>, </a:t>
            </a:r>
            <a:r>
              <a:rPr lang="en-US" dirty="0">
                <a:solidFill>
                  <a:srgbClr val="00B050"/>
                </a:solidFill>
                <a:latin typeface="Times-Roman"/>
              </a:rPr>
              <a:t>ring enhancement </a:t>
            </a:r>
            <a:r>
              <a:rPr lang="en-US" dirty="0" smtClean="0">
                <a:latin typeface="Times-Roman"/>
              </a:rPr>
              <a:t>, </a:t>
            </a:r>
            <a:r>
              <a:rPr lang="en-US" dirty="0" err="1">
                <a:solidFill>
                  <a:srgbClr val="00B050"/>
                </a:solidFill>
                <a:latin typeface="Times-Roman"/>
              </a:rPr>
              <a:t>hypointensity</a:t>
            </a:r>
            <a:r>
              <a:rPr lang="en-US" dirty="0">
                <a:solidFill>
                  <a:srgbClr val="00B050"/>
                </a:solidFill>
                <a:latin typeface="Times-Roman"/>
              </a:rPr>
              <a:t> on T1-weighted MRI</a:t>
            </a:r>
            <a:r>
              <a:rPr lang="en-US" dirty="0">
                <a:latin typeface="Times-Roman"/>
              </a:rPr>
              <a:t>, </a:t>
            </a:r>
            <a:r>
              <a:rPr lang="en-US" dirty="0" smtClean="0">
                <a:latin typeface="Times-Roman"/>
              </a:rPr>
              <a:t>and </a:t>
            </a:r>
            <a:r>
              <a:rPr lang="en-US" dirty="0" smtClean="0">
                <a:solidFill>
                  <a:srgbClr val="00B050"/>
                </a:solidFill>
                <a:latin typeface="Times-Roman"/>
              </a:rPr>
              <a:t>cyst </a:t>
            </a:r>
            <a:r>
              <a:rPr lang="en-US" dirty="0">
                <a:solidFill>
                  <a:srgbClr val="00B050"/>
                </a:solidFill>
                <a:latin typeface="Times-Roman"/>
              </a:rPr>
              <a:t>volume </a:t>
            </a:r>
            <a:r>
              <a:rPr lang="en-US" dirty="0">
                <a:latin typeface="Times-Roman"/>
              </a:rPr>
              <a:t>were the independent predictors of </a:t>
            </a:r>
            <a:r>
              <a:rPr lang="en-US" dirty="0" smtClean="0">
                <a:solidFill>
                  <a:srgbClr val="00B050"/>
                </a:solidFill>
                <a:latin typeface="Times-Roman"/>
              </a:rPr>
              <a:t>squamous metaplasia</a:t>
            </a:r>
            <a:r>
              <a:rPr lang="en-US" dirty="0">
                <a:latin typeface="Times-Roman"/>
              </a:rPr>
              <a:t>. </a:t>
            </a:r>
            <a:endParaRPr lang="en-US" dirty="0" smtClean="0">
              <a:latin typeface="Times-Roman"/>
            </a:endParaRPr>
          </a:p>
          <a:p>
            <a:endParaRPr lang="en-US" dirty="0">
              <a:latin typeface="Times-Roman"/>
            </a:endParaRPr>
          </a:p>
          <a:p>
            <a:r>
              <a:rPr lang="en-US" dirty="0" smtClean="0">
                <a:latin typeface="Times-Roman"/>
              </a:rPr>
              <a:t>A </a:t>
            </a:r>
            <a:r>
              <a:rPr lang="en-US" dirty="0">
                <a:solidFill>
                  <a:srgbClr val="FF0000"/>
                </a:solidFill>
                <a:latin typeface="Times-Roman"/>
              </a:rPr>
              <a:t>suprasellar cyst location</a:t>
            </a:r>
            <a:r>
              <a:rPr lang="en-US" dirty="0">
                <a:latin typeface="Times-Roman"/>
              </a:rPr>
              <a:t>, the occurrence </a:t>
            </a:r>
            <a:r>
              <a:rPr lang="en-US" dirty="0" smtClean="0">
                <a:latin typeface="Times-Roman"/>
              </a:rPr>
              <a:t>of </a:t>
            </a:r>
            <a:r>
              <a:rPr lang="en-US" dirty="0" smtClean="0">
                <a:solidFill>
                  <a:srgbClr val="FF0000"/>
                </a:solidFill>
                <a:latin typeface="Times-Roman"/>
              </a:rPr>
              <a:t>squamous </a:t>
            </a:r>
            <a:r>
              <a:rPr lang="en-US" dirty="0">
                <a:solidFill>
                  <a:srgbClr val="FF0000"/>
                </a:solidFill>
                <a:latin typeface="Times-Roman"/>
              </a:rPr>
              <a:t>metaplasia</a:t>
            </a:r>
            <a:r>
              <a:rPr lang="en-US" dirty="0">
                <a:latin typeface="Times-Roman"/>
              </a:rPr>
              <a:t>, and </a:t>
            </a:r>
            <a:r>
              <a:rPr lang="en-US" dirty="0" err="1">
                <a:solidFill>
                  <a:srgbClr val="FF0000"/>
                </a:solidFill>
                <a:latin typeface="Times-Roman"/>
              </a:rPr>
              <a:t>isointensity</a:t>
            </a:r>
            <a:r>
              <a:rPr lang="en-US" dirty="0">
                <a:solidFill>
                  <a:srgbClr val="FF0000"/>
                </a:solidFill>
                <a:latin typeface="Times-Roman"/>
              </a:rPr>
              <a:t> on </a:t>
            </a:r>
            <a:r>
              <a:rPr lang="en-US" dirty="0" smtClean="0">
                <a:solidFill>
                  <a:srgbClr val="FF0000"/>
                </a:solidFill>
                <a:latin typeface="Times-Roman"/>
              </a:rPr>
              <a:t>T2-weighted MRI </a:t>
            </a:r>
            <a:r>
              <a:rPr lang="en-US" dirty="0">
                <a:latin typeface="Times-Roman"/>
              </a:rPr>
              <a:t>were the independent </a:t>
            </a:r>
            <a:r>
              <a:rPr lang="en-US" dirty="0" smtClean="0">
                <a:latin typeface="Times-Roman"/>
              </a:rPr>
              <a:t> predictors </a:t>
            </a:r>
            <a:r>
              <a:rPr lang="en-US" dirty="0">
                <a:latin typeface="Times-Roman"/>
              </a:rPr>
              <a:t>of RCC recurrence</a:t>
            </a:r>
            <a:endParaRPr lang="en-US" dirty="0"/>
          </a:p>
        </p:txBody>
      </p:sp>
      <p:sp>
        <p:nvSpPr>
          <p:cNvPr id="4" name="Round Diagonal Corner Rectangle 3"/>
          <p:cNvSpPr/>
          <p:nvPr/>
        </p:nvSpPr>
        <p:spPr>
          <a:xfrm>
            <a:off x="2434107" y="2730321"/>
            <a:ext cx="6761408" cy="347730"/>
          </a:xfrm>
          <a:prstGeom prst="round2DiagRect">
            <a:avLst>
              <a:gd name="adj1" fmla="val 16667"/>
              <a:gd name="adj2" fmla="val 12618"/>
            </a:avLst>
          </a:prstGeom>
          <a:solidFill>
            <a:srgbClr val="7030A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8463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62739" y="372883"/>
            <a:ext cx="5781675" cy="2428875"/>
          </a:xfrm>
          <a:prstGeom prst="rect">
            <a:avLst/>
          </a:prstGeom>
        </p:spPr>
      </p:pic>
      <p:sp>
        <p:nvSpPr>
          <p:cNvPr id="3" name="Rectangle 2"/>
          <p:cNvSpPr/>
          <p:nvPr/>
        </p:nvSpPr>
        <p:spPr>
          <a:xfrm>
            <a:off x="601013" y="3150602"/>
            <a:ext cx="11041487"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smtClean="0">
                <a:solidFill>
                  <a:schemeClr val="tx1"/>
                </a:solidFill>
                <a:latin typeface="Open Sans"/>
              </a:rPr>
              <a:t>In </a:t>
            </a:r>
            <a:r>
              <a:rPr lang="en-US" dirty="0">
                <a:solidFill>
                  <a:schemeClr val="tx1"/>
                </a:solidFill>
                <a:latin typeface="Open Sans"/>
              </a:rPr>
              <a:t>a retrospective review of </a:t>
            </a:r>
            <a:r>
              <a:rPr lang="en-US" dirty="0">
                <a:solidFill>
                  <a:srgbClr val="FFFF00"/>
                </a:solidFill>
                <a:latin typeface="Open Sans"/>
              </a:rPr>
              <a:t>2598</a:t>
            </a:r>
            <a:r>
              <a:rPr lang="en-US" dirty="0">
                <a:solidFill>
                  <a:schemeClr val="tx1"/>
                </a:solidFill>
                <a:latin typeface="Open Sans"/>
              </a:rPr>
              <a:t> subjects undergoing at least one pituitary MRI scan from </a:t>
            </a:r>
            <a:r>
              <a:rPr lang="en-US" dirty="0">
                <a:solidFill>
                  <a:srgbClr val="FFFF00"/>
                </a:solidFill>
                <a:latin typeface="Open Sans"/>
              </a:rPr>
              <a:t>1999 to 2009 </a:t>
            </a:r>
            <a:r>
              <a:rPr lang="en-US" dirty="0">
                <a:solidFill>
                  <a:schemeClr val="tx1"/>
                </a:solidFill>
                <a:latin typeface="Open Sans"/>
              </a:rPr>
              <a:t>in a tertiary pituitary </a:t>
            </a:r>
            <a:r>
              <a:rPr lang="en-US" dirty="0" err="1">
                <a:solidFill>
                  <a:schemeClr val="tx1"/>
                </a:solidFill>
                <a:latin typeface="Open Sans"/>
              </a:rPr>
              <a:t>centre</a:t>
            </a:r>
            <a:r>
              <a:rPr lang="en-US" dirty="0">
                <a:solidFill>
                  <a:schemeClr val="tx1"/>
                </a:solidFill>
                <a:latin typeface="Open Sans"/>
              </a:rPr>
              <a:t>, </a:t>
            </a:r>
            <a:r>
              <a:rPr lang="en-US" dirty="0" err="1">
                <a:solidFill>
                  <a:schemeClr val="tx1"/>
                </a:solidFill>
                <a:latin typeface="Open Sans"/>
              </a:rPr>
              <a:t>nonadenomatous</a:t>
            </a:r>
            <a:r>
              <a:rPr lang="en-US" dirty="0">
                <a:solidFill>
                  <a:schemeClr val="tx1"/>
                </a:solidFill>
                <a:latin typeface="Open Sans"/>
              </a:rPr>
              <a:t> sellar masses accounted for </a:t>
            </a:r>
            <a:r>
              <a:rPr lang="en-US" dirty="0">
                <a:solidFill>
                  <a:schemeClr val="bg1"/>
                </a:solidFill>
                <a:latin typeface="Open Sans"/>
              </a:rPr>
              <a:t>18%</a:t>
            </a:r>
            <a:r>
              <a:rPr lang="en-US" dirty="0">
                <a:solidFill>
                  <a:schemeClr val="tx1"/>
                </a:solidFill>
                <a:latin typeface="Open Sans"/>
              </a:rPr>
              <a:t> of visible lesions, of which the most frequent were RCCs (</a:t>
            </a:r>
            <a:r>
              <a:rPr lang="en-US" dirty="0">
                <a:solidFill>
                  <a:schemeClr val="bg1"/>
                </a:solidFill>
                <a:latin typeface="Open Sans"/>
              </a:rPr>
              <a:t>19</a:t>
            </a:r>
            <a:r>
              <a:rPr lang="en-US" dirty="0" smtClean="0">
                <a:solidFill>
                  <a:schemeClr val="bg1"/>
                </a:solidFill>
                <a:latin typeface="Open Sans"/>
              </a:rPr>
              <a:t>%</a:t>
            </a:r>
            <a:r>
              <a:rPr lang="en-US" dirty="0" smtClean="0">
                <a:solidFill>
                  <a:schemeClr val="tx1"/>
                </a:solidFill>
                <a:latin typeface="Open Sans"/>
              </a:rPr>
              <a:t>).</a:t>
            </a:r>
            <a:endParaRPr lang="en-US" dirty="0">
              <a:solidFill>
                <a:schemeClr val="tx1"/>
              </a:solidFill>
            </a:endParaRPr>
          </a:p>
        </p:txBody>
      </p:sp>
      <p:sp>
        <p:nvSpPr>
          <p:cNvPr id="5" name="Rectangle 4"/>
          <p:cNvSpPr/>
          <p:nvPr/>
        </p:nvSpPr>
        <p:spPr>
          <a:xfrm>
            <a:off x="601012" y="5546278"/>
            <a:ext cx="10809670" cy="461665"/>
          </a:xfrm>
          <a:prstGeom prst="rect">
            <a:avLst/>
          </a:prstGeom>
        </p:spPr>
        <p:txBody>
          <a:bodyPr wrap="square">
            <a:spAutoFit/>
          </a:bodyPr>
          <a:lstStyle/>
          <a:p>
            <a:r>
              <a:rPr lang="en-US" sz="1200" b="1" dirty="0" err="1">
                <a:solidFill>
                  <a:srgbClr val="00B050"/>
                </a:solidFill>
                <a:latin typeface="Open Sans"/>
              </a:rPr>
              <a:t>Famini</a:t>
            </a:r>
            <a:r>
              <a:rPr lang="en-US" sz="1200" b="1" dirty="0">
                <a:solidFill>
                  <a:srgbClr val="00B050"/>
                </a:solidFill>
                <a:latin typeface="Open Sans"/>
              </a:rPr>
              <a:t>, P., Maya, M.M. &amp; </a:t>
            </a:r>
            <a:r>
              <a:rPr lang="en-US" sz="1200" b="1" dirty="0" err="1">
                <a:solidFill>
                  <a:srgbClr val="00B050"/>
                </a:solidFill>
                <a:latin typeface="Open Sans"/>
              </a:rPr>
              <a:t>Melmed</a:t>
            </a:r>
            <a:r>
              <a:rPr lang="en-US" sz="1200" b="1" dirty="0">
                <a:solidFill>
                  <a:srgbClr val="00B050"/>
                </a:solidFill>
                <a:latin typeface="Open Sans"/>
              </a:rPr>
              <a:t>, S. (2011) Pituitary magnetic resonance imaging for sellar and </a:t>
            </a:r>
            <a:r>
              <a:rPr lang="en-US" sz="1200" b="1" dirty="0" err="1">
                <a:solidFill>
                  <a:srgbClr val="00B050"/>
                </a:solidFill>
                <a:latin typeface="Open Sans"/>
              </a:rPr>
              <a:t>parasellar</a:t>
            </a:r>
            <a:r>
              <a:rPr lang="en-US" sz="1200" b="1" dirty="0">
                <a:solidFill>
                  <a:srgbClr val="00B050"/>
                </a:solidFill>
                <a:latin typeface="Open Sans"/>
              </a:rPr>
              <a:t> masses: ten-year experience in 2598 patients. </a:t>
            </a:r>
            <a:r>
              <a:rPr lang="en-US" sz="1200" b="1" i="1" dirty="0">
                <a:solidFill>
                  <a:srgbClr val="00B050"/>
                </a:solidFill>
                <a:latin typeface="Open Sans"/>
              </a:rPr>
              <a:t>Journal of Clinical Endocrinology and Metabolism</a:t>
            </a:r>
            <a:r>
              <a:rPr lang="en-US" sz="1200" b="1" dirty="0">
                <a:solidFill>
                  <a:srgbClr val="00B050"/>
                </a:solidFill>
                <a:latin typeface="Open Sans"/>
              </a:rPr>
              <a:t>, 96, 1633–1641</a:t>
            </a:r>
            <a:endParaRPr lang="en-US" sz="1200" b="1" dirty="0">
              <a:solidFill>
                <a:srgbClr val="00B050"/>
              </a:solidFill>
            </a:endParaRPr>
          </a:p>
        </p:txBody>
      </p:sp>
    </p:spTree>
    <p:extLst>
      <p:ext uri="{BB962C8B-B14F-4D97-AF65-F5344CB8AC3E}">
        <p14:creationId xmlns:p14="http://schemas.microsoft.com/office/powerpoint/2010/main" val="1202898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radiopaedia.org/images/22575/85a80399c123b21ab8d5d27863ae0a_big_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6097" y="407812"/>
            <a:ext cx="4309588" cy="46811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22036" y="5174905"/>
            <a:ext cx="4632589" cy="954107"/>
          </a:xfrm>
          <a:prstGeom prst="rect">
            <a:avLst/>
          </a:prstGeom>
        </p:spPr>
        <p:txBody>
          <a:bodyPr wrap="square">
            <a:spAutoFit/>
          </a:bodyPr>
          <a:lstStyle/>
          <a:p>
            <a:r>
              <a:rPr lang="en-US" sz="1400" dirty="0" smtClean="0">
                <a:solidFill>
                  <a:srgbClr val="3D3D3D"/>
                </a:solidFill>
                <a:latin typeface="Open Sans"/>
              </a:rPr>
              <a:t>A </a:t>
            </a:r>
            <a:r>
              <a:rPr lang="en-US" sz="1400" dirty="0">
                <a:solidFill>
                  <a:srgbClr val="3D3D3D"/>
                </a:solidFill>
                <a:latin typeface="Open Sans"/>
              </a:rPr>
              <a:t>large mostly solid enhancing mass enlarging the pituitary fossa and extending into the suprasellar cistern, elevating and compressing the optic chiasm. Central areas demonstrate cystic </a:t>
            </a:r>
            <a:r>
              <a:rPr lang="en-US" sz="1400" dirty="0" smtClean="0">
                <a:solidFill>
                  <a:srgbClr val="3D3D3D"/>
                </a:solidFill>
                <a:latin typeface="Open Sans"/>
              </a:rPr>
              <a:t>change</a:t>
            </a:r>
            <a:endParaRPr lang="en-US" sz="1400" dirty="0"/>
          </a:p>
        </p:txBody>
      </p:sp>
      <p:sp>
        <p:nvSpPr>
          <p:cNvPr id="3" name="Rectangle 2"/>
          <p:cNvSpPr/>
          <p:nvPr/>
        </p:nvSpPr>
        <p:spPr>
          <a:xfrm>
            <a:off x="133923" y="303744"/>
            <a:ext cx="6640364"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smtClean="0">
                <a:solidFill>
                  <a:schemeClr val="accent1">
                    <a:lumMod val="75000"/>
                  </a:schemeClr>
                </a:solidFill>
              </a:rPr>
              <a:t>Nonfunctional </a:t>
            </a:r>
            <a:r>
              <a:rPr lang="en-US" sz="2000" b="1" dirty="0">
                <a:solidFill>
                  <a:schemeClr val="accent1">
                    <a:lumMod val="75000"/>
                  </a:schemeClr>
                </a:solidFill>
              </a:rPr>
              <a:t>pituitary </a:t>
            </a:r>
            <a:r>
              <a:rPr lang="en-US" sz="2000" b="1" dirty="0" smtClean="0">
                <a:solidFill>
                  <a:schemeClr val="accent1">
                    <a:lumMod val="75000"/>
                  </a:schemeClr>
                </a:solidFill>
              </a:rPr>
              <a:t>macroadenoma with cystic </a:t>
            </a:r>
            <a:r>
              <a:rPr lang="en-US" sz="2000" b="1" dirty="0">
                <a:solidFill>
                  <a:schemeClr val="accent1">
                    <a:lumMod val="75000"/>
                  </a:schemeClr>
                </a:solidFill>
              </a:rPr>
              <a:t>change</a:t>
            </a:r>
          </a:p>
        </p:txBody>
      </p:sp>
      <p:sp>
        <p:nvSpPr>
          <p:cNvPr id="4" name="Rectangle 3"/>
          <p:cNvSpPr/>
          <p:nvPr/>
        </p:nvSpPr>
        <p:spPr>
          <a:xfrm>
            <a:off x="133922" y="1476555"/>
            <a:ext cx="7168398" cy="3077766"/>
          </a:xfrm>
          <a:prstGeom prst="rect">
            <a:avLst/>
          </a:prstGeom>
        </p:spPr>
        <p:txBody>
          <a:bodyPr wrap="square">
            <a:spAutoFit/>
          </a:bodyPr>
          <a:lstStyle/>
          <a:p>
            <a:r>
              <a:rPr lang="en-US" sz="2000" b="1" dirty="0" smtClean="0">
                <a:solidFill>
                  <a:srgbClr val="00B050"/>
                </a:solidFill>
              </a:rPr>
              <a:t>&gt;&gt;</a:t>
            </a:r>
            <a:r>
              <a:rPr lang="en-US" sz="2000" dirty="0" smtClean="0">
                <a:solidFill>
                  <a:srgbClr val="00B050"/>
                </a:solidFill>
              </a:rPr>
              <a:t> </a:t>
            </a:r>
            <a:r>
              <a:rPr lang="en-US" sz="1600" dirty="0" smtClean="0">
                <a:solidFill>
                  <a:srgbClr val="3D3D3D"/>
                </a:solidFill>
              </a:rPr>
              <a:t>Population </a:t>
            </a:r>
            <a:r>
              <a:rPr lang="en-US" sz="1600" dirty="0">
                <a:solidFill>
                  <a:srgbClr val="3D3D3D"/>
                </a:solidFill>
              </a:rPr>
              <a:t>prevalence is approximately 0.1</a:t>
            </a:r>
            <a:r>
              <a:rPr lang="en-US" sz="1600" dirty="0" smtClean="0">
                <a:solidFill>
                  <a:srgbClr val="3D3D3D"/>
                </a:solidFill>
              </a:rPr>
              <a:t>%</a:t>
            </a:r>
            <a:endParaRPr lang="en-US" dirty="0" smtClean="0">
              <a:solidFill>
                <a:srgbClr val="3D3D3D"/>
              </a:solidFill>
            </a:endParaRPr>
          </a:p>
          <a:p>
            <a:endParaRPr lang="en-US" dirty="0" smtClean="0">
              <a:solidFill>
                <a:srgbClr val="3D3D3D"/>
              </a:solidFill>
            </a:endParaRPr>
          </a:p>
          <a:p>
            <a:r>
              <a:rPr lang="en-US" sz="2000" b="1" dirty="0" smtClean="0">
                <a:solidFill>
                  <a:srgbClr val="00B050"/>
                </a:solidFill>
              </a:rPr>
              <a:t>&gt;&gt;</a:t>
            </a:r>
            <a:r>
              <a:rPr lang="en-US" sz="2000" dirty="0" smtClean="0">
                <a:solidFill>
                  <a:srgbClr val="00B050"/>
                </a:solidFill>
              </a:rPr>
              <a:t> </a:t>
            </a:r>
            <a:r>
              <a:rPr lang="en-US" sz="1600" dirty="0" smtClean="0"/>
              <a:t>They </a:t>
            </a:r>
            <a:r>
              <a:rPr lang="en-US" sz="1600" dirty="0"/>
              <a:t>account for approximately </a:t>
            </a:r>
            <a:r>
              <a:rPr lang="en-US" sz="1600" dirty="0" smtClean="0"/>
              <a:t>30-50</a:t>
            </a:r>
            <a:r>
              <a:rPr lang="en-US" sz="1600" dirty="0"/>
              <a:t>% of all pituitary region </a:t>
            </a:r>
            <a:r>
              <a:rPr lang="en-US" sz="1600" dirty="0" smtClean="0"/>
              <a:t>masses</a:t>
            </a:r>
          </a:p>
          <a:p>
            <a:endParaRPr lang="en-US" sz="1600" dirty="0"/>
          </a:p>
          <a:p>
            <a:r>
              <a:rPr lang="en-US" sz="2000" b="1" dirty="0" smtClean="0">
                <a:solidFill>
                  <a:srgbClr val="00B050"/>
                </a:solidFill>
              </a:rPr>
              <a:t>&gt;&gt;</a:t>
            </a:r>
            <a:r>
              <a:rPr lang="en-US" sz="2000" dirty="0" smtClean="0">
                <a:solidFill>
                  <a:srgbClr val="00B050"/>
                </a:solidFill>
              </a:rPr>
              <a:t> </a:t>
            </a:r>
            <a:r>
              <a:rPr lang="en-US" sz="1600" dirty="0" smtClean="0">
                <a:solidFill>
                  <a:srgbClr val="3D3D3D"/>
                </a:solidFill>
              </a:rPr>
              <a:t>On </a:t>
            </a:r>
            <a:r>
              <a:rPr lang="en-US" sz="1600" dirty="0">
                <a:solidFill>
                  <a:srgbClr val="3D3D3D"/>
                </a:solidFill>
              </a:rPr>
              <a:t>MRI, </a:t>
            </a:r>
            <a:r>
              <a:rPr lang="en-US" sz="1600" dirty="0" smtClean="0">
                <a:solidFill>
                  <a:srgbClr val="3D3D3D"/>
                </a:solidFill>
              </a:rPr>
              <a:t>they </a:t>
            </a:r>
            <a:r>
              <a:rPr lang="en-US" sz="1600" dirty="0">
                <a:solidFill>
                  <a:srgbClr val="3D3D3D"/>
                </a:solidFill>
              </a:rPr>
              <a:t>are isointense to the grey matter both on T1 and T2-weighted 	</a:t>
            </a:r>
            <a:r>
              <a:rPr lang="en-US" sz="1600" dirty="0" smtClean="0">
                <a:solidFill>
                  <a:srgbClr val="3D3D3D"/>
                </a:solidFill>
              </a:rPr>
              <a:t>images</a:t>
            </a:r>
            <a:r>
              <a:rPr lang="en-US" sz="1600" dirty="0">
                <a:solidFill>
                  <a:srgbClr val="3D3D3D"/>
                </a:solidFill>
              </a:rPr>
              <a:t>. However attenuation and signal characteristics can significantly </a:t>
            </a:r>
            <a:r>
              <a:rPr lang="en-US" sz="1600" dirty="0" smtClean="0">
                <a:solidFill>
                  <a:srgbClr val="3D3D3D"/>
                </a:solidFill>
              </a:rPr>
              <a:t>	vary </a:t>
            </a:r>
            <a:r>
              <a:rPr lang="en-US" sz="1600" dirty="0">
                <a:solidFill>
                  <a:srgbClr val="3D3D3D"/>
                </a:solidFill>
              </a:rPr>
              <a:t>depending on </a:t>
            </a:r>
            <a:r>
              <a:rPr lang="en-US" sz="1600" dirty="0" smtClean="0">
                <a:solidFill>
                  <a:srgbClr val="3D3D3D"/>
                </a:solidFill>
              </a:rPr>
              <a:t>tumor </a:t>
            </a:r>
            <a:r>
              <a:rPr lang="en-US" sz="1600" dirty="0">
                <a:solidFill>
                  <a:srgbClr val="3D3D3D"/>
                </a:solidFill>
              </a:rPr>
              <a:t>components such as </a:t>
            </a:r>
            <a:r>
              <a:rPr lang="en-US" sz="1600" dirty="0" smtClean="0">
                <a:solidFill>
                  <a:srgbClr val="3D3D3D"/>
                </a:solidFill>
              </a:rPr>
              <a:t>hemorrhage,</a:t>
            </a:r>
            <a:r>
              <a:rPr lang="en-US" sz="1600" dirty="0">
                <a:solidFill>
                  <a:srgbClr val="3D3D3D"/>
                </a:solidFill>
              </a:rPr>
              <a:t> cystic </a:t>
            </a:r>
            <a:r>
              <a:rPr lang="en-US" sz="1600" dirty="0" smtClean="0">
                <a:solidFill>
                  <a:srgbClr val="3D3D3D"/>
                </a:solidFill>
              </a:rPr>
              <a:t>	transformation </a:t>
            </a:r>
            <a:r>
              <a:rPr lang="en-US" sz="1600" dirty="0">
                <a:solidFill>
                  <a:srgbClr val="3D3D3D"/>
                </a:solidFill>
              </a:rPr>
              <a:t>or necrosis</a:t>
            </a:r>
          </a:p>
          <a:p>
            <a:endParaRPr lang="en-US" sz="1600" dirty="0">
              <a:solidFill>
                <a:srgbClr val="3D3D3D"/>
              </a:solidFill>
            </a:endParaRPr>
          </a:p>
          <a:p>
            <a:r>
              <a:rPr lang="en-US" sz="1600" dirty="0"/>
              <a:t> </a:t>
            </a:r>
            <a:r>
              <a:rPr lang="en-US" sz="2000" b="1" dirty="0" smtClean="0">
                <a:solidFill>
                  <a:srgbClr val="00B050"/>
                </a:solidFill>
              </a:rPr>
              <a:t>&gt;&gt;</a:t>
            </a:r>
            <a:r>
              <a:rPr lang="en-US" sz="2000" dirty="0" smtClean="0">
                <a:solidFill>
                  <a:srgbClr val="00B050"/>
                </a:solidFill>
              </a:rPr>
              <a:t> </a:t>
            </a:r>
            <a:r>
              <a:rPr lang="en-US" sz="1600" dirty="0" smtClean="0"/>
              <a:t>usually </a:t>
            </a:r>
            <a:r>
              <a:rPr lang="en-US" sz="1600" dirty="0"/>
              <a:t>present as a solid </a:t>
            </a:r>
            <a:r>
              <a:rPr lang="en-US" sz="1600" dirty="0" smtClean="0"/>
              <a:t>tumor </a:t>
            </a:r>
            <a:r>
              <a:rPr lang="en-US" sz="1600" dirty="0"/>
              <a:t>with an attenuation similar to </a:t>
            </a:r>
            <a:r>
              <a:rPr lang="en-US" sz="1600" dirty="0" smtClean="0"/>
              <a:t>brain and 	demonstrates </a:t>
            </a:r>
            <a:r>
              <a:rPr lang="en-US" sz="1600" dirty="0"/>
              <a:t>moderate contrast </a:t>
            </a:r>
            <a:r>
              <a:rPr lang="en-US" sz="1600" dirty="0" smtClean="0"/>
              <a:t>enhancement</a:t>
            </a:r>
            <a:endParaRPr lang="en-US" dirty="0"/>
          </a:p>
        </p:txBody>
      </p:sp>
      <p:sp>
        <p:nvSpPr>
          <p:cNvPr id="5" name="Rectangle 4"/>
          <p:cNvSpPr/>
          <p:nvPr/>
        </p:nvSpPr>
        <p:spPr>
          <a:xfrm>
            <a:off x="133922" y="6166578"/>
            <a:ext cx="7288113" cy="276999"/>
          </a:xfrm>
          <a:prstGeom prst="rect">
            <a:avLst/>
          </a:prstGeom>
        </p:spPr>
        <p:txBody>
          <a:bodyPr wrap="square">
            <a:spAutoFit/>
          </a:bodyPr>
          <a:lstStyle/>
          <a:p>
            <a:r>
              <a:rPr lang="en-US" sz="1200" b="1" dirty="0">
                <a:solidFill>
                  <a:srgbClr val="00B050"/>
                </a:solidFill>
              </a:rPr>
              <a:t>Pisaneschi M, Kapoor G. Imaging the sella and </a:t>
            </a:r>
            <a:r>
              <a:rPr lang="en-US" sz="1200" b="1" dirty="0" err="1">
                <a:solidFill>
                  <a:srgbClr val="00B050"/>
                </a:solidFill>
              </a:rPr>
              <a:t>parasellar</a:t>
            </a:r>
            <a:r>
              <a:rPr lang="en-US" sz="1200" b="1" dirty="0">
                <a:solidFill>
                  <a:srgbClr val="00B050"/>
                </a:solidFill>
              </a:rPr>
              <a:t> region. Neuroimaging </a:t>
            </a:r>
            <a:r>
              <a:rPr lang="en-US" sz="1200" b="1" dirty="0" err="1">
                <a:solidFill>
                  <a:srgbClr val="00B050"/>
                </a:solidFill>
              </a:rPr>
              <a:t>Clin</a:t>
            </a:r>
            <a:r>
              <a:rPr lang="en-US" sz="1200" b="1" dirty="0">
                <a:solidFill>
                  <a:srgbClr val="00B050"/>
                </a:solidFill>
              </a:rPr>
              <a:t>. N. Am. 2005;15 (1): 203-19</a:t>
            </a:r>
            <a:r>
              <a:rPr lang="en-US" sz="1200" b="1" dirty="0" smtClean="0">
                <a:solidFill>
                  <a:srgbClr val="00B050"/>
                </a:solidFill>
              </a:rPr>
              <a:t>.</a:t>
            </a:r>
            <a:endParaRPr lang="en-US" sz="1200" b="1" u="sng" dirty="0">
              <a:solidFill>
                <a:srgbClr val="00B050"/>
              </a:solidFill>
              <a:latin typeface="Open Sans"/>
            </a:endParaRPr>
          </a:p>
        </p:txBody>
      </p:sp>
    </p:spTree>
    <p:extLst>
      <p:ext uri="{BB962C8B-B14F-4D97-AF65-F5344CB8AC3E}">
        <p14:creationId xmlns:p14="http://schemas.microsoft.com/office/powerpoint/2010/main" val="5325798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599" y="443449"/>
            <a:ext cx="6704326" cy="6048375"/>
          </a:xfrm>
          <a:prstGeom prst="rect">
            <a:avLst/>
          </a:prstGeom>
        </p:spPr>
      </p:pic>
      <p:sp>
        <p:nvSpPr>
          <p:cNvPr id="3" name="Rectangle 2"/>
          <p:cNvSpPr/>
          <p:nvPr/>
        </p:nvSpPr>
        <p:spPr>
          <a:xfrm>
            <a:off x="63757" y="35073"/>
            <a:ext cx="8813442" cy="369332"/>
          </a:xfrm>
          <a:prstGeom prst="rect">
            <a:avLst/>
          </a:prstGeom>
        </p:spPr>
        <p:txBody>
          <a:bodyPr wrap="square">
            <a:spAutoFit/>
          </a:bodyPr>
          <a:lstStyle/>
          <a:p>
            <a:r>
              <a:rPr lang="en-US" b="1" dirty="0">
                <a:solidFill>
                  <a:srgbClr val="333333"/>
                </a:solidFill>
                <a:latin typeface="Open Sans"/>
              </a:rPr>
              <a:t>Table 1. </a:t>
            </a:r>
            <a:r>
              <a:rPr lang="en-US" dirty="0">
                <a:solidFill>
                  <a:srgbClr val="333333"/>
                </a:solidFill>
                <a:latin typeface="Open Sans"/>
              </a:rPr>
              <a:t>  Manifestations at presentation in patients with Rathke’s cleft cysts</a:t>
            </a:r>
            <a:endParaRPr lang="en-US" dirty="0"/>
          </a:p>
        </p:txBody>
      </p:sp>
      <p:sp>
        <p:nvSpPr>
          <p:cNvPr id="4" name="Rectangle 3"/>
          <p:cNvSpPr/>
          <p:nvPr/>
        </p:nvSpPr>
        <p:spPr>
          <a:xfrm>
            <a:off x="6911662" y="705082"/>
            <a:ext cx="494978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dirty="0">
                <a:solidFill>
                  <a:srgbClr val="333333"/>
                </a:solidFill>
                <a:latin typeface="Open Sans"/>
              </a:rPr>
              <a:t>Headache is the most prevalent manifestation </a:t>
            </a:r>
            <a:endParaRPr lang="en-US" dirty="0" smtClean="0">
              <a:solidFill>
                <a:srgbClr val="333333"/>
              </a:solidFill>
              <a:latin typeface="Open Sans"/>
            </a:endParaRPr>
          </a:p>
          <a:p>
            <a:r>
              <a:rPr lang="en-US" dirty="0" smtClean="0">
                <a:solidFill>
                  <a:srgbClr val="333333"/>
                </a:solidFill>
                <a:latin typeface="Open Sans"/>
              </a:rPr>
              <a:t>33</a:t>
            </a:r>
            <a:r>
              <a:rPr lang="en-US" dirty="0">
                <a:solidFill>
                  <a:srgbClr val="333333"/>
                </a:solidFill>
                <a:latin typeface="Open Sans"/>
              </a:rPr>
              <a:t>% and 81%</a:t>
            </a:r>
            <a:endParaRPr lang="en-US" dirty="0"/>
          </a:p>
        </p:txBody>
      </p:sp>
      <p:sp>
        <p:nvSpPr>
          <p:cNvPr id="5" name="Rectangle 4"/>
          <p:cNvSpPr/>
          <p:nvPr/>
        </p:nvSpPr>
        <p:spPr>
          <a:xfrm>
            <a:off x="6911662" y="1475756"/>
            <a:ext cx="4949780" cy="1477328"/>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dirty="0">
                <a:solidFill>
                  <a:srgbClr val="333333"/>
                </a:solidFill>
                <a:latin typeface="Open Sans"/>
              </a:rPr>
              <a:t> Frontal, episodic, </a:t>
            </a:r>
            <a:r>
              <a:rPr lang="en-US" dirty="0" err="1">
                <a:solidFill>
                  <a:srgbClr val="333333"/>
                </a:solidFill>
                <a:latin typeface="Open Sans"/>
              </a:rPr>
              <a:t>nonpulsating</a:t>
            </a:r>
            <a:r>
              <a:rPr lang="en-US" dirty="0">
                <a:solidFill>
                  <a:srgbClr val="333333"/>
                </a:solidFill>
                <a:latin typeface="Open Sans"/>
              </a:rPr>
              <a:t>, bilateral headache or deep </a:t>
            </a:r>
            <a:r>
              <a:rPr lang="en-US" dirty="0" err="1">
                <a:solidFill>
                  <a:srgbClr val="333333"/>
                </a:solidFill>
                <a:latin typeface="Open Sans"/>
              </a:rPr>
              <a:t>retroorbital</a:t>
            </a:r>
            <a:r>
              <a:rPr lang="en-US" dirty="0">
                <a:solidFill>
                  <a:srgbClr val="333333"/>
                </a:solidFill>
                <a:latin typeface="Open Sans"/>
              </a:rPr>
              <a:t> pain are the most common, but pain may also affect the occipital or temporal region or involve the whole head</a:t>
            </a:r>
            <a:endParaRPr lang="en-US" dirty="0"/>
          </a:p>
        </p:txBody>
      </p:sp>
      <p:sp>
        <p:nvSpPr>
          <p:cNvPr id="6" name="Rectangle 5"/>
          <p:cNvSpPr/>
          <p:nvPr/>
        </p:nvSpPr>
        <p:spPr>
          <a:xfrm>
            <a:off x="6911662" y="3059360"/>
            <a:ext cx="4949780"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dirty="0">
                <a:solidFill>
                  <a:srgbClr val="333333"/>
                </a:solidFill>
                <a:latin typeface="Open Sans"/>
              </a:rPr>
              <a:t>Headaches do not usually correlate with the cyst size, location or the presence of pituitary dysfunction</a:t>
            </a:r>
            <a:endParaRPr lang="en-US" dirty="0"/>
          </a:p>
        </p:txBody>
      </p:sp>
      <p:sp>
        <p:nvSpPr>
          <p:cNvPr id="7" name="Rectangle 6"/>
          <p:cNvSpPr/>
          <p:nvPr/>
        </p:nvSpPr>
        <p:spPr>
          <a:xfrm>
            <a:off x="6896636" y="4088966"/>
            <a:ext cx="4949780" cy="1477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dirty="0">
                <a:solidFill>
                  <a:srgbClr val="333333"/>
                </a:solidFill>
                <a:latin typeface="Open Sans"/>
              </a:rPr>
              <a:t>it has been suggested that </a:t>
            </a:r>
            <a:r>
              <a:rPr lang="en-US" dirty="0">
                <a:solidFill>
                  <a:srgbClr val="FFFF00"/>
                </a:solidFill>
                <a:latin typeface="Open Sans"/>
              </a:rPr>
              <a:t>episodic frontal headaches may indicate an intermittent inflammatory </a:t>
            </a:r>
            <a:r>
              <a:rPr lang="en-US" dirty="0" smtClean="0">
                <a:solidFill>
                  <a:srgbClr val="FFFF00"/>
                </a:solidFill>
                <a:latin typeface="Open Sans"/>
              </a:rPr>
              <a:t>reaction</a:t>
            </a:r>
            <a:r>
              <a:rPr lang="en-US" dirty="0" smtClean="0">
                <a:solidFill>
                  <a:srgbClr val="333333"/>
                </a:solidFill>
                <a:latin typeface="Open Sans"/>
              </a:rPr>
              <a:t>,</a:t>
            </a:r>
            <a:r>
              <a:rPr lang="en-US" dirty="0">
                <a:solidFill>
                  <a:srgbClr val="333333"/>
                </a:solidFill>
                <a:latin typeface="Open Sans"/>
              </a:rPr>
              <a:t> and surgical treatment is required to prevent further irreversible endocrine dysfunction</a:t>
            </a:r>
            <a:endParaRPr lang="en-US" dirty="0"/>
          </a:p>
        </p:txBody>
      </p:sp>
      <p:sp>
        <p:nvSpPr>
          <p:cNvPr id="9" name="Rectangle 8"/>
          <p:cNvSpPr/>
          <p:nvPr/>
        </p:nvSpPr>
        <p:spPr>
          <a:xfrm>
            <a:off x="6911663" y="5744529"/>
            <a:ext cx="4949780"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dirty="0">
                <a:solidFill>
                  <a:srgbClr val="333333"/>
                </a:solidFill>
                <a:latin typeface="Open Sans"/>
              </a:rPr>
              <a:t>The duration of headaches varies from hours to months, with most patients describing it for 1–2 weeks</a:t>
            </a:r>
            <a:endParaRPr lang="en-US" dirty="0"/>
          </a:p>
        </p:txBody>
      </p:sp>
    </p:spTree>
    <p:extLst>
      <p:ext uri="{BB962C8B-B14F-4D97-AF65-F5344CB8AC3E}">
        <p14:creationId xmlns:p14="http://schemas.microsoft.com/office/powerpoint/2010/main" val="33819720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456" y="660366"/>
            <a:ext cx="10766738" cy="4555093"/>
          </a:xfrm>
          <a:prstGeom prst="rect">
            <a:avLst/>
          </a:prstGeom>
        </p:spPr>
        <p:txBody>
          <a:bodyPr wrap="square">
            <a:spAutoFit/>
          </a:bodyPr>
          <a:lstStyle/>
          <a:p>
            <a:r>
              <a:rPr lang="en-US" sz="2000" b="1" dirty="0" smtClean="0">
                <a:solidFill>
                  <a:srgbClr val="333333"/>
                </a:solidFill>
                <a:latin typeface="Open Sans"/>
              </a:rPr>
              <a:t>Imaging properties</a:t>
            </a:r>
          </a:p>
          <a:p>
            <a:endParaRPr lang="en-US" dirty="0">
              <a:solidFill>
                <a:srgbClr val="333333"/>
              </a:solidFill>
              <a:latin typeface="Open Sans"/>
            </a:endParaRPr>
          </a:p>
          <a:p>
            <a:endParaRPr lang="en-US" dirty="0">
              <a:solidFill>
                <a:srgbClr val="333333"/>
              </a:solidFill>
              <a:latin typeface="Open Sans"/>
            </a:endParaRPr>
          </a:p>
          <a:p>
            <a:r>
              <a:rPr lang="en-US" dirty="0" smtClean="0">
                <a:solidFill>
                  <a:srgbClr val="0070C0"/>
                </a:solidFill>
                <a:latin typeface="Open Sans"/>
              </a:rPr>
              <a:t>An </a:t>
            </a:r>
            <a:r>
              <a:rPr lang="en-US" dirty="0">
                <a:solidFill>
                  <a:srgbClr val="0070C0"/>
                </a:solidFill>
                <a:latin typeface="Open Sans"/>
              </a:rPr>
              <a:t>ovoid shape, small </a:t>
            </a:r>
            <a:r>
              <a:rPr lang="en-US" dirty="0" smtClean="0">
                <a:solidFill>
                  <a:srgbClr val="0070C0"/>
                </a:solidFill>
                <a:latin typeface="Open Sans"/>
              </a:rPr>
              <a:t>tumor </a:t>
            </a:r>
            <a:r>
              <a:rPr lang="en-US" dirty="0">
                <a:solidFill>
                  <a:srgbClr val="0070C0"/>
                </a:solidFill>
                <a:latin typeface="Open Sans"/>
              </a:rPr>
              <a:t>volume, cystic characteristics and little or no cyst wall enhancement suggest an RCC</a:t>
            </a:r>
            <a:r>
              <a:rPr lang="en-US" dirty="0" smtClean="0">
                <a:solidFill>
                  <a:srgbClr val="0070C0"/>
                </a:solidFill>
                <a:latin typeface="Open Sans"/>
              </a:rPr>
              <a:t>.</a:t>
            </a:r>
          </a:p>
          <a:p>
            <a:endParaRPr lang="en-US" dirty="0">
              <a:solidFill>
                <a:srgbClr val="0070C0"/>
              </a:solidFill>
              <a:latin typeface="Open Sans"/>
            </a:endParaRPr>
          </a:p>
          <a:p>
            <a:endParaRPr lang="en-US" dirty="0" smtClean="0">
              <a:solidFill>
                <a:srgbClr val="333333"/>
              </a:solidFill>
              <a:latin typeface="Open Sans"/>
            </a:endParaRPr>
          </a:p>
          <a:p>
            <a:r>
              <a:rPr lang="en-US" dirty="0" smtClean="0">
                <a:solidFill>
                  <a:srgbClr val="333333"/>
                </a:solidFill>
                <a:latin typeface="Open Sans"/>
              </a:rPr>
              <a:t> </a:t>
            </a:r>
            <a:r>
              <a:rPr lang="en-US" dirty="0">
                <a:solidFill>
                  <a:srgbClr val="00B050"/>
                </a:solidFill>
                <a:latin typeface="Open Sans"/>
              </a:rPr>
              <a:t>A ‘snowman’ shape, solid characteristics and homogeneous enhancement of the solid portion suggest a pituitary adenoma </a:t>
            </a:r>
            <a:endParaRPr lang="en-US" dirty="0" smtClean="0">
              <a:solidFill>
                <a:srgbClr val="00B050"/>
              </a:solidFill>
              <a:latin typeface="Open Sans"/>
            </a:endParaRPr>
          </a:p>
          <a:p>
            <a:endParaRPr lang="en-US" dirty="0">
              <a:solidFill>
                <a:srgbClr val="333333"/>
              </a:solidFill>
              <a:latin typeface="Open Sans"/>
            </a:endParaRPr>
          </a:p>
          <a:p>
            <a:r>
              <a:rPr lang="en-US" dirty="0" smtClean="0">
                <a:solidFill>
                  <a:srgbClr val="333333"/>
                </a:solidFill>
                <a:latin typeface="Open Sans"/>
              </a:rPr>
              <a:t> </a:t>
            </a:r>
            <a:r>
              <a:rPr lang="en-US" dirty="0">
                <a:solidFill>
                  <a:srgbClr val="7030A0"/>
                </a:solidFill>
                <a:latin typeface="Open Sans"/>
              </a:rPr>
              <a:t>A superiorly lobulated shape, third ventricle compression, mixed solid and cystic characteristics and reticular enhancement of the solid portion suggest a craniopharyngioma </a:t>
            </a:r>
            <a:endParaRPr lang="en-US" dirty="0" smtClean="0">
              <a:solidFill>
                <a:srgbClr val="7030A0"/>
              </a:solidFill>
              <a:latin typeface="Open Sans"/>
            </a:endParaRPr>
          </a:p>
          <a:p>
            <a:endParaRPr lang="en-US" dirty="0">
              <a:solidFill>
                <a:srgbClr val="333333"/>
              </a:solidFill>
              <a:latin typeface="Open Sans"/>
            </a:endParaRPr>
          </a:p>
          <a:p>
            <a:endParaRPr lang="en-US" dirty="0" smtClean="0">
              <a:solidFill>
                <a:srgbClr val="333333"/>
              </a:solidFill>
              <a:latin typeface="Open Sans"/>
            </a:endParaRPr>
          </a:p>
          <a:p>
            <a:r>
              <a:rPr lang="en-US" dirty="0" smtClean="0">
                <a:solidFill>
                  <a:srgbClr val="333333"/>
                </a:solidFill>
                <a:latin typeface="Open Sans"/>
              </a:rPr>
              <a:t>Particularly </a:t>
            </a:r>
            <a:r>
              <a:rPr lang="en-US" dirty="0">
                <a:solidFill>
                  <a:srgbClr val="333333"/>
                </a:solidFill>
                <a:latin typeface="Open Sans"/>
              </a:rPr>
              <a:t>in comparison with </a:t>
            </a:r>
            <a:r>
              <a:rPr lang="en-US" dirty="0" err="1">
                <a:solidFill>
                  <a:srgbClr val="333333"/>
                </a:solidFill>
                <a:latin typeface="Open Sans"/>
              </a:rPr>
              <a:t>craniopharyngiomas</a:t>
            </a:r>
            <a:r>
              <a:rPr lang="en-US" dirty="0">
                <a:solidFill>
                  <a:srgbClr val="333333"/>
                </a:solidFill>
                <a:latin typeface="Open Sans"/>
              </a:rPr>
              <a:t>, RCCs are smaller and rarely show calcification (up to 13% of </a:t>
            </a:r>
            <a:r>
              <a:rPr lang="en-US" dirty="0" smtClean="0">
                <a:solidFill>
                  <a:srgbClr val="333333"/>
                </a:solidFill>
                <a:latin typeface="Open Sans"/>
              </a:rPr>
              <a:t>cases)</a:t>
            </a:r>
            <a:endParaRPr lang="en-US" dirty="0"/>
          </a:p>
        </p:txBody>
      </p:sp>
    </p:spTree>
    <p:extLst>
      <p:ext uri="{BB962C8B-B14F-4D97-AF65-F5344CB8AC3E}">
        <p14:creationId xmlns:p14="http://schemas.microsoft.com/office/powerpoint/2010/main" val="35141861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33375" y="575189"/>
            <a:ext cx="5611768" cy="5982794"/>
          </a:xfrm>
          <a:prstGeom prst="rect">
            <a:avLst/>
          </a:prstGeom>
        </p:spPr>
      </p:pic>
      <p:sp>
        <p:nvSpPr>
          <p:cNvPr id="3" name="Rectangle 2"/>
          <p:cNvSpPr/>
          <p:nvPr/>
        </p:nvSpPr>
        <p:spPr>
          <a:xfrm>
            <a:off x="137374" y="1550454"/>
            <a:ext cx="6096000" cy="2585323"/>
          </a:xfrm>
          <a:prstGeom prst="rect">
            <a:avLst/>
          </a:prstGeom>
        </p:spPr>
        <p:txBody>
          <a:bodyPr>
            <a:spAutoFit/>
          </a:bodyPr>
          <a:lstStyle/>
          <a:p>
            <a:pPr marL="342900" indent="-342900">
              <a:buAutoNum type="alphaLcParenBoth"/>
            </a:pPr>
            <a:r>
              <a:rPr lang="en-US" dirty="0" smtClean="0">
                <a:solidFill>
                  <a:srgbClr val="333333"/>
                </a:solidFill>
                <a:latin typeface="Open Sans"/>
              </a:rPr>
              <a:t>Coronal </a:t>
            </a:r>
            <a:r>
              <a:rPr lang="en-US" dirty="0">
                <a:solidFill>
                  <a:srgbClr val="333333"/>
                </a:solidFill>
                <a:latin typeface="Open Sans"/>
              </a:rPr>
              <a:t>(</a:t>
            </a:r>
            <a:r>
              <a:rPr lang="en-US" dirty="0" err="1">
                <a:solidFill>
                  <a:srgbClr val="333333"/>
                </a:solidFill>
                <a:latin typeface="Open Sans"/>
              </a:rPr>
              <a:t>i</a:t>
            </a:r>
            <a:r>
              <a:rPr lang="en-US" dirty="0">
                <a:solidFill>
                  <a:srgbClr val="333333"/>
                </a:solidFill>
                <a:latin typeface="Open Sans"/>
              </a:rPr>
              <a:t>) and sagittal (ii) T1-weighted images of </a:t>
            </a:r>
            <a:r>
              <a:rPr lang="en-US" dirty="0">
                <a:solidFill>
                  <a:srgbClr val="0070C0"/>
                </a:solidFill>
                <a:latin typeface="Open Sans"/>
              </a:rPr>
              <a:t>pituitary adenoma </a:t>
            </a:r>
            <a:r>
              <a:rPr lang="en-US" dirty="0">
                <a:solidFill>
                  <a:srgbClr val="333333"/>
                </a:solidFill>
                <a:latin typeface="Open Sans"/>
              </a:rPr>
              <a:t>arising out of the pituitary fossa and compressing the optic chiasm showing ‘</a:t>
            </a:r>
            <a:r>
              <a:rPr lang="en-US" dirty="0">
                <a:solidFill>
                  <a:srgbClr val="00B050"/>
                </a:solidFill>
                <a:latin typeface="Open Sans"/>
              </a:rPr>
              <a:t>snowman</a:t>
            </a:r>
            <a:r>
              <a:rPr lang="en-US" dirty="0">
                <a:solidFill>
                  <a:srgbClr val="333333"/>
                </a:solidFill>
                <a:latin typeface="Open Sans"/>
              </a:rPr>
              <a:t>’ shape and uniform signal. </a:t>
            </a:r>
            <a:endParaRPr lang="en-US" dirty="0" smtClean="0">
              <a:solidFill>
                <a:srgbClr val="333333"/>
              </a:solidFill>
              <a:latin typeface="Open Sans"/>
            </a:endParaRPr>
          </a:p>
          <a:p>
            <a:pPr marL="342900" indent="-342900">
              <a:buAutoNum type="alphaLcParenBoth"/>
            </a:pPr>
            <a:endParaRPr lang="en-US" dirty="0">
              <a:solidFill>
                <a:srgbClr val="333333"/>
              </a:solidFill>
              <a:latin typeface="Open Sans"/>
            </a:endParaRPr>
          </a:p>
          <a:p>
            <a:pPr marL="342900" indent="-342900">
              <a:buAutoNum type="alphaLcParenBoth"/>
            </a:pPr>
            <a:r>
              <a:rPr lang="en-US" dirty="0" smtClean="0">
                <a:solidFill>
                  <a:srgbClr val="333333"/>
                </a:solidFill>
                <a:latin typeface="Open Sans"/>
              </a:rPr>
              <a:t>Coronal </a:t>
            </a:r>
            <a:r>
              <a:rPr lang="en-US" dirty="0">
                <a:solidFill>
                  <a:srgbClr val="333333"/>
                </a:solidFill>
                <a:latin typeface="Open Sans"/>
              </a:rPr>
              <a:t>(</a:t>
            </a:r>
            <a:r>
              <a:rPr lang="en-US" dirty="0" err="1">
                <a:solidFill>
                  <a:srgbClr val="333333"/>
                </a:solidFill>
                <a:latin typeface="Open Sans"/>
              </a:rPr>
              <a:t>i</a:t>
            </a:r>
            <a:r>
              <a:rPr lang="en-US" dirty="0">
                <a:solidFill>
                  <a:srgbClr val="333333"/>
                </a:solidFill>
                <a:latin typeface="Open Sans"/>
              </a:rPr>
              <a:t>) and sagittal (ii) T1-weighted </a:t>
            </a:r>
            <a:r>
              <a:rPr lang="en-US" dirty="0" err="1">
                <a:solidFill>
                  <a:srgbClr val="333333"/>
                </a:solidFill>
                <a:latin typeface="Open Sans"/>
              </a:rPr>
              <a:t>postgadolinium</a:t>
            </a:r>
            <a:r>
              <a:rPr lang="en-US" dirty="0">
                <a:solidFill>
                  <a:srgbClr val="333333"/>
                </a:solidFill>
                <a:latin typeface="Open Sans"/>
              </a:rPr>
              <a:t> images of a </a:t>
            </a:r>
            <a:r>
              <a:rPr lang="en-US" dirty="0" err="1">
                <a:solidFill>
                  <a:srgbClr val="0070C0"/>
                </a:solidFill>
                <a:latin typeface="Open Sans"/>
              </a:rPr>
              <a:t>craniopharygioma</a:t>
            </a:r>
            <a:r>
              <a:rPr lang="en-US" dirty="0">
                <a:solidFill>
                  <a:srgbClr val="333333"/>
                </a:solidFill>
                <a:latin typeface="Open Sans"/>
              </a:rPr>
              <a:t> with superiorly lobulated shape and mixed solid and cystic characteristics.</a:t>
            </a:r>
            <a:endParaRPr lang="en-US" dirty="0"/>
          </a:p>
        </p:txBody>
      </p:sp>
    </p:spTree>
    <p:extLst>
      <p:ext uri="{BB962C8B-B14F-4D97-AF65-F5344CB8AC3E}">
        <p14:creationId xmlns:p14="http://schemas.microsoft.com/office/powerpoint/2010/main" val="10327523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2420" y="679257"/>
            <a:ext cx="1813317" cy="369332"/>
          </a:xfrm>
          <a:prstGeom prst="rect">
            <a:avLst/>
          </a:prstGeom>
        </p:spPr>
        <p:txBody>
          <a:bodyPr wrap="none">
            <a:spAutoFit/>
          </a:bodyPr>
          <a:lstStyle/>
          <a:p>
            <a:pPr fontAlgn="base"/>
            <a:r>
              <a:rPr lang="en-US" b="1" dirty="0">
                <a:solidFill>
                  <a:srgbClr val="00A185"/>
                </a:solidFill>
                <a:latin typeface="Open Sans"/>
              </a:rPr>
              <a:t>Natural history</a:t>
            </a:r>
            <a:endParaRPr lang="en-US" b="1" i="0" dirty="0">
              <a:solidFill>
                <a:srgbClr val="00A185"/>
              </a:solidFill>
              <a:effectLst/>
              <a:latin typeface="Open Sans"/>
            </a:endParaRPr>
          </a:p>
        </p:txBody>
      </p:sp>
      <p:sp>
        <p:nvSpPr>
          <p:cNvPr id="3" name="Rectangle 2"/>
          <p:cNvSpPr/>
          <p:nvPr/>
        </p:nvSpPr>
        <p:spPr>
          <a:xfrm>
            <a:off x="849160" y="1331718"/>
            <a:ext cx="10922130" cy="646331"/>
          </a:xfrm>
          <a:prstGeom prst="rect">
            <a:avLst/>
          </a:prstGeom>
        </p:spPr>
        <p:txBody>
          <a:bodyPr wrap="square">
            <a:spAutoFit/>
          </a:bodyPr>
          <a:lstStyle/>
          <a:p>
            <a:r>
              <a:rPr lang="en-US" dirty="0">
                <a:solidFill>
                  <a:srgbClr val="333333"/>
                </a:solidFill>
                <a:latin typeface="Open Sans"/>
              </a:rPr>
              <a:t>In series of </a:t>
            </a:r>
            <a:r>
              <a:rPr lang="en-US" dirty="0" err="1">
                <a:solidFill>
                  <a:srgbClr val="333333"/>
                </a:solidFill>
                <a:latin typeface="Open Sans"/>
              </a:rPr>
              <a:t>nonoperated</a:t>
            </a:r>
            <a:r>
              <a:rPr lang="en-US" dirty="0">
                <a:solidFill>
                  <a:srgbClr val="333333"/>
                </a:solidFill>
                <a:latin typeface="Open Sans"/>
              </a:rPr>
              <a:t> presumed RCCs, 26–94% of them did not progress (based on imaging studies or on the clinical picture) during follow-up periods up to 9 years</a:t>
            </a:r>
            <a:endParaRPr lang="en-US" dirty="0"/>
          </a:p>
        </p:txBody>
      </p:sp>
      <p:sp>
        <p:nvSpPr>
          <p:cNvPr id="4" name="Rectangle 3"/>
          <p:cNvSpPr/>
          <p:nvPr/>
        </p:nvSpPr>
        <p:spPr>
          <a:xfrm>
            <a:off x="582420" y="2445844"/>
            <a:ext cx="4160113" cy="369332"/>
          </a:xfrm>
          <a:prstGeom prst="rect">
            <a:avLst/>
          </a:prstGeom>
        </p:spPr>
        <p:txBody>
          <a:bodyPr wrap="none">
            <a:spAutoFit/>
          </a:bodyPr>
          <a:lstStyle/>
          <a:p>
            <a:pPr fontAlgn="base"/>
            <a:r>
              <a:rPr lang="en-US" b="1" dirty="0">
                <a:solidFill>
                  <a:srgbClr val="00A185"/>
                </a:solidFill>
                <a:latin typeface="Open Sans"/>
              </a:rPr>
              <a:t>Conclusions/Management algorithm</a:t>
            </a:r>
            <a:endParaRPr lang="en-US" b="1" i="0" dirty="0">
              <a:solidFill>
                <a:srgbClr val="00A185"/>
              </a:solidFill>
              <a:effectLst/>
              <a:latin typeface="Open Sans"/>
            </a:endParaRPr>
          </a:p>
        </p:txBody>
      </p:sp>
      <p:sp>
        <p:nvSpPr>
          <p:cNvPr id="5" name="Rectangle 4"/>
          <p:cNvSpPr/>
          <p:nvPr/>
        </p:nvSpPr>
        <p:spPr>
          <a:xfrm>
            <a:off x="849160" y="3282971"/>
            <a:ext cx="11054366" cy="1200329"/>
          </a:xfrm>
          <a:prstGeom prst="rect">
            <a:avLst/>
          </a:prstGeom>
        </p:spPr>
        <p:txBody>
          <a:bodyPr wrap="square">
            <a:spAutoFit/>
          </a:bodyPr>
          <a:lstStyle/>
          <a:p>
            <a:r>
              <a:rPr lang="en-US" dirty="0">
                <a:solidFill>
                  <a:srgbClr val="333333"/>
                </a:solidFill>
                <a:latin typeface="Open Sans"/>
              </a:rPr>
              <a:t>The limited number of series of </a:t>
            </a:r>
            <a:r>
              <a:rPr lang="en-US" dirty="0">
                <a:solidFill>
                  <a:srgbClr val="0070C0"/>
                </a:solidFill>
                <a:latin typeface="Open Sans"/>
              </a:rPr>
              <a:t>asymptomatic </a:t>
            </a:r>
            <a:r>
              <a:rPr lang="en-US" dirty="0">
                <a:solidFill>
                  <a:srgbClr val="333333"/>
                </a:solidFill>
                <a:latin typeface="Open Sans"/>
              </a:rPr>
              <a:t>Rathke’s cleft cysts suggests that </a:t>
            </a:r>
            <a:r>
              <a:rPr lang="en-US" dirty="0">
                <a:solidFill>
                  <a:srgbClr val="0070C0"/>
                </a:solidFill>
                <a:latin typeface="Open Sans"/>
              </a:rPr>
              <a:t>yearly clinical surveillance </a:t>
            </a:r>
            <a:r>
              <a:rPr lang="en-US" dirty="0">
                <a:solidFill>
                  <a:srgbClr val="333333"/>
                </a:solidFill>
                <a:latin typeface="Open Sans"/>
              </a:rPr>
              <a:t>(with imaging at 1, 3 and 5 years for the first 5 years) is a reasonable option, but its duration, at present, is not clear. Symptomatic patients require surgical intervention aiming to drain the cyst content and possibly safely remove the capsule</a:t>
            </a:r>
            <a:endParaRPr lang="en-US" dirty="0"/>
          </a:p>
        </p:txBody>
      </p:sp>
      <p:sp>
        <p:nvSpPr>
          <p:cNvPr id="6" name="Rectangle 5"/>
          <p:cNvSpPr/>
          <p:nvPr/>
        </p:nvSpPr>
        <p:spPr>
          <a:xfrm>
            <a:off x="849160" y="4951095"/>
            <a:ext cx="10732394" cy="646331"/>
          </a:xfrm>
          <a:prstGeom prst="rect">
            <a:avLst/>
          </a:prstGeom>
        </p:spPr>
        <p:txBody>
          <a:bodyPr wrap="square">
            <a:spAutoFit/>
          </a:bodyPr>
          <a:lstStyle/>
          <a:p>
            <a:r>
              <a:rPr lang="en-US" dirty="0">
                <a:solidFill>
                  <a:srgbClr val="333333"/>
                </a:solidFill>
                <a:latin typeface="Open Sans"/>
              </a:rPr>
              <a:t>Series with long observation periods show that the </a:t>
            </a:r>
            <a:r>
              <a:rPr lang="en-US" dirty="0">
                <a:solidFill>
                  <a:srgbClr val="0070C0"/>
                </a:solidFill>
                <a:latin typeface="Open Sans"/>
              </a:rPr>
              <a:t>relapse rates are higher than previously </a:t>
            </a:r>
            <a:r>
              <a:rPr lang="en-US" dirty="0">
                <a:solidFill>
                  <a:srgbClr val="333333"/>
                </a:solidFill>
                <a:latin typeface="Open Sans"/>
              </a:rPr>
              <a:t>thought necessitating </a:t>
            </a:r>
            <a:r>
              <a:rPr lang="en-US" dirty="0">
                <a:solidFill>
                  <a:srgbClr val="0070C0"/>
                </a:solidFill>
                <a:latin typeface="Open Sans"/>
              </a:rPr>
              <a:t>close follow-up with 12-monthly scans for at least 5 years after surgery</a:t>
            </a:r>
            <a:endParaRPr lang="en-US" dirty="0">
              <a:solidFill>
                <a:srgbClr val="0070C0"/>
              </a:solidFill>
            </a:endParaRPr>
          </a:p>
        </p:txBody>
      </p:sp>
    </p:spTree>
    <p:extLst>
      <p:ext uri="{BB962C8B-B14F-4D97-AF65-F5344CB8AC3E}">
        <p14:creationId xmlns:p14="http://schemas.microsoft.com/office/powerpoint/2010/main" val="38177310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71762" y="500062"/>
            <a:ext cx="6848475" cy="5857875"/>
          </a:xfrm>
          <a:prstGeom prst="rect">
            <a:avLst/>
          </a:prstGeom>
        </p:spPr>
      </p:pic>
    </p:spTree>
    <p:extLst>
      <p:ext uri="{BB962C8B-B14F-4D97-AF65-F5344CB8AC3E}">
        <p14:creationId xmlns:p14="http://schemas.microsoft.com/office/powerpoint/2010/main" val="36937177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9707" y="177962"/>
            <a:ext cx="8486842" cy="6510801"/>
          </a:xfrm>
          <a:prstGeom prst="rect">
            <a:avLst/>
          </a:prstGeom>
        </p:spPr>
      </p:pic>
      <p:sp>
        <p:nvSpPr>
          <p:cNvPr id="3" name="Round Diagonal Corner Rectangle 2"/>
          <p:cNvSpPr/>
          <p:nvPr/>
        </p:nvSpPr>
        <p:spPr>
          <a:xfrm>
            <a:off x="2975020" y="1030310"/>
            <a:ext cx="1622737" cy="605307"/>
          </a:xfrm>
          <a:prstGeom prst="round2DiagRect">
            <a:avLst>
              <a:gd name="adj1" fmla="val 16667"/>
              <a:gd name="adj2" fmla="val 12618"/>
            </a:avLst>
          </a:prstGeom>
          <a:solidFill>
            <a:srgbClr val="FF993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Diagonal Corner Rectangle 3"/>
          <p:cNvSpPr/>
          <p:nvPr/>
        </p:nvSpPr>
        <p:spPr>
          <a:xfrm>
            <a:off x="3243328" y="4685763"/>
            <a:ext cx="1818069" cy="697606"/>
          </a:xfrm>
          <a:prstGeom prst="round2DiagRect">
            <a:avLst>
              <a:gd name="adj1" fmla="val 16667"/>
              <a:gd name="adj2" fmla="val 12618"/>
            </a:avLst>
          </a:prstGeom>
          <a:solidFill>
            <a:srgbClr val="FF993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Diagonal Corner Rectangle 4"/>
          <p:cNvSpPr/>
          <p:nvPr/>
        </p:nvSpPr>
        <p:spPr>
          <a:xfrm>
            <a:off x="1442432" y="4685762"/>
            <a:ext cx="1184858" cy="813517"/>
          </a:xfrm>
          <a:prstGeom prst="round2DiagRect">
            <a:avLst>
              <a:gd name="adj1" fmla="val 16667"/>
              <a:gd name="adj2" fmla="val 12618"/>
            </a:avLst>
          </a:prstGeom>
          <a:solidFill>
            <a:srgbClr val="FF993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Diagonal Corner Rectangle 5"/>
          <p:cNvSpPr/>
          <p:nvPr/>
        </p:nvSpPr>
        <p:spPr>
          <a:xfrm>
            <a:off x="3088782" y="5643260"/>
            <a:ext cx="2152919" cy="718903"/>
          </a:xfrm>
          <a:prstGeom prst="round2DiagRect">
            <a:avLst>
              <a:gd name="adj1" fmla="val 16667"/>
              <a:gd name="adj2" fmla="val 12618"/>
            </a:avLst>
          </a:prstGeom>
          <a:solidFill>
            <a:srgbClr val="FF993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8377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7627" y="432447"/>
            <a:ext cx="10334625" cy="1743075"/>
          </a:xfrm>
          <a:prstGeom prst="rect">
            <a:avLst/>
          </a:prstGeom>
        </p:spPr>
      </p:pic>
      <p:sp>
        <p:nvSpPr>
          <p:cNvPr id="3" name="Rectangle 2"/>
          <p:cNvSpPr/>
          <p:nvPr/>
        </p:nvSpPr>
        <p:spPr>
          <a:xfrm>
            <a:off x="1386624" y="2599979"/>
            <a:ext cx="9946783"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smtClean="0">
                <a:solidFill>
                  <a:schemeClr val="bg1"/>
                </a:solidFill>
                <a:latin typeface="AdvPS982C"/>
              </a:rPr>
              <a:t>506</a:t>
            </a:r>
            <a:r>
              <a:rPr lang="en-US" dirty="0" smtClean="0">
                <a:latin typeface="AdvPS982C"/>
              </a:rPr>
              <a:t> with </a:t>
            </a:r>
            <a:r>
              <a:rPr lang="en-US" dirty="0">
                <a:latin typeface="AdvPS982C"/>
              </a:rPr>
              <a:t>pituitary </a:t>
            </a:r>
            <a:r>
              <a:rPr lang="en-US" dirty="0" err="1">
                <a:latin typeface="AdvPS982C"/>
              </a:rPr>
              <a:t>incidentalomas</a:t>
            </a:r>
            <a:r>
              <a:rPr lang="en-US" dirty="0">
                <a:latin typeface="AdvPS982C"/>
              </a:rPr>
              <a:t> were obtained by </a:t>
            </a:r>
            <a:r>
              <a:rPr lang="en-US" dirty="0" smtClean="0">
                <a:latin typeface="AdvPS982C"/>
              </a:rPr>
              <a:t>questionnaire from </a:t>
            </a:r>
            <a:r>
              <a:rPr lang="en-US" dirty="0">
                <a:latin typeface="AdvPS982C"/>
              </a:rPr>
              <a:t>March 1999 to May 2000 under the </a:t>
            </a:r>
            <a:r>
              <a:rPr lang="en-US" dirty="0" smtClean="0">
                <a:latin typeface="AdvPS982C"/>
              </a:rPr>
              <a:t>in </a:t>
            </a:r>
            <a:r>
              <a:rPr lang="en-US" dirty="0">
                <a:latin typeface="AdvPS982C"/>
              </a:rPr>
              <a:t>Japan. </a:t>
            </a:r>
            <a:r>
              <a:rPr lang="en-US" dirty="0" smtClean="0">
                <a:solidFill>
                  <a:srgbClr val="0070C0"/>
                </a:solidFill>
                <a:latin typeface="AdvPS982C"/>
              </a:rPr>
              <a:t>258</a:t>
            </a:r>
            <a:r>
              <a:rPr lang="en-US" dirty="0" smtClean="0">
                <a:latin typeface="AdvPS982C"/>
              </a:rPr>
              <a:t> patients </a:t>
            </a:r>
            <a:r>
              <a:rPr lang="en-US" dirty="0">
                <a:latin typeface="AdvPS982C"/>
              </a:rPr>
              <a:t>underwent </a:t>
            </a:r>
            <a:r>
              <a:rPr lang="en-US" dirty="0">
                <a:solidFill>
                  <a:srgbClr val="0070C0"/>
                </a:solidFill>
                <a:latin typeface="AdvPS982C"/>
              </a:rPr>
              <a:t>surgery</a:t>
            </a:r>
            <a:r>
              <a:rPr lang="en-US" dirty="0">
                <a:latin typeface="AdvPS982C"/>
              </a:rPr>
              <a:t> (surgical group), while </a:t>
            </a:r>
            <a:r>
              <a:rPr lang="en-US" dirty="0" smtClean="0">
                <a:solidFill>
                  <a:srgbClr val="FFFF00"/>
                </a:solidFill>
                <a:latin typeface="AdvPS982C"/>
              </a:rPr>
              <a:t>248 </a:t>
            </a:r>
            <a:r>
              <a:rPr lang="en-US" dirty="0" smtClean="0">
                <a:latin typeface="AdvPS982C"/>
              </a:rPr>
              <a:t>patients </a:t>
            </a:r>
            <a:r>
              <a:rPr lang="en-US" dirty="0">
                <a:latin typeface="AdvPS982C"/>
              </a:rPr>
              <a:t>were followed up </a:t>
            </a:r>
            <a:r>
              <a:rPr lang="en-US" dirty="0">
                <a:solidFill>
                  <a:srgbClr val="FFFF00"/>
                </a:solidFill>
                <a:latin typeface="AdvPS982C"/>
              </a:rPr>
              <a:t>conservatively</a:t>
            </a:r>
            <a:r>
              <a:rPr lang="en-US" dirty="0">
                <a:latin typeface="AdvPS982C"/>
              </a:rPr>
              <a:t> for a mean period of 26.9 months (range 6–173 months)</a:t>
            </a:r>
          </a:p>
          <a:p>
            <a:r>
              <a:rPr lang="en-US" dirty="0">
                <a:latin typeface="AdvPS982C"/>
              </a:rPr>
              <a:t>(non-surgical group).</a:t>
            </a:r>
            <a:endParaRPr lang="en-US" dirty="0"/>
          </a:p>
        </p:txBody>
      </p:sp>
      <p:sp>
        <p:nvSpPr>
          <p:cNvPr id="4" name="Rectangle 3"/>
          <p:cNvSpPr/>
          <p:nvPr/>
        </p:nvSpPr>
        <p:spPr>
          <a:xfrm>
            <a:off x="1611268" y="4224765"/>
            <a:ext cx="9722139" cy="646331"/>
          </a:xfrm>
          <a:prstGeom prst="rect">
            <a:avLst/>
          </a:prstGeom>
        </p:spPr>
        <p:txBody>
          <a:bodyPr wrap="square">
            <a:spAutoFit/>
          </a:bodyPr>
          <a:lstStyle/>
          <a:p>
            <a:r>
              <a:rPr lang="en-US" dirty="0">
                <a:latin typeface="AdvPS982C"/>
              </a:rPr>
              <a:t>Clinical and biochemical assessment, CT or MRI of the pituitary, and </a:t>
            </a:r>
            <a:r>
              <a:rPr lang="en-US" dirty="0" smtClean="0">
                <a:latin typeface="AdvPS982C"/>
              </a:rPr>
              <a:t>visual field </a:t>
            </a:r>
            <a:r>
              <a:rPr lang="en-US" dirty="0">
                <a:latin typeface="AdvPS982C"/>
              </a:rPr>
              <a:t>testing by Goldman </a:t>
            </a:r>
            <a:r>
              <a:rPr lang="en-US" dirty="0" err="1">
                <a:latin typeface="AdvPS982C"/>
              </a:rPr>
              <a:t>perimetry</a:t>
            </a:r>
            <a:r>
              <a:rPr lang="en-US" dirty="0">
                <a:latin typeface="AdvPS982C"/>
              </a:rPr>
              <a:t> were assessed at baseline and 6 months and yearly thereafter.</a:t>
            </a:r>
            <a:endParaRPr lang="en-US" dirty="0"/>
          </a:p>
        </p:txBody>
      </p:sp>
    </p:spTree>
    <p:extLst>
      <p:ext uri="{BB962C8B-B14F-4D97-AF65-F5344CB8AC3E}">
        <p14:creationId xmlns:p14="http://schemas.microsoft.com/office/powerpoint/2010/main" val="10708247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15258" y="586726"/>
            <a:ext cx="7000875" cy="4448175"/>
          </a:xfrm>
          <a:prstGeom prst="rect">
            <a:avLst/>
          </a:prstGeom>
        </p:spPr>
      </p:pic>
      <p:sp>
        <p:nvSpPr>
          <p:cNvPr id="3" name="Round Diagonal Corner Rectangle 2"/>
          <p:cNvSpPr/>
          <p:nvPr/>
        </p:nvSpPr>
        <p:spPr>
          <a:xfrm>
            <a:off x="2415258" y="2698121"/>
            <a:ext cx="6535559" cy="276897"/>
          </a:xfrm>
          <a:prstGeom prst="round2Diag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39147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1740" y="930297"/>
            <a:ext cx="10639425" cy="3400425"/>
          </a:xfrm>
          <a:prstGeom prst="rect">
            <a:avLst/>
          </a:prstGeom>
        </p:spPr>
      </p:pic>
      <p:sp>
        <p:nvSpPr>
          <p:cNvPr id="3" name="Round Diagonal Corner Rectangle 2"/>
          <p:cNvSpPr/>
          <p:nvPr/>
        </p:nvSpPr>
        <p:spPr>
          <a:xfrm>
            <a:off x="621740" y="3142227"/>
            <a:ext cx="10639425" cy="245130"/>
          </a:xfrm>
          <a:prstGeom prst="round2Diag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Diagonal Corner Rectangle 3"/>
          <p:cNvSpPr/>
          <p:nvPr/>
        </p:nvSpPr>
        <p:spPr>
          <a:xfrm>
            <a:off x="4875124" y="3164798"/>
            <a:ext cx="997642" cy="212873"/>
          </a:xfrm>
          <a:prstGeom prst="round2DiagRect">
            <a:avLst/>
          </a:prstGeom>
          <a:solidFill>
            <a:srgbClr val="FF0000">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28557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6479" y="3855772"/>
            <a:ext cx="8259652" cy="1477328"/>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solidFill>
                  <a:srgbClr val="333333"/>
                </a:solidFill>
                <a:latin typeface="Open Sans"/>
              </a:rPr>
              <a:t>in a cohort of 29 patients with </a:t>
            </a:r>
            <a:r>
              <a:rPr lang="en-US" dirty="0">
                <a:solidFill>
                  <a:srgbClr val="FF0000"/>
                </a:solidFill>
                <a:latin typeface="Open Sans"/>
              </a:rPr>
              <a:t>symptomatic</a:t>
            </a:r>
            <a:r>
              <a:rPr lang="en-US" dirty="0">
                <a:solidFill>
                  <a:srgbClr val="333333"/>
                </a:solidFill>
                <a:latin typeface="Open Sans"/>
              </a:rPr>
              <a:t> cystic sellar lesions and imaging characteristics consistent with RCC </a:t>
            </a:r>
            <a:r>
              <a:rPr lang="en-US" b="1" u="sng" dirty="0">
                <a:solidFill>
                  <a:srgbClr val="7030A0"/>
                </a:solidFill>
                <a:latin typeface="Open Sans"/>
              </a:rPr>
              <a:t>managed with surveillance</a:t>
            </a:r>
            <a:r>
              <a:rPr lang="en-US" dirty="0">
                <a:solidFill>
                  <a:srgbClr val="333333"/>
                </a:solidFill>
                <a:latin typeface="Open Sans"/>
              </a:rPr>
              <a:t>, spontaneous </a:t>
            </a:r>
            <a:r>
              <a:rPr lang="en-US" dirty="0">
                <a:solidFill>
                  <a:srgbClr val="FF0000"/>
                </a:solidFill>
                <a:latin typeface="Open Sans"/>
              </a:rPr>
              <a:t>involution was described in nine cases (31%) </a:t>
            </a:r>
            <a:r>
              <a:rPr lang="en-US" dirty="0">
                <a:solidFill>
                  <a:srgbClr val="333333"/>
                </a:solidFill>
                <a:latin typeface="Open Sans"/>
              </a:rPr>
              <a:t>that had a further follow-up of 9–46 months after the regression. </a:t>
            </a:r>
            <a:r>
              <a:rPr lang="en-US" dirty="0" err="1">
                <a:solidFill>
                  <a:srgbClr val="333333"/>
                </a:solidFill>
                <a:latin typeface="Open Sans"/>
              </a:rPr>
              <a:t>Furthemore</a:t>
            </a:r>
            <a:r>
              <a:rPr lang="en-US" dirty="0">
                <a:solidFill>
                  <a:srgbClr val="333333"/>
                </a:solidFill>
                <a:latin typeface="Open Sans"/>
              </a:rPr>
              <a:t>, headaches spontaneously </a:t>
            </a:r>
            <a:r>
              <a:rPr lang="en-US" dirty="0" smtClean="0">
                <a:solidFill>
                  <a:srgbClr val="333333"/>
                </a:solidFill>
                <a:latin typeface="Open Sans"/>
              </a:rPr>
              <a:t> resolved </a:t>
            </a:r>
            <a:r>
              <a:rPr lang="en-US" dirty="0">
                <a:solidFill>
                  <a:srgbClr val="333333"/>
                </a:solidFill>
                <a:latin typeface="Open Sans"/>
              </a:rPr>
              <a:t>in </a:t>
            </a:r>
            <a:r>
              <a:rPr lang="en-US" dirty="0">
                <a:solidFill>
                  <a:srgbClr val="00B050"/>
                </a:solidFill>
                <a:latin typeface="Open Sans"/>
              </a:rPr>
              <a:t>five of seven </a:t>
            </a:r>
            <a:r>
              <a:rPr lang="en-US" dirty="0">
                <a:solidFill>
                  <a:srgbClr val="333333"/>
                </a:solidFill>
                <a:latin typeface="Open Sans"/>
              </a:rPr>
              <a:t>patients presenting with this symptom</a:t>
            </a:r>
            <a:endParaRPr lang="en-US" dirty="0"/>
          </a:p>
        </p:txBody>
      </p:sp>
      <p:pic>
        <p:nvPicPr>
          <p:cNvPr id="3" name="Picture 2"/>
          <p:cNvPicPr>
            <a:picLocks noChangeAspect="1"/>
          </p:cNvPicPr>
          <p:nvPr/>
        </p:nvPicPr>
        <p:blipFill>
          <a:blip r:embed="rId2"/>
          <a:stretch>
            <a:fillRect/>
          </a:stretch>
        </p:blipFill>
        <p:spPr>
          <a:xfrm>
            <a:off x="2943828" y="333575"/>
            <a:ext cx="5248275" cy="2790825"/>
          </a:xfrm>
          <a:prstGeom prst="rect">
            <a:avLst/>
          </a:prstGeom>
        </p:spPr>
      </p:pic>
    </p:spTree>
    <p:extLst>
      <p:ext uri="{BB962C8B-B14F-4D97-AF65-F5344CB8AC3E}">
        <p14:creationId xmlns:p14="http://schemas.microsoft.com/office/powerpoint/2010/main" val="3815950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890" y="951461"/>
            <a:ext cx="10513454" cy="861774"/>
          </a:xfrm>
          <a:prstGeom prst="rect">
            <a:avLst/>
          </a:prstGeom>
        </p:spPr>
        <p:txBody>
          <a:bodyPr wrap="square">
            <a:spAutoFit/>
          </a:bodyPr>
          <a:lstStyle/>
          <a:p>
            <a:r>
              <a:rPr lang="en-US" sz="2000" b="1" dirty="0" smtClean="0">
                <a:solidFill>
                  <a:srgbClr val="00B050"/>
                </a:solidFill>
              </a:rPr>
              <a:t>&gt;&gt;</a:t>
            </a:r>
            <a:r>
              <a:rPr lang="en-US" sz="2000" dirty="0" smtClean="0">
                <a:solidFill>
                  <a:srgbClr val="00B050"/>
                </a:solidFill>
              </a:rPr>
              <a:t> </a:t>
            </a:r>
            <a:r>
              <a:rPr lang="en-US" sz="1600" dirty="0" smtClean="0"/>
              <a:t>Usually </a:t>
            </a:r>
            <a:r>
              <a:rPr lang="en-US" sz="1600" dirty="0"/>
              <a:t>extending superiorly. Indentation at the diaphragma sellae can give a </a:t>
            </a:r>
            <a:r>
              <a:rPr lang="en-US" b="1" dirty="0">
                <a:solidFill>
                  <a:srgbClr val="00B0F0"/>
                </a:solidFill>
              </a:rPr>
              <a:t>snowman</a:t>
            </a:r>
            <a:r>
              <a:rPr lang="en-US" sz="1600" dirty="0"/>
              <a:t> or </a:t>
            </a:r>
            <a:r>
              <a:rPr lang="en-US" b="1" dirty="0">
                <a:solidFill>
                  <a:srgbClr val="00B0F0"/>
                </a:solidFill>
              </a:rPr>
              <a:t>figure eight </a:t>
            </a:r>
            <a:r>
              <a:rPr lang="en-US" sz="1600" dirty="0"/>
              <a:t>configuration</a:t>
            </a:r>
            <a:r>
              <a:rPr lang="en-US" dirty="0">
                <a:solidFill>
                  <a:srgbClr val="3D3D3D"/>
                </a:solidFill>
              </a:rPr>
              <a:t> </a:t>
            </a:r>
            <a:endParaRPr lang="en-US" baseline="30000" dirty="0">
              <a:solidFill>
                <a:srgbClr val="3D3D3D"/>
              </a:solidFill>
            </a:endParaRPr>
          </a:p>
          <a:p>
            <a:endParaRPr lang="en-US" baseline="30000" dirty="0" smtClean="0">
              <a:solidFill>
                <a:srgbClr val="3D3D3D"/>
              </a:solidFill>
            </a:endParaRPr>
          </a:p>
          <a:p>
            <a:r>
              <a:rPr lang="en-US" dirty="0"/>
              <a:t> </a:t>
            </a:r>
          </a:p>
        </p:txBody>
      </p:sp>
      <p:sp>
        <p:nvSpPr>
          <p:cNvPr id="3" name="Rectangle 2"/>
          <p:cNvSpPr/>
          <p:nvPr/>
        </p:nvSpPr>
        <p:spPr>
          <a:xfrm>
            <a:off x="188890" y="1712367"/>
            <a:ext cx="10925577" cy="3570208"/>
          </a:xfrm>
          <a:prstGeom prst="rect">
            <a:avLst/>
          </a:prstGeom>
        </p:spPr>
        <p:txBody>
          <a:bodyPr wrap="square">
            <a:spAutoFit/>
          </a:bodyPr>
          <a:lstStyle/>
          <a:p>
            <a:r>
              <a:rPr lang="en-US" b="1" dirty="0">
                <a:solidFill>
                  <a:srgbClr val="0070C0"/>
                </a:solidFill>
              </a:rPr>
              <a:t>MRI</a:t>
            </a:r>
            <a:endParaRPr lang="en-US" sz="1400" b="1" dirty="0">
              <a:solidFill>
                <a:srgbClr val="0070C0"/>
              </a:solidFill>
            </a:endParaRPr>
          </a:p>
          <a:p>
            <a:r>
              <a:rPr lang="en-US" sz="1600" dirty="0">
                <a:solidFill>
                  <a:srgbClr val="3D3D3D"/>
                </a:solidFill>
              </a:rPr>
              <a:t>MRI is the preferred imaging </a:t>
            </a:r>
            <a:r>
              <a:rPr lang="en-US" sz="1600" dirty="0" smtClean="0">
                <a:solidFill>
                  <a:srgbClr val="3D3D3D"/>
                </a:solidFill>
              </a:rPr>
              <a:t>modality</a:t>
            </a:r>
          </a:p>
          <a:p>
            <a:endParaRPr lang="en-US" sz="1600" b="1" dirty="0">
              <a:solidFill>
                <a:srgbClr val="3D3D3D"/>
              </a:solidFill>
            </a:endParaRPr>
          </a:p>
          <a:p>
            <a:r>
              <a:rPr lang="en-US" sz="1600" b="1" dirty="0" smtClean="0">
                <a:solidFill>
                  <a:srgbClr val="3D3D3D"/>
                </a:solidFill>
              </a:rPr>
              <a:t>T1</a:t>
            </a:r>
            <a:endParaRPr lang="en-US" sz="1600" dirty="0">
              <a:solidFill>
                <a:srgbClr val="3D3D3D"/>
              </a:solidFill>
            </a:endParaRPr>
          </a:p>
          <a:p>
            <a:pPr marL="742950" lvl="1" indent="-285750">
              <a:buFont typeface="Arial" panose="020B0604020202020204" pitchFamily="34" charset="0"/>
              <a:buChar char="•"/>
            </a:pPr>
            <a:r>
              <a:rPr lang="en-US" sz="1600" dirty="0">
                <a:solidFill>
                  <a:srgbClr val="3D3D3D"/>
                </a:solidFill>
              </a:rPr>
              <a:t>typically isointense to grey matter </a:t>
            </a:r>
          </a:p>
          <a:p>
            <a:pPr marL="742950" lvl="1" indent="-285750">
              <a:buFont typeface="Arial" panose="020B0604020202020204" pitchFamily="34" charset="0"/>
              <a:buChar char="•"/>
            </a:pPr>
            <a:r>
              <a:rPr lang="en-US" sz="1600" dirty="0">
                <a:solidFill>
                  <a:srgbClr val="3D3D3D"/>
                </a:solidFill>
              </a:rPr>
              <a:t>larger lesions are often heterogeneous and vary in signal due to areas of cystic change/necrosis</a:t>
            </a:r>
            <a:r>
              <a:rPr lang="en-US" sz="1600" dirty="0" smtClean="0">
                <a:solidFill>
                  <a:srgbClr val="3D3D3D"/>
                </a:solidFill>
              </a:rPr>
              <a:t>/ hemorrhage</a:t>
            </a:r>
            <a:endParaRPr lang="en-US" sz="1600" dirty="0">
              <a:solidFill>
                <a:srgbClr val="3D3D3D"/>
              </a:solidFill>
            </a:endParaRPr>
          </a:p>
          <a:p>
            <a:pPr>
              <a:buFont typeface="Arial" panose="020B0604020202020204" pitchFamily="34" charset="0"/>
              <a:buChar char="•"/>
            </a:pPr>
            <a:r>
              <a:rPr lang="en-US" sz="1600" b="1" dirty="0">
                <a:solidFill>
                  <a:srgbClr val="3D3D3D"/>
                </a:solidFill>
              </a:rPr>
              <a:t>T1 C+ (Gd)</a:t>
            </a:r>
            <a:endParaRPr lang="en-US" sz="1600" dirty="0">
              <a:solidFill>
                <a:srgbClr val="3D3D3D"/>
              </a:solidFill>
            </a:endParaRPr>
          </a:p>
          <a:p>
            <a:pPr marL="742950" lvl="1" indent="-285750">
              <a:buFont typeface="Arial" panose="020B0604020202020204" pitchFamily="34" charset="0"/>
              <a:buChar char="•"/>
            </a:pPr>
            <a:r>
              <a:rPr lang="en-US" sz="1600" dirty="0">
                <a:solidFill>
                  <a:srgbClr val="3D3D3D"/>
                </a:solidFill>
              </a:rPr>
              <a:t>solid components demonstrate moderate to bright enhancement</a:t>
            </a:r>
          </a:p>
          <a:p>
            <a:pPr>
              <a:buFont typeface="Arial" panose="020B0604020202020204" pitchFamily="34" charset="0"/>
              <a:buChar char="•"/>
            </a:pPr>
            <a:r>
              <a:rPr lang="en-US" sz="1600" b="1" dirty="0">
                <a:solidFill>
                  <a:srgbClr val="3D3D3D"/>
                </a:solidFill>
              </a:rPr>
              <a:t>T2</a:t>
            </a:r>
            <a:endParaRPr lang="en-US" sz="1600" dirty="0">
              <a:solidFill>
                <a:srgbClr val="3D3D3D"/>
              </a:solidFill>
            </a:endParaRPr>
          </a:p>
          <a:p>
            <a:pPr marL="742950" lvl="1" indent="-285750">
              <a:buFont typeface="Arial" panose="020B0604020202020204" pitchFamily="34" charset="0"/>
              <a:buChar char="•"/>
            </a:pPr>
            <a:r>
              <a:rPr lang="en-US" sz="1600" dirty="0">
                <a:solidFill>
                  <a:srgbClr val="3D3D3D"/>
                </a:solidFill>
              </a:rPr>
              <a:t>typically isointense to grey matter</a:t>
            </a:r>
            <a:r>
              <a:rPr lang="en-US" sz="1600" baseline="30000" dirty="0">
                <a:solidFill>
                  <a:srgbClr val="3D3D3D"/>
                </a:solidFill>
              </a:rPr>
              <a:t> </a:t>
            </a:r>
            <a:endParaRPr lang="en-US" sz="1600" dirty="0">
              <a:solidFill>
                <a:srgbClr val="3D3D3D"/>
              </a:solidFill>
            </a:endParaRPr>
          </a:p>
          <a:p>
            <a:pPr marL="742950" lvl="1" indent="-285750">
              <a:buFont typeface="Arial" panose="020B0604020202020204" pitchFamily="34" charset="0"/>
              <a:buChar char="•"/>
            </a:pPr>
            <a:r>
              <a:rPr lang="en-US" sz="1600" dirty="0">
                <a:solidFill>
                  <a:srgbClr val="3D3D3D"/>
                </a:solidFill>
              </a:rPr>
              <a:t>larger lesions are often heterogeneous and vary in signal due to areas of cystic change/necrosis</a:t>
            </a:r>
            <a:r>
              <a:rPr lang="en-US" sz="1600" dirty="0" smtClean="0">
                <a:solidFill>
                  <a:srgbClr val="3D3D3D"/>
                </a:solidFill>
              </a:rPr>
              <a:t>/ hemorrhage</a:t>
            </a:r>
            <a:endParaRPr lang="en-US" sz="1600" dirty="0">
              <a:solidFill>
                <a:srgbClr val="3D3D3D"/>
              </a:solidFill>
            </a:endParaRPr>
          </a:p>
          <a:p>
            <a:pPr>
              <a:buFont typeface="Arial" panose="020B0604020202020204" pitchFamily="34" charset="0"/>
              <a:buChar char="•"/>
            </a:pPr>
            <a:r>
              <a:rPr lang="en-US" sz="1600" b="1" dirty="0">
                <a:solidFill>
                  <a:srgbClr val="3D3D3D"/>
                </a:solidFill>
              </a:rPr>
              <a:t>T2* gradient echo</a:t>
            </a:r>
            <a:endParaRPr lang="en-US" sz="1600" dirty="0">
              <a:solidFill>
                <a:srgbClr val="3D3D3D"/>
              </a:solidFill>
            </a:endParaRPr>
          </a:p>
          <a:p>
            <a:pPr marL="742950" lvl="1" indent="-285750">
              <a:buFont typeface="Arial" panose="020B0604020202020204" pitchFamily="34" charset="0"/>
              <a:buChar char="•"/>
            </a:pPr>
            <a:r>
              <a:rPr lang="en-US" sz="1600" dirty="0">
                <a:solidFill>
                  <a:srgbClr val="3D3D3D"/>
                </a:solidFill>
              </a:rPr>
              <a:t>most sensitive for detecting any </a:t>
            </a:r>
            <a:r>
              <a:rPr lang="en-US" sz="1600" dirty="0" smtClean="0">
                <a:solidFill>
                  <a:srgbClr val="3D3D3D"/>
                </a:solidFill>
              </a:rPr>
              <a:t>hemorrhagic </a:t>
            </a:r>
            <a:r>
              <a:rPr lang="en-US" sz="1600" dirty="0">
                <a:solidFill>
                  <a:srgbClr val="3D3D3D"/>
                </a:solidFill>
              </a:rPr>
              <a:t>components, which appear as areas of signal loss</a:t>
            </a:r>
          </a:p>
          <a:p>
            <a:pPr marL="742950" lvl="1" indent="-285750">
              <a:buFont typeface="Arial" panose="020B0604020202020204" pitchFamily="34" charset="0"/>
              <a:buChar char="•"/>
            </a:pPr>
            <a:r>
              <a:rPr lang="en-US" sz="1600" b="1" u="sng" dirty="0">
                <a:solidFill>
                  <a:srgbClr val="3D3D3D"/>
                </a:solidFill>
              </a:rPr>
              <a:t>calcification is rare</a:t>
            </a:r>
            <a:r>
              <a:rPr lang="en-US" sz="1600" dirty="0">
                <a:solidFill>
                  <a:srgbClr val="3D3D3D"/>
                </a:solidFill>
              </a:rPr>
              <a:t>, but should be excluded by reviewing CT scans</a:t>
            </a:r>
            <a:endParaRPr lang="en-US" sz="1600" b="0" i="0" dirty="0">
              <a:solidFill>
                <a:srgbClr val="3D3D3D"/>
              </a:solidFill>
              <a:effectLst/>
            </a:endParaRPr>
          </a:p>
        </p:txBody>
      </p:sp>
      <p:sp>
        <p:nvSpPr>
          <p:cNvPr id="7" name="Rectangle 6"/>
          <p:cNvSpPr/>
          <p:nvPr/>
        </p:nvSpPr>
        <p:spPr>
          <a:xfrm>
            <a:off x="133923" y="303744"/>
            <a:ext cx="6640364"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smtClean="0">
                <a:solidFill>
                  <a:schemeClr val="accent1">
                    <a:lumMod val="75000"/>
                  </a:schemeClr>
                </a:solidFill>
              </a:rPr>
              <a:t>Nonfunctional </a:t>
            </a:r>
            <a:r>
              <a:rPr lang="en-US" sz="2000" b="1" dirty="0">
                <a:solidFill>
                  <a:schemeClr val="accent1">
                    <a:lumMod val="75000"/>
                  </a:schemeClr>
                </a:solidFill>
              </a:rPr>
              <a:t>pituitary </a:t>
            </a:r>
            <a:r>
              <a:rPr lang="en-US" sz="2000" b="1" dirty="0" smtClean="0">
                <a:solidFill>
                  <a:schemeClr val="accent1">
                    <a:lumMod val="75000"/>
                  </a:schemeClr>
                </a:solidFill>
              </a:rPr>
              <a:t>macroadenoma with cystic </a:t>
            </a:r>
            <a:r>
              <a:rPr lang="en-US" sz="2000" b="1" dirty="0">
                <a:solidFill>
                  <a:schemeClr val="accent1">
                    <a:lumMod val="75000"/>
                  </a:schemeClr>
                </a:solidFill>
              </a:rPr>
              <a:t>change</a:t>
            </a:r>
          </a:p>
        </p:txBody>
      </p:sp>
      <p:sp>
        <p:nvSpPr>
          <p:cNvPr id="8" name="Rectangle 7"/>
          <p:cNvSpPr/>
          <p:nvPr/>
        </p:nvSpPr>
        <p:spPr>
          <a:xfrm>
            <a:off x="296214" y="5908337"/>
            <a:ext cx="10818253" cy="276999"/>
          </a:xfrm>
          <a:prstGeom prst="rect">
            <a:avLst/>
          </a:prstGeom>
        </p:spPr>
        <p:txBody>
          <a:bodyPr wrap="square">
            <a:spAutoFit/>
          </a:bodyPr>
          <a:lstStyle/>
          <a:p>
            <a:r>
              <a:rPr lang="en-US" sz="1200" b="1" dirty="0">
                <a:solidFill>
                  <a:srgbClr val="00B050"/>
                </a:solidFill>
              </a:rPr>
              <a:t>Pisaneschi M, Kapoor G. Imaging the sella and </a:t>
            </a:r>
            <a:r>
              <a:rPr lang="en-US" sz="1200" b="1" dirty="0" err="1">
                <a:solidFill>
                  <a:srgbClr val="00B050"/>
                </a:solidFill>
              </a:rPr>
              <a:t>parasellar</a:t>
            </a:r>
            <a:r>
              <a:rPr lang="en-US" sz="1200" b="1" dirty="0">
                <a:solidFill>
                  <a:srgbClr val="00B050"/>
                </a:solidFill>
              </a:rPr>
              <a:t> region. Neuroimaging </a:t>
            </a:r>
            <a:r>
              <a:rPr lang="en-US" sz="1200" b="1" dirty="0" err="1">
                <a:solidFill>
                  <a:srgbClr val="00B050"/>
                </a:solidFill>
              </a:rPr>
              <a:t>Clin</a:t>
            </a:r>
            <a:r>
              <a:rPr lang="en-US" sz="1200" b="1" dirty="0">
                <a:solidFill>
                  <a:srgbClr val="00B050"/>
                </a:solidFill>
              </a:rPr>
              <a:t>. N. Am. 2005;15 (1): 203-19</a:t>
            </a:r>
            <a:r>
              <a:rPr lang="en-US" sz="1200" b="1" dirty="0" smtClean="0">
                <a:solidFill>
                  <a:srgbClr val="00B050"/>
                </a:solidFill>
              </a:rPr>
              <a:t>.</a:t>
            </a:r>
            <a:endParaRPr lang="en-US" dirty="0"/>
          </a:p>
        </p:txBody>
      </p:sp>
    </p:spTree>
    <p:extLst>
      <p:ext uri="{BB962C8B-B14F-4D97-AF65-F5344CB8AC3E}">
        <p14:creationId xmlns:p14="http://schemas.microsoft.com/office/powerpoint/2010/main" val="16646836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0562" y="414337"/>
            <a:ext cx="10810875" cy="6029325"/>
          </a:xfrm>
          <a:prstGeom prst="rect">
            <a:avLst/>
          </a:prstGeom>
        </p:spPr>
      </p:pic>
    </p:spTree>
    <p:extLst>
      <p:ext uri="{BB962C8B-B14F-4D97-AF65-F5344CB8AC3E}">
        <p14:creationId xmlns:p14="http://schemas.microsoft.com/office/powerpoint/2010/main" val="320478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108" y="1093562"/>
            <a:ext cx="1725152" cy="400110"/>
          </a:xfrm>
          <a:prstGeom prst="rect">
            <a:avLst/>
          </a:prstGeom>
        </p:spPr>
        <p:txBody>
          <a:bodyPr wrap="none">
            <a:spAutoFit/>
          </a:bodyPr>
          <a:lstStyle/>
          <a:p>
            <a:r>
              <a:rPr lang="en-US" sz="2000" b="1" dirty="0">
                <a:solidFill>
                  <a:srgbClr val="0070C0"/>
                </a:solidFill>
                <a:latin typeface="Times-Bold"/>
              </a:rPr>
              <a:t>Conclusions</a:t>
            </a:r>
            <a:endParaRPr lang="en-US" dirty="0">
              <a:solidFill>
                <a:srgbClr val="0070C0"/>
              </a:solidFill>
            </a:endParaRPr>
          </a:p>
        </p:txBody>
      </p:sp>
      <p:sp>
        <p:nvSpPr>
          <p:cNvPr id="3" name="Rectangle 2"/>
          <p:cNvSpPr/>
          <p:nvPr/>
        </p:nvSpPr>
        <p:spPr>
          <a:xfrm>
            <a:off x="533107" y="1734132"/>
            <a:ext cx="10182115"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dirty="0">
                <a:latin typeface="Times-Roman"/>
              </a:rPr>
              <a:t>Although </a:t>
            </a:r>
            <a:r>
              <a:rPr lang="en-US" dirty="0" smtClean="0">
                <a:solidFill>
                  <a:srgbClr val="0070C0"/>
                </a:solidFill>
                <a:latin typeface="Times-Roman"/>
              </a:rPr>
              <a:t>headache </a:t>
            </a:r>
            <a:r>
              <a:rPr lang="en-US" dirty="0" smtClean="0">
                <a:latin typeface="Times-Roman"/>
              </a:rPr>
              <a:t>is </a:t>
            </a:r>
            <a:r>
              <a:rPr lang="en-US" dirty="0">
                <a:latin typeface="Times-Roman"/>
              </a:rPr>
              <a:t>often an accepted indication for surgery, we advocate </a:t>
            </a:r>
            <a:r>
              <a:rPr lang="en-US" dirty="0" smtClean="0">
                <a:solidFill>
                  <a:srgbClr val="0070C0"/>
                </a:solidFill>
                <a:latin typeface="Times-Roman"/>
              </a:rPr>
              <a:t>a more </a:t>
            </a:r>
            <a:r>
              <a:rPr lang="en-US" dirty="0">
                <a:solidFill>
                  <a:srgbClr val="0070C0"/>
                </a:solidFill>
                <a:latin typeface="Times-Roman"/>
              </a:rPr>
              <a:t>conservative approach</a:t>
            </a:r>
            <a:r>
              <a:rPr lang="en-US" dirty="0">
                <a:latin typeface="Times-Roman"/>
              </a:rPr>
              <a:t> in patients presenting </a:t>
            </a:r>
            <a:r>
              <a:rPr lang="en-US" dirty="0" smtClean="0">
                <a:latin typeface="Times-Roman"/>
              </a:rPr>
              <a:t>solely with </a:t>
            </a:r>
            <a:r>
              <a:rPr lang="en-US" dirty="0">
                <a:latin typeface="Times-Roman"/>
              </a:rPr>
              <a:t>headache since spontaneous regression is possible</a:t>
            </a:r>
            <a:endParaRPr lang="en-US" dirty="0"/>
          </a:p>
        </p:txBody>
      </p:sp>
      <p:sp>
        <p:nvSpPr>
          <p:cNvPr id="4" name="Rectangle 3"/>
          <p:cNvSpPr/>
          <p:nvPr/>
        </p:nvSpPr>
        <p:spPr>
          <a:xfrm>
            <a:off x="533107" y="3057282"/>
            <a:ext cx="10182115"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dirty="0">
                <a:latin typeface="Times-Roman"/>
              </a:rPr>
              <a:t>In patients presenting with </a:t>
            </a:r>
            <a:r>
              <a:rPr lang="en-US" dirty="0">
                <a:solidFill>
                  <a:srgbClr val="FFFF00"/>
                </a:solidFill>
                <a:latin typeface="Times-Roman"/>
              </a:rPr>
              <a:t>visual or </a:t>
            </a:r>
            <a:r>
              <a:rPr lang="en-US" dirty="0" smtClean="0">
                <a:solidFill>
                  <a:srgbClr val="FFFF00"/>
                </a:solidFill>
                <a:latin typeface="Times-Roman"/>
              </a:rPr>
              <a:t>endocrine dysfunction </a:t>
            </a:r>
            <a:r>
              <a:rPr lang="en-US" dirty="0">
                <a:latin typeface="Times-Roman"/>
              </a:rPr>
              <a:t>due to persistent mass effect from RCC, </a:t>
            </a:r>
            <a:r>
              <a:rPr lang="en-US" dirty="0" smtClean="0">
                <a:solidFill>
                  <a:srgbClr val="FFFF00"/>
                </a:solidFill>
                <a:latin typeface="Times-Roman"/>
              </a:rPr>
              <a:t>surgery </a:t>
            </a:r>
            <a:r>
              <a:rPr lang="en-US" dirty="0" smtClean="0">
                <a:latin typeface="Times-Roman"/>
              </a:rPr>
              <a:t>is </a:t>
            </a:r>
            <a:r>
              <a:rPr lang="en-US" dirty="0">
                <a:latin typeface="Times-Roman"/>
              </a:rPr>
              <a:t>still recommended because of the </a:t>
            </a:r>
            <a:r>
              <a:rPr lang="en-US" dirty="0" smtClean="0">
                <a:latin typeface="Times-Roman"/>
              </a:rPr>
              <a:t>unpredictable clinical </a:t>
            </a:r>
            <a:r>
              <a:rPr lang="en-US" dirty="0">
                <a:latin typeface="Times-Roman"/>
              </a:rPr>
              <a:t>course and the potential risk of irreversible </a:t>
            </a:r>
            <a:r>
              <a:rPr lang="en-US" dirty="0" smtClean="0">
                <a:latin typeface="Times-Roman"/>
              </a:rPr>
              <a:t>damage from </a:t>
            </a:r>
            <a:r>
              <a:rPr lang="en-US" dirty="0">
                <a:latin typeface="Times-Roman"/>
              </a:rPr>
              <a:t>mass effect.</a:t>
            </a:r>
            <a:endParaRPr lang="en-US" dirty="0"/>
          </a:p>
        </p:txBody>
      </p:sp>
    </p:spTree>
    <p:extLst>
      <p:ext uri="{BB962C8B-B14F-4D97-AF65-F5344CB8AC3E}">
        <p14:creationId xmlns:p14="http://schemas.microsoft.com/office/powerpoint/2010/main" val="38605713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07775" y="106317"/>
            <a:ext cx="7229475" cy="2524125"/>
          </a:xfrm>
          <a:prstGeom prst="rect">
            <a:avLst/>
          </a:prstGeom>
        </p:spPr>
      </p:pic>
      <p:sp>
        <p:nvSpPr>
          <p:cNvPr id="3" name="Rectangle 2"/>
          <p:cNvSpPr/>
          <p:nvPr/>
        </p:nvSpPr>
        <p:spPr>
          <a:xfrm>
            <a:off x="2674512" y="2873602"/>
            <a:ext cx="6096000" cy="2862322"/>
          </a:xfrm>
          <a:prstGeom prst="rect">
            <a:avLst/>
          </a:prstGeom>
        </p:spPr>
        <p:txBody>
          <a:bodyPr>
            <a:spAutoFit/>
          </a:bodyPr>
          <a:lstStyle/>
          <a:p>
            <a:r>
              <a:rPr lang="en-US" dirty="0">
                <a:solidFill>
                  <a:srgbClr val="000000"/>
                </a:solidFill>
                <a:latin typeface="Times New Roman" panose="02020603050405020304" pitchFamily="18" charset="0"/>
              </a:rPr>
              <a:t>All brain magnetic resonance imaging (MRI) scans performed at the University of Virginia from </a:t>
            </a:r>
            <a:r>
              <a:rPr lang="en-US" dirty="0">
                <a:solidFill>
                  <a:srgbClr val="FF0000"/>
                </a:solidFill>
                <a:latin typeface="Times New Roman" panose="02020603050405020304" pitchFamily="18" charset="0"/>
              </a:rPr>
              <a:t>2006 through 2013 </a:t>
            </a:r>
            <a:r>
              <a:rPr lang="en-US" dirty="0">
                <a:solidFill>
                  <a:srgbClr val="000000"/>
                </a:solidFill>
                <a:latin typeface="Times New Roman" panose="02020603050405020304" pitchFamily="18" charset="0"/>
              </a:rPr>
              <a:t>were searched for the words “</a:t>
            </a:r>
            <a:r>
              <a:rPr lang="en-US" dirty="0" err="1">
                <a:solidFill>
                  <a:srgbClr val="000000"/>
                </a:solidFill>
                <a:latin typeface="Times New Roman" panose="02020603050405020304" pitchFamily="18" charset="0"/>
              </a:rPr>
              <a:t>Rathke</a:t>
            </a:r>
            <a:r>
              <a:rPr lang="en-US" dirty="0">
                <a:solidFill>
                  <a:srgbClr val="000000"/>
                </a:solidFill>
                <a:latin typeface="Times New Roman" panose="02020603050405020304" pitchFamily="18" charset="0"/>
              </a:rPr>
              <a:t> cleft cyst,” and pituitary clinic notes from </a:t>
            </a:r>
            <a:r>
              <a:rPr lang="en-US" dirty="0">
                <a:solidFill>
                  <a:srgbClr val="FF0000"/>
                </a:solidFill>
                <a:latin typeface="Times New Roman" panose="02020603050405020304" pitchFamily="18" charset="0"/>
              </a:rPr>
              <a:t>2007 to 2012 </a:t>
            </a:r>
            <a:r>
              <a:rPr lang="en-US" dirty="0">
                <a:solidFill>
                  <a:srgbClr val="000000"/>
                </a:solidFill>
                <a:latin typeface="Times New Roman" panose="02020603050405020304" pitchFamily="18" charset="0"/>
              </a:rPr>
              <a:t>were reviewed for patients identified as probably having an RCC. Images for all patients were reviewed by the interpreting </a:t>
            </a:r>
            <a:r>
              <a:rPr lang="en-US" dirty="0" err="1">
                <a:solidFill>
                  <a:srgbClr val="000000"/>
                </a:solidFill>
                <a:latin typeface="Times New Roman" panose="02020603050405020304" pitchFamily="18" charset="0"/>
              </a:rPr>
              <a:t>neuroradiologist</a:t>
            </a:r>
            <a:r>
              <a:rPr lang="en-US" dirty="0">
                <a:solidFill>
                  <a:srgbClr val="000000"/>
                </a:solidFill>
                <a:latin typeface="Times New Roman" panose="02020603050405020304" pitchFamily="18" charset="0"/>
              </a:rPr>
              <a:t>, and those patients with at least 2 MRI scans were included. The dimensions of each cyst were assessed by the same </a:t>
            </a:r>
            <a:r>
              <a:rPr lang="en-US" dirty="0" err="1">
                <a:solidFill>
                  <a:srgbClr val="000000"/>
                </a:solidFill>
                <a:latin typeface="Times New Roman" panose="02020603050405020304" pitchFamily="18" charset="0"/>
              </a:rPr>
              <a:t>neuroradiologist</a:t>
            </a:r>
            <a:r>
              <a:rPr lang="en-US" dirty="0">
                <a:solidFill>
                  <a:srgbClr val="000000"/>
                </a:solidFill>
                <a:latin typeface="Times New Roman" panose="02020603050405020304" pitchFamily="18" charset="0"/>
              </a:rPr>
              <a:t>, and the volume of each cyst was analyzed as a function of the time from the first image obtained.</a:t>
            </a:r>
            <a:endParaRPr lang="en-US" dirty="0"/>
          </a:p>
        </p:txBody>
      </p:sp>
    </p:spTree>
    <p:extLst>
      <p:ext uri="{BB962C8B-B14F-4D97-AF65-F5344CB8AC3E}">
        <p14:creationId xmlns:p14="http://schemas.microsoft.com/office/powerpoint/2010/main" val="80536036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373" y="4873647"/>
            <a:ext cx="10874062" cy="923330"/>
          </a:xfrm>
          <a:prstGeom prst="rect">
            <a:avLst/>
          </a:prstGeom>
        </p:spPr>
        <p:txBody>
          <a:bodyPr wrap="square">
            <a:spAutoFit/>
          </a:bodyPr>
          <a:lstStyle/>
          <a:p>
            <a:r>
              <a:rPr lang="en-US" dirty="0">
                <a:solidFill>
                  <a:srgbClr val="000000"/>
                </a:solidFill>
                <a:latin typeface="Times New Roman" panose="02020603050405020304" pitchFamily="18" charset="0"/>
              </a:rPr>
              <a:t>A total </a:t>
            </a:r>
            <a:r>
              <a:rPr lang="en-US" dirty="0">
                <a:solidFill>
                  <a:srgbClr val="0070C0"/>
                </a:solidFill>
                <a:latin typeface="Times New Roman" panose="02020603050405020304" pitchFamily="18" charset="0"/>
              </a:rPr>
              <a:t>of 75 patients (4–76 years old) met our inclusion criteria</a:t>
            </a:r>
            <a:r>
              <a:rPr lang="en-US" dirty="0">
                <a:solidFill>
                  <a:srgbClr val="000000"/>
                </a:solidFill>
                <a:latin typeface="Times New Roman" panose="02020603050405020304" pitchFamily="18" charset="0"/>
              </a:rPr>
              <a:t>. The length of follow-up was 1 to 126 months (</a:t>
            </a:r>
            <a:r>
              <a:rPr lang="en-US" dirty="0">
                <a:solidFill>
                  <a:srgbClr val="0070C0"/>
                </a:solidFill>
                <a:latin typeface="Times New Roman" panose="02020603050405020304" pitchFamily="18" charset="0"/>
              </a:rPr>
              <a:t>median 24 months</a:t>
            </a:r>
            <a:r>
              <a:rPr lang="en-US" dirty="0">
                <a:solidFill>
                  <a:srgbClr val="000000"/>
                </a:solidFill>
                <a:latin typeface="Times New Roman" panose="02020603050405020304" pitchFamily="18" charset="0"/>
              </a:rPr>
              <a:t>). In 43 patients (</a:t>
            </a:r>
            <a:r>
              <a:rPr lang="en-US" dirty="0">
                <a:solidFill>
                  <a:srgbClr val="00B050"/>
                </a:solidFill>
                <a:latin typeface="Times New Roman" panose="02020603050405020304" pitchFamily="18" charset="0"/>
              </a:rPr>
              <a:t>57%</a:t>
            </a:r>
            <a:r>
              <a:rPr lang="en-US" dirty="0">
                <a:solidFill>
                  <a:srgbClr val="000000"/>
                </a:solidFill>
                <a:latin typeface="Times New Roman" panose="02020603050405020304" pitchFamily="18" charset="0"/>
              </a:rPr>
              <a:t>) </a:t>
            </a:r>
            <a:r>
              <a:rPr lang="en-US" dirty="0">
                <a:solidFill>
                  <a:srgbClr val="00B050"/>
                </a:solidFill>
                <a:latin typeface="Times New Roman" panose="02020603050405020304" pitchFamily="18" charset="0"/>
              </a:rPr>
              <a:t>no detectable change in the size </a:t>
            </a:r>
            <a:r>
              <a:rPr lang="en-US" dirty="0">
                <a:solidFill>
                  <a:srgbClr val="000000"/>
                </a:solidFill>
                <a:latin typeface="Times New Roman" panose="02020603050405020304" pitchFamily="18" charset="0"/>
              </a:rPr>
              <a:t>of their cysts was seen, in 21 patients (</a:t>
            </a:r>
            <a:r>
              <a:rPr lang="en-US" dirty="0">
                <a:solidFill>
                  <a:srgbClr val="FF0000"/>
                </a:solidFill>
                <a:latin typeface="Times New Roman" panose="02020603050405020304" pitchFamily="18" charset="0"/>
              </a:rPr>
              <a:t>28%</a:t>
            </a:r>
            <a:r>
              <a:rPr lang="en-US" dirty="0">
                <a:solidFill>
                  <a:srgbClr val="000000"/>
                </a:solidFill>
                <a:latin typeface="Times New Roman" panose="02020603050405020304" pitchFamily="18" charset="0"/>
              </a:rPr>
              <a:t>) cysts </a:t>
            </a:r>
            <a:r>
              <a:rPr lang="en-US" dirty="0">
                <a:solidFill>
                  <a:srgbClr val="FF0000"/>
                </a:solidFill>
                <a:latin typeface="Times New Roman" panose="02020603050405020304" pitchFamily="18" charset="0"/>
              </a:rPr>
              <a:t>increased</a:t>
            </a:r>
            <a:r>
              <a:rPr lang="en-US" dirty="0">
                <a:solidFill>
                  <a:srgbClr val="000000"/>
                </a:solidFill>
                <a:latin typeface="Times New Roman" panose="02020603050405020304" pitchFamily="18" charset="0"/>
              </a:rPr>
              <a:t> in size, and in 11 patients (</a:t>
            </a:r>
            <a:r>
              <a:rPr lang="en-US" dirty="0">
                <a:solidFill>
                  <a:srgbClr val="0070C0"/>
                </a:solidFill>
                <a:latin typeface="Times New Roman" panose="02020603050405020304" pitchFamily="18" charset="0"/>
              </a:rPr>
              <a:t>15%</a:t>
            </a:r>
            <a:r>
              <a:rPr lang="en-US" dirty="0">
                <a:solidFill>
                  <a:srgbClr val="000000"/>
                </a:solidFill>
                <a:latin typeface="Times New Roman" panose="02020603050405020304" pitchFamily="18" charset="0"/>
              </a:rPr>
              <a:t>) cysts </a:t>
            </a:r>
            <a:r>
              <a:rPr lang="en-US" dirty="0">
                <a:solidFill>
                  <a:srgbClr val="0070C0"/>
                </a:solidFill>
                <a:latin typeface="Times New Roman" panose="02020603050405020304" pitchFamily="18" charset="0"/>
              </a:rPr>
              <a:t>decreased</a:t>
            </a:r>
            <a:r>
              <a:rPr lang="en-US" dirty="0">
                <a:solidFill>
                  <a:srgbClr val="000000"/>
                </a:solidFill>
                <a:latin typeface="Times New Roman" panose="02020603050405020304" pitchFamily="18" charset="0"/>
              </a:rPr>
              <a:t> in size. </a:t>
            </a:r>
            <a:endParaRPr lang="en-US" dirty="0"/>
          </a:p>
        </p:txBody>
      </p:sp>
      <p:pic>
        <p:nvPicPr>
          <p:cNvPr id="3" name="Picture 2"/>
          <p:cNvPicPr>
            <a:picLocks noChangeAspect="1"/>
          </p:cNvPicPr>
          <p:nvPr/>
        </p:nvPicPr>
        <p:blipFill>
          <a:blip r:embed="rId2"/>
          <a:stretch>
            <a:fillRect/>
          </a:stretch>
        </p:blipFill>
        <p:spPr>
          <a:xfrm>
            <a:off x="409373" y="387372"/>
            <a:ext cx="5629275" cy="4486275"/>
          </a:xfrm>
          <a:prstGeom prst="rect">
            <a:avLst/>
          </a:prstGeom>
        </p:spPr>
      </p:pic>
      <p:pic>
        <p:nvPicPr>
          <p:cNvPr id="4" name="Picture 3"/>
          <p:cNvPicPr>
            <a:picLocks noChangeAspect="1"/>
          </p:cNvPicPr>
          <p:nvPr/>
        </p:nvPicPr>
        <p:blipFill>
          <a:blip r:embed="rId3"/>
          <a:stretch>
            <a:fillRect/>
          </a:stretch>
        </p:blipFill>
        <p:spPr>
          <a:xfrm>
            <a:off x="6757987" y="387372"/>
            <a:ext cx="5228006" cy="4486275"/>
          </a:xfrm>
          <a:prstGeom prst="rect">
            <a:avLst/>
          </a:prstGeom>
        </p:spPr>
      </p:pic>
      <p:sp>
        <p:nvSpPr>
          <p:cNvPr id="5" name="Rectangle 4"/>
          <p:cNvSpPr/>
          <p:nvPr/>
        </p:nvSpPr>
        <p:spPr>
          <a:xfrm>
            <a:off x="409373" y="5919430"/>
            <a:ext cx="10874062" cy="369332"/>
          </a:xfrm>
          <a:prstGeom prst="rect">
            <a:avLst/>
          </a:prstGeom>
        </p:spPr>
        <p:txBody>
          <a:bodyPr wrap="square">
            <a:spAutoFit/>
          </a:bodyPr>
          <a:lstStyle/>
          <a:p>
            <a:r>
              <a:rPr lang="en-US" dirty="0">
                <a:solidFill>
                  <a:srgbClr val="000000"/>
                </a:solidFill>
                <a:latin typeface="Times New Roman" panose="02020603050405020304" pitchFamily="18" charset="0"/>
              </a:rPr>
              <a:t>Nineteen patients (25%) ultimately underwent surgery, whereas 56 (75%) did not receive operative management</a:t>
            </a:r>
            <a:endParaRPr lang="en-US" dirty="0"/>
          </a:p>
        </p:txBody>
      </p:sp>
    </p:spTree>
    <p:extLst>
      <p:ext uri="{BB962C8B-B14F-4D97-AF65-F5344CB8AC3E}">
        <p14:creationId xmlns:p14="http://schemas.microsoft.com/office/powerpoint/2010/main" val="25373756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4406" y="463639"/>
            <a:ext cx="5126669" cy="4060802"/>
          </a:xfrm>
          <a:prstGeom prst="rect">
            <a:avLst/>
          </a:prstGeom>
        </p:spPr>
      </p:pic>
      <p:pic>
        <p:nvPicPr>
          <p:cNvPr id="3" name="Picture 2"/>
          <p:cNvPicPr>
            <a:picLocks noChangeAspect="1"/>
          </p:cNvPicPr>
          <p:nvPr/>
        </p:nvPicPr>
        <p:blipFill>
          <a:blip r:embed="rId3"/>
          <a:stretch>
            <a:fillRect/>
          </a:stretch>
        </p:blipFill>
        <p:spPr>
          <a:xfrm>
            <a:off x="5451452" y="215251"/>
            <a:ext cx="6543675" cy="5191125"/>
          </a:xfrm>
          <a:prstGeom prst="rect">
            <a:avLst/>
          </a:prstGeom>
        </p:spPr>
      </p:pic>
      <p:sp>
        <p:nvSpPr>
          <p:cNvPr id="4" name="Rectangle 3"/>
          <p:cNvSpPr/>
          <p:nvPr/>
        </p:nvSpPr>
        <p:spPr>
          <a:xfrm>
            <a:off x="49374" y="4597253"/>
            <a:ext cx="6096000" cy="2031325"/>
          </a:xfrm>
          <a:prstGeom prst="rect">
            <a:avLst/>
          </a:prstGeom>
        </p:spPr>
        <p:txBody>
          <a:bodyPr>
            <a:spAutoFit/>
          </a:bodyPr>
          <a:lstStyle/>
          <a:p>
            <a:r>
              <a:rPr lang="en-US" b="1" dirty="0">
                <a:solidFill>
                  <a:srgbClr val="000000"/>
                </a:solidFill>
                <a:latin typeface="Times New Roman" panose="02020603050405020304" pitchFamily="18" charset="0"/>
              </a:rPr>
              <a:t>Random coefficient regression predicted cyst size (cubic centimeters) as a linear function of surveillance time (months).</a:t>
            </a:r>
            <a:r>
              <a:rPr lang="en-US" dirty="0">
                <a:solidFill>
                  <a:srgbClr val="000000"/>
                </a:solidFill>
                <a:latin typeface="Times New Roman" panose="02020603050405020304" pitchFamily="18" charset="0"/>
              </a:rPr>
              <a:t>The solid line identifies the predicted marginal (</a:t>
            </a:r>
            <a:r>
              <a:rPr lang="en-US" dirty="0" err="1">
                <a:solidFill>
                  <a:srgbClr val="000000"/>
                </a:solidFill>
                <a:latin typeface="Times New Roman" panose="02020603050405020304" pitchFamily="18" charset="0"/>
              </a:rPr>
              <a:t>ie</a:t>
            </a:r>
            <a:r>
              <a:rPr lang="en-US" dirty="0">
                <a:solidFill>
                  <a:srgbClr val="000000"/>
                </a:solidFill>
                <a:latin typeface="Times New Roman" panose="02020603050405020304" pitchFamily="18" charset="0"/>
              </a:rPr>
              <a:t>, average) cyst size, and the dashed lines denote the lower and upper limits of the simultaneous 95% CI. The slope of the regression (0.0010 cm</a:t>
            </a:r>
            <a:r>
              <a:rPr lang="en-US" baseline="30000" dirty="0">
                <a:solidFill>
                  <a:srgbClr val="000000"/>
                </a:solidFill>
                <a:latin typeface="Times New Roman" panose="02020603050405020304" pitchFamily="18" charset="0"/>
              </a:rPr>
              <a:t>3</a:t>
            </a:r>
            <a:r>
              <a:rPr lang="en-US" dirty="0">
                <a:solidFill>
                  <a:srgbClr val="000000"/>
                </a:solidFill>
                <a:latin typeface="Times New Roman" panose="02020603050405020304" pitchFamily="18" charset="0"/>
              </a:rPr>
              <a:t>/mo; 95% CI, −0.0015 to 0.0035 cm</a:t>
            </a:r>
            <a:r>
              <a:rPr lang="en-US" baseline="30000" dirty="0">
                <a:solidFill>
                  <a:srgbClr val="000000"/>
                </a:solidFill>
                <a:latin typeface="Times New Roman" panose="02020603050405020304" pitchFamily="18" charset="0"/>
              </a:rPr>
              <a:t>3</a:t>
            </a:r>
            <a:r>
              <a:rPr lang="en-US" dirty="0">
                <a:solidFill>
                  <a:srgbClr val="000000"/>
                </a:solidFill>
                <a:latin typeface="Times New Roman" panose="02020603050405020304" pitchFamily="18" charset="0"/>
              </a:rPr>
              <a:t>/mo; </a:t>
            </a:r>
            <a:r>
              <a:rPr lang="en-US" i="1" dirty="0">
                <a:solidFill>
                  <a:srgbClr val="000000"/>
                </a:solidFill>
                <a:latin typeface="Times New Roman" panose="02020603050405020304" pitchFamily="18" charset="0"/>
              </a:rPr>
              <a:t>P</a:t>
            </a:r>
            <a:r>
              <a:rPr lang="en-US" dirty="0">
                <a:solidFill>
                  <a:srgbClr val="000000"/>
                </a:solidFill>
                <a:latin typeface="Times New Roman" panose="02020603050405020304" pitchFamily="18" charset="0"/>
              </a:rPr>
              <a:t> = .427),</a:t>
            </a:r>
            <a:endParaRPr lang="en-US"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04146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519" y="578407"/>
            <a:ext cx="1582484" cy="400110"/>
          </a:xfrm>
          <a:prstGeom prst="rect">
            <a:avLst/>
          </a:prstGeom>
        </p:spPr>
        <p:txBody>
          <a:bodyPr wrap="none">
            <a:spAutoFit/>
          </a:bodyPr>
          <a:lstStyle/>
          <a:p>
            <a:r>
              <a:rPr lang="en-US" sz="2000" b="1" dirty="0">
                <a:solidFill>
                  <a:srgbClr val="0070C0"/>
                </a:solidFill>
                <a:latin typeface="arial" panose="020B0604020202020204" pitchFamily="34" charset="0"/>
              </a:rPr>
              <a:t>Conclusion</a:t>
            </a:r>
            <a:endParaRPr lang="en-US" b="1" i="0" dirty="0">
              <a:solidFill>
                <a:srgbClr val="0070C0"/>
              </a:solidFill>
              <a:effectLst/>
              <a:latin typeface="arial" panose="020B0604020202020204" pitchFamily="34" charset="0"/>
            </a:endParaRPr>
          </a:p>
        </p:txBody>
      </p:sp>
      <p:sp>
        <p:nvSpPr>
          <p:cNvPr id="3" name="Rectangle 2"/>
          <p:cNvSpPr/>
          <p:nvPr/>
        </p:nvSpPr>
        <p:spPr>
          <a:xfrm>
            <a:off x="476519" y="1402449"/>
            <a:ext cx="10908405" cy="923330"/>
          </a:xfrm>
          <a:prstGeom prst="rect">
            <a:avLst/>
          </a:prstGeom>
        </p:spPr>
        <p:txBody>
          <a:bodyPr wrap="square">
            <a:spAutoFit/>
          </a:bodyPr>
          <a:lstStyle/>
          <a:p>
            <a:r>
              <a:rPr lang="en-US" dirty="0">
                <a:solidFill>
                  <a:srgbClr val="000000"/>
                </a:solidFill>
                <a:latin typeface="Times New Roman" panose="02020603050405020304" pitchFamily="18" charset="0"/>
              </a:rPr>
              <a:t>Our study demonstrates that </a:t>
            </a:r>
            <a:r>
              <a:rPr lang="en-US" dirty="0">
                <a:solidFill>
                  <a:srgbClr val="00B050"/>
                </a:solidFill>
                <a:latin typeface="Times New Roman" panose="02020603050405020304" pitchFamily="18" charset="0"/>
              </a:rPr>
              <a:t>the majority of </a:t>
            </a:r>
            <a:r>
              <a:rPr lang="en-US" dirty="0" err="1">
                <a:solidFill>
                  <a:srgbClr val="00B050"/>
                </a:solidFill>
                <a:latin typeface="Times New Roman" panose="02020603050405020304" pitchFamily="18" charset="0"/>
              </a:rPr>
              <a:t>radiologically</a:t>
            </a:r>
            <a:r>
              <a:rPr lang="en-US" dirty="0">
                <a:solidFill>
                  <a:srgbClr val="00B050"/>
                </a:solidFill>
                <a:latin typeface="Times New Roman" panose="02020603050405020304" pitchFamily="18" charset="0"/>
              </a:rPr>
              <a:t> diagnosed RCCs remain unchanged or decrease in size </a:t>
            </a:r>
            <a:r>
              <a:rPr lang="en-US" dirty="0">
                <a:solidFill>
                  <a:srgbClr val="000000"/>
                </a:solidFill>
                <a:latin typeface="Times New Roman" panose="02020603050405020304" pitchFamily="18" charset="0"/>
              </a:rPr>
              <a:t>over time. These results suggest that, </a:t>
            </a:r>
            <a:r>
              <a:rPr lang="en-US" dirty="0">
                <a:solidFill>
                  <a:srgbClr val="FF0000"/>
                </a:solidFill>
                <a:latin typeface="Times New Roman" panose="02020603050405020304" pitchFamily="18" charset="0"/>
              </a:rPr>
              <a:t>in the absence of pressure symptoms, it is reasonable to manage patients with RCCs conservatively</a:t>
            </a:r>
            <a:endParaRPr lang="en-US" dirty="0">
              <a:solidFill>
                <a:srgbClr val="FF0000"/>
              </a:solidFill>
            </a:endParaRPr>
          </a:p>
        </p:txBody>
      </p:sp>
    </p:spTree>
    <p:extLst>
      <p:ext uri="{BB962C8B-B14F-4D97-AF65-F5344CB8AC3E}">
        <p14:creationId xmlns:p14="http://schemas.microsoft.com/office/powerpoint/2010/main" val="39441644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4655" y="502209"/>
            <a:ext cx="7000875" cy="2505075"/>
          </a:xfrm>
          <a:prstGeom prst="rect">
            <a:avLst/>
          </a:prstGeom>
        </p:spPr>
      </p:pic>
      <p:sp>
        <p:nvSpPr>
          <p:cNvPr id="3" name="Rectangle 2"/>
          <p:cNvSpPr/>
          <p:nvPr/>
        </p:nvSpPr>
        <p:spPr>
          <a:xfrm>
            <a:off x="734096" y="3301774"/>
            <a:ext cx="10702343" cy="1754326"/>
          </a:xfrm>
          <a:prstGeom prst="rect">
            <a:avLst/>
          </a:prstGeom>
        </p:spPr>
        <p:txBody>
          <a:bodyPr wrap="square">
            <a:spAutoFit/>
          </a:bodyPr>
          <a:lstStyle/>
          <a:p>
            <a:r>
              <a:rPr lang="en-US" dirty="0">
                <a:solidFill>
                  <a:srgbClr val="000000"/>
                </a:solidFill>
                <a:latin typeface="Times New Roman" panose="02020603050405020304" pitchFamily="18" charset="0"/>
              </a:rPr>
              <a:t>A total of 14 patients with spontaneous regression of cystic sellar masses in our hospital were included. The median age was 35 years (range, 5–67), and 8 patients were male. Clinical symptoms, hormone study and MRI were evaluated for all patients. The initial MRI showed all 14 patients with RCCs. Eight patients were presented with sudden onset of headache, and 1 patient with dizziness. Another patient, a 5-year-old child, was presented with delayed growth. Three patients had no symptoms via regular medical work up. All 14 patients had no visual symptoms. The follow-up period ranged from 5.7 to 42.8 months, with the mean of 17.3 months.</a:t>
            </a:r>
            <a:endParaRPr lang="en-US" dirty="0"/>
          </a:p>
        </p:txBody>
      </p:sp>
    </p:spTree>
    <p:extLst>
      <p:ext uri="{BB962C8B-B14F-4D97-AF65-F5344CB8AC3E}">
        <p14:creationId xmlns:p14="http://schemas.microsoft.com/office/powerpoint/2010/main" val="41613050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397" y="478132"/>
            <a:ext cx="10586434" cy="1754326"/>
          </a:xfrm>
          <a:prstGeom prst="rect">
            <a:avLst/>
          </a:prstGeom>
        </p:spPr>
        <p:txBody>
          <a:bodyPr wrap="square">
            <a:spAutoFit/>
          </a:bodyPr>
          <a:lstStyle/>
          <a:p>
            <a:r>
              <a:rPr lang="en-US" dirty="0">
                <a:solidFill>
                  <a:srgbClr val="000000"/>
                </a:solidFill>
                <a:latin typeface="Times New Roman" panose="02020603050405020304" pitchFamily="18" charset="0"/>
              </a:rPr>
              <a:t>The mean initial tumor size was 1.29 cm</a:t>
            </a:r>
            <a:r>
              <a:rPr lang="en-US" baseline="30000" dirty="0">
                <a:solidFill>
                  <a:srgbClr val="000000"/>
                </a:solidFill>
                <a:latin typeface="Times New Roman" panose="02020603050405020304" pitchFamily="18" charset="0"/>
              </a:rPr>
              <a:t>3</a:t>
            </a:r>
            <a:r>
              <a:rPr lang="en-US" dirty="0">
                <a:solidFill>
                  <a:srgbClr val="000000"/>
                </a:solidFill>
                <a:latin typeface="Times New Roman" panose="02020603050405020304" pitchFamily="18" charset="0"/>
              </a:rPr>
              <a:t> (range, 0.05 to 3.23). After involution, the tumor size decreased to 0.23 cm</a:t>
            </a:r>
            <a:r>
              <a:rPr lang="en-US" baseline="30000" dirty="0">
                <a:solidFill>
                  <a:srgbClr val="000000"/>
                </a:solidFill>
                <a:latin typeface="Times New Roman" panose="02020603050405020304" pitchFamily="18" charset="0"/>
              </a:rPr>
              <a:t>3</a:t>
            </a:r>
            <a:r>
              <a:rPr lang="en-US" dirty="0">
                <a:solidFill>
                  <a:srgbClr val="000000"/>
                </a:solidFill>
                <a:latin typeface="Times New Roman" panose="02020603050405020304" pitchFamily="18" charset="0"/>
              </a:rPr>
              <a:t> (range, 0 to 0.68) without any treatments. Repeated MRI showed a spontaneous decrease in tumor volume by 78% (range, 34 to 99). The initial MRI showed that the tumor was in contact with the optic chiasm in 7 patients, while compressing on the optic chiasm in 3 patients. Five patients were initially treated with hormone replacement therapy due to hormone abnormality. After the follow-up period, only 2 patients needed a long-term hormone replacement therapy.</a:t>
            </a:r>
            <a:endParaRPr lang="en-US" dirty="0"/>
          </a:p>
        </p:txBody>
      </p:sp>
      <p:pic>
        <p:nvPicPr>
          <p:cNvPr id="4" name="Picture 3"/>
          <p:cNvPicPr>
            <a:picLocks noChangeAspect="1"/>
          </p:cNvPicPr>
          <p:nvPr/>
        </p:nvPicPr>
        <p:blipFill>
          <a:blip r:embed="rId2"/>
          <a:stretch>
            <a:fillRect/>
          </a:stretch>
        </p:blipFill>
        <p:spPr>
          <a:xfrm>
            <a:off x="1384680" y="2232458"/>
            <a:ext cx="7877175" cy="4314825"/>
          </a:xfrm>
          <a:prstGeom prst="rect">
            <a:avLst/>
          </a:prstGeom>
        </p:spPr>
      </p:pic>
    </p:spTree>
    <p:extLst>
      <p:ext uri="{BB962C8B-B14F-4D97-AF65-F5344CB8AC3E}">
        <p14:creationId xmlns:p14="http://schemas.microsoft.com/office/powerpoint/2010/main" val="42396629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4184" y="292658"/>
            <a:ext cx="10394526" cy="6080736"/>
          </a:xfrm>
          <a:prstGeom prst="rect">
            <a:avLst/>
          </a:prstGeom>
        </p:spPr>
      </p:pic>
    </p:spTree>
    <p:extLst>
      <p:ext uri="{BB962C8B-B14F-4D97-AF65-F5344CB8AC3E}">
        <p14:creationId xmlns:p14="http://schemas.microsoft.com/office/powerpoint/2010/main" val="31829341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46700" y="259781"/>
            <a:ext cx="6310179" cy="6270679"/>
          </a:xfrm>
          <a:prstGeom prst="rect">
            <a:avLst/>
          </a:prstGeom>
        </p:spPr>
      </p:pic>
    </p:spTree>
    <p:extLst>
      <p:ext uri="{BB962C8B-B14F-4D97-AF65-F5344CB8AC3E}">
        <p14:creationId xmlns:p14="http://schemas.microsoft.com/office/powerpoint/2010/main" val="1142180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ages.radiopaedia.org/images/14941044/2a06f5c15fba7b39d2a3a63c4bdde2_jumb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6502" y="1536457"/>
            <a:ext cx="3557906" cy="33185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ages.radiopaedia.org/images/14941035/5147efd3138a05658650235187eb1a_jumb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51" y="1536457"/>
            <a:ext cx="3650042" cy="33185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images.radiopaedia.org/images/14941041/40beee2ec867f48936868d6e774bff_jumb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1510" y="1536457"/>
            <a:ext cx="3688679" cy="33536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8621" y="5687604"/>
            <a:ext cx="11418427" cy="677108"/>
          </a:xfrm>
          <a:prstGeom prst="rect">
            <a:avLst/>
          </a:prstGeom>
        </p:spPr>
        <p:txBody>
          <a:bodyPr wrap="square">
            <a:spAutoFit/>
          </a:bodyPr>
          <a:lstStyle/>
          <a:p>
            <a:r>
              <a:rPr lang="en-US" sz="2000" b="1" dirty="0" smtClean="0">
                <a:solidFill>
                  <a:srgbClr val="00B050"/>
                </a:solidFill>
              </a:rPr>
              <a:t>&gt;&gt;</a:t>
            </a:r>
            <a:r>
              <a:rPr lang="en-US" sz="2000" dirty="0" smtClean="0">
                <a:solidFill>
                  <a:srgbClr val="00B050"/>
                </a:solidFill>
              </a:rPr>
              <a:t> </a:t>
            </a:r>
            <a:r>
              <a:rPr lang="en-US" dirty="0" smtClean="0">
                <a:solidFill>
                  <a:srgbClr val="403838"/>
                </a:solidFill>
              </a:rPr>
              <a:t>Necrotic macroadenoma </a:t>
            </a:r>
            <a:r>
              <a:rPr lang="en-US" dirty="0">
                <a:solidFill>
                  <a:srgbClr val="403838"/>
                </a:solidFill>
              </a:rPr>
              <a:t>usually lead to </a:t>
            </a:r>
            <a:r>
              <a:rPr lang="en-US" dirty="0" smtClean="0">
                <a:solidFill>
                  <a:srgbClr val="403838"/>
                </a:solidFill>
              </a:rPr>
              <a:t>Sellar </a:t>
            </a:r>
            <a:r>
              <a:rPr lang="en-US" dirty="0">
                <a:solidFill>
                  <a:srgbClr val="403838"/>
                </a:solidFill>
              </a:rPr>
              <a:t>enlargement and the walls of the tumor show distinct contrast uptake </a:t>
            </a:r>
            <a:r>
              <a:rPr lang="en-US" dirty="0" smtClean="0">
                <a:solidFill>
                  <a:srgbClr val="403838"/>
                </a:solidFill>
              </a:rPr>
              <a:t>. A </a:t>
            </a:r>
            <a:r>
              <a:rPr lang="en-US" dirty="0">
                <a:solidFill>
                  <a:srgbClr val="403838"/>
                </a:solidFill>
              </a:rPr>
              <a:t>fluid level may be present in some cases.</a:t>
            </a:r>
            <a:endParaRPr lang="en-US" dirty="0"/>
          </a:p>
        </p:txBody>
      </p:sp>
      <p:sp>
        <p:nvSpPr>
          <p:cNvPr id="6" name="Rectangle 5"/>
          <p:cNvSpPr/>
          <p:nvPr/>
        </p:nvSpPr>
        <p:spPr>
          <a:xfrm>
            <a:off x="133923" y="303744"/>
            <a:ext cx="6640364"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smtClean="0">
                <a:solidFill>
                  <a:schemeClr val="accent1">
                    <a:lumMod val="75000"/>
                  </a:schemeClr>
                </a:solidFill>
              </a:rPr>
              <a:t>Nonfunctional </a:t>
            </a:r>
            <a:r>
              <a:rPr lang="en-US" sz="2000" b="1" dirty="0">
                <a:solidFill>
                  <a:schemeClr val="accent1">
                    <a:lumMod val="75000"/>
                  </a:schemeClr>
                </a:solidFill>
              </a:rPr>
              <a:t>pituitary </a:t>
            </a:r>
            <a:r>
              <a:rPr lang="en-US" sz="2000" b="1" dirty="0" smtClean="0">
                <a:solidFill>
                  <a:schemeClr val="accent1">
                    <a:lumMod val="75000"/>
                  </a:schemeClr>
                </a:solidFill>
              </a:rPr>
              <a:t>macroadenoma with cystic </a:t>
            </a:r>
            <a:r>
              <a:rPr lang="en-US" sz="2000" b="1" dirty="0">
                <a:solidFill>
                  <a:schemeClr val="accent1">
                    <a:lumMod val="75000"/>
                  </a:schemeClr>
                </a:solidFill>
              </a:rPr>
              <a:t>change</a:t>
            </a:r>
          </a:p>
        </p:txBody>
      </p:sp>
      <p:sp>
        <p:nvSpPr>
          <p:cNvPr id="2" name="Rectangle 1"/>
          <p:cNvSpPr/>
          <p:nvPr/>
        </p:nvSpPr>
        <p:spPr>
          <a:xfrm>
            <a:off x="4680350" y="935399"/>
            <a:ext cx="3019481" cy="461665"/>
          </a:xfrm>
          <a:prstGeom prst="rect">
            <a:avLst/>
          </a:prstGeom>
        </p:spPr>
        <p:txBody>
          <a:bodyPr wrap="none">
            <a:spAutoFit/>
          </a:bodyPr>
          <a:lstStyle/>
          <a:p>
            <a:r>
              <a:rPr lang="en-US" sz="2400" b="1" dirty="0" smtClean="0">
                <a:solidFill>
                  <a:srgbClr val="00B050"/>
                </a:solidFill>
              </a:rPr>
              <a:t>Snowman appearance</a:t>
            </a:r>
            <a:endParaRPr lang="en-US" sz="2400" b="1" dirty="0">
              <a:solidFill>
                <a:srgbClr val="00B050"/>
              </a:solidFill>
            </a:endParaRPr>
          </a:p>
        </p:txBody>
      </p:sp>
    </p:spTree>
    <p:extLst>
      <p:ext uri="{BB962C8B-B14F-4D97-AF65-F5344CB8AC3E}">
        <p14:creationId xmlns:p14="http://schemas.microsoft.com/office/powerpoint/2010/main" val="10118671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7075" y="1099692"/>
            <a:ext cx="9534659" cy="1754326"/>
          </a:xfrm>
          <a:prstGeom prst="rect">
            <a:avLst/>
          </a:prstGeom>
        </p:spPr>
        <p:txBody>
          <a:bodyPr wrap="square">
            <a:spAutoFit/>
          </a:bodyPr>
          <a:lstStyle/>
          <a:p>
            <a:r>
              <a:rPr lang="en-US" b="1" dirty="0" smtClean="0">
                <a:solidFill>
                  <a:srgbClr val="0070C0"/>
                </a:solidFill>
                <a:latin typeface="arial" panose="020B0604020202020204" pitchFamily="34" charset="0"/>
              </a:rPr>
              <a:t>Conclusion</a:t>
            </a:r>
          </a:p>
          <a:p>
            <a:endParaRPr lang="en-US" b="1" dirty="0">
              <a:solidFill>
                <a:srgbClr val="0070C0"/>
              </a:solidFill>
              <a:latin typeface="arial" panose="020B0604020202020204" pitchFamily="34" charset="0"/>
            </a:endParaRPr>
          </a:p>
          <a:p>
            <a:r>
              <a:rPr lang="en-US" dirty="0">
                <a:solidFill>
                  <a:srgbClr val="000000"/>
                </a:solidFill>
                <a:latin typeface="Times New Roman" panose="02020603050405020304" pitchFamily="18" charset="0"/>
              </a:rPr>
              <a:t>The spontaneous involution of RCCs is not well quantified before. Their incidence has not been well demonstrated, but this phenomenon might be underreported. </a:t>
            </a:r>
            <a:r>
              <a:rPr lang="en-US" dirty="0">
                <a:solidFill>
                  <a:srgbClr val="0070C0"/>
                </a:solidFill>
                <a:latin typeface="Times New Roman" panose="02020603050405020304" pitchFamily="18" charset="0"/>
              </a:rPr>
              <a:t>Conservative management can be a treatment option in some RCCs without visual symptoms</a:t>
            </a:r>
            <a:r>
              <a:rPr lang="en-US" dirty="0">
                <a:solidFill>
                  <a:srgbClr val="000000"/>
                </a:solidFill>
                <a:latin typeface="Times New Roman" panose="02020603050405020304" pitchFamily="18" charset="0"/>
              </a:rPr>
              <a:t>, even in those that are large in size and in contact with the optic nerve via imaging study</a:t>
            </a:r>
            <a:endParaRPr lang="en-US"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9047536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0760" y="1881683"/>
            <a:ext cx="3992451"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Symptom : </a:t>
            </a:r>
            <a:r>
              <a:rPr lang="en-US" b="1" dirty="0" smtClean="0">
                <a:solidFill>
                  <a:srgbClr val="FF0000"/>
                </a:solidFill>
              </a:rPr>
              <a:t>amenorrhea</a:t>
            </a:r>
          </a:p>
          <a:p>
            <a:r>
              <a:rPr lang="en-US" dirty="0"/>
              <a:t>	</a:t>
            </a:r>
            <a:r>
              <a:rPr lang="en-US" b="1" dirty="0" smtClean="0">
                <a:solidFill>
                  <a:srgbClr val="FF0000"/>
                </a:solidFill>
              </a:rPr>
              <a:t>headache</a:t>
            </a:r>
          </a:p>
          <a:p>
            <a:r>
              <a:rPr lang="en-US" dirty="0" smtClean="0"/>
              <a:t>	</a:t>
            </a:r>
            <a:r>
              <a:rPr lang="en-US" b="1" dirty="0" smtClean="0">
                <a:solidFill>
                  <a:srgbClr val="FF0000"/>
                </a:solidFill>
              </a:rPr>
              <a:t>DI</a:t>
            </a:r>
          </a:p>
          <a:p>
            <a:r>
              <a:rPr lang="en-US" dirty="0" smtClean="0"/>
              <a:t>	Height Growth ( ? )</a:t>
            </a:r>
            <a:endParaRPr lang="en-US" dirty="0"/>
          </a:p>
        </p:txBody>
      </p:sp>
      <p:sp>
        <p:nvSpPr>
          <p:cNvPr id="4" name="TextBox 3"/>
          <p:cNvSpPr txBox="1"/>
          <p:nvPr/>
        </p:nvSpPr>
        <p:spPr>
          <a:xfrm>
            <a:off x="450760" y="3326123"/>
            <a:ext cx="570534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Lab. Data</a:t>
            </a:r>
          </a:p>
          <a:p>
            <a:r>
              <a:rPr lang="en-US" dirty="0" smtClean="0"/>
              <a:t>	Non secretory mass</a:t>
            </a:r>
            <a:r>
              <a:rPr lang="en-US" dirty="0"/>
              <a:t>	</a:t>
            </a:r>
            <a:endParaRPr lang="en-US" dirty="0" smtClean="0"/>
          </a:p>
          <a:p>
            <a:r>
              <a:rPr lang="en-US" dirty="0" smtClean="0"/>
              <a:t>	Hypogonadotropic hypogonadism</a:t>
            </a:r>
          </a:p>
          <a:p>
            <a:r>
              <a:rPr lang="en-US" dirty="0"/>
              <a:t>	</a:t>
            </a:r>
            <a:r>
              <a:rPr lang="en-US" dirty="0" smtClean="0"/>
              <a:t>Low IGF1</a:t>
            </a:r>
            <a:endParaRPr lang="en-US" dirty="0"/>
          </a:p>
        </p:txBody>
      </p:sp>
      <p:sp>
        <p:nvSpPr>
          <p:cNvPr id="5" name="TextBox 4"/>
          <p:cNvSpPr txBox="1"/>
          <p:nvPr/>
        </p:nvSpPr>
        <p:spPr>
          <a:xfrm>
            <a:off x="7938797" y="397064"/>
            <a:ext cx="798490" cy="369332"/>
          </a:xfrm>
          <a:prstGeom prst="rect">
            <a:avLst/>
          </a:prstGeom>
          <a:noFill/>
        </p:spPr>
        <p:txBody>
          <a:bodyPr wrap="square" rtlCol="0">
            <a:spAutoFit/>
          </a:bodyPr>
          <a:lstStyle/>
          <a:p>
            <a:pPr algn="ctr"/>
            <a:r>
              <a:rPr lang="en-US" b="1" dirty="0" smtClean="0"/>
              <a:t>MRI</a:t>
            </a:r>
            <a:endParaRPr lang="en-US" b="1" dirty="0"/>
          </a:p>
        </p:txBody>
      </p:sp>
      <p:sp>
        <p:nvSpPr>
          <p:cNvPr id="6" name="TextBox 5"/>
          <p:cNvSpPr txBox="1"/>
          <p:nvPr/>
        </p:nvSpPr>
        <p:spPr>
          <a:xfrm>
            <a:off x="408745" y="1237463"/>
            <a:ext cx="2498501" cy="400110"/>
          </a:xfrm>
          <a:prstGeom prst="rect">
            <a:avLst/>
          </a:prstGeom>
          <a:noFill/>
        </p:spPr>
        <p:txBody>
          <a:bodyPr wrap="square" rtlCol="0">
            <a:spAutoFit/>
          </a:bodyPr>
          <a:lstStyle/>
          <a:p>
            <a:r>
              <a:rPr lang="en-US" sz="2000" b="1" dirty="0" smtClean="0">
                <a:solidFill>
                  <a:srgbClr val="FF0000"/>
                </a:solidFill>
              </a:rPr>
              <a:t>29</a:t>
            </a:r>
            <a:r>
              <a:rPr lang="en-US" sz="2000" b="1" dirty="0" smtClean="0"/>
              <a:t> year-old </a:t>
            </a:r>
            <a:r>
              <a:rPr lang="en-US" sz="2000" b="1" dirty="0" smtClean="0">
                <a:solidFill>
                  <a:srgbClr val="FF0000"/>
                </a:solidFill>
              </a:rPr>
              <a:t>female</a:t>
            </a:r>
            <a:endParaRPr lang="en-US" sz="2000" b="1" dirty="0">
              <a:solidFill>
                <a:srgbClr val="FF0000"/>
              </a:solidFill>
            </a:endParaRPr>
          </a:p>
        </p:txBody>
      </p:sp>
      <p:pic>
        <p:nvPicPr>
          <p:cNvPr id="7" name="Picture 6"/>
          <p:cNvPicPr>
            <a:picLocks noChangeAspect="1"/>
          </p:cNvPicPr>
          <p:nvPr/>
        </p:nvPicPr>
        <p:blipFill>
          <a:blip r:embed="rId2"/>
          <a:stretch>
            <a:fillRect/>
          </a:stretch>
        </p:blipFill>
        <p:spPr>
          <a:xfrm>
            <a:off x="6859932" y="827010"/>
            <a:ext cx="2956703" cy="2021027"/>
          </a:xfrm>
          <a:prstGeom prst="rect">
            <a:avLst/>
          </a:prstGeom>
        </p:spPr>
      </p:pic>
      <p:sp>
        <p:nvSpPr>
          <p:cNvPr id="8" name="TextBox 7"/>
          <p:cNvSpPr txBox="1"/>
          <p:nvPr/>
        </p:nvSpPr>
        <p:spPr>
          <a:xfrm>
            <a:off x="408745" y="397064"/>
            <a:ext cx="2038241"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400" b="1" dirty="0" smtClean="0"/>
              <a:t>Our Patient</a:t>
            </a:r>
            <a:endParaRPr lang="en-US" sz="2400" b="1" dirty="0"/>
          </a:p>
        </p:txBody>
      </p:sp>
      <p:pic>
        <p:nvPicPr>
          <p:cNvPr id="9" name="Picture 8"/>
          <p:cNvPicPr>
            <a:picLocks noChangeAspect="1"/>
          </p:cNvPicPr>
          <p:nvPr/>
        </p:nvPicPr>
        <p:blipFill>
          <a:blip r:embed="rId3"/>
          <a:stretch>
            <a:fillRect/>
          </a:stretch>
        </p:blipFill>
        <p:spPr>
          <a:xfrm>
            <a:off x="6859449" y="2978393"/>
            <a:ext cx="2957186" cy="2105388"/>
          </a:xfrm>
          <a:prstGeom prst="rect">
            <a:avLst/>
          </a:prstGeom>
        </p:spPr>
      </p:pic>
    </p:spTree>
    <p:extLst>
      <p:ext uri="{BB962C8B-B14F-4D97-AF65-F5344CB8AC3E}">
        <p14:creationId xmlns:p14="http://schemas.microsoft.com/office/powerpoint/2010/main" val="6957196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4097" y="399244"/>
            <a:ext cx="1738648"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b="1" dirty="0" smtClean="0">
                <a:solidFill>
                  <a:srgbClr val="0070C0"/>
                </a:solidFill>
              </a:rPr>
              <a:t>Summary</a:t>
            </a:r>
            <a:endParaRPr lang="en-US" b="1" dirty="0">
              <a:solidFill>
                <a:srgbClr val="0070C0"/>
              </a:solidFill>
            </a:endParaRPr>
          </a:p>
        </p:txBody>
      </p:sp>
      <p:sp>
        <p:nvSpPr>
          <p:cNvPr id="3" name="TextBox 2"/>
          <p:cNvSpPr txBox="1"/>
          <p:nvPr/>
        </p:nvSpPr>
        <p:spPr>
          <a:xfrm>
            <a:off x="734096" y="987207"/>
            <a:ext cx="6478073" cy="1538883"/>
          </a:xfrm>
          <a:prstGeom prst="rect">
            <a:avLst/>
          </a:prstGeom>
          <a:noFill/>
        </p:spPr>
        <p:txBody>
          <a:bodyPr wrap="square" rtlCol="0">
            <a:spAutoFit/>
          </a:bodyPr>
          <a:lstStyle/>
          <a:p>
            <a:r>
              <a:rPr lang="en-US" sz="2000" b="1" dirty="0" smtClean="0"/>
              <a:t>DDx</a:t>
            </a:r>
            <a:endParaRPr lang="en-US" b="1" dirty="0" smtClean="0"/>
          </a:p>
          <a:p>
            <a:r>
              <a:rPr lang="en-US" sz="2000" b="1" dirty="0" smtClean="0">
                <a:solidFill>
                  <a:srgbClr val="65419B"/>
                </a:solidFill>
                <a:latin typeface="Open Sans"/>
              </a:rPr>
              <a:t>	</a:t>
            </a:r>
            <a:r>
              <a:rPr lang="en-US" sz="2000" b="1" dirty="0" smtClean="0">
                <a:solidFill>
                  <a:srgbClr val="FF0000"/>
                </a:solidFill>
                <a:latin typeface="Open Sans"/>
              </a:rPr>
              <a:t>Rathke's </a:t>
            </a:r>
            <a:r>
              <a:rPr lang="en-US" sz="2000" b="1" dirty="0">
                <a:solidFill>
                  <a:srgbClr val="FF0000"/>
                </a:solidFill>
                <a:latin typeface="Open Sans"/>
              </a:rPr>
              <a:t>cleft cyst</a:t>
            </a:r>
          </a:p>
          <a:p>
            <a:pPr lvl="1">
              <a:lnSpc>
                <a:spcPct val="150000"/>
              </a:lnSpc>
            </a:pPr>
            <a:r>
              <a:rPr lang="en-US" b="1" dirty="0" smtClean="0"/>
              <a:t>	Craniopharyngioma</a:t>
            </a:r>
          </a:p>
          <a:p>
            <a:pPr lvl="1">
              <a:lnSpc>
                <a:spcPct val="150000"/>
              </a:lnSpc>
            </a:pPr>
            <a:r>
              <a:rPr lang="en-US" b="1" dirty="0" smtClean="0"/>
              <a:t>	Non functioning macroadenoma with cystic change</a:t>
            </a:r>
            <a:endParaRPr lang="en-US" b="1" dirty="0"/>
          </a:p>
        </p:txBody>
      </p:sp>
      <p:sp>
        <p:nvSpPr>
          <p:cNvPr id="4" name="TextBox 3"/>
          <p:cNvSpPr txBox="1"/>
          <p:nvPr/>
        </p:nvSpPr>
        <p:spPr>
          <a:xfrm>
            <a:off x="734096" y="2772311"/>
            <a:ext cx="5151549" cy="1323439"/>
          </a:xfrm>
          <a:prstGeom prst="rect">
            <a:avLst/>
          </a:prstGeom>
          <a:noFill/>
        </p:spPr>
        <p:txBody>
          <a:bodyPr wrap="square" rtlCol="0">
            <a:spAutoFit/>
          </a:bodyPr>
          <a:lstStyle/>
          <a:p>
            <a:r>
              <a:rPr lang="en-US" sz="2000" b="1" dirty="0" smtClean="0"/>
              <a:t>Treatment</a:t>
            </a:r>
            <a:endParaRPr lang="en-US" b="1" dirty="0" smtClean="0"/>
          </a:p>
          <a:p>
            <a:pPr lvl="1"/>
            <a:r>
              <a:rPr lang="en-US" sz="2400" b="1" dirty="0" smtClean="0">
                <a:solidFill>
                  <a:srgbClr val="FF0000"/>
                </a:solidFill>
              </a:rPr>
              <a:t>	Conservative follow up </a:t>
            </a:r>
            <a:r>
              <a:rPr lang="en-US" dirty="0" smtClean="0"/>
              <a:t>vs </a:t>
            </a:r>
            <a:r>
              <a:rPr lang="en-US" b="1" dirty="0" smtClean="0"/>
              <a:t>surgery</a:t>
            </a:r>
          </a:p>
          <a:p>
            <a:endParaRPr lang="en-US" dirty="0"/>
          </a:p>
          <a:p>
            <a:endParaRPr lang="en-US" dirty="0"/>
          </a:p>
        </p:txBody>
      </p:sp>
      <p:sp>
        <p:nvSpPr>
          <p:cNvPr id="5" name="TextBox 4"/>
          <p:cNvSpPr txBox="1"/>
          <p:nvPr/>
        </p:nvSpPr>
        <p:spPr>
          <a:xfrm>
            <a:off x="643944" y="4095750"/>
            <a:ext cx="6168980" cy="2062103"/>
          </a:xfrm>
          <a:prstGeom prst="rect">
            <a:avLst/>
          </a:prstGeom>
          <a:noFill/>
        </p:spPr>
        <p:txBody>
          <a:bodyPr wrap="square" rtlCol="0">
            <a:spAutoFit/>
          </a:bodyPr>
          <a:lstStyle/>
          <a:p>
            <a:r>
              <a:rPr lang="en-US" sz="2000" b="1" dirty="0" smtClean="0"/>
              <a:t>Follow up</a:t>
            </a:r>
          </a:p>
          <a:p>
            <a:r>
              <a:rPr lang="en-US" dirty="0" smtClean="0"/>
              <a:t>	</a:t>
            </a:r>
            <a:r>
              <a:rPr lang="en-US" b="1" dirty="0" smtClean="0">
                <a:solidFill>
                  <a:srgbClr val="FF0000"/>
                </a:solidFill>
              </a:rPr>
              <a:t>Hormone </a:t>
            </a:r>
            <a:r>
              <a:rPr lang="en-US" b="1" dirty="0">
                <a:solidFill>
                  <a:srgbClr val="FF0000"/>
                </a:solidFill>
              </a:rPr>
              <a:t>replacement therapy</a:t>
            </a:r>
          </a:p>
          <a:p>
            <a:r>
              <a:rPr lang="en-US" b="1" dirty="0" smtClean="0">
                <a:solidFill>
                  <a:srgbClr val="FF0000"/>
                </a:solidFill>
              </a:rPr>
              <a:t>	Consider </a:t>
            </a:r>
            <a:r>
              <a:rPr lang="en-US" b="1" dirty="0">
                <a:solidFill>
                  <a:srgbClr val="FF0000"/>
                </a:solidFill>
              </a:rPr>
              <a:t>BMD </a:t>
            </a:r>
            <a:endParaRPr lang="en-US" b="1" dirty="0" smtClean="0">
              <a:solidFill>
                <a:srgbClr val="FF0000"/>
              </a:solidFill>
            </a:endParaRPr>
          </a:p>
          <a:p>
            <a:r>
              <a:rPr lang="en-US" b="1" dirty="0">
                <a:solidFill>
                  <a:srgbClr val="FF0000"/>
                </a:solidFill>
              </a:rPr>
              <a:t>	</a:t>
            </a:r>
            <a:r>
              <a:rPr lang="en-US" b="1" dirty="0" smtClean="0">
                <a:solidFill>
                  <a:srgbClr val="FF0000"/>
                </a:solidFill>
              </a:rPr>
              <a:t>Calcium &amp; Vitamin D supplementation</a:t>
            </a:r>
            <a:endParaRPr lang="en-US" dirty="0"/>
          </a:p>
          <a:p>
            <a:r>
              <a:rPr lang="en-US" dirty="0" smtClean="0"/>
              <a:t>	</a:t>
            </a:r>
            <a:r>
              <a:rPr lang="en-US" b="1" dirty="0" smtClean="0">
                <a:solidFill>
                  <a:srgbClr val="FF0000"/>
                </a:solidFill>
              </a:rPr>
              <a:t>6 month Or Annual </a:t>
            </a:r>
            <a:r>
              <a:rPr lang="en-US" b="1" dirty="0" err="1">
                <a:solidFill>
                  <a:srgbClr val="FF0000"/>
                </a:solidFill>
              </a:rPr>
              <a:t>Perimetry</a:t>
            </a:r>
            <a:r>
              <a:rPr lang="en-US" b="1" dirty="0">
                <a:solidFill>
                  <a:srgbClr val="FF0000"/>
                </a:solidFill>
              </a:rPr>
              <a:t> </a:t>
            </a:r>
            <a:r>
              <a:rPr lang="en-US" b="1" dirty="0" smtClean="0">
                <a:solidFill>
                  <a:srgbClr val="FF0000"/>
                </a:solidFill>
              </a:rPr>
              <a:t>and MRI</a:t>
            </a:r>
            <a:endParaRPr lang="en-US" b="1" dirty="0">
              <a:solidFill>
                <a:srgbClr val="FF0000"/>
              </a:solidFill>
            </a:endParaRPr>
          </a:p>
          <a:p>
            <a:endParaRPr lang="en-US" dirty="0"/>
          </a:p>
          <a:p>
            <a:endParaRPr lang="en-US" dirty="0"/>
          </a:p>
        </p:txBody>
      </p:sp>
    </p:spTree>
    <p:extLst>
      <p:ext uri="{BB962C8B-B14F-4D97-AF65-F5344CB8AC3E}">
        <p14:creationId xmlns:p14="http://schemas.microsoft.com/office/powerpoint/2010/main" val="34708693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ran nature damav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82644"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154547" y="4403345"/>
            <a:ext cx="3219718" cy="2338342"/>
          </a:xfrm>
          <a:prstGeom prst="rect">
            <a:avLst/>
          </a:prstGeom>
        </p:spPr>
      </p:pic>
    </p:spTree>
    <p:extLst>
      <p:ext uri="{BB962C8B-B14F-4D97-AF65-F5344CB8AC3E}">
        <p14:creationId xmlns:p14="http://schemas.microsoft.com/office/powerpoint/2010/main" val="243938432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913" y="385225"/>
            <a:ext cx="1492716" cy="369332"/>
          </a:xfrm>
          <a:prstGeom prst="rect">
            <a:avLst/>
          </a:prstGeom>
        </p:spPr>
        <p:txBody>
          <a:bodyPr wrap="none">
            <a:spAutoFit/>
          </a:bodyPr>
          <a:lstStyle/>
          <a:p>
            <a:r>
              <a:rPr lang="en-US" b="1" dirty="0" err="1">
                <a:solidFill>
                  <a:srgbClr val="65419B"/>
                </a:solidFill>
                <a:latin typeface="Open Sans"/>
              </a:rPr>
              <a:t>Pituicytoma</a:t>
            </a:r>
            <a:endParaRPr lang="en-US" b="1" i="0" dirty="0">
              <a:solidFill>
                <a:srgbClr val="65419B"/>
              </a:solidFill>
              <a:effectLst/>
              <a:latin typeface="Open Sans"/>
            </a:endParaRPr>
          </a:p>
        </p:txBody>
      </p:sp>
      <p:pic>
        <p:nvPicPr>
          <p:cNvPr id="3074" name="Picture 2" descr="https://images.radiopaedia.org/images/1995564/3c673467a0f048dceb031442fd4523_big_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525" y="639410"/>
            <a:ext cx="4938594" cy="49385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1769" y="1688953"/>
            <a:ext cx="6096000" cy="2308324"/>
          </a:xfrm>
          <a:prstGeom prst="rect">
            <a:avLst/>
          </a:prstGeom>
        </p:spPr>
        <p:txBody>
          <a:bodyPr>
            <a:spAutoFit/>
          </a:bodyPr>
          <a:lstStyle/>
          <a:p>
            <a:r>
              <a:rPr lang="en-US" dirty="0" smtClean="0">
                <a:solidFill>
                  <a:srgbClr val="3D3D3D"/>
                </a:solidFill>
                <a:latin typeface="Open Sans"/>
              </a:rPr>
              <a:t>Female 80 year-old</a:t>
            </a:r>
            <a:endParaRPr lang="fa-IR" dirty="0" smtClean="0">
              <a:solidFill>
                <a:srgbClr val="3D3D3D"/>
              </a:solidFill>
              <a:latin typeface="Open Sans"/>
            </a:endParaRPr>
          </a:p>
          <a:p>
            <a:endParaRPr lang="fa-IR" dirty="0">
              <a:solidFill>
                <a:srgbClr val="3D3D3D"/>
              </a:solidFill>
              <a:latin typeface="Open Sans"/>
            </a:endParaRPr>
          </a:p>
          <a:p>
            <a:r>
              <a:rPr lang="en-US" dirty="0" smtClean="0">
                <a:solidFill>
                  <a:srgbClr val="3D3D3D"/>
                </a:solidFill>
                <a:latin typeface="Open Sans"/>
              </a:rPr>
              <a:t>MRI </a:t>
            </a:r>
            <a:r>
              <a:rPr lang="en-US" dirty="0">
                <a:solidFill>
                  <a:srgbClr val="3D3D3D"/>
                </a:solidFill>
                <a:latin typeface="Open Sans"/>
              </a:rPr>
              <a:t>of the brain and pituitary demonstrates a sizeable mass centered in the suprasellar and </a:t>
            </a:r>
            <a:r>
              <a:rPr lang="en-US" dirty="0" err="1">
                <a:solidFill>
                  <a:srgbClr val="3D3D3D"/>
                </a:solidFill>
                <a:latin typeface="Open Sans"/>
              </a:rPr>
              <a:t>interpeduncular</a:t>
            </a:r>
            <a:r>
              <a:rPr lang="en-US" dirty="0">
                <a:solidFill>
                  <a:srgbClr val="3D3D3D"/>
                </a:solidFill>
                <a:latin typeface="Open Sans"/>
              </a:rPr>
              <a:t> sellar, continuous with the infundibulum of the pituitary gland. It is isointense on T1 and </a:t>
            </a:r>
            <a:r>
              <a:rPr lang="en-US" dirty="0" err="1">
                <a:solidFill>
                  <a:srgbClr val="3D3D3D"/>
                </a:solidFill>
                <a:latin typeface="Open Sans"/>
              </a:rPr>
              <a:t>iso</a:t>
            </a:r>
            <a:r>
              <a:rPr lang="en-US" dirty="0">
                <a:solidFill>
                  <a:srgbClr val="3D3D3D"/>
                </a:solidFill>
                <a:latin typeface="Open Sans"/>
              </a:rPr>
              <a:t>- to perhaps slightly </a:t>
            </a:r>
            <a:r>
              <a:rPr lang="en-US" dirty="0" err="1">
                <a:solidFill>
                  <a:srgbClr val="3D3D3D"/>
                </a:solidFill>
                <a:latin typeface="Open Sans"/>
              </a:rPr>
              <a:t>hyperintense</a:t>
            </a:r>
            <a:r>
              <a:rPr lang="en-US" dirty="0">
                <a:solidFill>
                  <a:srgbClr val="3D3D3D"/>
                </a:solidFill>
                <a:latin typeface="Open Sans"/>
              </a:rPr>
              <a:t> on T2 weighted images. It enhances vividly. Normal pituitary tissue is seen in the bass of the fossa. </a:t>
            </a:r>
            <a:endParaRPr lang="en-US" dirty="0"/>
          </a:p>
        </p:txBody>
      </p:sp>
      <p:sp>
        <p:nvSpPr>
          <p:cNvPr id="4" name="Rectangle 3"/>
          <p:cNvSpPr/>
          <p:nvPr/>
        </p:nvSpPr>
        <p:spPr>
          <a:xfrm>
            <a:off x="111617" y="4377675"/>
            <a:ext cx="5014175" cy="1200329"/>
          </a:xfrm>
          <a:prstGeom prst="rect">
            <a:avLst/>
          </a:prstGeom>
        </p:spPr>
        <p:txBody>
          <a:bodyPr wrap="square">
            <a:spAutoFit/>
          </a:bodyPr>
          <a:lstStyle/>
          <a:p>
            <a:r>
              <a:rPr lang="en-US" dirty="0">
                <a:solidFill>
                  <a:srgbClr val="3D3D3D"/>
                </a:solidFill>
                <a:latin typeface="Open Sans"/>
              </a:rPr>
              <a:t>This case demonstrates appearances of a rare pituitary / infundibular </a:t>
            </a:r>
            <a:r>
              <a:rPr lang="en-US" dirty="0" err="1">
                <a:solidFill>
                  <a:srgbClr val="3D3D3D"/>
                </a:solidFill>
                <a:latin typeface="Open Sans"/>
              </a:rPr>
              <a:t>tumour</a:t>
            </a:r>
            <a:r>
              <a:rPr lang="en-US" dirty="0">
                <a:solidFill>
                  <a:srgbClr val="3D3D3D"/>
                </a:solidFill>
                <a:latin typeface="Open Sans"/>
              </a:rPr>
              <a:t>, a </a:t>
            </a:r>
            <a:r>
              <a:rPr lang="en-US" dirty="0" err="1">
                <a:solidFill>
                  <a:srgbClr val="3D3D3D"/>
                </a:solidFill>
                <a:latin typeface="Open Sans"/>
              </a:rPr>
              <a:t>pituicytoma</a:t>
            </a:r>
            <a:r>
              <a:rPr lang="en-US" dirty="0">
                <a:solidFill>
                  <a:srgbClr val="3D3D3D"/>
                </a:solidFill>
                <a:latin typeface="Open Sans"/>
              </a:rPr>
              <a:t>. This patient has been followed up for many years </a:t>
            </a:r>
            <a:r>
              <a:rPr lang="en-US" b="1" u="sng" dirty="0">
                <a:solidFill>
                  <a:srgbClr val="3D3D3D"/>
                </a:solidFill>
                <a:latin typeface="Open Sans"/>
              </a:rPr>
              <a:t>with little growth</a:t>
            </a:r>
            <a:endParaRPr lang="en-US" b="1" u="sng" dirty="0"/>
          </a:p>
        </p:txBody>
      </p:sp>
    </p:spTree>
    <p:extLst>
      <p:ext uri="{BB962C8B-B14F-4D97-AF65-F5344CB8AC3E}">
        <p14:creationId xmlns:p14="http://schemas.microsoft.com/office/powerpoint/2010/main" val="427960207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428" y="398104"/>
            <a:ext cx="1492716" cy="369332"/>
          </a:xfrm>
          <a:prstGeom prst="rect">
            <a:avLst/>
          </a:prstGeom>
        </p:spPr>
        <p:txBody>
          <a:bodyPr wrap="none">
            <a:spAutoFit/>
          </a:bodyPr>
          <a:lstStyle/>
          <a:p>
            <a:r>
              <a:rPr lang="en-US" b="1" dirty="0" err="1">
                <a:solidFill>
                  <a:srgbClr val="65419B"/>
                </a:solidFill>
                <a:latin typeface="Open Sans"/>
              </a:rPr>
              <a:t>Pituicytoma</a:t>
            </a:r>
            <a:endParaRPr lang="en-US" b="1" i="0" dirty="0">
              <a:solidFill>
                <a:srgbClr val="65419B"/>
              </a:solidFill>
              <a:effectLst/>
              <a:latin typeface="Open Sans"/>
            </a:endParaRPr>
          </a:p>
        </p:txBody>
      </p:sp>
      <p:sp>
        <p:nvSpPr>
          <p:cNvPr id="4" name="Rectangle 3"/>
          <p:cNvSpPr/>
          <p:nvPr/>
        </p:nvSpPr>
        <p:spPr>
          <a:xfrm>
            <a:off x="481428" y="1154583"/>
            <a:ext cx="4679324" cy="2862322"/>
          </a:xfrm>
          <a:prstGeom prst="rect">
            <a:avLst/>
          </a:prstGeom>
        </p:spPr>
        <p:txBody>
          <a:bodyPr wrap="square">
            <a:spAutoFit/>
          </a:bodyPr>
          <a:lstStyle/>
          <a:p>
            <a:r>
              <a:rPr lang="en-US" dirty="0">
                <a:solidFill>
                  <a:srgbClr val="3D3D3D"/>
                </a:solidFill>
                <a:latin typeface="Open Sans"/>
              </a:rPr>
              <a:t>In the current (2016) </a:t>
            </a:r>
            <a:r>
              <a:rPr lang="en-US" dirty="0">
                <a:solidFill>
                  <a:srgbClr val="41699B"/>
                </a:solidFill>
                <a:latin typeface="Open Sans"/>
                <a:hlinkClick r:id="rId2"/>
              </a:rPr>
              <a:t>WHO classification of CNS </a:t>
            </a:r>
            <a:r>
              <a:rPr lang="en-US" dirty="0" err="1">
                <a:solidFill>
                  <a:srgbClr val="41699B"/>
                </a:solidFill>
                <a:latin typeface="Open Sans"/>
                <a:hlinkClick r:id="rId2"/>
              </a:rPr>
              <a:t>tumours</a:t>
            </a:r>
            <a:r>
              <a:rPr lang="en-US" dirty="0">
                <a:solidFill>
                  <a:srgbClr val="3D3D3D"/>
                </a:solidFill>
                <a:latin typeface="Open Sans"/>
              </a:rPr>
              <a:t>, the term </a:t>
            </a:r>
            <a:r>
              <a:rPr lang="en-US" dirty="0" err="1">
                <a:solidFill>
                  <a:srgbClr val="3D3D3D"/>
                </a:solidFill>
                <a:latin typeface="Open Sans"/>
              </a:rPr>
              <a:t>pituicytoma</a:t>
            </a:r>
            <a:r>
              <a:rPr lang="en-US" dirty="0">
                <a:solidFill>
                  <a:srgbClr val="3D3D3D"/>
                </a:solidFill>
                <a:latin typeface="Open Sans"/>
              </a:rPr>
              <a:t> is restricted to a distinct group of low-grade glial </a:t>
            </a:r>
            <a:r>
              <a:rPr lang="en-US" dirty="0" err="1">
                <a:solidFill>
                  <a:srgbClr val="3D3D3D"/>
                </a:solidFill>
                <a:latin typeface="Open Sans"/>
              </a:rPr>
              <a:t>tumours</a:t>
            </a:r>
            <a:r>
              <a:rPr lang="en-US" dirty="0">
                <a:solidFill>
                  <a:srgbClr val="3D3D3D"/>
                </a:solidFill>
                <a:latin typeface="Open Sans"/>
              </a:rPr>
              <a:t> found in the posterior pituitary and infundibulum, presumably arising from </a:t>
            </a:r>
            <a:r>
              <a:rPr lang="en-US" dirty="0" err="1" smtClean="0">
                <a:solidFill>
                  <a:srgbClr val="3D3D3D"/>
                </a:solidFill>
                <a:latin typeface="Open Sans"/>
              </a:rPr>
              <a:t>pituicytes</a:t>
            </a:r>
            <a:endParaRPr lang="fa-IR" dirty="0" smtClean="0">
              <a:solidFill>
                <a:srgbClr val="3D3D3D"/>
              </a:solidFill>
              <a:latin typeface="Open Sans"/>
            </a:endParaRPr>
          </a:p>
          <a:p>
            <a:endParaRPr lang="fa-IR" dirty="0" smtClean="0">
              <a:solidFill>
                <a:srgbClr val="3D3D3D"/>
              </a:solidFill>
              <a:latin typeface="Open Sans"/>
            </a:endParaRPr>
          </a:p>
          <a:p>
            <a:r>
              <a:rPr lang="en-US" dirty="0"/>
              <a:t>Louis DN, </a:t>
            </a:r>
            <a:r>
              <a:rPr lang="en-US" dirty="0" err="1"/>
              <a:t>Ohgaki</a:t>
            </a:r>
            <a:r>
              <a:rPr lang="en-US" dirty="0"/>
              <a:t> H, </a:t>
            </a:r>
            <a:r>
              <a:rPr lang="en-US" dirty="0" err="1"/>
              <a:t>Wiestler</a:t>
            </a:r>
            <a:r>
              <a:rPr lang="en-US" dirty="0"/>
              <a:t> OD, </a:t>
            </a:r>
            <a:r>
              <a:rPr lang="en-US" dirty="0" err="1"/>
              <a:t>Cavenee</a:t>
            </a:r>
            <a:r>
              <a:rPr lang="en-US" dirty="0"/>
              <a:t> WK "WHO Classification of </a:t>
            </a:r>
            <a:r>
              <a:rPr lang="en-US" dirty="0" err="1"/>
              <a:t>Tumours</a:t>
            </a:r>
            <a:r>
              <a:rPr lang="en-US" dirty="0"/>
              <a:t> of the Central Nervous System. 4th Edition Revised"</a:t>
            </a:r>
          </a:p>
        </p:txBody>
      </p:sp>
      <p:sp>
        <p:nvSpPr>
          <p:cNvPr id="5" name="Rectangle 4"/>
          <p:cNvSpPr/>
          <p:nvPr/>
        </p:nvSpPr>
        <p:spPr>
          <a:xfrm>
            <a:off x="5662412" y="1154583"/>
            <a:ext cx="6096000" cy="4247317"/>
          </a:xfrm>
          <a:prstGeom prst="rect">
            <a:avLst/>
          </a:prstGeom>
        </p:spPr>
        <p:txBody>
          <a:bodyPr>
            <a:spAutoFit/>
          </a:bodyPr>
          <a:lstStyle/>
          <a:p>
            <a:r>
              <a:rPr lang="en-US" b="1" dirty="0">
                <a:solidFill>
                  <a:srgbClr val="65419B"/>
                </a:solidFill>
                <a:latin typeface="Open Sans"/>
              </a:rPr>
              <a:t>Differential diagnosis</a:t>
            </a:r>
          </a:p>
          <a:p>
            <a:r>
              <a:rPr lang="en-US" dirty="0">
                <a:solidFill>
                  <a:srgbClr val="3D3D3D"/>
                </a:solidFill>
                <a:latin typeface="Open Sans"/>
              </a:rPr>
              <a:t>When small, and clearly </a:t>
            </a:r>
            <a:r>
              <a:rPr lang="en-US" dirty="0" err="1">
                <a:solidFill>
                  <a:srgbClr val="3D3D3D"/>
                </a:solidFill>
                <a:latin typeface="Open Sans"/>
              </a:rPr>
              <a:t>localised</a:t>
            </a:r>
            <a:r>
              <a:rPr lang="en-US" dirty="0">
                <a:solidFill>
                  <a:srgbClr val="3D3D3D"/>
                </a:solidFill>
                <a:latin typeface="Open Sans"/>
              </a:rPr>
              <a:t> to the infundibulum the main differential includes: </a:t>
            </a:r>
          </a:p>
          <a:p>
            <a:pPr>
              <a:buFont typeface="Arial" panose="020B0604020202020204" pitchFamily="34" charset="0"/>
              <a:buChar char="•"/>
            </a:pPr>
            <a:r>
              <a:rPr lang="en-US" u="sng" dirty="0">
                <a:solidFill>
                  <a:srgbClr val="698FC0"/>
                </a:solidFill>
                <a:latin typeface="Open Sans"/>
                <a:hlinkClick r:id="rId3"/>
              </a:rPr>
              <a:t>granular cell </a:t>
            </a:r>
            <a:r>
              <a:rPr lang="en-US" u="sng" dirty="0" err="1">
                <a:solidFill>
                  <a:srgbClr val="698FC0"/>
                </a:solidFill>
                <a:latin typeface="Open Sans"/>
                <a:hlinkClick r:id="rId3"/>
              </a:rPr>
              <a:t>tumours</a:t>
            </a:r>
            <a:r>
              <a:rPr lang="en-US" u="sng" dirty="0">
                <a:solidFill>
                  <a:srgbClr val="698FC0"/>
                </a:solidFill>
                <a:latin typeface="Open Sans"/>
                <a:hlinkClick r:id="rId3"/>
              </a:rPr>
              <a:t> of the pituitary region</a:t>
            </a:r>
            <a:endParaRPr lang="en-US" dirty="0">
              <a:solidFill>
                <a:srgbClr val="3D3D3D"/>
              </a:solidFill>
              <a:latin typeface="Open Sans"/>
            </a:endParaRPr>
          </a:p>
          <a:p>
            <a:pPr>
              <a:buFont typeface="Arial" panose="020B0604020202020204" pitchFamily="34" charset="0"/>
              <a:buChar char="•"/>
            </a:pPr>
            <a:r>
              <a:rPr lang="en-US" dirty="0" err="1">
                <a:solidFill>
                  <a:srgbClr val="41699B"/>
                </a:solidFill>
                <a:latin typeface="Open Sans"/>
                <a:hlinkClick r:id="rId4" tooltip="Pilocytic astrocytoma of the neurohypophysis"/>
              </a:rPr>
              <a:t>pilocytic</a:t>
            </a:r>
            <a:r>
              <a:rPr lang="en-US" dirty="0">
                <a:solidFill>
                  <a:srgbClr val="41699B"/>
                </a:solidFill>
                <a:latin typeface="Open Sans"/>
                <a:hlinkClick r:id="rId4" tooltip="Pilocytic astrocytoma of the neurohypophysis"/>
              </a:rPr>
              <a:t> astrocytoma of the </a:t>
            </a:r>
            <a:r>
              <a:rPr lang="en-US" dirty="0" err="1">
                <a:solidFill>
                  <a:srgbClr val="41699B"/>
                </a:solidFill>
                <a:latin typeface="Open Sans"/>
                <a:hlinkClick r:id="rId4" tooltip="Pilocytic astrocytoma of the neurohypophysis"/>
              </a:rPr>
              <a:t>neurohypophysis</a:t>
            </a:r>
            <a:endParaRPr lang="en-US" dirty="0">
              <a:solidFill>
                <a:srgbClr val="3D3D3D"/>
              </a:solidFill>
              <a:latin typeface="Open Sans"/>
            </a:endParaRPr>
          </a:p>
          <a:p>
            <a:pPr>
              <a:buFont typeface="Arial" panose="020B0604020202020204" pitchFamily="34" charset="0"/>
              <a:buChar char="•"/>
            </a:pPr>
            <a:r>
              <a:rPr lang="en-US" dirty="0">
                <a:solidFill>
                  <a:srgbClr val="41699B"/>
                </a:solidFill>
                <a:latin typeface="Open Sans"/>
                <a:hlinkClick r:id="rId5"/>
              </a:rPr>
              <a:t>craniopharyngioma</a:t>
            </a:r>
            <a:endParaRPr lang="en-US" dirty="0">
              <a:solidFill>
                <a:srgbClr val="3D3D3D"/>
              </a:solidFill>
              <a:latin typeface="Open Sans"/>
            </a:endParaRPr>
          </a:p>
          <a:p>
            <a:r>
              <a:rPr lang="en-US" dirty="0">
                <a:solidFill>
                  <a:srgbClr val="3D3D3D"/>
                </a:solidFill>
                <a:latin typeface="Open Sans"/>
              </a:rPr>
              <a:t>When larger, then it is difficult to anticipate the diagnosis with other diagnoses being far more common, including: </a:t>
            </a:r>
          </a:p>
          <a:p>
            <a:pPr>
              <a:buFont typeface="Arial" panose="020B0604020202020204" pitchFamily="34" charset="0"/>
              <a:buChar char="•"/>
            </a:pPr>
            <a:r>
              <a:rPr lang="en-US" dirty="0">
                <a:solidFill>
                  <a:srgbClr val="41699B"/>
                </a:solidFill>
                <a:latin typeface="Open Sans"/>
                <a:hlinkClick r:id="rId6"/>
              </a:rPr>
              <a:t>pituitary macroadenoma</a:t>
            </a:r>
            <a:endParaRPr lang="en-US" dirty="0">
              <a:solidFill>
                <a:srgbClr val="3D3D3D"/>
              </a:solidFill>
              <a:latin typeface="Open Sans"/>
            </a:endParaRPr>
          </a:p>
          <a:p>
            <a:pPr>
              <a:buFont typeface="Arial" panose="020B0604020202020204" pitchFamily="34" charset="0"/>
              <a:buChar char="•"/>
            </a:pPr>
            <a:r>
              <a:rPr lang="en-US" dirty="0">
                <a:solidFill>
                  <a:srgbClr val="41699B"/>
                </a:solidFill>
                <a:latin typeface="Open Sans"/>
                <a:hlinkClick r:id="rId7"/>
              </a:rPr>
              <a:t>meningioma</a:t>
            </a:r>
            <a:endParaRPr lang="en-US" dirty="0">
              <a:solidFill>
                <a:srgbClr val="3D3D3D"/>
              </a:solidFill>
              <a:latin typeface="Open Sans"/>
            </a:endParaRPr>
          </a:p>
          <a:p>
            <a:pPr>
              <a:buFont typeface="Arial" panose="020B0604020202020204" pitchFamily="34" charset="0"/>
              <a:buChar char="•"/>
            </a:pPr>
            <a:r>
              <a:rPr lang="en-US" dirty="0">
                <a:solidFill>
                  <a:srgbClr val="41699B"/>
                </a:solidFill>
                <a:latin typeface="Open Sans"/>
                <a:hlinkClick r:id="rId8"/>
              </a:rPr>
              <a:t>pituitary metastasis</a:t>
            </a:r>
            <a:endParaRPr lang="en-US" dirty="0">
              <a:solidFill>
                <a:srgbClr val="3D3D3D"/>
              </a:solidFill>
              <a:latin typeface="Open Sans"/>
            </a:endParaRPr>
          </a:p>
          <a:p>
            <a:pPr>
              <a:buFont typeface="Arial" panose="020B0604020202020204" pitchFamily="34" charset="0"/>
              <a:buChar char="•"/>
            </a:pPr>
            <a:r>
              <a:rPr lang="en-US" dirty="0">
                <a:solidFill>
                  <a:srgbClr val="3D3D3D"/>
                </a:solidFill>
                <a:latin typeface="Open Sans"/>
              </a:rPr>
              <a:t>pituitary infiltration</a:t>
            </a:r>
          </a:p>
          <a:p>
            <a:pPr marL="742950" lvl="1" indent="-285750">
              <a:buFont typeface="Arial" panose="020B0604020202020204" pitchFamily="34" charset="0"/>
              <a:buChar char="•"/>
            </a:pPr>
            <a:r>
              <a:rPr lang="en-US" dirty="0">
                <a:solidFill>
                  <a:srgbClr val="41699B"/>
                </a:solidFill>
                <a:latin typeface="Open Sans"/>
                <a:hlinkClick r:id="rId9"/>
              </a:rPr>
              <a:t>lymphocytic </a:t>
            </a:r>
            <a:r>
              <a:rPr lang="en-US" dirty="0" err="1">
                <a:solidFill>
                  <a:srgbClr val="41699B"/>
                </a:solidFill>
                <a:latin typeface="Open Sans"/>
                <a:hlinkClick r:id="rId9"/>
              </a:rPr>
              <a:t>hypophysitis</a:t>
            </a:r>
            <a:endParaRPr lang="en-US" dirty="0">
              <a:solidFill>
                <a:srgbClr val="3D3D3D"/>
              </a:solidFill>
              <a:latin typeface="Open Sans"/>
            </a:endParaRPr>
          </a:p>
          <a:p>
            <a:pPr marL="742950" lvl="1" indent="-285750">
              <a:buFont typeface="Arial" panose="020B0604020202020204" pitchFamily="34" charset="0"/>
              <a:buChar char="•"/>
            </a:pPr>
            <a:r>
              <a:rPr lang="en-US" dirty="0" err="1">
                <a:solidFill>
                  <a:srgbClr val="41699B"/>
                </a:solidFill>
                <a:latin typeface="Open Sans"/>
                <a:hlinkClick r:id="rId10"/>
              </a:rPr>
              <a:t>neurosarcoidosis</a:t>
            </a:r>
            <a:endParaRPr lang="en-US" dirty="0">
              <a:solidFill>
                <a:srgbClr val="3D3D3D"/>
              </a:solidFill>
              <a:latin typeface="Open Sans"/>
            </a:endParaRPr>
          </a:p>
          <a:p>
            <a:pPr>
              <a:buFont typeface="Arial" panose="020B0604020202020204" pitchFamily="34" charset="0"/>
              <a:buChar char="•"/>
            </a:pPr>
            <a:r>
              <a:rPr lang="en-US" dirty="0">
                <a:solidFill>
                  <a:srgbClr val="41699B"/>
                </a:solidFill>
                <a:latin typeface="Open Sans"/>
                <a:hlinkClick r:id="rId11"/>
              </a:rPr>
              <a:t>optic pathway glioma</a:t>
            </a:r>
            <a:endParaRPr lang="en-US" b="0" i="0" dirty="0">
              <a:solidFill>
                <a:srgbClr val="3D3D3D"/>
              </a:solidFill>
              <a:effectLst/>
              <a:latin typeface="Open Sans"/>
            </a:endParaRPr>
          </a:p>
        </p:txBody>
      </p:sp>
    </p:spTree>
    <p:extLst>
      <p:ext uri="{BB962C8B-B14F-4D97-AF65-F5344CB8AC3E}">
        <p14:creationId xmlns:p14="http://schemas.microsoft.com/office/powerpoint/2010/main" val="21159280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741" y="1775936"/>
            <a:ext cx="6096000" cy="1477328"/>
          </a:xfrm>
          <a:prstGeom prst="rect">
            <a:avLst/>
          </a:prstGeom>
        </p:spPr>
        <p:txBody>
          <a:bodyPr>
            <a:spAutoFit/>
          </a:bodyPr>
          <a:lstStyle/>
          <a:p>
            <a:r>
              <a:rPr lang="en-US" b="1" dirty="0">
                <a:solidFill>
                  <a:srgbClr val="65419B"/>
                </a:solidFill>
                <a:latin typeface="Open Sans"/>
              </a:rPr>
              <a:t>MRI</a:t>
            </a:r>
          </a:p>
          <a:p>
            <a:pPr>
              <a:buFont typeface="Arial" panose="020B0604020202020204" pitchFamily="34" charset="0"/>
              <a:buChar char="•"/>
            </a:pPr>
            <a:r>
              <a:rPr lang="en-US" b="1" dirty="0">
                <a:solidFill>
                  <a:srgbClr val="3D3D3D"/>
                </a:solidFill>
                <a:latin typeface="Open Sans"/>
              </a:rPr>
              <a:t>T1: </a:t>
            </a:r>
            <a:r>
              <a:rPr lang="en-US" dirty="0">
                <a:solidFill>
                  <a:srgbClr val="3D3D3D"/>
                </a:solidFill>
                <a:latin typeface="Open Sans"/>
              </a:rPr>
              <a:t>isointense solid mass; </a:t>
            </a:r>
            <a:r>
              <a:rPr lang="en-US" u="sng" dirty="0">
                <a:solidFill>
                  <a:srgbClr val="698FC0"/>
                </a:solidFill>
                <a:latin typeface="Open Sans"/>
                <a:hlinkClick r:id="rId2"/>
              </a:rPr>
              <a:t>posterior pituitary bright spot</a:t>
            </a:r>
            <a:r>
              <a:rPr lang="en-US" dirty="0">
                <a:solidFill>
                  <a:srgbClr val="3D3D3D"/>
                </a:solidFill>
                <a:latin typeface="Open Sans"/>
              </a:rPr>
              <a:t> often absent</a:t>
            </a:r>
          </a:p>
          <a:p>
            <a:pPr>
              <a:buFont typeface="Arial" panose="020B0604020202020204" pitchFamily="34" charset="0"/>
              <a:buChar char="•"/>
            </a:pPr>
            <a:r>
              <a:rPr lang="en-US" b="1" dirty="0">
                <a:solidFill>
                  <a:srgbClr val="3D3D3D"/>
                </a:solidFill>
                <a:latin typeface="Open Sans"/>
              </a:rPr>
              <a:t>T1 C+ (Gd): </a:t>
            </a:r>
            <a:r>
              <a:rPr lang="en-US" dirty="0">
                <a:solidFill>
                  <a:srgbClr val="3D3D3D"/>
                </a:solidFill>
                <a:latin typeface="Open Sans"/>
              </a:rPr>
              <a:t>bright contrast enhancement</a:t>
            </a:r>
          </a:p>
          <a:p>
            <a:pPr>
              <a:buFont typeface="Arial" panose="020B0604020202020204" pitchFamily="34" charset="0"/>
              <a:buChar char="•"/>
            </a:pPr>
            <a:r>
              <a:rPr lang="en-US" b="1" dirty="0">
                <a:solidFill>
                  <a:srgbClr val="3D3D3D"/>
                </a:solidFill>
                <a:latin typeface="Open Sans"/>
              </a:rPr>
              <a:t>T2: </a:t>
            </a:r>
            <a:r>
              <a:rPr lang="en-US" dirty="0">
                <a:solidFill>
                  <a:srgbClr val="3D3D3D"/>
                </a:solidFill>
                <a:latin typeface="Open Sans"/>
              </a:rPr>
              <a:t>heterogeneous, </a:t>
            </a:r>
            <a:r>
              <a:rPr lang="en-US" dirty="0" err="1">
                <a:solidFill>
                  <a:srgbClr val="3D3D3D"/>
                </a:solidFill>
                <a:latin typeface="Open Sans"/>
              </a:rPr>
              <a:t>hypointense</a:t>
            </a:r>
            <a:r>
              <a:rPr lang="en-US" dirty="0">
                <a:solidFill>
                  <a:srgbClr val="3D3D3D"/>
                </a:solidFill>
                <a:latin typeface="Open Sans"/>
              </a:rPr>
              <a:t> to isointense</a:t>
            </a:r>
            <a:endParaRPr lang="en-US" b="0" i="0" dirty="0">
              <a:solidFill>
                <a:srgbClr val="3D3D3D"/>
              </a:solidFill>
              <a:effectLst/>
              <a:latin typeface="Open Sans"/>
            </a:endParaRPr>
          </a:p>
        </p:txBody>
      </p:sp>
      <p:sp>
        <p:nvSpPr>
          <p:cNvPr id="3" name="Rectangle 2"/>
          <p:cNvSpPr/>
          <p:nvPr/>
        </p:nvSpPr>
        <p:spPr>
          <a:xfrm>
            <a:off x="249608" y="475377"/>
            <a:ext cx="1492716" cy="369332"/>
          </a:xfrm>
          <a:prstGeom prst="rect">
            <a:avLst/>
          </a:prstGeom>
        </p:spPr>
        <p:txBody>
          <a:bodyPr wrap="none">
            <a:spAutoFit/>
          </a:bodyPr>
          <a:lstStyle/>
          <a:p>
            <a:r>
              <a:rPr lang="en-US" b="1" dirty="0" err="1">
                <a:solidFill>
                  <a:srgbClr val="65419B"/>
                </a:solidFill>
                <a:latin typeface="Open Sans"/>
              </a:rPr>
              <a:t>Pituicytoma</a:t>
            </a:r>
            <a:endParaRPr lang="en-US" b="1" i="0" dirty="0">
              <a:solidFill>
                <a:srgbClr val="65419B"/>
              </a:solidFill>
              <a:effectLst/>
              <a:latin typeface="Open Sans"/>
            </a:endParaRPr>
          </a:p>
        </p:txBody>
      </p:sp>
      <p:sp>
        <p:nvSpPr>
          <p:cNvPr id="4" name="Rectangle 3"/>
          <p:cNvSpPr/>
          <p:nvPr/>
        </p:nvSpPr>
        <p:spPr>
          <a:xfrm>
            <a:off x="523741" y="3646542"/>
            <a:ext cx="6096000" cy="1754326"/>
          </a:xfrm>
          <a:prstGeom prst="rect">
            <a:avLst/>
          </a:prstGeom>
        </p:spPr>
        <p:txBody>
          <a:bodyPr>
            <a:spAutoFit/>
          </a:bodyPr>
          <a:lstStyle/>
          <a:p>
            <a:r>
              <a:rPr lang="en-US" b="1" dirty="0">
                <a:solidFill>
                  <a:srgbClr val="65419B"/>
                </a:solidFill>
                <a:latin typeface="Open Sans"/>
              </a:rPr>
              <a:t>Clinical presentation</a:t>
            </a:r>
          </a:p>
          <a:p>
            <a:r>
              <a:rPr lang="en-US" dirty="0">
                <a:solidFill>
                  <a:srgbClr val="3D3D3D"/>
                </a:solidFill>
                <a:latin typeface="Open Sans"/>
              </a:rPr>
              <a:t>Clinical presentation is either from endocrine dysfunction (amenorrhea, </a:t>
            </a:r>
            <a:r>
              <a:rPr lang="en-US" dirty="0" err="1">
                <a:solidFill>
                  <a:srgbClr val="3D3D3D"/>
                </a:solidFill>
                <a:latin typeface="Open Sans"/>
              </a:rPr>
              <a:t>galactorrhea</a:t>
            </a:r>
            <a:r>
              <a:rPr lang="en-US" dirty="0">
                <a:solidFill>
                  <a:srgbClr val="3D3D3D"/>
                </a:solidFill>
                <a:latin typeface="Open Sans"/>
              </a:rPr>
              <a:t>, infertility, diabetes insipidus, </a:t>
            </a:r>
            <a:r>
              <a:rPr lang="en-US" dirty="0" err="1">
                <a:solidFill>
                  <a:srgbClr val="3D3D3D"/>
                </a:solidFill>
                <a:latin typeface="Open Sans"/>
              </a:rPr>
              <a:t>panhypopituitarism</a:t>
            </a:r>
            <a:r>
              <a:rPr lang="en-US" dirty="0">
                <a:solidFill>
                  <a:srgbClr val="3D3D3D"/>
                </a:solidFill>
                <a:latin typeface="Open Sans"/>
              </a:rPr>
              <a:t>) or from compression of adjacent structures, typically the </a:t>
            </a:r>
            <a:r>
              <a:rPr lang="en-US" dirty="0">
                <a:solidFill>
                  <a:srgbClr val="41699B"/>
                </a:solidFill>
                <a:latin typeface="Open Sans"/>
                <a:hlinkClick r:id="rId3"/>
              </a:rPr>
              <a:t>optic chiasm</a:t>
            </a:r>
            <a:r>
              <a:rPr lang="en-US" dirty="0">
                <a:solidFill>
                  <a:srgbClr val="3D3D3D"/>
                </a:solidFill>
                <a:latin typeface="Open Sans"/>
              </a:rPr>
              <a:t>. Many are asymptomatic, with the lesion only found incidentally</a:t>
            </a:r>
            <a:endParaRPr lang="en-US" b="0" i="0" dirty="0">
              <a:solidFill>
                <a:srgbClr val="3D3D3D"/>
              </a:solidFill>
              <a:effectLst/>
              <a:latin typeface="Open Sans"/>
            </a:endParaRPr>
          </a:p>
        </p:txBody>
      </p:sp>
    </p:spTree>
    <p:extLst>
      <p:ext uri="{BB962C8B-B14F-4D97-AF65-F5344CB8AC3E}">
        <p14:creationId xmlns:p14="http://schemas.microsoft.com/office/powerpoint/2010/main" val="288638401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050" y="359467"/>
            <a:ext cx="1980029" cy="369332"/>
          </a:xfrm>
          <a:prstGeom prst="rect">
            <a:avLst/>
          </a:prstGeom>
        </p:spPr>
        <p:txBody>
          <a:bodyPr wrap="none">
            <a:spAutoFit/>
          </a:bodyPr>
          <a:lstStyle/>
          <a:p>
            <a:r>
              <a:rPr lang="en-US" b="1" dirty="0" smtClean="0">
                <a:solidFill>
                  <a:srgbClr val="65419B"/>
                </a:solidFill>
                <a:latin typeface="Open Sans"/>
              </a:rPr>
              <a:t>CNS </a:t>
            </a:r>
            <a:r>
              <a:rPr lang="en-US" b="1" dirty="0" err="1" smtClean="0">
                <a:solidFill>
                  <a:srgbClr val="65419B"/>
                </a:solidFill>
                <a:latin typeface="Open Sans"/>
              </a:rPr>
              <a:t>germinoma</a:t>
            </a:r>
            <a:endParaRPr lang="en-US" b="1" i="0" dirty="0">
              <a:solidFill>
                <a:srgbClr val="65419B"/>
              </a:solidFill>
              <a:effectLst/>
              <a:latin typeface="Open Sans"/>
            </a:endParaRPr>
          </a:p>
        </p:txBody>
      </p:sp>
      <p:sp>
        <p:nvSpPr>
          <p:cNvPr id="3" name="Rectangle 2"/>
          <p:cNvSpPr/>
          <p:nvPr/>
        </p:nvSpPr>
        <p:spPr>
          <a:xfrm>
            <a:off x="165050" y="1044802"/>
            <a:ext cx="11335784" cy="1815882"/>
          </a:xfrm>
          <a:prstGeom prst="rect">
            <a:avLst/>
          </a:prstGeom>
        </p:spPr>
        <p:txBody>
          <a:bodyPr wrap="square">
            <a:spAutoFit/>
          </a:bodyPr>
          <a:lstStyle/>
          <a:p>
            <a:r>
              <a:rPr lang="en-US" b="1" dirty="0">
                <a:solidFill>
                  <a:srgbClr val="65419B"/>
                </a:solidFill>
                <a:latin typeface="Open Sans"/>
              </a:rPr>
              <a:t>Clinical presentation</a:t>
            </a:r>
          </a:p>
          <a:p>
            <a:r>
              <a:rPr lang="en-US" dirty="0">
                <a:solidFill>
                  <a:srgbClr val="3D3D3D"/>
                </a:solidFill>
                <a:latin typeface="Open Sans"/>
              </a:rPr>
              <a:t>Presentation depends on location, with compression of the </a:t>
            </a:r>
            <a:r>
              <a:rPr lang="en-US" dirty="0" err="1">
                <a:solidFill>
                  <a:srgbClr val="41699B"/>
                </a:solidFill>
                <a:latin typeface="Open Sans"/>
                <a:hlinkClick r:id="rId2"/>
              </a:rPr>
              <a:t>tectal</a:t>
            </a:r>
            <a:r>
              <a:rPr lang="en-US" dirty="0">
                <a:solidFill>
                  <a:srgbClr val="41699B"/>
                </a:solidFill>
                <a:latin typeface="Open Sans"/>
                <a:hlinkClick r:id="rId2"/>
              </a:rPr>
              <a:t> plate</a:t>
            </a:r>
            <a:r>
              <a:rPr lang="en-US" dirty="0">
                <a:solidFill>
                  <a:srgbClr val="3D3D3D"/>
                </a:solidFill>
                <a:latin typeface="Open Sans"/>
              </a:rPr>
              <a:t> leading to </a:t>
            </a:r>
            <a:r>
              <a:rPr lang="en-US" dirty="0">
                <a:solidFill>
                  <a:srgbClr val="41699B"/>
                </a:solidFill>
                <a:latin typeface="Open Sans"/>
                <a:hlinkClick r:id="rId3"/>
              </a:rPr>
              <a:t>obstructive hydrocephalus</a:t>
            </a:r>
            <a:r>
              <a:rPr lang="en-US" dirty="0">
                <a:solidFill>
                  <a:srgbClr val="3D3D3D"/>
                </a:solidFill>
                <a:latin typeface="Open Sans"/>
              </a:rPr>
              <a:t> and </a:t>
            </a:r>
            <a:r>
              <a:rPr lang="en-US" dirty="0">
                <a:solidFill>
                  <a:srgbClr val="41699B"/>
                </a:solidFill>
                <a:latin typeface="Open Sans"/>
                <a:hlinkClick r:id="rId4"/>
              </a:rPr>
              <a:t>Parinaud syndrome</a:t>
            </a:r>
            <a:r>
              <a:rPr lang="en-US" dirty="0">
                <a:solidFill>
                  <a:srgbClr val="3D3D3D"/>
                </a:solidFill>
                <a:latin typeface="Open Sans"/>
              </a:rPr>
              <a:t>, whereas involvement on the </a:t>
            </a:r>
            <a:r>
              <a:rPr lang="en-US" dirty="0">
                <a:solidFill>
                  <a:srgbClr val="41699B"/>
                </a:solidFill>
                <a:latin typeface="Open Sans"/>
                <a:hlinkClick r:id="rId5" tooltip="pituitary infundibulum"/>
              </a:rPr>
              <a:t>pituitary infundibulum</a:t>
            </a:r>
            <a:r>
              <a:rPr lang="en-US" dirty="0">
                <a:solidFill>
                  <a:srgbClr val="3D3D3D"/>
                </a:solidFill>
                <a:latin typeface="Open Sans"/>
              </a:rPr>
              <a:t> leads to </a:t>
            </a:r>
            <a:r>
              <a:rPr lang="en-US" sz="2000" b="1" dirty="0">
                <a:solidFill>
                  <a:srgbClr val="41699B"/>
                </a:solidFill>
                <a:latin typeface="Open Sans"/>
                <a:hlinkClick r:id="rId6"/>
              </a:rPr>
              <a:t>diabetes insipidus</a:t>
            </a:r>
            <a:r>
              <a:rPr lang="en-US" sz="2000" b="1" dirty="0">
                <a:solidFill>
                  <a:srgbClr val="3D3D3D"/>
                </a:solidFill>
                <a:latin typeface="Open Sans"/>
              </a:rPr>
              <a:t> (most common</a:t>
            </a:r>
            <a:r>
              <a:rPr lang="en-US" dirty="0">
                <a:solidFill>
                  <a:srgbClr val="3D3D3D"/>
                </a:solidFill>
                <a:latin typeface="Open Sans"/>
              </a:rPr>
              <a:t>), hypopituitarism (common) or optic chiasm compression or signs of intracranial hypertension </a:t>
            </a:r>
            <a:r>
              <a:rPr lang="en-US" baseline="30000" dirty="0">
                <a:solidFill>
                  <a:srgbClr val="3D3D3D"/>
                </a:solidFill>
                <a:latin typeface="Open Sans"/>
              </a:rPr>
              <a:t>11</a:t>
            </a:r>
            <a:r>
              <a:rPr lang="en-US" dirty="0">
                <a:solidFill>
                  <a:srgbClr val="3D3D3D"/>
                </a:solidFill>
                <a:latin typeface="Open Sans"/>
              </a:rPr>
              <a:t>. When the thalami and basal ganglia are involved, the presentation is often delayed with a larger </a:t>
            </a:r>
            <a:r>
              <a:rPr lang="en-US" dirty="0" err="1">
                <a:solidFill>
                  <a:srgbClr val="3D3D3D"/>
                </a:solidFill>
                <a:latin typeface="Open Sans"/>
              </a:rPr>
              <a:t>tumour</a:t>
            </a:r>
            <a:r>
              <a:rPr lang="en-US" dirty="0">
                <a:solidFill>
                  <a:srgbClr val="3D3D3D"/>
                </a:solidFill>
                <a:latin typeface="Open Sans"/>
              </a:rPr>
              <a:t> at diagnosis.</a:t>
            </a:r>
            <a:endParaRPr lang="en-US" b="0" i="0" dirty="0">
              <a:solidFill>
                <a:srgbClr val="3D3D3D"/>
              </a:solidFill>
              <a:effectLst/>
              <a:latin typeface="Open Sans"/>
            </a:endParaRPr>
          </a:p>
        </p:txBody>
      </p:sp>
      <p:sp>
        <p:nvSpPr>
          <p:cNvPr id="4" name="Rectangle 3"/>
          <p:cNvSpPr/>
          <p:nvPr/>
        </p:nvSpPr>
        <p:spPr>
          <a:xfrm>
            <a:off x="165050" y="3176687"/>
            <a:ext cx="11088710" cy="3139321"/>
          </a:xfrm>
          <a:prstGeom prst="rect">
            <a:avLst/>
          </a:prstGeom>
        </p:spPr>
        <p:txBody>
          <a:bodyPr wrap="square">
            <a:spAutoFit/>
          </a:bodyPr>
          <a:lstStyle/>
          <a:p>
            <a:r>
              <a:rPr lang="en-US" b="1" dirty="0">
                <a:solidFill>
                  <a:srgbClr val="65419B"/>
                </a:solidFill>
                <a:latin typeface="Open Sans"/>
              </a:rPr>
              <a:t>MRI</a:t>
            </a:r>
          </a:p>
          <a:p>
            <a:r>
              <a:rPr lang="en-US" dirty="0">
                <a:solidFill>
                  <a:srgbClr val="3D3D3D"/>
                </a:solidFill>
                <a:latin typeface="Open Sans"/>
              </a:rPr>
              <a:t>MRI demonstrates a soft tissue mass, typically ovoid or lobulated in contour, engulfing the calcified pineal gland with the following signal characteristics </a:t>
            </a:r>
            <a:r>
              <a:rPr lang="en-US" baseline="30000" dirty="0">
                <a:solidFill>
                  <a:srgbClr val="3D3D3D"/>
                </a:solidFill>
                <a:latin typeface="Open Sans"/>
              </a:rPr>
              <a:t>12</a:t>
            </a:r>
            <a:r>
              <a:rPr lang="en-US" dirty="0">
                <a:solidFill>
                  <a:srgbClr val="3D3D3D"/>
                </a:solidFill>
                <a:latin typeface="Open Sans"/>
              </a:rPr>
              <a:t>: </a:t>
            </a:r>
          </a:p>
          <a:p>
            <a:pPr>
              <a:buFont typeface="Arial" panose="020B0604020202020204" pitchFamily="34" charset="0"/>
              <a:buChar char="•"/>
            </a:pPr>
            <a:r>
              <a:rPr lang="en-US" b="1" dirty="0">
                <a:solidFill>
                  <a:srgbClr val="3D3D3D"/>
                </a:solidFill>
                <a:latin typeface="Open Sans"/>
              </a:rPr>
              <a:t>T1:</a:t>
            </a:r>
            <a:r>
              <a:rPr lang="en-US" dirty="0">
                <a:solidFill>
                  <a:srgbClr val="3D3D3D"/>
                </a:solidFill>
                <a:latin typeface="Open Sans"/>
              </a:rPr>
              <a:t> isointense or slightly </a:t>
            </a:r>
            <a:r>
              <a:rPr lang="en-US" dirty="0" err="1">
                <a:solidFill>
                  <a:srgbClr val="3D3D3D"/>
                </a:solidFill>
                <a:latin typeface="Open Sans"/>
              </a:rPr>
              <a:t>hyperintense</a:t>
            </a:r>
            <a:r>
              <a:rPr lang="en-US" dirty="0">
                <a:solidFill>
                  <a:srgbClr val="3D3D3D"/>
                </a:solidFill>
                <a:latin typeface="Open Sans"/>
              </a:rPr>
              <a:t> to adjacent brain</a:t>
            </a:r>
          </a:p>
          <a:p>
            <a:pPr>
              <a:buFont typeface="Arial" panose="020B0604020202020204" pitchFamily="34" charset="0"/>
              <a:buChar char="•"/>
            </a:pPr>
            <a:r>
              <a:rPr lang="en-US" b="1" dirty="0">
                <a:solidFill>
                  <a:srgbClr val="3D3D3D"/>
                </a:solidFill>
                <a:latin typeface="Open Sans"/>
              </a:rPr>
              <a:t>T2</a:t>
            </a:r>
            <a:endParaRPr lang="en-US" dirty="0">
              <a:solidFill>
                <a:srgbClr val="3D3D3D"/>
              </a:solidFill>
              <a:latin typeface="Open Sans"/>
            </a:endParaRPr>
          </a:p>
          <a:p>
            <a:pPr marL="742950" lvl="1" indent="-285750">
              <a:buFont typeface="Arial" panose="020B0604020202020204" pitchFamily="34" charset="0"/>
              <a:buChar char="•"/>
            </a:pPr>
            <a:r>
              <a:rPr lang="en-US" dirty="0">
                <a:solidFill>
                  <a:srgbClr val="3D3D3D"/>
                </a:solidFill>
                <a:latin typeface="Open Sans"/>
              </a:rPr>
              <a:t>isointense or slightly </a:t>
            </a:r>
            <a:r>
              <a:rPr lang="en-US" dirty="0" err="1">
                <a:solidFill>
                  <a:srgbClr val="3D3D3D"/>
                </a:solidFill>
                <a:latin typeface="Open Sans"/>
              </a:rPr>
              <a:t>hyperintense</a:t>
            </a:r>
            <a:r>
              <a:rPr lang="en-US" dirty="0">
                <a:solidFill>
                  <a:srgbClr val="3D3D3D"/>
                </a:solidFill>
                <a:latin typeface="Open Sans"/>
              </a:rPr>
              <a:t> to adjacent brain</a:t>
            </a:r>
          </a:p>
          <a:p>
            <a:pPr marL="742950" lvl="1" indent="-285750">
              <a:buFont typeface="Arial" panose="020B0604020202020204" pitchFamily="34" charset="0"/>
              <a:buChar char="•"/>
            </a:pPr>
            <a:r>
              <a:rPr lang="en-US" dirty="0">
                <a:solidFill>
                  <a:srgbClr val="3D3D3D"/>
                </a:solidFill>
                <a:latin typeface="Open Sans"/>
              </a:rPr>
              <a:t>may have areas of cyst formation </a:t>
            </a:r>
          </a:p>
          <a:p>
            <a:pPr marL="742950" lvl="1" indent="-285750">
              <a:buFont typeface="Arial" panose="020B0604020202020204" pitchFamily="34" charset="0"/>
              <a:buChar char="•"/>
            </a:pPr>
            <a:r>
              <a:rPr lang="en-US" dirty="0">
                <a:solidFill>
                  <a:srgbClr val="3D3D3D"/>
                </a:solidFill>
                <a:latin typeface="Open Sans"/>
              </a:rPr>
              <a:t>may have areas of </a:t>
            </a:r>
            <a:r>
              <a:rPr lang="en-US" dirty="0" err="1">
                <a:solidFill>
                  <a:srgbClr val="3D3D3D"/>
                </a:solidFill>
                <a:latin typeface="Open Sans"/>
              </a:rPr>
              <a:t>haemorrhage</a:t>
            </a:r>
            <a:r>
              <a:rPr lang="en-US" dirty="0">
                <a:solidFill>
                  <a:srgbClr val="3D3D3D"/>
                </a:solidFill>
                <a:latin typeface="Open Sans"/>
              </a:rPr>
              <a:t> (low signal)</a:t>
            </a:r>
          </a:p>
          <a:p>
            <a:pPr marL="742950" lvl="1" indent="-285750">
              <a:buFont typeface="Arial" panose="020B0604020202020204" pitchFamily="34" charset="0"/>
              <a:buChar char="•"/>
            </a:pPr>
            <a:r>
              <a:rPr lang="en-US" dirty="0">
                <a:solidFill>
                  <a:srgbClr val="3D3D3D"/>
                </a:solidFill>
                <a:latin typeface="Open Sans"/>
              </a:rPr>
              <a:t>have a predilection for invading adjacent brain (</a:t>
            </a:r>
            <a:r>
              <a:rPr lang="en-US" dirty="0" err="1">
                <a:solidFill>
                  <a:srgbClr val="3D3D3D"/>
                </a:solidFill>
                <a:latin typeface="Open Sans"/>
              </a:rPr>
              <a:t>oedema</a:t>
            </a:r>
            <a:r>
              <a:rPr lang="en-US" dirty="0">
                <a:solidFill>
                  <a:srgbClr val="3D3D3D"/>
                </a:solidFill>
                <a:latin typeface="Open Sans"/>
              </a:rPr>
              <a:t>)</a:t>
            </a:r>
          </a:p>
          <a:p>
            <a:pPr marL="742950" lvl="1" indent="-285750">
              <a:buFont typeface="Arial" panose="020B0604020202020204" pitchFamily="34" charset="0"/>
              <a:buChar char="•"/>
            </a:pPr>
            <a:r>
              <a:rPr lang="en-US" dirty="0">
                <a:solidFill>
                  <a:srgbClr val="3D3D3D"/>
                </a:solidFill>
                <a:latin typeface="Open Sans"/>
              </a:rPr>
              <a:t>central calcification appears low signal (engulfed pineal gland)</a:t>
            </a:r>
          </a:p>
          <a:p>
            <a:pPr>
              <a:buFont typeface="Arial" panose="020B0604020202020204" pitchFamily="34" charset="0"/>
              <a:buChar char="•"/>
            </a:pPr>
            <a:r>
              <a:rPr lang="en-US" b="1" dirty="0">
                <a:solidFill>
                  <a:srgbClr val="3D3D3D"/>
                </a:solidFill>
                <a:latin typeface="Open Sans"/>
              </a:rPr>
              <a:t>T1 C+ (Gd):</a:t>
            </a:r>
            <a:r>
              <a:rPr lang="en-US" dirty="0">
                <a:solidFill>
                  <a:srgbClr val="3D3D3D"/>
                </a:solidFill>
                <a:latin typeface="Open Sans"/>
              </a:rPr>
              <a:t> vivid and homogeneous</a:t>
            </a:r>
            <a:endParaRPr lang="en-US" b="0" i="0" dirty="0">
              <a:solidFill>
                <a:srgbClr val="3D3D3D"/>
              </a:solidFill>
              <a:effectLst/>
              <a:latin typeface="Open Sans"/>
            </a:endParaRPr>
          </a:p>
        </p:txBody>
      </p:sp>
    </p:spTree>
    <p:extLst>
      <p:ext uri="{BB962C8B-B14F-4D97-AF65-F5344CB8AC3E}">
        <p14:creationId xmlns:p14="http://schemas.microsoft.com/office/powerpoint/2010/main" val="420131291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049" y="246312"/>
            <a:ext cx="3917553" cy="369332"/>
          </a:xfrm>
          <a:prstGeom prst="rect">
            <a:avLst/>
          </a:prstGeom>
        </p:spPr>
        <p:txBody>
          <a:bodyPr wrap="square">
            <a:spAutoFit/>
          </a:bodyPr>
          <a:lstStyle/>
          <a:p>
            <a:r>
              <a:rPr lang="en-US" b="1" dirty="0" smtClean="0">
                <a:solidFill>
                  <a:srgbClr val="65419B"/>
                </a:solidFill>
                <a:latin typeface="Open Sans"/>
              </a:rPr>
              <a:t>CNS </a:t>
            </a:r>
            <a:r>
              <a:rPr lang="en-US" b="1" dirty="0" err="1" smtClean="0">
                <a:solidFill>
                  <a:srgbClr val="65419B"/>
                </a:solidFill>
                <a:latin typeface="Open Sans"/>
              </a:rPr>
              <a:t>germinoma</a:t>
            </a:r>
            <a:r>
              <a:rPr lang="en-US" b="1" dirty="0" smtClean="0">
                <a:solidFill>
                  <a:srgbClr val="65419B"/>
                </a:solidFill>
                <a:latin typeface="Open Sans"/>
              </a:rPr>
              <a:t> (</a:t>
            </a:r>
            <a:r>
              <a:rPr lang="en-US" b="1" dirty="0" smtClean="0"/>
              <a:t>suprasellar</a:t>
            </a:r>
            <a:r>
              <a:rPr lang="en-US" b="1" dirty="0" smtClean="0">
                <a:solidFill>
                  <a:srgbClr val="65419B"/>
                </a:solidFill>
                <a:latin typeface="Open Sans"/>
              </a:rPr>
              <a:t>)</a:t>
            </a:r>
            <a:endParaRPr lang="en-US" b="1" i="0" dirty="0">
              <a:solidFill>
                <a:srgbClr val="65419B"/>
              </a:solidFill>
              <a:effectLst/>
              <a:latin typeface="Open Sans"/>
            </a:endParaRPr>
          </a:p>
        </p:txBody>
      </p:sp>
      <p:pic>
        <p:nvPicPr>
          <p:cNvPr id="9218" name="Picture 2" descr="https://images.radiopaedia.org/images/1986816/cfdcf9ace13615d546c83f2c6cc4ba_big_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561" y="754558"/>
            <a:ext cx="4358356" cy="43583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5739" y="1019459"/>
            <a:ext cx="2275044" cy="1200329"/>
          </a:xfrm>
          <a:prstGeom prst="rect">
            <a:avLst/>
          </a:prstGeom>
        </p:spPr>
        <p:txBody>
          <a:bodyPr wrap="square">
            <a:spAutoFit/>
          </a:bodyPr>
          <a:lstStyle/>
          <a:p>
            <a:r>
              <a:rPr lang="en-US" b="1" cap="all" dirty="0"/>
              <a:t>AGE:</a:t>
            </a:r>
            <a:r>
              <a:rPr lang="en-US" b="1" dirty="0"/>
              <a:t> 15 years</a:t>
            </a:r>
          </a:p>
          <a:p>
            <a:r>
              <a:rPr lang="en-US" b="1" cap="all" dirty="0"/>
              <a:t>GENDER:</a:t>
            </a:r>
            <a:r>
              <a:rPr lang="en-US" b="1" dirty="0"/>
              <a:t> </a:t>
            </a:r>
            <a:r>
              <a:rPr lang="en-US" b="1" dirty="0" smtClean="0"/>
              <a:t>Female</a:t>
            </a:r>
          </a:p>
          <a:p>
            <a:r>
              <a:rPr lang="en-US" b="1" dirty="0"/>
              <a:t>Decreased vision</a:t>
            </a:r>
          </a:p>
          <a:p>
            <a:endParaRPr lang="en-US" b="0" i="0" dirty="0">
              <a:solidFill>
                <a:srgbClr val="000000"/>
              </a:solidFill>
              <a:effectLst/>
              <a:latin typeface="Open Sans"/>
            </a:endParaRPr>
          </a:p>
        </p:txBody>
      </p:sp>
      <p:sp>
        <p:nvSpPr>
          <p:cNvPr id="5" name="Rectangle 4"/>
          <p:cNvSpPr/>
          <p:nvPr/>
        </p:nvSpPr>
        <p:spPr>
          <a:xfrm>
            <a:off x="165049" y="5158874"/>
            <a:ext cx="11760788" cy="1107996"/>
          </a:xfrm>
          <a:prstGeom prst="rect">
            <a:avLst/>
          </a:prstGeom>
        </p:spPr>
        <p:txBody>
          <a:bodyPr wrap="square">
            <a:spAutoFit/>
          </a:bodyPr>
          <a:lstStyle/>
          <a:p>
            <a:r>
              <a:rPr lang="en-US" sz="1600" dirty="0">
                <a:solidFill>
                  <a:srgbClr val="3D3D3D"/>
                </a:solidFill>
                <a:latin typeface="Open Sans"/>
              </a:rPr>
              <a:t>MRI of the brain demonstrates a T1 isointense to brain, T2 </a:t>
            </a:r>
            <a:r>
              <a:rPr lang="en-US" sz="1600" dirty="0" err="1">
                <a:solidFill>
                  <a:srgbClr val="3D3D3D"/>
                </a:solidFill>
                <a:latin typeface="Open Sans"/>
              </a:rPr>
              <a:t>hyperintense</a:t>
            </a:r>
            <a:r>
              <a:rPr lang="en-US" sz="1600" dirty="0">
                <a:solidFill>
                  <a:srgbClr val="3D3D3D"/>
                </a:solidFill>
                <a:latin typeface="Open Sans"/>
              </a:rPr>
              <a:t> mass filling the inferior recesses of the third ventricle and extending down along the infundibulum into the pituitary fossa. It demonstrates intermediate relatively homogeneous contrast enhancement. The pineal gland, is a little bulky and demonstrates similar signal intensity and enhancement. </a:t>
            </a:r>
          </a:p>
          <a:p>
            <a:r>
              <a:rPr lang="en-US" sz="1600" dirty="0">
                <a:solidFill>
                  <a:srgbClr val="3D3D3D"/>
                </a:solidFill>
                <a:latin typeface="Open Sans"/>
              </a:rPr>
              <a:t>The mass elevates and compresses the optic chiasm and results in increased signal in the optic tracts bilaterally.</a:t>
            </a:r>
            <a:endParaRPr lang="en-US" sz="1600" b="0" i="0" dirty="0">
              <a:solidFill>
                <a:srgbClr val="3D3D3D"/>
              </a:solidFill>
              <a:effectLst/>
              <a:latin typeface="Open Sans"/>
            </a:endParaRPr>
          </a:p>
        </p:txBody>
      </p:sp>
      <p:pic>
        <p:nvPicPr>
          <p:cNvPr id="9220" name="Picture 4" descr="https://images.radiopaedia.org/images/1986893/1a5b673d1c369dbe33830831c6aaf4_big_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507" y="754557"/>
            <a:ext cx="4358356" cy="4358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22059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050" y="359467"/>
            <a:ext cx="1980029" cy="369332"/>
          </a:xfrm>
          <a:prstGeom prst="rect">
            <a:avLst/>
          </a:prstGeom>
        </p:spPr>
        <p:txBody>
          <a:bodyPr wrap="none">
            <a:spAutoFit/>
          </a:bodyPr>
          <a:lstStyle/>
          <a:p>
            <a:r>
              <a:rPr lang="en-US" b="1" dirty="0" smtClean="0">
                <a:solidFill>
                  <a:srgbClr val="65419B"/>
                </a:solidFill>
                <a:latin typeface="Open Sans"/>
              </a:rPr>
              <a:t>CNS </a:t>
            </a:r>
            <a:r>
              <a:rPr lang="en-US" b="1" dirty="0" err="1" smtClean="0">
                <a:solidFill>
                  <a:srgbClr val="65419B"/>
                </a:solidFill>
                <a:latin typeface="Open Sans"/>
              </a:rPr>
              <a:t>germinoma</a:t>
            </a:r>
            <a:endParaRPr lang="en-US" b="1" i="0" dirty="0">
              <a:solidFill>
                <a:srgbClr val="65419B"/>
              </a:solidFill>
              <a:effectLst/>
              <a:latin typeface="Open Sans"/>
            </a:endParaRPr>
          </a:p>
        </p:txBody>
      </p:sp>
      <p:sp>
        <p:nvSpPr>
          <p:cNvPr id="3" name="Rectangle 2"/>
          <p:cNvSpPr/>
          <p:nvPr/>
        </p:nvSpPr>
        <p:spPr>
          <a:xfrm>
            <a:off x="165050" y="1022604"/>
            <a:ext cx="11423561" cy="923330"/>
          </a:xfrm>
          <a:prstGeom prst="rect">
            <a:avLst/>
          </a:prstGeom>
        </p:spPr>
        <p:txBody>
          <a:bodyPr wrap="square">
            <a:spAutoFit/>
          </a:bodyPr>
          <a:lstStyle/>
          <a:p>
            <a:r>
              <a:rPr lang="en-US" b="1" dirty="0">
                <a:solidFill>
                  <a:srgbClr val="3D3D3D"/>
                </a:solidFill>
                <a:latin typeface="Open Sans"/>
              </a:rPr>
              <a:t>Intracranial </a:t>
            </a:r>
            <a:r>
              <a:rPr lang="en-US" b="1" dirty="0" err="1">
                <a:solidFill>
                  <a:srgbClr val="3D3D3D"/>
                </a:solidFill>
                <a:latin typeface="Open Sans"/>
              </a:rPr>
              <a:t>germinomas</a:t>
            </a:r>
            <a:r>
              <a:rPr lang="en-US" dirty="0">
                <a:solidFill>
                  <a:srgbClr val="3D3D3D"/>
                </a:solidFill>
                <a:latin typeface="Open Sans"/>
              </a:rPr>
              <a:t>, also known as </a:t>
            </a:r>
            <a:r>
              <a:rPr lang="en-US" b="1" dirty="0">
                <a:solidFill>
                  <a:srgbClr val="3D3D3D"/>
                </a:solidFill>
                <a:latin typeface="Open Sans"/>
              </a:rPr>
              <a:t>dysgerminomas</a:t>
            </a:r>
            <a:r>
              <a:rPr lang="en-US" dirty="0">
                <a:solidFill>
                  <a:srgbClr val="3D3D3D"/>
                </a:solidFill>
                <a:latin typeface="Open Sans"/>
              </a:rPr>
              <a:t> or </a:t>
            </a:r>
            <a:r>
              <a:rPr lang="en-US" b="1" dirty="0">
                <a:solidFill>
                  <a:srgbClr val="3D3D3D"/>
                </a:solidFill>
                <a:latin typeface="Open Sans"/>
              </a:rPr>
              <a:t>extra-gonadal seminomas</a:t>
            </a:r>
            <a:r>
              <a:rPr lang="en-US" dirty="0">
                <a:solidFill>
                  <a:srgbClr val="3D3D3D"/>
                </a:solidFill>
                <a:latin typeface="Open Sans"/>
              </a:rPr>
              <a:t>, are a type of </a:t>
            </a:r>
            <a:r>
              <a:rPr lang="en-US" dirty="0">
                <a:solidFill>
                  <a:srgbClr val="41699B"/>
                </a:solidFill>
                <a:latin typeface="Open Sans"/>
                <a:hlinkClick r:id="rId2"/>
              </a:rPr>
              <a:t>germ cell </a:t>
            </a:r>
            <a:r>
              <a:rPr lang="en-US" dirty="0" err="1">
                <a:solidFill>
                  <a:srgbClr val="41699B"/>
                </a:solidFill>
                <a:latin typeface="Open Sans"/>
                <a:hlinkClick r:id="rId2"/>
              </a:rPr>
              <a:t>tumour</a:t>
            </a:r>
            <a:r>
              <a:rPr lang="en-US" dirty="0">
                <a:solidFill>
                  <a:srgbClr val="3D3D3D"/>
                </a:solidFill>
                <a:latin typeface="Open Sans"/>
              </a:rPr>
              <a:t> and are predominantly seen in </a:t>
            </a:r>
            <a:r>
              <a:rPr lang="en-US" dirty="0" err="1">
                <a:solidFill>
                  <a:srgbClr val="3D3D3D"/>
                </a:solidFill>
                <a:latin typeface="Open Sans"/>
              </a:rPr>
              <a:t>paediatric</a:t>
            </a:r>
            <a:r>
              <a:rPr lang="en-US" dirty="0">
                <a:solidFill>
                  <a:srgbClr val="3D3D3D"/>
                </a:solidFill>
                <a:latin typeface="Open Sans"/>
              </a:rPr>
              <a:t> populations. They tend to occur in the midline, either at the pineal region (majority) or along the floor of the third ventricle/</a:t>
            </a:r>
            <a:r>
              <a:rPr lang="en-US" dirty="0" err="1">
                <a:solidFill>
                  <a:srgbClr val="3D3D3D"/>
                </a:solidFill>
                <a:latin typeface="Open Sans"/>
              </a:rPr>
              <a:t>suprasellar</a:t>
            </a:r>
            <a:r>
              <a:rPr lang="en-US" dirty="0">
                <a:solidFill>
                  <a:srgbClr val="3D3D3D"/>
                </a:solidFill>
                <a:latin typeface="Open Sans"/>
              </a:rPr>
              <a:t> region</a:t>
            </a:r>
            <a:endParaRPr lang="en-US" dirty="0"/>
          </a:p>
        </p:txBody>
      </p:sp>
      <p:sp>
        <p:nvSpPr>
          <p:cNvPr id="4" name="Rectangle 3"/>
          <p:cNvSpPr/>
          <p:nvPr/>
        </p:nvSpPr>
        <p:spPr>
          <a:xfrm>
            <a:off x="165050" y="2239739"/>
            <a:ext cx="11423561" cy="3693319"/>
          </a:xfrm>
          <a:prstGeom prst="rect">
            <a:avLst/>
          </a:prstGeom>
        </p:spPr>
        <p:txBody>
          <a:bodyPr wrap="square">
            <a:spAutoFit/>
          </a:bodyPr>
          <a:lstStyle/>
          <a:p>
            <a:r>
              <a:rPr lang="en-US" dirty="0" err="1">
                <a:solidFill>
                  <a:srgbClr val="3D3D3D"/>
                </a:solidFill>
                <a:latin typeface="Open Sans"/>
              </a:rPr>
              <a:t>Germinomas</a:t>
            </a:r>
            <a:r>
              <a:rPr lang="en-US" dirty="0">
                <a:solidFill>
                  <a:srgbClr val="3D3D3D"/>
                </a:solidFill>
                <a:latin typeface="Open Sans"/>
              </a:rPr>
              <a:t> are </a:t>
            </a:r>
            <a:r>
              <a:rPr lang="en-US" dirty="0" err="1">
                <a:solidFill>
                  <a:srgbClr val="3D3D3D"/>
                </a:solidFill>
                <a:latin typeface="Open Sans"/>
              </a:rPr>
              <a:t>tumours</a:t>
            </a:r>
            <a:r>
              <a:rPr lang="en-US" dirty="0">
                <a:solidFill>
                  <a:srgbClr val="3D3D3D"/>
                </a:solidFill>
                <a:latin typeface="Open Sans"/>
              </a:rPr>
              <a:t> of young patients with a peak incidence of 10-12 years of age (90% of patients being younger than 20 at the time of diagnosis). They account for 3-5% of </a:t>
            </a:r>
            <a:r>
              <a:rPr lang="en-US" dirty="0" err="1">
                <a:solidFill>
                  <a:srgbClr val="3D3D3D"/>
                </a:solidFill>
                <a:latin typeface="Open Sans"/>
              </a:rPr>
              <a:t>paediatric</a:t>
            </a:r>
            <a:r>
              <a:rPr lang="en-US" dirty="0">
                <a:solidFill>
                  <a:srgbClr val="3D3D3D"/>
                </a:solidFill>
                <a:latin typeface="Open Sans"/>
              </a:rPr>
              <a:t> intracranial </a:t>
            </a:r>
            <a:r>
              <a:rPr lang="en-US" dirty="0" err="1">
                <a:solidFill>
                  <a:srgbClr val="3D3D3D"/>
                </a:solidFill>
                <a:latin typeface="Open Sans"/>
              </a:rPr>
              <a:t>tumours</a:t>
            </a:r>
            <a:r>
              <a:rPr lang="en-US" dirty="0">
                <a:solidFill>
                  <a:srgbClr val="3D3D3D"/>
                </a:solidFill>
                <a:latin typeface="Open Sans"/>
              </a:rPr>
              <a:t> but only 0.4-1% of intracranial </a:t>
            </a:r>
            <a:r>
              <a:rPr lang="en-US" dirty="0" err="1">
                <a:solidFill>
                  <a:srgbClr val="3D3D3D"/>
                </a:solidFill>
                <a:latin typeface="Open Sans"/>
              </a:rPr>
              <a:t>tumours</a:t>
            </a:r>
            <a:r>
              <a:rPr lang="en-US" dirty="0">
                <a:solidFill>
                  <a:srgbClr val="3D3D3D"/>
                </a:solidFill>
                <a:latin typeface="Open Sans"/>
              </a:rPr>
              <a:t> in </a:t>
            </a:r>
            <a:r>
              <a:rPr lang="en-US" dirty="0" smtClean="0">
                <a:solidFill>
                  <a:srgbClr val="3D3D3D"/>
                </a:solidFill>
                <a:latin typeface="Open Sans"/>
              </a:rPr>
              <a:t>adults</a:t>
            </a:r>
            <a:r>
              <a:rPr lang="en-US" dirty="0">
                <a:solidFill>
                  <a:srgbClr val="3D3D3D"/>
                </a:solidFill>
                <a:latin typeface="Open Sans"/>
              </a:rPr>
              <a:t>.</a:t>
            </a:r>
          </a:p>
          <a:p>
            <a:endParaRPr lang="en-US" dirty="0" smtClean="0">
              <a:solidFill>
                <a:srgbClr val="3D3D3D"/>
              </a:solidFill>
              <a:latin typeface="Open Sans"/>
            </a:endParaRPr>
          </a:p>
          <a:p>
            <a:endParaRPr lang="en-US" dirty="0">
              <a:solidFill>
                <a:srgbClr val="3D3D3D"/>
              </a:solidFill>
              <a:latin typeface="Open Sans"/>
            </a:endParaRPr>
          </a:p>
          <a:p>
            <a:r>
              <a:rPr lang="en-US" dirty="0" smtClean="0">
                <a:solidFill>
                  <a:srgbClr val="3D3D3D"/>
                </a:solidFill>
                <a:latin typeface="Open Sans"/>
              </a:rPr>
              <a:t>They </a:t>
            </a:r>
            <a:r>
              <a:rPr lang="en-US" dirty="0">
                <a:solidFill>
                  <a:srgbClr val="3D3D3D"/>
                </a:solidFill>
                <a:latin typeface="Open Sans"/>
              </a:rPr>
              <a:t>are the most common </a:t>
            </a:r>
            <a:r>
              <a:rPr lang="en-US" dirty="0" err="1">
                <a:solidFill>
                  <a:srgbClr val="41699B"/>
                </a:solidFill>
                <a:latin typeface="Open Sans"/>
                <a:hlinkClick r:id="rId3"/>
              </a:rPr>
              <a:t>tumour</a:t>
            </a:r>
            <a:r>
              <a:rPr lang="en-US" dirty="0">
                <a:solidFill>
                  <a:srgbClr val="41699B"/>
                </a:solidFill>
                <a:latin typeface="Open Sans"/>
                <a:hlinkClick r:id="rId3"/>
              </a:rPr>
              <a:t> of the pineal region</a:t>
            </a:r>
            <a:r>
              <a:rPr lang="en-US" dirty="0">
                <a:solidFill>
                  <a:srgbClr val="3D3D3D"/>
                </a:solidFill>
                <a:latin typeface="Open Sans"/>
              </a:rPr>
              <a:t> accounting for approximately 50% of all </a:t>
            </a:r>
            <a:r>
              <a:rPr lang="en-US" dirty="0" err="1">
                <a:solidFill>
                  <a:srgbClr val="3D3D3D"/>
                </a:solidFill>
                <a:latin typeface="Open Sans"/>
              </a:rPr>
              <a:t>tumours</a:t>
            </a:r>
            <a:r>
              <a:rPr lang="en-US" dirty="0">
                <a:solidFill>
                  <a:srgbClr val="3D3D3D"/>
                </a:solidFill>
                <a:latin typeface="Open Sans"/>
              </a:rPr>
              <a:t>, and the majority (73-86%) </a:t>
            </a:r>
            <a:r>
              <a:rPr lang="en-US" baseline="30000" dirty="0">
                <a:solidFill>
                  <a:srgbClr val="3D3D3D"/>
                </a:solidFill>
                <a:latin typeface="Open Sans"/>
              </a:rPr>
              <a:t>10</a:t>
            </a:r>
            <a:r>
              <a:rPr lang="en-US" dirty="0">
                <a:solidFill>
                  <a:srgbClr val="3D3D3D"/>
                </a:solidFill>
                <a:latin typeface="Open Sans"/>
              </a:rPr>
              <a:t> of </a:t>
            </a:r>
            <a:r>
              <a:rPr lang="en-US" dirty="0">
                <a:solidFill>
                  <a:srgbClr val="41699B"/>
                </a:solidFill>
                <a:latin typeface="Open Sans"/>
                <a:hlinkClick r:id="rId4"/>
              </a:rPr>
              <a:t>intracranial germ cell </a:t>
            </a:r>
            <a:r>
              <a:rPr lang="en-US" dirty="0" err="1">
                <a:solidFill>
                  <a:srgbClr val="41699B"/>
                </a:solidFill>
                <a:latin typeface="Open Sans"/>
                <a:hlinkClick r:id="rId4"/>
              </a:rPr>
              <a:t>tumour</a:t>
            </a:r>
            <a:r>
              <a:rPr lang="en-US" dirty="0">
                <a:solidFill>
                  <a:srgbClr val="3D3D3D"/>
                </a:solidFill>
                <a:latin typeface="Open Sans"/>
              </a:rPr>
              <a:t>. </a:t>
            </a:r>
          </a:p>
          <a:p>
            <a:endParaRPr lang="en-US" dirty="0" smtClean="0">
              <a:solidFill>
                <a:srgbClr val="3D3D3D"/>
              </a:solidFill>
              <a:latin typeface="Open Sans"/>
            </a:endParaRPr>
          </a:p>
          <a:p>
            <a:r>
              <a:rPr lang="en-US" dirty="0" smtClean="0">
                <a:solidFill>
                  <a:srgbClr val="3D3D3D"/>
                </a:solidFill>
                <a:latin typeface="Open Sans"/>
              </a:rPr>
              <a:t>Gender </a:t>
            </a:r>
            <a:r>
              <a:rPr lang="en-US" dirty="0">
                <a:solidFill>
                  <a:srgbClr val="3D3D3D"/>
                </a:solidFill>
                <a:latin typeface="Open Sans"/>
              </a:rPr>
              <a:t>ratios are interestingly different depending on location. In the pineal region there is a marked male preponderance with a male to female ratio of 5-22:1 whereas </a:t>
            </a:r>
            <a:r>
              <a:rPr lang="en-US" dirty="0">
                <a:solidFill>
                  <a:srgbClr val="00B050"/>
                </a:solidFill>
                <a:latin typeface="Open Sans"/>
              </a:rPr>
              <a:t>in the suprasellar region, they are slightly more frequent in females</a:t>
            </a:r>
            <a:r>
              <a:rPr lang="en-US" dirty="0">
                <a:solidFill>
                  <a:srgbClr val="3D3D3D"/>
                </a:solidFill>
                <a:latin typeface="Open Sans"/>
              </a:rPr>
              <a:t> with a male to female ratio of 1:1.3. Overall, due to the pineal region being most common, </a:t>
            </a:r>
            <a:r>
              <a:rPr lang="en-US" dirty="0" err="1">
                <a:solidFill>
                  <a:srgbClr val="3D3D3D"/>
                </a:solidFill>
                <a:latin typeface="Open Sans"/>
              </a:rPr>
              <a:t>germinomas</a:t>
            </a:r>
            <a:r>
              <a:rPr lang="en-US" dirty="0">
                <a:solidFill>
                  <a:srgbClr val="3D3D3D"/>
                </a:solidFill>
                <a:latin typeface="Open Sans"/>
              </a:rPr>
              <a:t> are seen more frequently in </a:t>
            </a:r>
            <a:r>
              <a:rPr lang="en-US" dirty="0" smtClean="0">
                <a:solidFill>
                  <a:srgbClr val="3D3D3D"/>
                </a:solidFill>
                <a:latin typeface="Open Sans"/>
              </a:rPr>
              <a:t>males</a:t>
            </a:r>
          </a:p>
          <a:p>
            <a:endParaRPr lang="en-US" b="0" i="0" dirty="0">
              <a:solidFill>
                <a:srgbClr val="3D3D3D"/>
              </a:solidFill>
              <a:effectLst/>
              <a:latin typeface="Open Sans"/>
            </a:endParaRPr>
          </a:p>
        </p:txBody>
      </p:sp>
      <p:sp>
        <p:nvSpPr>
          <p:cNvPr id="5" name="Rectangle 4"/>
          <p:cNvSpPr/>
          <p:nvPr/>
        </p:nvSpPr>
        <p:spPr>
          <a:xfrm>
            <a:off x="165050" y="5839323"/>
            <a:ext cx="11423561" cy="276999"/>
          </a:xfrm>
          <a:prstGeom prst="rect">
            <a:avLst/>
          </a:prstGeom>
        </p:spPr>
        <p:txBody>
          <a:bodyPr wrap="square">
            <a:spAutoFit/>
          </a:bodyPr>
          <a:lstStyle/>
          <a:p>
            <a:r>
              <a:rPr lang="en-US" sz="1200" b="1" dirty="0" err="1" smtClean="0">
                <a:solidFill>
                  <a:srgbClr val="00B050"/>
                </a:solidFill>
              </a:rPr>
              <a:t>Villano</a:t>
            </a:r>
            <a:r>
              <a:rPr lang="en-US" sz="1200" b="1" dirty="0" smtClean="0">
                <a:solidFill>
                  <a:srgbClr val="00B050"/>
                </a:solidFill>
              </a:rPr>
              <a:t> </a:t>
            </a:r>
            <a:r>
              <a:rPr lang="en-US" sz="1200" b="1" dirty="0">
                <a:solidFill>
                  <a:srgbClr val="00B050"/>
                </a:solidFill>
              </a:rPr>
              <a:t>JL, </a:t>
            </a:r>
            <a:r>
              <a:rPr lang="en-US" sz="1200" b="1" dirty="0" err="1">
                <a:solidFill>
                  <a:srgbClr val="00B050"/>
                </a:solidFill>
              </a:rPr>
              <a:t>Propp</a:t>
            </a:r>
            <a:r>
              <a:rPr lang="en-US" sz="1200" b="1" dirty="0">
                <a:solidFill>
                  <a:srgbClr val="00B050"/>
                </a:solidFill>
              </a:rPr>
              <a:t> JM, Porter KR et-al. Malignant pineal germ-cell tumors: an analysis of cases from three tumor registries. Neuro-oncology. 2008;10 (2): 121-30.</a:t>
            </a:r>
            <a:endParaRPr lang="en-US" sz="1200" b="1" dirty="0">
              <a:solidFill>
                <a:srgbClr val="00B050"/>
              </a:solidFill>
              <a:latin typeface="Open Sans"/>
            </a:endParaRPr>
          </a:p>
        </p:txBody>
      </p:sp>
    </p:spTree>
    <p:extLst>
      <p:ext uri="{BB962C8B-B14F-4D97-AF65-F5344CB8AC3E}">
        <p14:creationId xmlns:p14="http://schemas.microsoft.com/office/powerpoint/2010/main" val="429050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5927" y="307858"/>
            <a:ext cx="2621230" cy="369332"/>
          </a:xfrm>
          <a:prstGeom prst="rect">
            <a:avLst/>
          </a:prstGeom>
        </p:spPr>
        <p:txBody>
          <a:bodyPr wrap="none">
            <a:spAutoFit/>
          </a:bodyPr>
          <a:lstStyle/>
          <a:p>
            <a:r>
              <a:rPr lang="en-US" dirty="0">
                <a:solidFill>
                  <a:srgbClr val="3D3D3D"/>
                </a:solidFill>
                <a:latin typeface="Open Sans"/>
              </a:rPr>
              <a:t> </a:t>
            </a:r>
            <a:r>
              <a:rPr lang="en-US" b="1" dirty="0">
                <a:solidFill>
                  <a:srgbClr val="3D3D3D"/>
                </a:solidFill>
                <a:latin typeface="Open Sans"/>
              </a:rPr>
              <a:t>pars intermedia cysts</a:t>
            </a:r>
            <a:endParaRPr lang="en-US" dirty="0"/>
          </a:p>
        </p:txBody>
      </p:sp>
      <p:sp>
        <p:nvSpPr>
          <p:cNvPr id="4" name="Rectangle 3"/>
          <p:cNvSpPr/>
          <p:nvPr/>
        </p:nvSpPr>
        <p:spPr>
          <a:xfrm>
            <a:off x="133923" y="977654"/>
            <a:ext cx="11534336" cy="400110"/>
          </a:xfrm>
          <a:prstGeom prst="rect">
            <a:avLst/>
          </a:prstGeom>
        </p:spPr>
        <p:txBody>
          <a:bodyPr wrap="square">
            <a:spAutoFit/>
          </a:bodyPr>
          <a:lstStyle/>
          <a:p>
            <a:r>
              <a:rPr lang="en-US" sz="2000" b="1" dirty="0" smtClean="0">
                <a:solidFill>
                  <a:srgbClr val="00B050"/>
                </a:solidFill>
              </a:rPr>
              <a:t>&gt;&gt;</a:t>
            </a:r>
            <a:r>
              <a:rPr lang="en-US" sz="2000" dirty="0" smtClean="0">
                <a:solidFill>
                  <a:srgbClr val="00B050"/>
                </a:solidFill>
              </a:rPr>
              <a:t> </a:t>
            </a:r>
            <a:r>
              <a:rPr lang="en-US" dirty="0" smtClean="0">
                <a:solidFill>
                  <a:srgbClr val="3D3D3D"/>
                </a:solidFill>
              </a:rPr>
              <a:t>Nonneoplastic</a:t>
            </a:r>
            <a:r>
              <a:rPr lang="en-US" dirty="0">
                <a:solidFill>
                  <a:srgbClr val="3D3D3D"/>
                </a:solidFill>
              </a:rPr>
              <a:t>, </a:t>
            </a:r>
            <a:r>
              <a:rPr lang="en-US" b="1" dirty="0">
                <a:solidFill>
                  <a:schemeClr val="accent1"/>
                </a:solidFill>
              </a:rPr>
              <a:t>sellar</a:t>
            </a:r>
            <a:r>
              <a:rPr lang="en-US" dirty="0">
                <a:solidFill>
                  <a:schemeClr val="accent1"/>
                </a:solidFill>
              </a:rPr>
              <a:t> </a:t>
            </a:r>
            <a:r>
              <a:rPr lang="en-US" dirty="0">
                <a:solidFill>
                  <a:srgbClr val="3D3D3D"/>
                </a:solidFill>
              </a:rPr>
              <a:t>or suprasellar epithelium-lined cysts arising from the embryologic remnants of </a:t>
            </a:r>
            <a:r>
              <a:rPr lang="en-US" dirty="0">
                <a:solidFill>
                  <a:srgbClr val="41699B"/>
                </a:solidFill>
              </a:rPr>
              <a:t>Rathke's </a:t>
            </a:r>
            <a:r>
              <a:rPr lang="en-US" dirty="0" smtClean="0">
                <a:solidFill>
                  <a:srgbClr val="41699B"/>
                </a:solidFill>
              </a:rPr>
              <a:t>pouch</a:t>
            </a:r>
            <a:endParaRPr lang="en-US" dirty="0"/>
          </a:p>
        </p:txBody>
      </p:sp>
      <p:sp>
        <p:nvSpPr>
          <p:cNvPr id="5" name="Rectangle 4"/>
          <p:cNvSpPr/>
          <p:nvPr/>
        </p:nvSpPr>
        <p:spPr>
          <a:xfrm>
            <a:off x="133921" y="1540352"/>
            <a:ext cx="11302517" cy="1569660"/>
          </a:xfrm>
          <a:prstGeom prst="rect">
            <a:avLst/>
          </a:prstGeom>
        </p:spPr>
        <p:txBody>
          <a:bodyPr wrap="square">
            <a:spAutoFit/>
          </a:bodyPr>
          <a:lstStyle/>
          <a:p>
            <a:r>
              <a:rPr lang="en-US" sz="2000" b="1" dirty="0" smtClean="0">
                <a:solidFill>
                  <a:srgbClr val="00B050"/>
                </a:solidFill>
              </a:rPr>
              <a:t>&gt;&gt;</a:t>
            </a:r>
            <a:r>
              <a:rPr lang="en-US" sz="2000" dirty="0" smtClean="0">
                <a:solidFill>
                  <a:srgbClr val="3D3D3D"/>
                </a:solidFill>
              </a:rPr>
              <a:t> </a:t>
            </a:r>
            <a:r>
              <a:rPr lang="en-US" dirty="0" smtClean="0">
                <a:solidFill>
                  <a:srgbClr val="3D3D3D"/>
                </a:solidFill>
              </a:rPr>
              <a:t>RCCs are </a:t>
            </a:r>
            <a:r>
              <a:rPr lang="en-US" dirty="0">
                <a:solidFill>
                  <a:srgbClr val="3D3D3D"/>
                </a:solidFill>
              </a:rPr>
              <a:t>common and are found in ~15% (range 11-22%) of </a:t>
            </a:r>
            <a:r>
              <a:rPr lang="en-US" dirty="0" smtClean="0">
                <a:solidFill>
                  <a:srgbClr val="3D3D3D"/>
                </a:solidFill>
              </a:rPr>
              <a:t>autopsies.</a:t>
            </a:r>
          </a:p>
          <a:p>
            <a:endParaRPr lang="en-US" dirty="0">
              <a:solidFill>
                <a:srgbClr val="3D3D3D"/>
              </a:solidFill>
            </a:endParaRPr>
          </a:p>
          <a:p>
            <a:r>
              <a:rPr lang="en-US" sz="2000" b="1" dirty="0" smtClean="0">
                <a:solidFill>
                  <a:srgbClr val="00B050"/>
                </a:solidFill>
              </a:rPr>
              <a:t>&gt;&gt;</a:t>
            </a:r>
            <a:r>
              <a:rPr lang="en-US" sz="2000" dirty="0" smtClean="0">
                <a:solidFill>
                  <a:srgbClr val="3D3D3D"/>
                </a:solidFill>
              </a:rPr>
              <a:t>  </a:t>
            </a:r>
            <a:r>
              <a:rPr lang="en-US" dirty="0">
                <a:solidFill>
                  <a:srgbClr val="3D3D3D"/>
                </a:solidFill>
              </a:rPr>
              <a:t>Although the underlying substrate is congenital, they appear to enlarge during life, as they are rare in childhood </a:t>
            </a:r>
            <a:endParaRPr lang="en-US" dirty="0" smtClean="0">
              <a:solidFill>
                <a:srgbClr val="3D3D3D"/>
              </a:solidFill>
            </a:endParaRPr>
          </a:p>
          <a:p>
            <a:endParaRPr lang="en-US" dirty="0">
              <a:solidFill>
                <a:srgbClr val="3D3D3D"/>
              </a:solidFill>
            </a:endParaRPr>
          </a:p>
          <a:p>
            <a:r>
              <a:rPr lang="en-US" sz="2000" b="1" dirty="0" smtClean="0">
                <a:solidFill>
                  <a:srgbClr val="00B050"/>
                </a:solidFill>
              </a:rPr>
              <a:t>&gt;&gt;</a:t>
            </a:r>
            <a:r>
              <a:rPr lang="en-US" sz="2000" dirty="0" smtClean="0">
                <a:solidFill>
                  <a:srgbClr val="3D3D3D"/>
                </a:solidFill>
              </a:rPr>
              <a:t> </a:t>
            </a:r>
            <a:r>
              <a:rPr lang="en-US" dirty="0" smtClean="0">
                <a:solidFill>
                  <a:srgbClr val="3D3D3D"/>
                </a:solidFill>
              </a:rPr>
              <a:t>Female </a:t>
            </a:r>
            <a:r>
              <a:rPr lang="en-US" dirty="0">
                <a:solidFill>
                  <a:srgbClr val="3D3D3D"/>
                </a:solidFill>
              </a:rPr>
              <a:t>to male ratio of approximately </a:t>
            </a:r>
            <a:r>
              <a:rPr lang="en-US" dirty="0" smtClean="0">
                <a:solidFill>
                  <a:srgbClr val="3D3D3D"/>
                </a:solidFill>
              </a:rPr>
              <a:t>2:1</a:t>
            </a:r>
            <a:endParaRPr lang="en-US" dirty="0"/>
          </a:p>
        </p:txBody>
      </p:sp>
      <p:sp>
        <p:nvSpPr>
          <p:cNvPr id="6" name="Rectangle 5"/>
          <p:cNvSpPr/>
          <p:nvPr/>
        </p:nvSpPr>
        <p:spPr>
          <a:xfrm>
            <a:off x="133922" y="3346346"/>
            <a:ext cx="11534338" cy="2508379"/>
          </a:xfrm>
          <a:prstGeom prst="rect">
            <a:avLst/>
          </a:prstGeom>
        </p:spPr>
        <p:txBody>
          <a:bodyPr wrap="square">
            <a:spAutoFit/>
          </a:bodyPr>
          <a:lstStyle/>
          <a:p>
            <a:r>
              <a:rPr lang="en-US" sz="2000" b="1" dirty="0">
                <a:solidFill>
                  <a:srgbClr val="0070C0"/>
                </a:solidFill>
              </a:rPr>
              <a:t>Clinical </a:t>
            </a:r>
            <a:r>
              <a:rPr lang="en-US" sz="2000" b="1" dirty="0" smtClean="0">
                <a:solidFill>
                  <a:srgbClr val="0070C0"/>
                </a:solidFill>
              </a:rPr>
              <a:t>presentation</a:t>
            </a:r>
          </a:p>
          <a:p>
            <a:endParaRPr lang="en-US" sz="2000" b="1" dirty="0">
              <a:solidFill>
                <a:srgbClr val="0070C0"/>
              </a:solidFill>
            </a:endParaRPr>
          </a:p>
          <a:p>
            <a:r>
              <a:rPr lang="en-US" dirty="0">
                <a:solidFill>
                  <a:srgbClr val="3D3D3D"/>
                </a:solidFill>
              </a:rPr>
              <a:t>The vast majority of </a:t>
            </a:r>
            <a:r>
              <a:rPr lang="en-US" dirty="0" smtClean="0">
                <a:solidFill>
                  <a:srgbClr val="3D3D3D"/>
                </a:solidFill>
              </a:rPr>
              <a:t>RCCs are </a:t>
            </a:r>
            <a:r>
              <a:rPr lang="en-US" b="1" dirty="0">
                <a:solidFill>
                  <a:srgbClr val="0070C0"/>
                </a:solidFill>
              </a:rPr>
              <a:t>asymptomatic</a:t>
            </a:r>
            <a:r>
              <a:rPr lang="en-US" dirty="0">
                <a:solidFill>
                  <a:srgbClr val="3D3D3D"/>
                </a:solidFill>
              </a:rPr>
              <a:t> and are incidentally found when the pituitary is imaged for other reasons. </a:t>
            </a:r>
          </a:p>
          <a:p>
            <a:r>
              <a:rPr lang="en-US" dirty="0">
                <a:solidFill>
                  <a:srgbClr val="3D3D3D"/>
                </a:solidFill>
              </a:rPr>
              <a:t>If large, they may cause:</a:t>
            </a:r>
          </a:p>
          <a:p>
            <a:pPr marL="2571750" lvl="5" indent="-285750">
              <a:lnSpc>
                <a:spcPct val="150000"/>
              </a:lnSpc>
              <a:buFont typeface="Wingdings" panose="05000000000000000000" pitchFamily="2" charset="2"/>
              <a:buChar char="Ø"/>
            </a:pPr>
            <a:r>
              <a:rPr lang="en-US" dirty="0">
                <a:solidFill>
                  <a:srgbClr val="3D3D3D"/>
                </a:solidFill>
              </a:rPr>
              <a:t>visual disturbances: due to </a:t>
            </a:r>
            <a:r>
              <a:rPr lang="en-US" dirty="0"/>
              <a:t>compression of the optic chiasm </a:t>
            </a:r>
          </a:p>
          <a:p>
            <a:pPr marL="2571750" lvl="5" indent="-285750">
              <a:lnSpc>
                <a:spcPct val="150000"/>
              </a:lnSpc>
              <a:buFont typeface="Wingdings" panose="05000000000000000000" pitchFamily="2" charset="2"/>
              <a:buChar char="Ø"/>
            </a:pPr>
            <a:r>
              <a:rPr lang="en-US" dirty="0">
                <a:solidFill>
                  <a:srgbClr val="3D3D3D"/>
                </a:solidFill>
              </a:rPr>
              <a:t>pituitary </a:t>
            </a:r>
            <a:r>
              <a:rPr lang="en-US" dirty="0" smtClean="0">
                <a:solidFill>
                  <a:srgbClr val="3D3D3D"/>
                </a:solidFill>
              </a:rPr>
              <a:t>dysfunction</a:t>
            </a:r>
            <a:endParaRPr lang="en-US" dirty="0">
              <a:solidFill>
                <a:srgbClr val="3D3D3D"/>
              </a:solidFill>
            </a:endParaRPr>
          </a:p>
          <a:p>
            <a:pPr marL="2571750" lvl="5" indent="-285750">
              <a:lnSpc>
                <a:spcPct val="150000"/>
              </a:lnSpc>
              <a:buFont typeface="Wingdings" panose="05000000000000000000" pitchFamily="2" charset="2"/>
              <a:buChar char="Ø"/>
            </a:pPr>
            <a:r>
              <a:rPr lang="en-US" dirty="0">
                <a:solidFill>
                  <a:srgbClr val="3D3D3D"/>
                </a:solidFill>
              </a:rPr>
              <a:t>headaches </a:t>
            </a:r>
            <a:endParaRPr lang="en-US" b="0" i="0" dirty="0">
              <a:solidFill>
                <a:srgbClr val="3D3D3D"/>
              </a:solidFill>
              <a:effectLst/>
            </a:endParaRPr>
          </a:p>
        </p:txBody>
      </p:sp>
      <p:sp>
        <p:nvSpPr>
          <p:cNvPr id="8" name="Rectangle 7"/>
          <p:cNvSpPr/>
          <p:nvPr/>
        </p:nvSpPr>
        <p:spPr>
          <a:xfrm>
            <a:off x="133923" y="303744"/>
            <a:ext cx="2532004"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a:solidFill>
                  <a:srgbClr val="65419B"/>
                </a:solidFill>
                <a:latin typeface="Open Sans"/>
              </a:rPr>
              <a:t>Rathke's cleft cyst</a:t>
            </a:r>
          </a:p>
        </p:txBody>
      </p:sp>
      <p:sp>
        <p:nvSpPr>
          <p:cNvPr id="9" name="Rectangle 8"/>
          <p:cNvSpPr/>
          <p:nvPr/>
        </p:nvSpPr>
        <p:spPr>
          <a:xfrm>
            <a:off x="133921" y="6299012"/>
            <a:ext cx="10130539" cy="276999"/>
          </a:xfrm>
          <a:prstGeom prst="rect">
            <a:avLst/>
          </a:prstGeom>
        </p:spPr>
        <p:txBody>
          <a:bodyPr wrap="square">
            <a:spAutoFit/>
          </a:bodyPr>
          <a:lstStyle/>
          <a:p>
            <a:r>
              <a:rPr lang="en-US" sz="1200" b="1" dirty="0">
                <a:solidFill>
                  <a:srgbClr val="00B050"/>
                </a:solidFill>
              </a:rPr>
              <a:t>Swearingen B, Biller BM. Diagnosis and management of pituitary disorders. Humana </a:t>
            </a:r>
            <a:r>
              <a:rPr lang="en-US" sz="1200" b="1" dirty="0" err="1">
                <a:solidFill>
                  <a:srgbClr val="00B050"/>
                </a:solidFill>
              </a:rPr>
              <a:t>Pr</a:t>
            </a:r>
            <a:r>
              <a:rPr lang="en-US" sz="1200" b="1" dirty="0">
                <a:solidFill>
                  <a:srgbClr val="00B050"/>
                </a:solidFill>
              </a:rPr>
              <a:t> Inc. (2008) ISBN:1588299228</a:t>
            </a:r>
          </a:p>
        </p:txBody>
      </p:sp>
      <p:sp>
        <p:nvSpPr>
          <p:cNvPr id="10" name="Rectangle 9"/>
          <p:cNvSpPr/>
          <p:nvPr/>
        </p:nvSpPr>
        <p:spPr>
          <a:xfrm>
            <a:off x="159677" y="6016851"/>
            <a:ext cx="11122213" cy="276999"/>
          </a:xfrm>
          <a:prstGeom prst="rect">
            <a:avLst/>
          </a:prstGeom>
        </p:spPr>
        <p:txBody>
          <a:bodyPr wrap="square">
            <a:spAutoFit/>
          </a:bodyPr>
          <a:lstStyle/>
          <a:p>
            <a:r>
              <a:rPr lang="en-US" sz="1200" b="1" dirty="0">
                <a:solidFill>
                  <a:srgbClr val="00B050"/>
                </a:solidFill>
              </a:rPr>
              <a:t>Sumida M, </a:t>
            </a:r>
            <a:r>
              <a:rPr lang="en-US" sz="1200" b="1" dirty="0" err="1">
                <a:solidFill>
                  <a:srgbClr val="00B050"/>
                </a:solidFill>
              </a:rPr>
              <a:t>Uozumi</a:t>
            </a:r>
            <a:r>
              <a:rPr lang="en-US" sz="1200" b="1" dirty="0">
                <a:solidFill>
                  <a:srgbClr val="00B050"/>
                </a:solidFill>
              </a:rPr>
              <a:t> T, </a:t>
            </a:r>
            <a:r>
              <a:rPr lang="en-US" sz="1200" b="1" dirty="0" err="1">
                <a:solidFill>
                  <a:srgbClr val="00B050"/>
                </a:solidFill>
              </a:rPr>
              <a:t>Mukada</a:t>
            </a:r>
            <a:r>
              <a:rPr lang="en-US" sz="1200" b="1" dirty="0">
                <a:solidFill>
                  <a:srgbClr val="00B050"/>
                </a:solidFill>
              </a:rPr>
              <a:t> K et-al. </a:t>
            </a:r>
            <a:r>
              <a:rPr lang="en-US" sz="1200" b="1" dirty="0" err="1">
                <a:solidFill>
                  <a:srgbClr val="00B050"/>
                </a:solidFill>
              </a:rPr>
              <a:t>Rathke</a:t>
            </a:r>
            <a:r>
              <a:rPr lang="en-US" sz="1200" b="1" dirty="0">
                <a:solidFill>
                  <a:srgbClr val="00B050"/>
                </a:solidFill>
              </a:rPr>
              <a:t> cleft cysts: correlation of enhanced MR and surgical findings. AJNR Am J </a:t>
            </a:r>
            <a:r>
              <a:rPr lang="en-US" sz="1200" b="1" dirty="0" err="1">
                <a:solidFill>
                  <a:srgbClr val="00B050"/>
                </a:solidFill>
              </a:rPr>
              <a:t>Neuroradiol</a:t>
            </a:r>
            <a:r>
              <a:rPr lang="en-US" sz="1200" b="1" dirty="0">
                <a:solidFill>
                  <a:srgbClr val="00B050"/>
                </a:solidFill>
              </a:rPr>
              <a:t>. 1994;15 (3): 525-32</a:t>
            </a:r>
          </a:p>
        </p:txBody>
      </p:sp>
    </p:spTree>
    <p:extLst>
      <p:ext uri="{BB962C8B-B14F-4D97-AF65-F5344CB8AC3E}">
        <p14:creationId xmlns:p14="http://schemas.microsoft.com/office/powerpoint/2010/main" val="343327287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8050" y="436740"/>
            <a:ext cx="2428870" cy="369332"/>
          </a:xfrm>
          <a:prstGeom prst="rect">
            <a:avLst/>
          </a:prstGeom>
        </p:spPr>
        <p:txBody>
          <a:bodyPr wrap="none">
            <a:spAutoFit/>
          </a:bodyPr>
          <a:lstStyle/>
          <a:p>
            <a:r>
              <a:rPr lang="en-US" b="1" dirty="0">
                <a:solidFill>
                  <a:srgbClr val="65419B"/>
                </a:solidFill>
                <a:latin typeface="Open Sans"/>
              </a:rPr>
              <a:t>Pituitary metastases</a:t>
            </a:r>
            <a:endParaRPr lang="en-US" b="1" i="0" dirty="0">
              <a:solidFill>
                <a:srgbClr val="65419B"/>
              </a:solidFill>
              <a:effectLst/>
              <a:latin typeface="Open Sans"/>
            </a:endParaRPr>
          </a:p>
        </p:txBody>
      </p:sp>
      <p:sp>
        <p:nvSpPr>
          <p:cNvPr id="4" name="Rectangle 3"/>
          <p:cNvSpPr/>
          <p:nvPr/>
        </p:nvSpPr>
        <p:spPr>
          <a:xfrm>
            <a:off x="258051" y="974278"/>
            <a:ext cx="11719302" cy="646331"/>
          </a:xfrm>
          <a:prstGeom prst="rect">
            <a:avLst/>
          </a:prstGeom>
        </p:spPr>
        <p:txBody>
          <a:bodyPr wrap="square">
            <a:spAutoFit/>
          </a:bodyPr>
          <a:lstStyle/>
          <a:p>
            <a:r>
              <a:rPr lang="en-US" dirty="0">
                <a:solidFill>
                  <a:srgbClr val="3D3D3D"/>
                </a:solidFill>
                <a:latin typeface="Open Sans"/>
              </a:rPr>
              <a:t>The demographic of affected patients reflects that of underlying primary </a:t>
            </a:r>
            <a:r>
              <a:rPr lang="en-US" dirty="0" err="1">
                <a:solidFill>
                  <a:srgbClr val="3D3D3D"/>
                </a:solidFill>
                <a:latin typeface="Open Sans"/>
              </a:rPr>
              <a:t>tumours</a:t>
            </a:r>
            <a:r>
              <a:rPr lang="en-US" dirty="0">
                <a:solidFill>
                  <a:srgbClr val="3D3D3D"/>
                </a:solidFill>
                <a:latin typeface="Open Sans"/>
              </a:rPr>
              <a:t>, which are most </a:t>
            </a:r>
            <a:r>
              <a:rPr lang="en-US" dirty="0" smtClean="0">
                <a:solidFill>
                  <a:srgbClr val="3D3D3D"/>
                </a:solidFill>
                <a:latin typeface="Open Sans"/>
              </a:rPr>
              <a:t>frequently </a:t>
            </a:r>
            <a:r>
              <a:rPr lang="en-US" dirty="0">
                <a:solidFill>
                  <a:srgbClr val="3D3D3D"/>
                </a:solidFill>
                <a:latin typeface="Open Sans"/>
              </a:rPr>
              <a:t> </a:t>
            </a:r>
            <a:r>
              <a:rPr lang="en-US" dirty="0">
                <a:solidFill>
                  <a:srgbClr val="41699B"/>
                </a:solidFill>
                <a:latin typeface="Open Sans"/>
                <a:hlinkClick r:id="rId2"/>
              </a:rPr>
              <a:t>breast cancer</a:t>
            </a:r>
            <a:r>
              <a:rPr lang="en-US" dirty="0">
                <a:solidFill>
                  <a:srgbClr val="3D3D3D"/>
                </a:solidFill>
                <a:latin typeface="Open Sans"/>
              </a:rPr>
              <a:t> in women and </a:t>
            </a:r>
            <a:r>
              <a:rPr lang="en-US" dirty="0">
                <a:solidFill>
                  <a:srgbClr val="41699B"/>
                </a:solidFill>
                <a:latin typeface="Open Sans"/>
                <a:hlinkClick r:id="rId3"/>
              </a:rPr>
              <a:t>lung cancer</a:t>
            </a:r>
            <a:r>
              <a:rPr lang="en-US" dirty="0">
                <a:solidFill>
                  <a:srgbClr val="3D3D3D"/>
                </a:solidFill>
                <a:latin typeface="Open Sans"/>
              </a:rPr>
              <a:t> in men</a:t>
            </a:r>
            <a:endParaRPr lang="en-US" dirty="0"/>
          </a:p>
        </p:txBody>
      </p:sp>
      <p:sp>
        <p:nvSpPr>
          <p:cNvPr id="5" name="Rectangle 4"/>
          <p:cNvSpPr/>
          <p:nvPr/>
        </p:nvSpPr>
        <p:spPr>
          <a:xfrm>
            <a:off x="258050" y="1930070"/>
            <a:ext cx="6096000" cy="3693319"/>
          </a:xfrm>
          <a:prstGeom prst="rect">
            <a:avLst/>
          </a:prstGeom>
        </p:spPr>
        <p:txBody>
          <a:bodyPr>
            <a:spAutoFit/>
          </a:bodyPr>
          <a:lstStyle/>
          <a:p>
            <a:r>
              <a:rPr lang="en-US" b="1" dirty="0">
                <a:solidFill>
                  <a:srgbClr val="65419B"/>
                </a:solidFill>
                <a:latin typeface="Open Sans"/>
              </a:rPr>
              <a:t>Clinical presentation</a:t>
            </a:r>
          </a:p>
          <a:p>
            <a:r>
              <a:rPr lang="en-US" dirty="0">
                <a:solidFill>
                  <a:srgbClr val="3D3D3D"/>
                </a:solidFill>
                <a:latin typeface="Open Sans"/>
              </a:rPr>
              <a:t>Clinical presentation is variable but includes </a:t>
            </a:r>
            <a:r>
              <a:rPr lang="en-US" baseline="30000" dirty="0">
                <a:solidFill>
                  <a:srgbClr val="3D3D3D"/>
                </a:solidFill>
                <a:latin typeface="Open Sans"/>
              </a:rPr>
              <a:t>1</a:t>
            </a:r>
            <a:r>
              <a:rPr lang="en-US" dirty="0">
                <a:solidFill>
                  <a:srgbClr val="3D3D3D"/>
                </a:solidFill>
                <a:latin typeface="Open Sans"/>
              </a:rPr>
              <a:t>: </a:t>
            </a:r>
          </a:p>
          <a:p>
            <a:pPr>
              <a:buFont typeface="Arial" panose="020B0604020202020204" pitchFamily="34" charset="0"/>
              <a:buChar char="•"/>
            </a:pPr>
            <a:r>
              <a:rPr lang="en-US" dirty="0">
                <a:solidFill>
                  <a:srgbClr val="3D3D3D"/>
                </a:solidFill>
                <a:latin typeface="Open Sans"/>
              </a:rPr>
              <a:t>hormonal dysfunction</a:t>
            </a:r>
          </a:p>
          <a:p>
            <a:pPr marL="742950" lvl="1" indent="-285750">
              <a:buFont typeface="Arial" panose="020B0604020202020204" pitchFamily="34" charset="0"/>
              <a:buChar char="•"/>
            </a:pPr>
            <a:r>
              <a:rPr lang="en-US" dirty="0">
                <a:solidFill>
                  <a:srgbClr val="3D3D3D"/>
                </a:solidFill>
                <a:latin typeface="Open Sans"/>
              </a:rPr>
              <a:t>diabetes insipidus</a:t>
            </a:r>
          </a:p>
          <a:p>
            <a:pPr marL="1143000" lvl="2" indent="-228600">
              <a:buFont typeface="Arial" panose="020B0604020202020204" pitchFamily="34" charset="0"/>
              <a:buChar char="•"/>
            </a:pPr>
            <a:r>
              <a:rPr lang="en-US" dirty="0">
                <a:solidFill>
                  <a:srgbClr val="3D3D3D"/>
                </a:solidFill>
                <a:latin typeface="Open Sans"/>
              </a:rPr>
              <a:t>common: 29-71% </a:t>
            </a:r>
            <a:r>
              <a:rPr lang="en-US" baseline="30000" dirty="0">
                <a:solidFill>
                  <a:srgbClr val="3D3D3D"/>
                </a:solidFill>
                <a:latin typeface="Open Sans"/>
              </a:rPr>
              <a:t>3</a:t>
            </a:r>
            <a:endParaRPr lang="en-US" dirty="0">
              <a:solidFill>
                <a:srgbClr val="3D3D3D"/>
              </a:solidFill>
              <a:latin typeface="Open Sans"/>
            </a:endParaRPr>
          </a:p>
          <a:p>
            <a:pPr marL="1143000" lvl="2" indent="-228600">
              <a:buFont typeface="Arial" panose="020B0604020202020204" pitchFamily="34" charset="0"/>
              <a:buChar char="•"/>
            </a:pPr>
            <a:r>
              <a:rPr lang="en-US" dirty="0">
                <a:solidFill>
                  <a:srgbClr val="3D3D3D"/>
                </a:solidFill>
                <a:latin typeface="Open Sans"/>
              </a:rPr>
              <a:t>presumably due to the predilection for posterior pituitary involvement (see below)</a:t>
            </a:r>
          </a:p>
          <a:p>
            <a:pPr marL="742950" lvl="1" indent="-285750">
              <a:buFont typeface="Arial" panose="020B0604020202020204" pitchFamily="34" charset="0"/>
              <a:buChar char="•"/>
            </a:pPr>
            <a:r>
              <a:rPr lang="en-US" dirty="0" err="1">
                <a:solidFill>
                  <a:srgbClr val="3D3D3D"/>
                </a:solidFill>
                <a:latin typeface="Open Sans"/>
              </a:rPr>
              <a:t>panhypopituitarism</a:t>
            </a:r>
            <a:endParaRPr lang="en-US" dirty="0">
              <a:solidFill>
                <a:srgbClr val="3D3D3D"/>
              </a:solidFill>
              <a:latin typeface="Open Sans"/>
            </a:endParaRPr>
          </a:p>
          <a:p>
            <a:pPr marL="742950" lvl="1" indent="-285750">
              <a:buFont typeface="Arial" panose="020B0604020202020204" pitchFamily="34" charset="0"/>
              <a:buChar char="•"/>
            </a:pPr>
            <a:r>
              <a:rPr lang="en-US" dirty="0" err="1">
                <a:solidFill>
                  <a:srgbClr val="3D3D3D"/>
                </a:solidFill>
                <a:latin typeface="Open Sans"/>
              </a:rPr>
              <a:t>hyperprolactinaemia</a:t>
            </a:r>
            <a:r>
              <a:rPr lang="en-US" dirty="0">
                <a:solidFill>
                  <a:srgbClr val="3D3D3D"/>
                </a:solidFill>
                <a:latin typeface="Open Sans"/>
              </a:rPr>
              <a:t>: disruption of the normal inhibition of prolactin release by dopamine</a:t>
            </a:r>
          </a:p>
          <a:p>
            <a:pPr>
              <a:buFont typeface="Arial" panose="020B0604020202020204" pitchFamily="34" charset="0"/>
              <a:buChar char="•"/>
            </a:pPr>
            <a:r>
              <a:rPr lang="en-US" dirty="0">
                <a:solidFill>
                  <a:srgbClr val="3D3D3D"/>
                </a:solidFill>
                <a:latin typeface="Open Sans"/>
              </a:rPr>
              <a:t>mass effect</a:t>
            </a:r>
          </a:p>
          <a:p>
            <a:pPr marL="742950" lvl="1" indent="-285750">
              <a:buFont typeface="Arial" panose="020B0604020202020204" pitchFamily="34" charset="0"/>
              <a:buChar char="•"/>
            </a:pPr>
            <a:r>
              <a:rPr lang="en-US" dirty="0">
                <a:solidFill>
                  <a:srgbClr val="41699B"/>
                </a:solidFill>
                <a:latin typeface="Open Sans"/>
                <a:hlinkClick r:id="rId4"/>
              </a:rPr>
              <a:t>optic chiasm</a:t>
            </a:r>
            <a:r>
              <a:rPr lang="en-US" dirty="0">
                <a:solidFill>
                  <a:srgbClr val="3D3D3D"/>
                </a:solidFill>
                <a:latin typeface="Open Sans"/>
              </a:rPr>
              <a:t> compression</a:t>
            </a:r>
          </a:p>
          <a:p>
            <a:pPr marL="742950" lvl="1" indent="-285750">
              <a:buFont typeface="Arial" panose="020B0604020202020204" pitchFamily="34" charset="0"/>
              <a:buChar char="•"/>
            </a:pPr>
            <a:r>
              <a:rPr lang="en-US" dirty="0">
                <a:solidFill>
                  <a:srgbClr val="3D3D3D"/>
                </a:solidFill>
                <a:latin typeface="Open Sans"/>
              </a:rPr>
              <a:t>extension into </a:t>
            </a:r>
            <a:r>
              <a:rPr lang="en-US" dirty="0">
                <a:solidFill>
                  <a:srgbClr val="41699B"/>
                </a:solidFill>
                <a:latin typeface="Open Sans"/>
                <a:hlinkClick r:id="rId5"/>
              </a:rPr>
              <a:t>cavernous sinuses</a:t>
            </a:r>
            <a:endParaRPr lang="en-US" b="0" i="0" dirty="0">
              <a:solidFill>
                <a:srgbClr val="3D3D3D"/>
              </a:solidFill>
              <a:effectLst/>
              <a:latin typeface="Open Sans"/>
            </a:endParaRPr>
          </a:p>
        </p:txBody>
      </p:sp>
    </p:spTree>
    <p:extLst>
      <p:ext uri="{BB962C8B-B14F-4D97-AF65-F5344CB8AC3E}">
        <p14:creationId xmlns:p14="http://schemas.microsoft.com/office/powerpoint/2010/main" val="142268271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656" y="436740"/>
            <a:ext cx="2428870" cy="369332"/>
          </a:xfrm>
          <a:prstGeom prst="rect">
            <a:avLst/>
          </a:prstGeom>
        </p:spPr>
        <p:txBody>
          <a:bodyPr wrap="none">
            <a:spAutoFit/>
          </a:bodyPr>
          <a:lstStyle/>
          <a:p>
            <a:r>
              <a:rPr lang="en-US" b="1" dirty="0">
                <a:solidFill>
                  <a:srgbClr val="65419B"/>
                </a:solidFill>
                <a:latin typeface="Open Sans"/>
              </a:rPr>
              <a:t>Pituitary metastases</a:t>
            </a:r>
            <a:endParaRPr lang="en-US" b="1" i="0" dirty="0">
              <a:solidFill>
                <a:srgbClr val="65419B"/>
              </a:solidFill>
              <a:effectLst/>
              <a:latin typeface="Open Sans"/>
            </a:endParaRPr>
          </a:p>
        </p:txBody>
      </p:sp>
      <p:sp>
        <p:nvSpPr>
          <p:cNvPr id="3" name="Rectangle 2"/>
          <p:cNvSpPr/>
          <p:nvPr/>
        </p:nvSpPr>
        <p:spPr>
          <a:xfrm>
            <a:off x="193655" y="1031305"/>
            <a:ext cx="11500361" cy="5355312"/>
          </a:xfrm>
          <a:prstGeom prst="rect">
            <a:avLst/>
          </a:prstGeom>
        </p:spPr>
        <p:txBody>
          <a:bodyPr wrap="square">
            <a:spAutoFit/>
          </a:bodyPr>
          <a:lstStyle/>
          <a:p>
            <a:r>
              <a:rPr lang="en-US" b="1" dirty="0">
                <a:solidFill>
                  <a:srgbClr val="65419B"/>
                </a:solidFill>
                <a:latin typeface="Open Sans"/>
              </a:rPr>
              <a:t>MRI</a:t>
            </a:r>
          </a:p>
          <a:p>
            <a:endParaRPr lang="en-US" dirty="0" smtClean="0">
              <a:solidFill>
                <a:srgbClr val="3D3D3D"/>
              </a:solidFill>
              <a:latin typeface="Open Sans"/>
            </a:endParaRPr>
          </a:p>
          <a:p>
            <a:r>
              <a:rPr lang="en-US" dirty="0" smtClean="0">
                <a:solidFill>
                  <a:srgbClr val="3D3D3D"/>
                </a:solidFill>
                <a:latin typeface="Open Sans"/>
              </a:rPr>
              <a:t>Although </a:t>
            </a:r>
            <a:r>
              <a:rPr lang="en-US" dirty="0">
                <a:solidFill>
                  <a:srgbClr val="3D3D3D"/>
                </a:solidFill>
                <a:latin typeface="Open Sans"/>
              </a:rPr>
              <a:t>all metastases to the pituitary (as is the case everywhere) start as microscopic deposits, they are usually encountered in two patterns:</a:t>
            </a:r>
          </a:p>
          <a:p>
            <a:pPr lvl="1">
              <a:buFont typeface="+mj-lt"/>
              <a:buAutoNum type="arabicPeriod"/>
            </a:pPr>
            <a:r>
              <a:rPr lang="en-US" dirty="0">
                <a:solidFill>
                  <a:srgbClr val="3D3D3D"/>
                </a:solidFill>
                <a:latin typeface="Open Sans"/>
              </a:rPr>
              <a:t>a mass arising from the pituitary fossa (similar to a </a:t>
            </a:r>
            <a:r>
              <a:rPr lang="en-US" dirty="0">
                <a:solidFill>
                  <a:srgbClr val="41699B"/>
                </a:solidFill>
                <a:latin typeface="Open Sans"/>
                <a:hlinkClick r:id="rId2"/>
              </a:rPr>
              <a:t>macroadenoma</a:t>
            </a:r>
            <a:r>
              <a:rPr lang="en-US" dirty="0">
                <a:solidFill>
                  <a:srgbClr val="3D3D3D"/>
                </a:solidFill>
                <a:latin typeface="Open Sans"/>
              </a:rPr>
              <a:t>)</a:t>
            </a:r>
          </a:p>
          <a:p>
            <a:pPr lvl="1">
              <a:buFont typeface="+mj-lt"/>
              <a:buAutoNum type="arabicPeriod"/>
            </a:pPr>
            <a:r>
              <a:rPr lang="en-US" dirty="0">
                <a:solidFill>
                  <a:srgbClr val="3D3D3D"/>
                </a:solidFill>
                <a:latin typeface="Open Sans"/>
              </a:rPr>
              <a:t>infundibular lesion</a:t>
            </a:r>
          </a:p>
          <a:p>
            <a:endParaRPr lang="en-US" dirty="0" smtClean="0">
              <a:solidFill>
                <a:srgbClr val="3D3D3D"/>
              </a:solidFill>
              <a:latin typeface="Open Sans"/>
            </a:endParaRPr>
          </a:p>
          <a:p>
            <a:r>
              <a:rPr lang="en-US" dirty="0" smtClean="0">
                <a:solidFill>
                  <a:srgbClr val="3D3D3D"/>
                </a:solidFill>
                <a:latin typeface="Open Sans"/>
              </a:rPr>
              <a:t>Small </a:t>
            </a:r>
            <a:r>
              <a:rPr lang="en-US" dirty="0" err="1">
                <a:solidFill>
                  <a:srgbClr val="3D3D3D"/>
                </a:solidFill>
                <a:latin typeface="Open Sans"/>
              </a:rPr>
              <a:t>intrasellar</a:t>
            </a:r>
            <a:r>
              <a:rPr lang="en-US" dirty="0">
                <a:solidFill>
                  <a:srgbClr val="3D3D3D"/>
                </a:solidFill>
                <a:latin typeface="Open Sans"/>
              </a:rPr>
              <a:t> masses are generally not identified, mainly because they are presumably asymptomatic and require targeted sequences that are not performed without indication. </a:t>
            </a:r>
          </a:p>
          <a:p>
            <a:endParaRPr lang="en-US" b="1" dirty="0" smtClean="0">
              <a:solidFill>
                <a:srgbClr val="65419B"/>
              </a:solidFill>
              <a:latin typeface="Open Sans"/>
            </a:endParaRPr>
          </a:p>
          <a:p>
            <a:r>
              <a:rPr lang="en-US" b="1" dirty="0" smtClean="0">
                <a:solidFill>
                  <a:srgbClr val="65419B"/>
                </a:solidFill>
                <a:latin typeface="Open Sans"/>
              </a:rPr>
              <a:t>Sizeable </a:t>
            </a:r>
            <a:r>
              <a:rPr lang="en-US" b="1" dirty="0">
                <a:solidFill>
                  <a:srgbClr val="65419B"/>
                </a:solidFill>
                <a:latin typeface="Open Sans"/>
              </a:rPr>
              <a:t>mass</a:t>
            </a:r>
          </a:p>
          <a:p>
            <a:pPr lvl="2"/>
            <a:r>
              <a:rPr lang="en-US" dirty="0" smtClean="0">
                <a:solidFill>
                  <a:srgbClr val="3D3D3D"/>
                </a:solidFill>
                <a:latin typeface="Open Sans"/>
              </a:rPr>
              <a:t>These </a:t>
            </a:r>
            <a:r>
              <a:rPr lang="en-US" dirty="0">
                <a:solidFill>
                  <a:srgbClr val="3D3D3D"/>
                </a:solidFill>
                <a:latin typeface="Open Sans"/>
              </a:rPr>
              <a:t>masses typically involve both the intra and suprasellar </a:t>
            </a:r>
            <a:r>
              <a:rPr lang="en-US" dirty="0" smtClean="0">
                <a:solidFill>
                  <a:srgbClr val="3D3D3D"/>
                </a:solidFill>
                <a:latin typeface="Open Sans"/>
              </a:rPr>
              <a:t>compartments</a:t>
            </a:r>
            <a:r>
              <a:rPr lang="en-US" dirty="0">
                <a:solidFill>
                  <a:srgbClr val="3D3D3D"/>
                </a:solidFill>
                <a:latin typeface="Open Sans"/>
              </a:rPr>
              <a:t>. As they are usually rapidly growing they have some features that are helpful in distinguishing them from pituitary </a:t>
            </a:r>
            <a:r>
              <a:rPr lang="en-US" dirty="0" err="1">
                <a:solidFill>
                  <a:srgbClr val="3D3D3D"/>
                </a:solidFill>
                <a:latin typeface="Open Sans"/>
              </a:rPr>
              <a:t>macroadenomas</a:t>
            </a:r>
            <a:r>
              <a:rPr lang="en-US" dirty="0">
                <a:solidFill>
                  <a:srgbClr val="3D3D3D"/>
                </a:solidFill>
                <a:latin typeface="Open Sans"/>
              </a:rPr>
              <a:t>: </a:t>
            </a:r>
          </a:p>
          <a:p>
            <a:pPr lvl="2">
              <a:buFont typeface="Arial" panose="020B0604020202020204" pitchFamily="34" charset="0"/>
              <a:buChar char="•"/>
            </a:pPr>
            <a:r>
              <a:rPr lang="en-US" dirty="0">
                <a:solidFill>
                  <a:srgbClr val="3D3D3D"/>
                </a:solidFill>
                <a:latin typeface="Open Sans"/>
              </a:rPr>
              <a:t>relatively normal size fossa </a:t>
            </a:r>
            <a:r>
              <a:rPr lang="en-US" dirty="0">
                <a:solidFill>
                  <a:srgbClr val="00B050"/>
                </a:solidFill>
                <a:latin typeface="Open Sans"/>
              </a:rPr>
              <a:t>(growth in a short period)</a:t>
            </a:r>
          </a:p>
          <a:p>
            <a:pPr lvl="2">
              <a:buFont typeface="Arial" panose="020B0604020202020204" pitchFamily="34" charset="0"/>
              <a:buChar char="•"/>
            </a:pPr>
            <a:r>
              <a:rPr lang="en-US" dirty="0">
                <a:solidFill>
                  <a:srgbClr val="3D3D3D"/>
                </a:solidFill>
                <a:latin typeface="Open Sans"/>
              </a:rPr>
              <a:t>bony </a:t>
            </a:r>
            <a:r>
              <a:rPr lang="en-US" dirty="0">
                <a:solidFill>
                  <a:srgbClr val="00B050"/>
                </a:solidFill>
                <a:latin typeface="Open Sans"/>
              </a:rPr>
              <a:t>destruction</a:t>
            </a:r>
            <a:r>
              <a:rPr lang="en-US" dirty="0">
                <a:solidFill>
                  <a:srgbClr val="3D3D3D"/>
                </a:solidFill>
                <a:latin typeface="Open Sans"/>
              </a:rPr>
              <a:t> rather than </a:t>
            </a:r>
            <a:r>
              <a:rPr lang="en-US" dirty="0" err="1">
                <a:solidFill>
                  <a:srgbClr val="3D3D3D"/>
                </a:solidFill>
                <a:latin typeface="Open Sans"/>
              </a:rPr>
              <a:t>remodelling</a:t>
            </a:r>
            <a:endParaRPr lang="en-US" dirty="0">
              <a:solidFill>
                <a:srgbClr val="3D3D3D"/>
              </a:solidFill>
              <a:latin typeface="Open Sans"/>
            </a:endParaRPr>
          </a:p>
          <a:p>
            <a:pPr lvl="2">
              <a:buFont typeface="Arial" panose="020B0604020202020204" pitchFamily="34" charset="0"/>
              <a:buChar char="•"/>
            </a:pPr>
            <a:r>
              <a:rPr lang="en-US" dirty="0" err="1">
                <a:solidFill>
                  <a:srgbClr val="00B050"/>
                </a:solidFill>
                <a:latin typeface="Open Sans"/>
              </a:rPr>
              <a:t>dural</a:t>
            </a:r>
            <a:r>
              <a:rPr lang="en-US" dirty="0">
                <a:solidFill>
                  <a:srgbClr val="00B050"/>
                </a:solidFill>
                <a:latin typeface="Open Sans"/>
              </a:rPr>
              <a:t> thickening</a:t>
            </a:r>
          </a:p>
          <a:p>
            <a:pPr lvl="2">
              <a:buFont typeface="Arial" panose="020B0604020202020204" pitchFamily="34" charset="0"/>
              <a:buChar char="•"/>
            </a:pPr>
            <a:r>
              <a:rPr lang="en-US" dirty="0">
                <a:solidFill>
                  <a:srgbClr val="3D3D3D"/>
                </a:solidFill>
                <a:latin typeface="Open Sans"/>
              </a:rPr>
              <a:t>dumb-bell shape as the diaphragma sella has not had time to be stretched</a:t>
            </a:r>
          </a:p>
          <a:p>
            <a:pPr lvl="2">
              <a:buFont typeface="Arial" panose="020B0604020202020204" pitchFamily="34" charset="0"/>
              <a:buChar char="•"/>
            </a:pPr>
            <a:r>
              <a:rPr lang="en-US" dirty="0">
                <a:solidFill>
                  <a:srgbClr val="00B050"/>
                </a:solidFill>
                <a:latin typeface="Open Sans"/>
              </a:rPr>
              <a:t>irregular edges</a:t>
            </a:r>
            <a:endParaRPr lang="en-US" b="0" i="0" dirty="0">
              <a:solidFill>
                <a:srgbClr val="00B050"/>
              </a:solidFill>
              <a:effectLst/>
              <a:latin typeface="Open Sans"/>
            </a:endParaRPr>
          </a:p>
        </p:txBody>
      </p:sp>
    </p:spTree>
    <p:extLst>
      <p:ext uri="{BB962C8B-B14F-4D97-AF65-F5344CB8AC3E}">
        <p14:creationId xmlns:p14="http://schemas.microsoft.com/office/powerpoint/2010/main" val="119914377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807" y="372345"/>
            <a:ext cx="2428870" cy="369332"/>
          </a:xfrm>
          <a:prstGeom prst="rect">
            <a:avLst/>
          </a:prstGeom>
        </p:spPr>
        <p:txBody>
          <a:bodyPr wrap="none">
            <a:spAutoFit/>
          </a:bodyPr>
          <a:lstStyle/>
          <a:p>
            <a:r>
              <a:rPr lang="en-US" b="1" dirty="0">
                <a:solidFill>
                  <a:srgbClr val="65419B"/>
                </a:solidFill>
                <a:latin typeface="Open Sans"/>
              </a:rPr>
              <a:t>Pituitary metastases</a:t>
            </a:r>
            <a:endParaRPr lang="en-US" b="1" i="0" dirty="0">
              <a:solidFill>
                <a:srgbClr val="65419B"/>
              </a:solidFill>
              <a:effectLst/>
              <a:latin typeface="Open Sans"/>
            </a:endParaRPr>
          </a:p>
        </p:txBody>
      </p:sp>
      <p:pic>
        <p:nvPicPr>
          <p:cNvPr id="10242" name="Picture 2" descr="https://images.radiopaedia.org/images/1989106/47b698ff2ed13d74d0dd45fffab02c_big_gallery.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0612" y="372345"/>
            <a:ext cx="6000750" cy="60007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1617" y="1605137"/>
            <a:ext cx="5387662" cy="1200329"/>
          </a:xfrm>
          <a:prstGeom prst="rect">
            <a:avLst/>
          </a:prstGeom>
        </p:spPr>
        <p:txBody>
          <a:bodyPr wrap="square">
            <a:spAutoFit/>
          </a:bodyPr>
          <a:lstStyle/>
          <a:p>
            <a:r>
              <a:rPr lang="en-US" dirty="0">
                <a:solidFill>
                  <a:srgbClr val="3D3D3D"/>
                </a:solidFill>
                <a:latin typeface="Open Sans"/>
              </a:rPr>
              <a:t>The </a:t>
            </a:r>
            <a:r>
              <a:rPr lang="en-US" dirty="0" err="1">
                <a:solidFill>
                  <a:srgbClr val="3D3D3D"/>
                </a:solidFill>
                <a:latin typeface="Open Sans"/>
              </a:rPr>
              <a:t>tumour</a:t>
            </a:r>
            <a:r>
              <a:rPr lang="en-US" dirty="0">
                <a:solidFill>
                  <a:srgbClr val="3D3D3D"/>
                </a:solidFill>
                <a:latin typeface="Open Sans"/>
              </a:rPr>
              <a:t> has squeezed through the diaphragma sella (red arrows) with only some widening, as this has occurred over a </a:t>
            </a:r>
            <a:r>
              <a:rPr lang="en-US" dirty="0">
                <a:solidFill>
                  <a:srgbClr val="00B050"/>
                </a:solidFill>
                <a:latin typeface="Open Sans"/>
              </a:rPr>
              <a:t>short time</a:t>
            </a:r>
            <a:r>
              <a:rPr lang="en-US" dirty="0">
                <a:solidFill>
                  <a:srgbClr val="3D3D3D"/>
                </a:solidFill>
                <a:latin typeface="Open Sans"/>
              </a:rPr>
              <a:t>. There also appears to be </a:t>
            </a:r>
            <a:r>
              <a:rPr lang="en-US" dirty="0" err="1">
                <a:solidFill>
                  <a:srgbClr val="3D3D3D"/>
                </a:solidFill>
                <a:latin typeface="Open Sans"/>
              </a:rPr>
              <a:t>dural</a:t>
            </a:r>
            <a:r>
              <a:rPr lang="en-US" dirty="0">
                <a:solidFill>
                  <a:srgbClr val="3D3D3D"/>
                </a:solidFill>
                <a:latin typeface="Open Sans"/>
              </a:rPr>
              <a:t> enhancement anteriorly (blue arrow). </a:t>
            </a:r>
            <a:endParaRPr lang="en-US" dirty="0"/>
          </a:p>
        </p:txBody>
      </p:sp>
    </p:spTree>
    <p:extLst>
      <p:ext uri="{BB962C8B-B14F-4D97-AF65-F5344CB8AC3E}">
        <p14:creationId xmlns:p14="http://schemas.microsoft.com/office/powerpoint/2010/main" val="269001213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images.radiopaedia.org/images/8007835/1ad5067dcaec7468b45bff4c87f2a6_big_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823" y="741677"/>
            <a:ext cx="5197923" cy="51979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7984" y="1878967"/>
            <a:ext cx="4808112" cy="2123658"/>
          </a:xfrm>
          <a:prstGeom prst="rect">
            <a:avLst/>
          </a:prstGeom>
        </p:spPr>
        <p:txBody>
          <a:bodyPr wrap="square">
            <a:spAutoFit/>
          </a:bodyPr>
          <a:lstStyle/>
          <a:p>
            <a:r>
              <a:rPr lang="en-US" dirty="0" smtClean="0">
                <a:solidFill>
                  <a:srgbClr val="3D3D3D"/>
                </a:solidFill>
                <a:latin typeface="Open Sans"/>
              </a:rPr>
              <a:t>Primary : Lung</a:t>
            </a:r>
          </a:p>
          <a:p>
            <a:endParaRPr lang="en-US" dirty="0">
              <a:solidFill>
                <a:srgbClr val="3D3D3D"/>
              </a:solidFill>
              <a:latin typeface="Open Sans"/>
            </a:endParaRPr>
          </a:p>
          <a:p>
            <a:r>
              <a:rPr lang="en-US" sz="1600" dirty="0" smtClean="0">
                <a:solidFill>
                  <a:srgbClr val="3D3D3D"/>
                </a:solidFill>
                <a:latin typeface="Open Sans"/>
              </a:rPr>
              <a:t>MRI </a:t>
            </a:r>
            <a:r>
              <a:rPr lang="en-US" sz="1600" dirty="0">
                <a:solidFill>
                  <a:srgbClr val="3D3D3D"/>
                </a:solidFill>
                <a:latin typeface="Open Sans"/>
              </a:rPr>
              <a:t>demonstrates an enhancing, diffusion restricting </a:t>
            </a:r>
            <a:r>
              <a:rPr lang="en-US" sz="1600" dirty="0" err="1">
                <a:solidFill>
                  <a:srgbClr val="3D3D3D"/>
                </a:solidFill>
                <a:latin typeface="Open Sans"/>
              </a:rPr>
              <a:t>bilobed</a:t>
            </a:r>
            <a:r>
              <a:rPr lang="en-US" sz="1600" dirty="0">
                <a:solidFill>
                  <a:srgbClr val="3D3D3D"/>
                </a:solidFill>
                <a:latin typeface="Open Sans"/>
              </a:rPr>
              <a:t> pituitary mass with extension into the suprasellar compartment. Compression of the optic chiasm by the suprasellar component with increased FLAIR signal in the bilateral optic nerves and bilateral optic tracts</a:t>
            </a:r>
            <a:endParaRPr lang="en-US" sz="1600" dirty="0"/>
          </a:p>
        </p:txBody>
      </p:sp>
      <p:sp>
        <p:nvSpPr>
          <p:cNvPr id="4" name="Rectangle 3"/>
          <p:cNvSpPr/>
          <p:nvPr/>
        </p:nvSpPr>
        <p:spPr>
          <a:xfrm>
            <a:off x="283807" y="372345"/>
            <a:ext cx="2428870" cy="369332"/>
          </a:xfrm>
          <a:prstGeom prst="rect">
            <a:avLst/>
          </a:prstGeom>
        </p:spPr>
        <p:txBody>
          <a:bodyPr wrap="none">
            <a:spAutoFit/>
          </a:bodyPr>
          <a:lstStyle/>
          <a:p>
            <a:r>
              <a:rPr lang="en-US" b="1" dirty="0">
                <a:solidFill>
                  <a:srgbClr val="65419B"/>
                </a:solidFill>
                <a:latin typeface="Open Sans"/>
              </a:rPr>
              <a:t>Pituitary metastases</a:t>
            </a:r>
            <a:endParaRPr lang="en-US" b="1" i="0" dirty="0">
              <a:solidFill>
                <a:srgbClr val="65419B"/>
              </a:solidFill>
              <a:effectLst/>
              <a:latin typeface="Open Sans"/>
            </a:endParaRPr>
          </a:p>
        </p:txBody>
      </p:sp>
    </p:spTree>
    <p:extLst>
      <p:ext uri="{BB962C8B-B14F-4D97-AF65-F5344CB8AC3E}">
        <p14:creationId xmlns:p14="http://schemas.microsoft.com/office/powerpoint/2010/main" val="160540021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498" y="320830"/>
            <a:ext cx="3087127" cy="369332"/>
          </a:xfrm>
          <a:prstGeom prst="rect">
            <a:avLst/>
          </a:prstGeom>
        </p:spPr>
        <p:txBody>
          <a:bodyPr wrap="none">
            <a:spAutoFit/>
          </a:bodyPr>
          <a:lstStyle/>
          <a:p>
            <a:r>
              <a:rPr lang="en-US" b="1" dirty="0">
                <a:solidFill>
                  <a:srgbClr val="65419B"/>
                </a:solidFill>
                <a:latin typeface="Open Sans"/>
              </a:rPr>
              <a:t>Lymphocytic </a:t>
            </a:r>
            <a:r>
              <a:rPr lang="en-US" b="1" dirty="0" err="1">
                <a:solidFill>
                  <a:srgbClr val="65419B"/>
                </a:solidFill>
                <a:latin typeface="Open Sans"/>
              </a:rPr>
              <a:t>hypophysitis</a:t>
            </a:r>
            <a:endParaRPr lang="en-US" b="1" i="0" dirty="0">
              <a:solidFill>
                <a:srgbClr val="65419B"/>
              </a:solidFill>
              <a:effectLst/>
              <a:latin typeface="Open Sans"/>
            </a:endParaRPr>
          </a:p>
        </p:txBody>
      </p:sp>
      <p:sp>
        <p:nvSpPr>
          <p:cNvPr id="3" name="Rectangle 2"/>
          <p:cNvSpPr/>
          <p:nvPr/>
        </p:nvSpPr>
        <p:spPr>
          <a:xfrm>
            <a:off x="186498" y="858369"/>
            <a:ext cx="11340094" cy="584775"/>
          </a:xfrm>
          <a:prstGeom prst="rect">
            <a:avLst/>
          </a:prstGeom>
        </p:spPr>
        <p:txBody>
          <a:bodyPr wrap="square">
            <a:spAutoFit/>
          </a:bodyPr>
          <a:lstStyle/>
          <a:p>
            <a:r>
              <a:rPr lang="en-US" sz="1600" dirty="0">
                <a:solidFill>
                  <a:srgbClr val="3D3D3D"/>
                </a:solidFill>
                <a:latin typeface="Open Sans"/>
              </a:rPr>
              <a:t>Lymphocytic </a:t>
            </a:r>
            <a:r>
              <a:rPr lang="en-US" sz="1600" dirty="0" err="1">
                <a:solidFill>
                  <a:srgbClr val="3D3D3D"/>
                </a:solidFill>
                <a:latin typeface="Open Sans"/>
              </a:rPr>
              <a:t>hypophysitis</a:t>
            </a:r>
            <a:r>
              <a:rPr lang="en-US" sz="1600" dirty="0">
                <a:solidFill>
                  <a:srgbClr val="3D3D3D"/>
                </a:solidFill>
                <a:latin typeface="Open Sans"/>
              </a:rPr>
              <a:t> is seen most frequently in women (strong female predilection with a F:M of ~ 9:1), and often in the </a:t>
            </a:r>
            <a:r>
              <a:rPr lang="en-US" sz="1600" dirty="0">
                <a:solidFill>
                  <a:srgbClr val="00B050"/>
                </a:solidFill>
                <a:latin typeface="Open Sans"/>
              </a:rPr>
              <a:t>postpartum period or the third trimester of pregnancy</a:t>
            </a:r>
            <a:r>
              <a:rPr lang="en-US" sz="1600" dirty="0">
                <a:solidFill>
                  <a:srgbClr val="3D3D3D"/>
                </a:solidFill>
                <a:latin typeface="Open Sans"/>
              </a:rPr>
              <a:t>.</a:t>
            </a:r>
            <a:endParaRPr lang="en-US" sz="1600" dirty="0"/>
          </a:p>
        </p:txBody>
      </p:sp>
      <p:sp>
        <p:nvSpPr>
          <p:cNvPr id="4" name="Rectangle 3"/>
          <p:cNvSpPr/>
          <p:nvPr/>
        </p:nvSpPr>
        <p:spPr>
          <a:xfrm>
            <a:off x="186498" y="1672907"/>
            <a:ext cx="11520398" cy="4955203"/>
          </a:xfrm>
          <a:prstGeom prst="rect">
            <a:avLst/>
          </a:prstGeom>
        </p:spPr>
        <p:txBody>
          <a:bodyPr wrap="square">
            <a:spAutoFit/>
          </a:bodyPr>
          <a:lstStyle/>
          <a:p>
            <a:r>
              <a:rPr lang="en-US" b="1" dirty="0">
                <a:solidFill>
                  <a:srgbClr val="65419B"/>
                </a:solidFill>
                <a:latin typeface="Open Sans"/>
              </a:rPr>
              <a:t>Clinical presentation</a:t>
            </a:r>
          </a:p>
          <a:p>
            <a:r>
              <a:rPr lang="en-US" sz="1600" dirty="0">
                <a:solidFill>
                  <a:srgbClr val="3D3D3D"/>
                </a:solidFill>
                <a:latin typeface="Open Sans"/>
              </a:rPr>
              <a:t>Clinical presentation is varied depends on the part of the pituitary affected and the size of the lesion. Lymphocytic </a:t>
            </a:r>
            <a:r>
              <a:rPr lang="en-US" sz="1600" dirty="0" err="1">
                <a:solidFill>
                  <a:srgbClr val="3D3D3D"/>
                </a:solidFill>
                <a:latin typeface="Open Sans"/>
              </a:rPr>
              <a:t>hypophysitis</a:t>
            </a:r>
            <a:r>
              <a:rPr lang="en-US" sz="1600" dirty="0">
                <a:solidFill>
                  <a:srgbClr val="3D3D3D"/>
                </a:solidFill>
                <a:latin typeface="Open Sans"/>
              </a:rPr>
              <a:t> can thus be classified as:</a:t>
            </a:r>
          </a:p>
          <a:p>
            <a:pPr>
              <a:buFont typeface="Arial" panose="020B0604020202020204" pitchFamily="34" charset="0"/>
              <a:buChar char="•"/>
            </a:pPr>
            <a:endParaRPr lang="en-US" sz="1600" dirty="0" smtClean="0">
              <a:solidFill>
                <a:srgbClr val="3D3D3D"/>
              </a:solidFill>
              <a:latin typeface="Open Sans"/>
            </a:endParaRPr>
          </a:p>
          <a:p>
            <a:pPr>
              <a:buFont typeface="Arial" panose="020B0604020202020204" pitchFamily="34" charset="0"/>
              <a:buChar char="•"/>
            </a:pPr>
            <a:r>
              <a:rPr lang="en-US" sz="1600" dirty="0" smtClean="0">
                <a:solidFill>
                  <a:srgbClr val="00B050"/>
                </a:solidFill>
                <a:latin typeface="Open Sans"/>
              </a:rPr>
              <a:t>anterior </a:t>
            </a:r>
            <a:r>
              <a:rPr lang="en-US" sz="1600" dirty="0">
                <a:solidFill>
                  <a:srgbClr val="00B050"/>
                </a:solidFill>
                <a:latin typeface="Open Sans"/>
              </a:rPr>
              <a:t>pituitary</a:t>
            </a:r>
            <a:r>
              <a:rPr lang="en-US" sz="1600" dirty="0">
                <a:solidFill>
                  <a:srgbClr val="3D3D3D"/>
                </a:solidFill>
                <a:latin typeface="Open Sans"/>
              </a:rPr>
              <a:t>: lymphocytic </a:t>
            </a:r>
            <a:r>
              <a:rPr lang="en-US" sz="1600" dirty="0" err="1">
                <a:solidFill>
                  <a:srgbClr val="3D3D3D"/>
                </a:solidFill>
                <a:latin typeface="Open Sans"/>
              </a:rPr>
              <a:t>adenohypophysitis</a:t>
            </a:r>
            <a:r>
              <a:rPr lang="en-US" sz="1600" dirty="0">
                <a:solidFill>
                  <a:srgbClr val="3D3D3D"/>
                </a:solidFill>
                <a:latin typeface="Open Sans"/>
              </a:rPr>
              <a:t> (LAH)</a:t>
            </a:r>
          </a:p>
          <a:p>
            <a:pPr marL="742950" lvl="1" indent="-285750">
              <a:buFont typeface="Arial" panose="020B0604020202020204" pitchFamily="34" charset="0"/>
              <a:buChar char="•"/>
            </a:pPr>
            <a:r>
              <a:rPr lang="en-US" sz="1600" dirty="0">
                <a:solidFill>
                  <a:srgbClr val="3D3D3D"/>
                </a:solidFill>
                <a:latin typeface="Open Sans"/>
              </a:rPr>
              <a:t>most common</a:t>
            </a:r>
          </a:p>
          <a:p>
            <a:pPr marL="742950" lvl="1" indent="-285750">
              <a:buFont typeface="Arial" panose="020B0604020202020204" pitchFamily="34" charset="0"/>
              <a:buChar char="•"/>
            </a:pPr>
            <a:r>
              <a:rPr lang="en-US" sz="1600" dirty="0">
                <a:solidFill>
                  <a:srgbClr val="3D3D3D"/>
                </a:solidFill>
                <a:latin typeface="Open Sans"/>
              </a:rPr>
              <a:t>mimics a </a:t>
            </a:r>
            <a:r>
              <a:rPr lang="en-US" sz="1600" dirty="0">
                <a:solidFill>
                  <a:srgbClr val="41699B"/>
                </a:solidFill>
                <a:latin typeface="Open Sans"/>
                <a:hlinkClick r:id="rId2"/>
              </a:rPr>
              <a:t>pituitary adenoma</a:t>
            </a:r>
            <a:endParaRPr lang="en-US" sz="1600" dirty="0">
              <a:solidFill>
                <a:srgbClr val="3D3D3D"/>
              </a:solidFill>
              <a:latin typeface="Open Sans"/>
            </a:endParaRPr>
          </a:p>
          <a:p>
            <a:pPr marL="742950" lvl="1" indent="-285750">
              <a:buFont typeface="Arial" panose="020B0604020202020204" pitchFamily="34" charset="0"/>
              <a:buChar char="•"/>
            </a:pPr>
            <a:r>
              <a:rPr lang="en-US" sz="1600" dirty="0">
                <a:solidFill>
                  <a:srgbClr val="3D3D3D"/>
                </a:solidFill>
                <a:latin typeface="Open Sans"/>
              </a:rPr>
              <a:t>endocrine hormone deficits are common, including </a:t>
            </a:r>
            <a:r>
              <a:rPr lang="en-US" sz="1600" dirty="0">
                <a:solidFill>
                  <a:srgbClr val="777777"/>
                </a:solidFill>
                <a:latin typeface="Open Sans"/>
                <a:hlinkClick r:id="rId3"/>
              </a:rPr>
              <a:t>hypopituitarism</a:t>
            </a:r>
            <a:endParaRPr lang="en-US" sz="1600" dirty="0">
              <a:solidFill>
                <a:srgbClr val="3D3D3D"/>
              </a:solidFill>
              <a:latin typeface="Open Sans"/>
            </a:endParaRPr>
          </a:p>
          <a:p>
            <a:pPr marL="742950" lvl="1" indent="-285750">
              <a:buFont typeface="Arial" panose="020B0604020202020204" pitchFamily="34" charset="0"/>
              <a:buChar char="•"/>
            </a:pPr>
            <a:r>
              <a:rPr lang="en-US" sz="1600" dirty="0">
                <a:solidFill>
                  <a:srgbClr val="3D3D3D"/>
                </a:solidFill>
                <a:latin typeface="Open Sans"/>
              </a:rPr>
              <a:t>mass effects on adjacent structures (e.g. </a:t>
            </a:r>
            <a:r>
              <a:rPr lang="en-US" sz="1600" dirty="0">
                <a:solidFill>
                  <a:srgbClr val="41699B"/>
                </a:solidFill>
                <a:latin typeface="Open Sans"/>
                <a:hlinkClick r:id="rId4"/>
              </a:rPr>
              <a:t>optic chiasm</a:t>
            </a:r>
            <a:r>
              <a:rPr lang="en-US" sz="1600" dirty="0">
                <a:solidFill>
                  <a:srgbClr val="3D3D3D"/>
                </a:solidFill>
                <a:latin typeface="Open Sans"/>
              </a:rPr>
              <a:t>)</a:t>
            </a:r>
          </a:p>
          <a:p>
            <a:pPr>
              <a:buFont typeface="Arial" panose="020B0604020202020204" pitchFamily="34" charset="0"/>
              <a:buChar char="•"/>
            </a:pPr>
            <a:endParaRPr lang="en-US" sz="1600" dirty="0" smtClean="0">
              <a:solidFill>
                <a:srgbClr val="3D3D3D"/>
              </a:solidFill>
              <a:latin typeface="Open Sans"/>
            </a:endParaRPr>
          </a:p>
          <a:p>
            <a:pPr>
              <a:buFont typeface="Arial" panose="020B0604020202020204" pitchFamily="34" charset="0"/>
              <a:buChar char="•"/>
            </a:pPr>
            <a:r>
              <a:rPr lang="en-US" sz="1600" dirty="0" smtClean="0">
                <a:solidFill>
                  <a:srgbClr val="00B050"/>
                </a:solidFill>
                <a:latin typeface="Open Sans"/>
              </a:rPr>
              <a:t>posterior </a:t>
            </a:r>
            <a:r>
              <a:rPr lang="en-US" sz="1600" dirty="0">
                <a:solidFill>
                  <a:srgbClr val="00B050"/>
                </a:solidFill>
                <a:latin typeface="Open Sans"/>
              </a:rPr>
              <a:t>pituitary</a:t>
            </a:r>
            <a:r>
              <a:rPr lang="en-US" sz="1600" dirty="0">
                <a:solidFill>
                  <a:srgbClr val="3D3D3D"/>
                </a:solidFill>
                <a:latin typeface="Open Sans"/>
              </a:rPr>
              <a:t>: lymphocytic infundibular </a:t>
            </a:r>
            <a:r>
              <a:rPr lang="en-US" sz="1600" dirty="0" err="1">
                <a:solidFill>
                  <a:srgbClr val="3D3D3D"/>
                </a:solidFill>
                <a:latin typeface="Open Sans"/>
              </a:rPr>
              <a:t>neurohypophysitis</a:t>
            </a:r>
            <a:r>
              <a:rPr lang="en-US" sz="1600" dirty="0">
                <a:solidFill>
                  <a:srgbClr val="3D3D3D"/>
                </a:solidFill>
                <a:latin typeface="Open Sans"/>
              </a:rPr>
              <a:t> (LINH)</a:t>
            </a:r>
          </a:p>
          <a:p>
            <a:pPr marL="742950" lvl="1" indent="-285750">
              <a:buFont typeface="Arial" panose="020B0604020202020204" pitchFamily="34" charset="0"/>
              <a:buChar char="•"/>
            </a:pPr>
            <a:r>
              <a:rPr lang="en-US" sz="1600" dirty="0">
                <a:solidFill>
                  <a:srgbClr val="3D3D3D"/>
                </a:solidFill>
                <a:latin typeface="Open Sans"/>
              </a:rPr>
              <a:t>rare</a:t>
            </a:r>
          </a:p>
          <a:p>
            <a:pPr marL="742950" lvl="1" indent="-285750">
              <a:buFont typeface="Arial" panose="020B0604020202020204" pitchFamily="34" charset="0"/>
              <a:buChar char="•"/>
            </a:pPr>
            <a:r>
              <a:rPr lang="en-US" sz="1600" dirty="0">
                <a:solidFill>
                  <a:srgbClr val="41699B"/>
                </a:solidFill>
                <a:latin typeface="Open Sans"/>
                <a:hlinkClick r:id="rId5"/>
              </a:rPr>
              <a:t>diabetes insipidus</a:t>
            </a:r>
            <a:endParaRPr lang="en-US" sz="1600" dirty="0">
              <a:solidFill>
                <a:srgbClr val="3D3D3D"/>
              </a:solidFill>
              <a:latin typeface="Open Sans"/>
            </a:endParaRPr>
          </a:p>
          <a:p>
            <a:pPr>
              <a:buFont typeface="Arial" panose="020B0604020202020204" pitchFamily="34" charset="0"/>
              <a:buChar char="•"/>
            </a:pPr>
            <a:r>
              <a:rPr lang="en-US" sz="1600" dirty="0">
                <a:solidFill>
                  <a:srgbClr val="00B050"/>
                </a:solidFill>
                <a:latin typeface="Open Sans"/>
              </a:rPr>
              <a:t>both anterior and posterior pituitary</a:t>
            </a:r>
            <a:r>
              <a:rPr lang="en-US" sz="1600" dirty="0">
                <a:solidFill>
                  <a:srgbClr val="3D3D3D"/>
                </a:solidFill>
                <a:latin typeface="Open Sans"/>
              </a:rPr>
              <a:t>: lymphocytic </a:t>
            </a:r>
            <a:r>
              <a:rPr lang="en-US" sz="1600" dirty="0" err="1">
                <a:solidFill>
                  <a:srgbClr val="3D3D3D"/>
                </a:solidFill>
                <a:latin typeface="Open Sans"/>
              </a:rPr>
              <a:t>infudibular</a:t>
            </a:r>
            <a:r>
              <a:rPr lang="en-US" sz="1600" dirty="0">
                <a:solidFill>
                  <a:srgbClr val="3D3D3D"/>
                </a:solidFill>
                <a:latin typeface="Open Sans"/>
              </a:rPr>
              <a:t> </a:t>
            </a:r>
            <a:r>
              <a:rPr lang="en-US" sz="1600" dirty="0" err="1">
                <a:solidFill>
                  <a:srgbClr val="3D3D3D"/>
                </a:solidFill>
                <a:latin typeface="Open Sans"/>
              </a:rPr>
              <a:t>panhypophysitis</a:t>
            </a:r>
            <a:r>
              <a:rPr lang="en-US" sz="1600" dirty="0">
                <a:solidFill>
                  <a:srgbClr val="3D3D3D"/>
                </a:solidFill>
                <a:latin typeface="Open Sans"/>
              </a:rPr>
              <a:t> (LIPH)</a:t>
            </a:r>
            <a:endParaRPr lang="en-US" dirty="0">
              <a:solidFill>
                <a:srgbClr val="3D3D3D"/>
              </a:solidFill>
              <a:latin typeface="Open Sans"/>
            </a:endParaRPr>
          </a:p>
          <a:p>
            <a:endParaRPr lang="en-US" b="1" dirty="0" smtClean="0">
              <a:solidFill>
                <a:srgbClr val="65419B"/>
              </a:solidFill>
              <a:latin typeface="Open Sans"/>
            </a:endParaRPr>
          </a:p>
          <a:p>
            <a:r>
              <a:rPr lang="en-US" b="1" dirty="0" smtClean="0">
                <a:solidFill>
                  <a:srgbClr val="65419B"/>
                </a:solidFill>
                <a:latin typeface="Open Sans"/>
              </a:rPr>
              <a:t>Associations</a:t>
            </a:r>
            <a:r>
              <a:rPr lang="en-US" b="1" dirty="0">
                <a:solidFill>
                  <a:srgbClr val="65419B"/>
                </a:solidFill>
                <a:latin typeface="Open Sans"/>
              </a:rPr>
              <a:t> </a:t>
            </a:r>
          </a:p>
          <a:p>
            <a:pPr>
              <a:buFont typeface="Arial" panose="020B0604020202020204" pitchFamily="34" charset="0"/>
              <a:buChar char="•"/>
            </a:pPr>
            <a:r>
              <a:rPr lang="en-US" sz="1600" dirty="0">
                <a:solidFill>
                  <a:srgbClr val="3D3D3D"/>
                </a:solidFill>
                <a:latin typeface="Open Sans"/>
              </a:rPr>
              <a:t>auto-immune conditions such as</a:t>
            </a:r>
          </a:p>
          <a:p>
            <a:pPr marL="742950" lvl="1" indent="-285750">
              <a:buFont typeface="Arial" panose="020B0604020202020204" pitchFamily="34" charset="0"/>
              <a:buChar char="•"/>
            </a:pPr>
            <a:r>
              <a:rPr lang="en-US" sz="1600" dirty="0">
                <a:solidFill>
                  <a:srgbClr val="41699B"/>
                </a:solidFill>
                <a:latin typeface="Open Sans"/>
                <a:hlinkClick r:id="rId6"/>
              </a:rPr>
              <a:t>autoimmune thyroiditis</a:t>
            </a:r>
            <a:endParaRPr lang="en-US" sz="1600" dirty="0">
              <a:solidFill>
                <a:srgbClr val="3D3D3D"/>
              </a:solidFill>
              <a:latin typeface="Open Sans"/>
            </a:endParaRPr>
          </a:p>
          <a:p>
            <a:pPr marL="742950" lvl="1" indent="-285750">
              <a:buFont typeface="Arial" panose="020B0604020202020204" pitchFamily="34" charset="0"/>
              <a:buChar char="•"/>
            </a:pPr>
            <a:r>
              <a:rPr lang="en-US" sz="1600" dirty="0">
                <a:solidFill>
                  <a:srgbClr val="777777"/>
                </a:solidFill>
                <a:latin typeface="Open Sans"/>
                <a:hlinkClick r:id="rId7"/>
              </a:rPr>
              <a:t>pernicious </a:t>
            </a:r>
            <a:r>
              <a:rPr lang="en-US" sz="1600" dirty="0" err="1">
                <a:solidFill>
                  <a:srgbClr val="777777"/>
                </a:solidFill>
                <a:latin typeface="Open Sans"/>
                <a:hlinkClick r:id="rId7"/>
              </a:rPr>
              <a:t>anaemia</a:t>
            </a:r>
            <a:endParaRPr lang="en-US" sz="1600" b="0" i="0" dirty="0">
              <a:solidFill>
                <a:srgbClr val="3D3D3D"/>
              </a:solidFill>
              <a:effectLst/>
              <a:latin typeface="Open Sans"/>
            </a:endParaRPr>
          </a:p>
        </p:txBody>
      </p:sp>
    </p:spTree>
    <p:extLst>
      <p:ext uri="{BB962C8B-B14F-4D97-AF65-F5344CB8AC3E}">
        <p14:creationId xmlns:p14="http://schemas.microsoft.com/office/powerpoint/2010/main" val="16843853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619" y="423861"/>
            <a:ext cx="3087127" cy="369332"/>
          </a:xfrm>
          <a:prstGeom prst="rect">
            <a:avLst/>
          </a:prstGeom>
        </p:spPr>
        <p:txBody>
          <a:bodyPr wrap="none">
            <a:spAutoFit/>
          </a:bodyPr>
          <a:lstStyle/>
          <a:p>
            <a:r>
              <a:rPr lang="en-US" b="1" dirty="0">
                <a:solidFill>
                  <a:srgbClr val="65419B"/>
                </a:solidFill>
                <a:latin typeface="Open Sans"/>
              </a:rPr>
              <a:t>Lymphocytic </a:t>
            </a:r>
            <a:r>
              <a:rPr lang="en-US" b="1" dirty="0" err="1">
                <a:solidFill>
                  <a:srgbClr val="65419B"/>
                </a:solidFill>
                <a:latin typeface="Open Sans"/>
              </a:rPr>
              <a:t>hypophysitis</a:t>
            </a:r>
            <a:endParaRPr lang="en-US" b="1" i="0" dirty="0">
              <a:solidFill>
                <a:srgbClr val="65419B"/>
              </a:solidFill>
              <a:effectLst/>
              <a:latin typeface="Open Sans"/>
            </a:endParaRPr>
          </a:p>
        </p:txBody>
      </p:sp>
      <p:sp>
        <p:nvSpPr>
          <p:cNvPr id="3" name="Rectangle 2"/>
          <p:cNvSpPr/>
          <p:nvPr/>
        </p:nvSpPr>
        <p:spPr>
          <a:xfrm>
            <a:off x="588135" y="1195768"/>
            <a:ext cx="10719516" cy="3416320"/>
          </a:xfrm>
          <a:prstGeom prst="rect">
            <a:avLst/>
          </a:prstGeom>
        </p:spPr>
        <p:txBody>
          <a:bodyPr wrap="square">
            <a:spAutoFit/>
          </a:bodyPr>
          <a:lstStyle/>
          <a:p>
            <a:r>
              <a:rPr lang="en-US" b="1" dirty="0">
                <a:solidFill>
                  <a:srgbClr val="65419B"/>
                </a:solidFill>
                <a:latin typeface="Open Sans"/>
              </a:rPr>
              <a:t>MRI</a:t>
            </a:r>
          </a:p>
          <a:p>
            <a:pPr>
              <a:buFont typeface="Arial" panose="020B0604020202020204" pitchFamily="34" charset="0"/>
              <a:buChar char="•"/>
            </a:pPr>
            <a:endParaRPr lang="en-US" b="1" dirty="0" smtClean="0">
              <a:solidFill>
                <a:srgbClr val="3D3D3D"/>
              </a:solidFill>
              <a:latin typeface="Open Sans"/>
            </a:endParaRPr>
          </a:p>
          <a:p>
            <a:pPr>
              <a:buFont typeface="Arial" panose="020B0604020202020204" pitchFamily="34" charset="0"/>
              <a:buChar char="•"/>
            </a:pPr>
            <a:r>
              <a:rPr lang="en-US" b="1" dirty="0" smtClean="0">
                <a:solidFill>
                  <a:srgbClr val="3D3D3D"/>
                </a:solidFill>
                <a:latin typeface="Open Sans"/>
              </a:rPr>
              <a:t>T1</a:t>
            </a:r>
            <a:endParaRPr lang="en-US" dirty="0">
              <a:solidFill>
                <a:srgbClr val="3D3D3D"/>
              </a:solidFill>
              <a:latin typeface="Open Sans"/>
            </a:endParaRPr>
          </a:p>
          <a:p>
            <a:pPr marL="742950" lvl="1" indent="-285750">
              <a:buFont typeface="Arial" panose="020B0604020202020204" pitchFamily="34" charset="0"/>
              <a:buChar char="•"/>
            </a:pPr>
            <a:r>
              <a:rPr lang="en-US" dirty="0">
                <a:solidFill>
                  <a:srgbClr val="3D3D3D"/>
                </a:solidFill>
                <a:latin typeface="Open Sans"/>
              </a:rPr>
              <a:t>affected area is isointense with slight signal heterogeneity</a:t>
            </a:r>
          </a:p>
          <a:p>
            <a:pPr marL="742950" lvl="1" indent="-285750">
              <a:buFont typeface="Arial" panose="020B0604020202020204" pitchFamily="34" charset="0"/>
              <a:buChar char="•"/>
            </a:pPr>
            <a:r>
              <a:rPr lang="en-US" dirty="0">
                <a:solidFill>
                  <a:srgbClr val="3D3D3D"/>
                </a:solidFill>
                <a:latin typeface="Open Sans"/>
              </a:rPr>
              <a:t>normal posterior pituitary bright spot may be absent </a:t>
            </a:r>
            <a:r>
              <a:rPr lang="en-US" baseline="30000" dirty="0">
                <a:solidFill>
                  <a:srgbClr val="3D3D3D"/>
                </a:solidFill>
                <a:latin typeface="Open Sans"/>
              </a:rPr>
              <a:t>8</a:t>
            </a:r>
            <a:endParaRPr lang="en-US" dirty="0">
              <a:solidFill>
                <a:srgbClr val="3D3D3D"/>
              </a:solidFill>
              <a:latin typeface="Open Sans"/>
            </a:endParaRPr>
          </a:p>
          <a:p>
            <a:pPr>
              <a:buFont typeface="Arial" panose="020B0604020202020204" pitchFamily="34" charset="0"/>
              <a:buChar char="•"/>
            </a:pPr>
            <a:r>
              <a:rPr lang="en-US" b="1" dirty="0">
                <a:solidFill>
                  <a:srgbClr val="3D3D3D"/>
                </a:solidFill>
                <a:latin typeface="Open Sans"/>
              </a:rPr>
              <a:t>T1 C+ (Gd)</a:t>
            </a:r>
            <a:endParaRPr lang="en-US" dirty="0">
              <a:solidFill>
                <a:srgbClr val="3D3D3D"/>
              </a:solidFill>
              <a:latin typeface="Open Sans"/>
            </a:endParaRPr>
          </a:p>
          <a:p>
            <a:pPr marL="742950" lvl="1" indent="-285750">
              <a:buFont typeface="Arial" panose="020B0604020202020204" pitchFamily="34" charset="0"/>
              <a:buChar char="•"/>
            </a:pPr>
            <a:r>
              <a:rPr lang="en-US" dirty="0">
                <a:solidFill>
                  <a:srgbClr val="3D3D3D"/>
                </a:solidFill>
                <a:latin typeface="Open Sans"/>
              </a:rPr>
              <a:t>can variably enhance, usually homogeneously </a:t>
            </a:r>
            <a:r>
              <a:rPr lang="en-US" baseline="30000" dirty="0">
                <a:solidFill>
                  <a:srgbClr val="3D3D3D"/>
                </a:solidFill>
                <a:latin typeface="Open Sans"/>
              </a:rPr>
              <a:t>7</a:t>
            </a:r>
            <a:endParaRPr lang="en-US" dirty="0">
              <a:solidFill>
                <a:srgbClr val="3D3D3D"/>
              </a:solidFill>
              <a:latin typeface="Open Sans"/>
            </a:endParaRPr>
          </a:p>
          <a:p>
            <a:pPr marL="742950" lvl="1" indent="-285750">
              <a:buFont typeface="Arial" panose="020B0604020202020204" pitchFamily="34" charset="0"/>
              <a:buChar char="•"/>
            </a:pPr>
            <a:r>
              <a:rPr lang="en-US" dirty="0" err="1">
                <a:solidFill>
                  <a:srgbClr val="3D3D3D"/>
                </a:solidFill>
                <a:latin typeface="Open Sans"/>
              </a:rPr>
              <a:t>dural</a:t>
            </a:r>
            <a:r>
              <a:rPr lang="en-US" dirty="0">
                <a:solidFill>
                  <a:srgbClr val="3D3D3D"/>
                </a:solidFill>
                <a:latin typeface="Open Sans"/>
              </a:rPr>
              <a:t> enhancement may be present </a:t>
            </a:r>
            <a:r>
              <a:rPr lang="en-US" baseline="30000" dirty="0">
                <a:solidFill>
                  <a:srgbClr val="3D3D3D"/>
                </a:solidFill>
                <a:latin typeface="Open Sans"/>
              </a:rPr>
              <a:t>8</a:t>
            </a:r>
            <a:endParaRPr lang="en-US" dirty="0">
              <a:solidFill>
                <a:srgbClr val="3D3D3D"/>
              </a:solidFill>
              <a:latin typeface="Open Sans"/>
            </a:endParaRPr>
          </a:p>
          <a:p>
            <a:pPr marL="742950" lvl="1" indent="-285750">
              <a:buFont typeface="Arial" panose="020B0604020202020204" pitchFamily="34" charset="0"/>
              <a:buChar char="•"/>
            </a:pPr>
            <a:r>
              <a:rPr lang="en-US" dirty="0">
                <a:solidFill>
                  <a:srgbClr val="3D3D3D"/>
                </a:solidFill>
                <a:latin typeface="Open Sans"/>
              </a:rPr>
              <a:t>infundibulum may be thickened </a:t>
            </a:r>
            <a:r>
              <a:rPr lang="en-US" baseline="30000" dirty="0">
                <a:solidFill>
                  <a:srgbClr val="3D3D3D"/>
                </a:solidFill>
                <a:latin typeface="Open Sans"/>
              </a:rPr>
              <a:t>8</a:t>
            </a:r>
            <a:endParaRPr lang="en-US" dirty="0">
              <a:solidFill>
                <a:srgbClr val="3D3D3D"/>
              </a:solidFill>
              <a:latin typeface="Open Sans"/>
            </a:endParaRPr>
          </a:p>
          <a:p>
            <a:pPr>
              <a:buFont typeface="Arial" panose="020B0604020202020204" pitchFamily="34" charset="0"/>
              <a:buChar char="•"/>
            </a:pPr>
            <a:r>
              <a:rPr lang="en-US" b="1" dirty="0">
                <a:solidFill>
                  <a:srgbClr val="3D3D3D"/>
                </a:solidFill>
                <a:latin typeface="Open Sans"/>
              </a:rPr>
              <a:t>T2</a:t>
            </a:r>
            <a:endParaRPr lang="en-US" dirty="0">
              <a:solidFill>
                <a:srgbClr val="3D3D3D"/>
              </a:solidFill>
              <a:latin typeface="Open Sans"/>
            </a:endParaRPr>
          </a:p>
          <a:p>
            <a:pPr marL="742950" lvl="1" indent="-285750">
              <a:buFont typeface="Arial" panose="020B0604020202020204" pitchFamily="34" charset="0"/>
              <a:buChar char="•"/>
            </a:pPr>
            <a:r>
              <a:rPr lang="en-US" dirty="0" err="1">
                <a:solidFill>
                  <a:srgbClr val="3D3D3D"/>
                </a:solidFill>
                <a:latin typeface="Open Sans"/>
              </a:rPr>
              <a:t>hypointensity</a:t>
            </a:r>
            <a:r>
              <a:rPr lang="en-US" dirty="0">
                <a:solidFill>
                  <a:srgbClr val="3D3D3D"/>
                </a:solidFill>
                <a:latin typeface="Open Sans"/>
              </a:rPr>
              <a:t> in </a:t>
            </a:r>
            <a:r>
              <a:rPr lang="en-US" dirty="0" err="1">
                <a:solidFill>
                  <a:srgbClr val="3D3D3D"/>
                </a:solidFill>
                <a:latin typeface="Open Sans"/>
              </a:rPr>
              <a:t>parasellar</a:t>
            </a:r>
            <a:r>
              <a:rPr lang="en-US" dirty="0">
                <a:solidFill>
                  <a:srgbClr val="3D3D3D"/>
                </a:solidFill>
                <a:latin typeface="Open Sans"/>
              </a:rPr>
              <a:t> region can be present and may be useful in differentiating from a pituitary adenoma </a:t>
            </a:r>
            <a:r>
              <a:rPr lang="en-US" baseline="30000" dirty="0">
                <a:solidFill>
                  <a:srgbClr val="3D3D3D"/>
                </a:solidFill>
                <a:latin typeface="Open Sans"/>
              </a:rPr>
              <a:t>4</a:t>
            </a:r>
            <a:endParaRPr lang="en-US" b="0" i="0" dirty="0">
              <a:solidFill>
                <a:srgbClr val="3D3D3D"/>
              </a:solidFill>
              <a:effectLst/>
              <a:latin typeface="Open Sans"/>
            </a:endParaRPr>
          </a:p>
        </p:txBody>
      </p:sp>
    </p:spTree>
    <p:extLst>
      <p:ext uri="{BB962C8B-B14F-4D97-AF65-F5344CB8AC3E}">
        <p14:creationId xmlns:p14="http://schemas.microsoft.com/office/powerpoint/2010/main" val="366171107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498" y="320830"/>
            <a:ext cx="3087127" cy="369332"/>
          </a:xfrm>
          <a:prstGeom prst="rect">
            <a:avLst/>
          </a:prstGeom>
        </p:spPr>
        <p:txBody>
          <a:bodyPr wrap="none">
            <a:spAutoFit/>
          </a:bodyPr>
          <a:lstStyle/>
          <a:p>
            <a:r>
              <a:rPr lang="en-US" b="1" dirty="0">
                <a:solidFill>
                  <a:srgbClr val="65419B"/>
                </a:solidFill>
                <a:latin typeface="Open Sans"/>
              </a:rPr>
              <a:t>Lymphocytic </a:t>
            </a:r>
            <a:r>
              <a:rPr lang="en-US" b="1" dirty="0" err="1">
                <a:solidFill>
                  <a:srgbClr val="65419B"/>
                </a:solidFill>
                <a:latin typeface="Open Sans"/>
              </a:rPr>
              <a:t>hypophysitis</a:t>
            </a:r>
            <a:endParaRPr lang="en-US" b="1" i="0" dirty="0">
              <a:solidFill>
                <a:srgbClr val="65419B"/>
              </a:solidFill>
              <a:effectLst/>
              <a:latin typeface="Open Sans"/>
            </a:endParaRPr>
          </a:p>
        </p:txBody>
      </p:sp>
      <p:pic>
        <p:nvPicPr>
          <p:cNvPr id="14338" name="Picture 2" descr="https://images.radiopaedia.org/images/1793694/a8a765087087bddd3afbd066248487_big_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306" y="853903"/>
            <a:ext cx="5110966" cy="511096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images.radiopaedia.org/images/1793609/a025fc0d6215b00e4d26390144319b_big_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205" y="877490"/>
            <a:ext cx="5087379" cy="50873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88866" y="5964869"/>
            <a:ext cx="10680879" cy="830997"/>
          </a:xfrm>
          <a:prstGeom prst="rect">
            <a:avLst/>
          </a:prstGeom>
        </p:spPr>
        <p:txBody>
          <a:bodyPr wrap="square">
            <a:spAutoFit/>
          </a:bodyPr>
          <a:lstStyle/>
          <a:p>
            <a:r>
              <a:rPr lang="en-US" sz="1600" dirty="0">
                <a:latin typeface="Open Sans"/>
              </a:rPr>
              <a:t>There is a 13 x 24 x 18 mm (AP x trans x CC) sellar and suprasellar mass. It is intermediate in signal intensity pre-contrast. There is avid post-contrast enhancement except for its a few </a:t>
            </a:r>
            <a:r>
              <a:rPr lang="en-US" sz="1600" dirty="0">
                <a:solidFill>
                  <a:srgbClr val="00B050"/>
                </a:solidFill>
                <a:latin typeface="Open Sans"/>
              </a:rPr>
              <a:t>small </a:t>
            </a:r>
            <a:r>
              <a:rPr lang="en-US" sz="1600" dirty="0" err="1">
                <a:solidFill>
                  <a:srgbClr val="00B050"/>
                </a:solidFill>
                <a:latin typeface="Open Sans"/>
              </a:rPr>
              <a:t>nonenhancing</a:t>
            </a:r>
            <a:r>
              <a:rPr lang="en-US" sz="1600" dirty="0">
                <a:solidFill>
                  <a:srgbClr val="00B050"/>
                </a:solidFill>
                <a:latin typeface="Open Sans"/>
              </a:rPr>
              <a:t> </a:t>
            </a:r>
            <a:r>
              <a:rPr lang="en-US" sz="1600" dirty="0" smtClean="0">
                <a:solidFill>
                  <a:srgbClr val="00B050"/>
                </a:solidFill>
                <a:latin typeface="Open Sans"/>
              </a:rPr>
              <a:t>foci</a:t>
            </a:r>
            <a:r>
              <a:rPr lang="en-US" sz="1600" dirty="0" smtClean="0">
                <a:latin typeface="Open Sans"/>
              </a:rPr>
              <a:t>.</a:t>
            </a:r>
          </a:p>
          <a:p>
            <a:r>
              <a:rPr lang="en-US" sz="1600" dirty="0" smtClean="0">
                <a:latin typeface="Open Sans"/>
              </a:rPr>
              <a:t>The </a:t>
            </a:r>
            <a:r>
              <a:rPr lang="en-US" sz="1600" dirty="0">
                <a:solidFill>
                  <a:srgbClr val="00B050"/>
                </a:solidFill>
                <a:latin typeface="Open Sans"/>
              </a:rPr>
              <a:t>floor of the sella flattened </a:t>
            </a:r>
            <a:r>
              <a:rPr lang="en-US" sz="1600" dirty="0">
                <a:latin typeface="Open Sans"/>
              </a:rPr>
              <a:t>and </a:t>
            </a:r>
            <a:r>
              <a:rPr lang="en-US" sz="1600" dirty="0" err="1">
                <a:latin typeface="Open Sans"/>
              </a:rPr>
              <a:t>remodelled</a:t>
            </a:r>
            <a:r>
              <a:rPr lang="en-US" sz="1600" dirty="0">
                <a:latin typeface="Open Sans"/>
              </a:rPr>
              <a:t>.</a:t>
            </a:r>
            <a:endParaRPr lang="en-US" sz="1600" dirty="0"/>
          </a:p>
        </p:txBody>
      </p:sp>
    </p:spTree>
    <p:extLst>
      <p:ext uri="{BB962C8B-B14F-4D97-AF65-F5344CB8AC3E}">
        <p14:creationId xmlns:p14="http://schemas.microsoft.com/office/powerpoint/2010/main" val="282964208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498" y="219951"/>
            <a:ext cx="3087127" cy="369332"/>
          </a:xfrm>
          <a:prstGeom prst="rect">
            <a:avLst/>
          </a:prstGeom>
        </p:spPr>
        <p:txBody>
          <a:bodyPr wrap="none">
            <a:spAutoFit/>
          </a:bodyPr>
          <a:lstStyle/>
          <a:p>
            <a:r>
              <a:rPr lang="en-US" b="1" dirty="0">
                <a:solidFill>
                  <a:srgbClr val="65419B"/>
                </a:solidFill>
                <a:latin typeface="Open Sans"/>
              </a:rPr>
              <a:t>Lymphocytic </a:t>
            </a:r>
            <a:r>
              <a:rPr lang="en-US" b="1" dirty="0" err="1">
                <a:solidFill>
                  <a:srgbClr val="65419B"/>
                </a:solidFill>
                <a:latin typeface="Open Sans"/>
              </a:rPr>
              <a:t>hypophysitis</a:t>
            </a:r>
            <a:endParaRPr lang="en-US" b="1" i="0" dirty="0">
              <a:solidFill>
                <a:srgbClr val="65419B"/>
              </a:solidFill>
              <a:effectLst/>
              <a:latin typeface="Open Sans"/>
            </a:endParaRPr>
          </a:p>
        </p:txBody>
      </p:sp>
      <p:pic>
        <p:nvPicPr>
          <p:cNvPr id="13314" name="Picture 2" descr="https://images.radiopaedia.org/images/358073/fe7e99b37992c7ce52402df5546c0c_big_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8410" y="624327"/>
            <a:ext cx="4842680" cy="48426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6498" y="5802626"/>
            <a:ext cx="11687823" cy="584775"/>
          </a:xfrm>
          <a:prstGeom prst="rect">
            <a:avLst/>
          </a:prstGeom>
        </p:spPr>
        <p:txBody>
          <a:bodyPr wrap="square">
            <a:spAutoFit/>
          </a:bodyPr>
          <a:lstStyle/>
          <a:p>
            <a:r>
              <a:rPr lang="en-US" sz="1600" dirty="0">
                <a:solidFill>
                  <a:srgbClr val="3D3D3D"/>
                </a:solidFill>
                <a:latin typeface="Open Sans"/>
              </a:rPr>
              <a:t>MRI of the pituitary region demonstrates enhancing soft tissue mass involving the anterior and posterior pituitary as well as the infundibulum which is markedly expanded. The superior component severely compresses and elevates the optic chiasm. </a:t>
            </a:r>
            <a:endParaRPr lang="en-US" sz="1600" dirty="0"/>
          </a:p>
        </p:txBody>
      </p:sp>
      <p:pic>
        <p:nvPicPr>
          <p:cNvPr id="13316" name="Picture 4" descr="https://images.radiopaedia.org/images/358125/d04c080a15fe81137e0235a23b2343_big_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66" y="624327"/>
            <a:ext cx="4958589" cy="4958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90690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284" y="285362"/>
            <a:ext cx="1562637" cy="369332"/>
          </a:xfrm>
          <a:prstGeom prst="rect">
            <a:avLst/>
          </a:prstGeom>
        </p:spPr>
        <p:txBody>
          <a:bodyPr wrap="square">
            <a:spAutoFit/>
          </a:bodyPr>
          <a:lstStyle/>
          <a:p>
            <a:r>
              <a:rPr lang="en-US" b="1" dirty="0" smtClean="0">
                <a:solidFill>
                  <a:srgbClr val="65419B"/>
                </a:solidFill>
                <a:latin typeface="Open Sans"/>
              </a:rPr>
              <a:t>Meningioma</a:t>
            </a:r>
            <a:endParaRPr lang="en-US" b="1" i="0" dirty="0">
              <a:solidFill>
                <a:srgbClr val="65419B"/>
              </a:solidFill>
              <a:effectLst/>
              <a:latin typeface="Open Sans"/>
            </a:endParaRPr>
          </a:p>
        </p:txBody>
      </p:sp>
      <p:sp>
        <p:nvSpPr>
          <p:cNvPr id="3" name="Rectangle 2"/>
          <p:cNvSpPr/>
          <p:nvPr/>
        </p:nvSpPr>
        <p:spPr>
          <a:xfrm>
            <a:off x="420709" y="877790"/>
            <a:ext cx="10127087" cy="369332"/>
          </a:xfrm>
          <a:prstGeom prst="rect">
            <a:avLst/>
          </a:prstGeom>
        </p:spPr>
        <p:txBody>
          <a:bodyPr wrap="square">
            <a:spAutoFit/>
          </a:bodyPr>
          <a:lstStyle/>
          <a:p>
            <a:r>
              <a:rPr lang="en-US" dirty="0" err="1">
                <a:solidFill>
                  <a:srgbClr val="3D3D3D"/>
                </a:solidFill>
                <a:latin typeface="Open Sans"/>
              </a:rPr>
              <a:t>Meningiomas</a:t>
            </a:r>
            <a:r>
              <a:rPr lang="en-US" dirty="0">
                <a:solidFill>
                  <a:srgbClr val="3D3D3D"/>
                </a:solidFill>
                <a:latin typeface="Open Sans"/>
              </a:rPr>
              <a:t> are more common in women, with a ratio of 2:1 </a:t>
            </a:r>
            <a:r>
              <a:rPr lang="en-US" dirty="0" err="1">
                <a:solidFill>
                  <a:srgbClr val="3D3D3D"/>
                </a:solidFill>
                <a:latin typeface="Open Sans"/>
              </a:rPr>
              <a:t>intracranially</a:t>
            </a:r>
            <a:r>
              <a:rPr lang="en-US" dirty="0">
                <a:solidFill>
                  <a:srgbClr val="3D3D3D"/>
                </a:solidFill>
                <a:latin typeface="Open Sans"/>
              </a:rPr>
              <a:t> </a:t>
            </a:r>
            <a:endParaRPr lang="en-US" dirty="0"/>
          </a:p>
        </p:txBody>
      </p:sp>
      <p:sp>
        <p:nvSpPr>
          <p:cNvPr id="4" name="Rectangle 3"/>
          <p:cNvSpPr/>
          <p:nvPr/>
        </p:nvSpPr>
        <p:spPr>
          <a:xfrm>
            <a:off x="420709" y="1747217"/>
            <a:ext cx="11221791" cy="646331"/>
          </a:xfrm>
          <a:prstGeom prst="rect">
            <a:avLst/>
          </a:prstGeom>
        </p:spPr>
        <p:txBody>
          <a:bodyPr wrap="square">
            <a:spAutoFit/>
          </a:bodyPr>
          <a:lstStyle/>
          <a:p>
            <a:r>
              <a:rPr lang="en-US" dirty="0">
                <a:solidFill>
                  <a:srgbClr val="3D3D3D"/>
                </a:solidFill>
                <a:latin typeface="Open Sans"/>
              </a:rPr>
              <a:t>They are uncommon in patients before the age of 40 and should raise suspicion of </a:t>
            </a:r>
            <a:r>
              <a:rPr lang="en-US" dirty="0">
                <a:solidFill>
                  <a:srgbClr val="41699B"/>
                </a:solidFill>
                <a:latin typeface="Open Sans"/>
                <a:hlinkClick r:id="rId2"/>
              </a:rPr>
              <a:t>neurofibromatosis type 2 (NF2)</a:t>
            </a:r>
            <a:r>
              <a:rPr lang="en-US" dirty="0">
                <a:solidFill>
                  <a:srgbClr val="3D3D3D"/>
                </a:solidFill>
                <a:latin typeface="Open Sans"/>
              </a:rPr>
              <a:t> when found in young patients.</a:t>
            </a:r>
            <a:endParaRPr lang="en-US" dirty="0"/>
          </a:p>
        </p:txBody>
      </p:sp>
      <p:sp>
        <p:nvSpPr>
          <p:cNvPr id="5" name="Rectangle 4"/>
          <p:cNvSpPr/>
          <p:nvPr/>
        </p:nvSpPr>
        <p:spPr>
          <a:xfrm>
            <a:off x="420710" y="3144059"/>
            <a:ext cx="11492248" cy="2339102"/>
          </a:xfrm>
          <a:prstGeom prst="rect">
            <a:avLst/>
          </a:prstGeom>
        </p:spPr>
        <p:txBody>
          <a:bodyPr wrap="square">
            <a:spAutoFit/>
          </a:bodyPr>
          <a:lstStyle/>
          <a:p>
            <a:r>
              <a:rPr lang="en-US" sz="2000" dirty="0" smtClean="0">
                <a:solidFill>
                  <a:srgbClr val="002060"/>
                </a:solidFill>
                <a:latin typeface="Open Sans"/>
              </a:rPr>
              <a:t>Imaging</a:t>
            </a:r>
            <a:endParaRPr lang="en-US" dirty="0" smtClean="0">
              <a:solidFill>
                <a:srgbClr val="002060"/>
              </a:solidFill>
              <a:latin typeface="Open Sans"/>
            </a:endParaRPr>
          </a:p>
          <a:p>
            <a:endParaRPr lang="en-US" dirty="0" smtClean="0">
              <a:solidFill>
                <a:srgbClr val="3D3D3D"/>
              </a:solidFill>
              <a:latin typeface="Open Sans"/>
            </a:endParaRPr>
          </a:p>
          <a:p>
            <a:r>
              <a:rPr lang="en-US" dirty="0" smtClean="0">
                <a:solidFill>
                  <a:srgbClr val="3D3D3D"/>
                </a:solidFill>
                <a:latin typeface="Open Sans"/>
              </a:rPr>
              <a:t>MRI </a:t>
            </a:r>
            <a:r>
              <a:rPr lang="en-US" dirty="0">
                <a:solidFill>
                  <a:srgbClr val="3D3D3D"/>
                </a:solidFill>
                <a:latin typeface="Open Sans"/>
              </a:rPr>
              <a:t>is the investigation of choice for the diagnosis and </a:t>
            </a:r>
            <a:r>
              <a:rPr lang="en-US" dirty="0" err="1">
                <a:solidFill>
                  <a:srgbClr val="3D3D3D"/>
                </a:solidFill>
                <a:latin typeface="Open Sans"/>
              </a:rPr>
              <a:t>characterisation</a:t>
            </a:r>
            <a:r>
              <a:rPr lang="en-US" dirty="0">
                <a:solidFill>
                  <a:srgbClr val="3D3D3D"/>
                </a:solidFill>
                <a:latin typeface="Open Sans"/>
              </a:rPr>
              <a:t> of </a:t>
            </a:r>
            <a:r>
              <a:rPr lang="en-US" dirty="0" err="1">
                <a:solidFill>
                  <a:srgbClr val="3D3D3D"/>
                </a:solidFill>
                <a:latin typeface="Open Sans"/>
              </a:rPr>
              <a:t>meningiomas</a:t>
            </a:r>
            <a:r>
              <a:rPr lang="en-US" dirty="0">
                <a:solidFill>
                  <a:srgbClr val="3D3D3D"/>
                </a:solidFill>
                <a:latin typeface="Open Sans"/>
              </a:rPr>
              <a:t>. When appearance and location are typical, the diagnosis can be made with a very high degree of certainty. In some instances, however, the appearances are atypical and careful interpretation is needed to make a correct preoperative diagnosis.</a:t>
            </a:r>
          </a:p>
          <a:p>
            <a:r>
              <a:rPr lang="en-US" dirty="0" err="1">
                <a:solidFill>
                  <a:srgbClr val="3D3D3D"/>
                </a:solidFill>
                <a:latin typeface="Open Sans"/>
              </a:rPr>
              <a:t>Meningiomas</a:t>
            </a:r>
            <a:r>
              <a:rPr lang="en-US" dirty="0">
                <a:solidFill>
                  <a:srgbClr val="3D3D3D"/>
                </a:solidFill>
                <a:latin typeface="Open Sans"/>
              </a:rPr>
              <a:t> typically appear as extra-axial masses with a broad </a:t>
            </a:r>
            <a:r>
              <a:rPr lang="en-US" dirty="0" err="1">
                <a:solidFill>
                  <a:srgbClr val="3D3D3D"/>
                </a:solidFill>
                <a:latin typeface="Open Sans"/>
              </a:rPr>
              <a:t>dural</a:t>
            </a:r>
            <a:r>
              <a:rPr lang="en-US" dirty="0">
                <a:solidFill>
                  <a:srgbClr val="3D3D3D"/>
                </a:solidFill>
                <a:latin typeface="Open Sans"/>
              </a:rPr>
              <a:t> base. They are usually homogeneous and well circumscribed, although many variants are encountered.</a:t>
            </a:r>
          </a:p>
        </p:txBody>
      </p:sp>
    </p:spTree>
    <p:extLst>
      <p:ext uri="{BB962C8B-B14F-4D97-AF65-F5344CB8AC3E}">
        <p14:creationId xmlns:p14="http://schemas.microsoft.com/office/powerpoint/2010/main" val="121620861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284" y="285362"/>
            <a:ext cx="1562637" cy="369332"/>
          </a:xfrm>
          <a:prstGeom prst="rect">
            <a:avLst/>
          </a:prstGeom>
        </p:spPr>
        <p:txBody>
          <a:bodyPr wrap="square">
            <a:spAutoFit/>
          </a:bodyPr>
          <a:lstStyle/>
          <a:p>
            <a:r>
              <a:rPr lang="en-US" b="1" dirty="0" smtClean="0">
                <a:solidFill>
                  <a:srgbClr val="65419B"/>
                </a:solidFill>
                <a:latin typeface="Open Sans"/>
              </a:rPr>
              <a:t>Meningioma</a:t>
            </a:r>
            <a:endParaRPr lang="en-US" b="1" i="0" dirty="0">
              <a:solidFill>
                <a:srgbClr val="65419B"/>
              </a:solidFill>
              <a:effectLst/>
              <a:latin typeface="Open Sans"/>
            </a:endParaRPr>
          </a:p>
        </p:txBody>
      </p:sp>
      <p:sp>
        <p:nvSpPr>
          <p:cNvPr id="3" name="Rectangle 2"/>
          <p:cNvSpPr/>
          <p:nvPr/>
        </p:nvSpPr>
        <p:spPr>
          <a:xfrm>
            <a:off x="253284" y="1028181"/>
            <a:ext cx="10500573" cy="4247317"/>
          </a:xfrm>
          <a:prstGeom prst="rect">
            <a:avLst/>
          </a:prstGeom>
        </p:spPr>
        <p:txBody>
          <a:bodyPr wrap="square">
            <a:spAutoFit/>
          </a:bodyPr>
          <a:lstStyle/>
          <a:p>
            <a:r>
              <a:rPr lang="en-US" b="1" dirty="0" smtClean="0">
                <a:solidFill>
                  <a:srgbClr val="65419B"/>
                </a:solidFill>
                <a:latin typeface="Open Sans"/>
              </a:rPr>
              <a:t>MRI Signal characteristics</a:t>
            </a:r>
          </a:p>
          <a:p>
            <a:endParaRPr lang="en-US" b="1" dirty="0">
              <a:solidFill>
                <a:srgbClr val="65419B"/>
              </a:solidFill>
              <a:latin typeface="Open Sans"/>
            </a:endParaRPr>
          </a:p>
          <a:p>
            <a:r>
              <a:rPr lang="en-US" dirty="0">
                <a:solidFill>
                  <a:srgbClr val="3D3D3D"/>
                </a:solidFill>
                <a:latin typeface="Open Sans"/>
              </a:rPr>
              <a:t>Signal characteristics of typical </a:t>
            </a:r>
            <a:r>
              <a:rPr lang="en-US" dirty="0" err="1">
                <a:solidFill>
                  <a:srgbClr val="3D3D3D"/>
                </a:solidFill>
                <a:latin typeface="Open Sans"/>
              </a:rPr>
              <a:t>meningiomas</a:t>
            </a:r>
            <a:r>
              <a:rPr lang="en-US" dirty="0">
                <a:solidFill>
                  <a:srgbClr val="3D3D3D"/>
                </a:solidFill>
                <a:latin typeface="Open Sans"/>
              </a:rPr>
              <a:t> include:</a:t>
            </a:r>
          </a:p>
          <a:p>
            <a:pPr>
              <a:buFont typeface="Arial" panose="020B0604020202020204" pitchFamily="34" charset="0"/>
              <a:buChar char="•"/>
            </a:pPr>
            <a:r>
              <a:rPr lang="en-US" b="1" dirty="0">
                <a:solidFill>
                  <a:srgbClr val="3D3D3D"/>
                </a:solidFill>
                <a:latin typeface="Open Sans"/>
              </a:rPr>
              <a:t>T1</a:t>
            </a:r>
            <a:endParaRPr lang="en-US" dirty="0">
              <a:solidFill>
                <a:srgbClr val="3D3D3D"/>
              </a:solidFill>
              <a:latin typeface="Open Sans"/>
            </a:endParaRPr>
          </a:p>
          <a:p>
            <a:pPr marL="742950" lvl="1" indent="-285750">
              <a:buFont typeface="Arial" panose="020B0604020202020204" pitchFamily="34" charset="0"/>
              <a:buChar char="•"/>
            </a:pPr>
            <a:r>
              <a:rPr lang="en-US" dirty="0">
                <a:solidFill>
                  <a:srgbClr val="3D3D3D"/>
                </a:solidFill>
                <a:latin typeface="Open Sans"/>
              </a:rPr>
              <a:t>usually isointense to grey matter (60-90%) </a:t>
            </a:r>
            <a:r>
              <a:rPr lang="en-US" baseline="30000" dirty="0">
                <a:solidFill>
                  <a:srgbClr val="3D3D3D"/>
                </a:solidFill>
                <a:latin typeface="Open Sans"/>
              </a:rPr>
              <a:t>3,8, 13</a:t>
            </a:r>
            <a:endParaRPr lang="en-US" dirty="0">
              <a:solidFill>
                <a:srgbClr val="3D3D3D"/>
              </a:solidFill>
              <a:latin typeface="Open Sans"/>
            </a:endParaRPr>
          </a:p>
          <a:p>
            <a:pPr marL="742950" lvl="1" indent="-285750">
              <a:buFont typeface="Arial" panose="020B0604020202020204" pitchFamily="34" charset="0"/>
              <a:buChar char="•"/>
            </a:pPr>
            <a:r>
              <a:rPr lang="en-US" dirty="0" err="1">
                <a:solidFill>
                  <a:srgbClr val="3D3D3D"/>
                </a:solidFill>
                <a:latin typeface="Open Sans"/>
              </a:rPr>
              <a:t>hypointense</a:t>
            </a:r>
            <a:r>
              <a:rPr lang="en-US" dirty="0">
                <a:solidFill>
                  <a:srgbClr val="3D3D3D"/>
                </a:solidFill>
                <a:latin typeface="Open Sans"/>
              </a:rPr>
              <a:t> to grey matter (10-40%): particularly </a:t>
            </a:r>
            <a:r>
              <a:rPr lang="en-US" dirty="0">
                <a:solidFill>
                  <a:srgbClr val="41699B"/>
                </a:solidFill>
                <a:latin typeface="Open Sans"/>
                <a:hlinkClick r:id="rId2"/>
              </a:rPr>
              <a:t>fibrous</a:t>
            </a:r>
            <a:r>
              <a:rPr lang="en-US" dirty="0">
                <a:solidFill>
                  <a:srgbClr val="3D3D3D"/>
                </a:solidFill>
                <a:latin typeface="Open Sans"/>
              </a:rPr>
              <a:t>, </a:t>
            </a:r>
            <a:r>
              <a:rPr lang="en-US" dirty="0" err="1">
                <a:solidFill>
                  <a:srgbClr val="41699B"/>
                </a:solidFill>
                <a:latin typeface="Open Sans"/>
                <a:hlinkClick r:id="rId3"/>
              </a:rPr>
              <a:t>psammomatous</a:t>
            </a:r>
            <a:r>
              <a:rPr lang="en-US" dirty="0">
                <a:solidFill>
                  <a:srgbClr val="3D3D3D"/>
                </a:solidFill>
                <a:latin typeface="Open Sans"/>
              </a:rPr>
              <a:t> variants</a:t>
            </a:r>
          </a:p>
          <a:p>
            <a:pPr>
              <a:buFont typeface="Arial" panose="020B0604020202020204" pitchFamily="34" charset="0"/>
              <a:buChar char="•"/>
            </a:pPr>
            <a:r>
              <a:rPr lang="en-US" b="1" dirty="0">
                <a:solidFill>
                  <a:srgbClr val="3D3D3D"/>
                </a:solidFill>
                <a:latin typeface="Open Sans"/>
              </a:rPr>
              <a:t>T1 C+ (Gd):</a:t>
            </a:r>
            <a:r>
              <a:rPr lang="en-US" dirty="0">
                <a:solidFill>
                  <a:srgbClr val="3D3D3D"/>
                </a:solidFill>
                <a:latin typeface="Open Sans"/>
              </a:rPr>
              <a:t> usually intense and homogeneous enhancement</a:t>
            </a:r>
          </a:p>
          <a:p>
            <a:pPr>
              <a:buFont typeface="Arial" panose="020B0604020202020204" pitchFamily="34" charset="0"/>
              <a:buChar char="•"/>
            </a:pPr>
            <a:r>
              <a:rPr lang="en-US" b="1" dirty="0">
                <a:solidFill>
                  <a:srgbClr val="3D3D3D"/>
                </a:solidFill>
                <a:latin typeface="Open Sans"/>
              </a:rPr>
              <a:t>T2</a:t>
            </a:r>
            <a:endParaRPr lang="en-US" dirty="0">
              <a:solidFill>
                <a:srgbClr val="3D3D3D"/>
              </a:solidFill>
              <a:latin typeface="Open Sans"/>
            </a:endParaRPr>
          </a:p>
          <a:p>
            <a:pPr marL="742950" lvl="1" indent="-285750">
              <a:buFont typeface="Arial" panose="020B0604020202020204" pitchFamily="34" charset="0"/>
              <a:buChar char="•"/>
            </a:pPr>
            <a:r>
              <a:rPr lang="en-US" dirty="0">
                <a:solidFill>
                  <a:srgbClr val="3D3D3D"/>
                </a:solidFill>
                <a:latin typeface="Open Sans"/>
              </a:rPr>
              <a:t>usually isointense to grey matter (~50%) </a:t>
            </a:r>
            <a:r>
              <a:rPr lang="en-US" baseline="30000" dirty="0">
                <a:solidFill>
                  <a:srgbClr val="3D3D3D"/>
                </a:solidFill>
                <a:latin typeface="Open Sans"/>
              </a:rPr>
              <a:t>3,8,13</a:t>
            </a:r>
            <a:endParaRPr lang="en-US" dirty="0">
              <a:solidFill>
                <a:srgbClr val="3D3D3D"/>
              </a:solidFill>
              <a:latin typeface="Open Sans"/>
            </a:endParaRPr>
          </a:p>
          <a:p>
            <a:pPr marL="742950" lvl="1" indent="-285750">
              <a:buFont typeface="Arial" panose="020B0604020202020204" pitchFamily="34" charset="0"/>
              <a:buChar char="•"/>
            </a:pPr>
            <a:r>
              <a:rPr lang="en-US" dirty="0" err="1">
                <a:solidFill>
                  <a:srgbClr val="3D3D3D"/>
                </a:solidFill>
                <a:latin typeface="Open Sans"/>
              </a:rPr>
              <a:t>hyperintense</a:t>
            </a:r>
            <a:r>
              <a:rPr lang="en-US" dirty="0">
                <a:solidFill>
                  <a:srgbClr val="3D3D3D"/>
                </a:solidFill>
                <a:latin typeface="Open Sans"/>
              </a:rPr>
              <a:t> to grey matter (35-40%)</a:t>
            </a:r>
          </a:p>
          <a:p>
            <a:pPr marL="1143000" lvl="2" indent="-228600">
              <a:buFont typeface="Arial" panose="020B0604020202020204" pitchFamily="34" charset="0"/>
              <a:buChar char="•"/>
            </a:pPr>
            <a:r>
              <a:rPr lang="en-US" dirty="0">
                <a:solidFill>
                  <a:srgbClr val="3D3D3D"/>
                </a:solidFill>
                <a:latin typeface="Open Sans"/>
              </a:rPr>
              <a:t>usually correlates with a soft texture and </a:t>
            </a:r>
            <a:r>
              <a:rPr lang="en-US" dirty="0" err="1">
                <a:solidFill>
                  <a:srgbClr val="3D3D3D"/>
                </a:solidFill>
                <a:latin typeface="Open Sans"/>
              </a:rPr>
              <a:t>hypervascular</a:t>
            </a:r>
            <a:r>
              <a:rPr lang="en-US" dirty="0">
                <a:solidFill>
                  <a:srgbClr val="3D3D3D"/>
                </a:solidFill>
                <a:latin typeface="Open Sans"/>
              </a:rPr>
              <a:t> </a:t>
            </a:r>
            <a:r>
              <a:rPr lang="en-US" dirty="0" err="1">
                <a:solidFill>
                  <a:srgbClr val="3D3D3D"/>
                </a:solidFill>
                <a:latin typeface="Open Sans"/>
              </a:rPr>
              <a:t>tumours</a:t>
            </a:r>
            <a:r>
              <a:rPr lang="en-US" dirty="0">
                <a:solidFill>
                  <a:srgbClr val="3D3D3D"/>
                </a:solidFill>
                <a:latin typeface="Open Sans"/>
              </a:rPr>
              <a:t> </a:t>
            </a:r>
            <a:r>
              <a:rPr lang="en-US" baseline="30000" dirty="0">
                <a:solidFill>
                  <a:srgbClr val="3D3D3D"/>
                </a:solidFill>
                <a:latin typeface="Open Sans"/>
              </a:rPr>
              <a:t>13</a:t>
            </a:r>
            <a:endParaRPr lang="en-US" dirty="0">
              <a:solidFill>
                <a:srgbClr val="3D3D3D"/>
              </a:solidFill>
              <a:latin typeface="Open Sans"/>
            </a:endParaRPr>
          </a:p>
          <a:p>
            <a:pPr marL="1143000" lvl="2" indent="-228600">
              <a:buFont typeface="Arial" panose="020B0604020202020204" pitchFamily="34" charset="0"/>
              <a:buChar char="•"/>
            </a:pPr>
            <a:r>
              <a:rPr lang="en-US" dirty="0">
                <a:solidFill>
                  <a:srgbClr val="3D3D3D"/>
                </a:solidFill>
                <a:latin typeface="Open Sans"/>
              </a:rPr>
              <a:t>seen in </a:t>
            </a:r>
            <a:r>
              <a:rPr lang="en-US" dirty="0" err="1">
                <a:solidFill>
                  <a:srgbClr val="41699B"/>
                </a:solidFill>
                <a:latin typeface="Open Sans"/>
                <a:hlinkClick r:id="rId4"/>
              </a:rPr>
              <a:t>microcystic</a:t>
            </a:r>
            <a:r>
              <a:rPr lang="en-US" dirty="0">
                <a:solidFill>
                  <a:srgbClr val="3D3D3D"/>
                </a:solidFill>
                <a:latin typeface="Open Sans"/>
              </a:rPr>
              <a:t>,  </a:t>
            </a:r>
            <a:r>
              <a:rPr lang="en-US" dirty="0">
                <a:solidFill>
                  <a:srgbClr val="41699B"/>
                </a:solidFill>
                <a:latin typeface="Open Sans"/>
                <a:hlinkClick r:id="rId5"/>
              </a:rPr>
              <a:t>secretory</a:t>
            </a:r>
            <a:r>
              <a:rPr lang="en-US" dirty="0">
                <a:solidFill>
                  <a:srgbClr val="3D3D3D"/>
                </a:solidFill>
                <a:latin typeface="Open Sans"/>
              </a:rPr>
              <a:t>, </a:t>
            </a:r>
            <a:r>
              <a:rPr lang="en-US" dirty="0">
                <a:solidFill>
                  <a:srgbClr val="41699B"/>
                </a:solidFill>
                <a:latin typeface="Open Sans"/>
                <a:hlinkClick r:id="rId6"/>
              </a:rPr>
              <a:t>cartilaginous</a:t>
            </a:r>
            <a:r>
              <a:rPr lang="en-US" dirty="0">
                <a:solidFill>
                  <a:srgbClr val="3D3D3D"/>
                </a:solidFill>
                <a:latin typeface="Open Sans"/>
              </a:rPr>
              <a:t> (metaplastic) </a:t>
            </a:r>
            <a:r>
              <a:rPr lang="en-US" dirty="0" err="1">
                <a:solidFill>
                  <a:srgbClr val="41699B"/>
                </a:solidFill>
                <a:latin typeface="Open Sans"/>
                <a:hlinkClick r:id="rId7"/>
              </a:rPr>
              <a:t>chordoid</a:t>
            </a:r>
            <a:r>
              <a:rPr lang="en-US" dirty="0">
                <a:solidFill>
                  <a:srgbClr val="3D3D3D"/>
                </a:solidFill>
                <a:latin typeface="Open Sans"/>
              </a:rPr>
              <a:t> and </a:t>
            </a:r>
            <a:r>
              <a:rPr lang="en-US" dirty="0" err="1">
                <a:solidFill>
                  <a:srgbClr val="41699B"/>
                </a:solidFill>
                <a:latin typeface="Open Sans"/>
                <a:hlinkClick r:id="rId8"/>
              </a:rPr>
              <a:t>angiomatous</a:t>
            </a:r>
            <a:r>
              <a:rPr lang="en-US" dirty="0" err="1">
                <a:solidFill>
                  <a:srgbClr val="3D3D3D"/>
                </a:solidFill>
                <a:latin typeface="Open Sans"/>
              </a:rPr>
              <a:t>variants</a:t>
            </a:r>
            <a:r>
              <a:rPr lang="en-US" dirty="0">
                <a:solidFill>
                  <a:srgbClr val="3D3D3D"/>
                </a:solidFill>
                <a:latin typeface="Open Sans"/>
              </a:rPr>
              <a:t> </a:t>
            </a:r>
            <a:r>
              <a:rPr lang="en-US" baseline="30000" dirty="0">
                <a:solidFill>
                  <a:srgbClr val="3D3D3D"/>
                </a:solidFill>
                <a:latin typeface="Open Sans"/>
              </a:rPr>
              <a:t>12</a:t>
            </a:r>
            <a:endParaRPr lang="en-US" dirty="0">
              <a:solidFill>
                <a:srgbClr val="3D3D3D"/>
              </a:solidFill>
              <a:latin typeface="Open Sans"/>
            </a:endParaRPr>
          </a:p>
          <a:p>
            <a:pPr marL="742950" lvl="1" indent="-285750">
              <a:buFont typeface="Arial" panose="020B0604020202020204" pitchFamily="34" charset="0"/>
              <a:buChar char="•"/>
            </a:pPr>
            <a:r>
              <a:rPr lang="en-US" dirty="0" err="1">
                <a:solidFill>
                  <a:srgbClr val="3D3D3D"/>
                </a:solidFill>
                <a:latin typeface="Open Sans"/>
              </a:rPr>
              <a:t>hypointense</a:t>
            </a:r>
            <a:r>
              <a:rPr lang="en-US" dirty="0">
                <a:solidFill>
                  <a:srgbClr val="3D3D3D"/>
                </a:solidFill>
                <a:latin typeface="Open Sans"/>
              </a:rPr>
              <a:t> to grey matter (10-15%): compared to grey matter and usually correlates with harder texture and more fibrous and calcified contents</a:t>
            </a:r>
            <a:endParaRPr lang="en-US" b="0" i="0" dirty="0">
              <a:solidFill>
                <a:srgbClr val="3D3D3D"/>
              </a:solidFill>
              <a:effectLst/>
              <a:latin typeface="Open Sans"/>
            </a:endParaRPr>
          </a:p>
        </p:txBody>
      </p:sp>
    </p:spTree>
    <p:extLst>
      <p:ext uri="{BB962C8B-B14F-4D97-AF65-F5344CB8AC3E}">
        <p14:creationId xmlns:p14="http://schemas.microsoft.com/office/powerpoint/2010/main" val="3009310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2610</TotalTime>
  <Words>4710</Words>
  <Application>Microsoft Office PowerPoint</Application>
  <PresentationFormat>Widescreen</PresentationFormat>
  <Paragraphs>712</Paragraphs>
  <Slides>102</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102</vt:i4>
      </vt:variant>
    </vt:vector>
  </HeadingPairs>
  <TitlesOfParts>
    <vt:vector size="120" baseType="lpstr">
      <vt:lpstr>AdvGulliv-R</vt:lpstr>
      <vt:lpstr>AdvOT8608a8d1</vt:lpstr>
      <vt:lpstr>AdvOTf9433e2d</vt:lpstr>
      <vt:lpstr>AdvPS982C</vt:lpstr>
      <vt:lpstr>AdvPSMP4</vt:lpstr>
      <vt:lpstr>AdvPTimes</vt:lpstr>
      <vt:lpstr>AdvPTimesB</vt:lpstr>
      <vt:lpstr>Arial</vt:lpstr>
      <vt:lpstr>Arial</vt:lpstr>
      <vt:lpstr>ArialNarrow-Bold</vt:lpstr>
      <vt:lpstr>Calibri</vt:lpstr>
      <vt:lpstr>Calibri Light</vt:lpstr>
      <vt:lpstr>Open Sans</vt:lpstr>
      <vt:lpstr>Times New Roman</vt:lpstr>
      <vt:lpstr>Times-Bold</vt:lpstr>
      <vt:lpstr>Times-Roman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maid</dc:creator>
  <cp:lastModifiedBy>maid</cp:lastModifiedBy>
  <cp:revision>189</cp:revision>
  <dcterms:created xsi:type="dcterms:W3CDTF">2017-12-08T14:50:50Z</dcterms:created>
  <dcterms:modified xsi:type="dcterms:W3CDTF">2017-12-11T06:14:49Z</dcterms:modified>
</cp:coreProperties>
</file>