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5"/>
  </p:notesMasterIdLst>
  <p:sldIdLst>
    <p:sldId id="330" r:id="rId5"/>
    <p:sldId id="331" r:id="rId6"/>
    <p:sldId id="281" r:id="rId7"/>
    <p:sldId id="316" r:id="rId8"/>
    <p:sldId id="282" r:id="rId9"/>
    <p:sldId id="283" r:id="rId10"/>
    <p:sldId id="288" r:id="rId11"/>
    <p:sldId id="284" r:id="rId12"/>
    <p:sldId id="317" r:id="rId13"/>
    <p:sldId id="291" r:id="rId14"/>
    <p:sldId id="296" r:id="rId15"/>
    <p:sldId id="297" r:id="rId16"/>
    <p:sldId id="298" r:id="rId17"/>
    <p:sldId id="300" r:id="rId18"/>
    <p:sldId id="301" r:id="rId19"/>
    <p:sldId id="302" r:id="rId20"/>
    <p:sldId id="304" r:id="rId21"/>
    <p:sldId id="306" r:id="rId22"/>
    <p:sldId id="299" r:id="rId23"/>
    <p:sldId id="328" r:id="rId24"/>
    <p:sldId id="329" r:id="rId25"/>
    <p:sldId id="327" r:id="rId26"/>
    <p:sldId id="305" r:id="rId27"/>
    <p:sldId id="324" r:id="rId28"/>
    <p:sldId id="325" r:id="rId29"/>
    <p:sldId id="326" r:id="rId30"/>
    <p:sldId id="303" r:id="rId31"/>
    <p:sldId id="315" r:id="rId32"/>
    <p:sldId id="319" r:id="rId33"/>
    <p:sldId id="258" r:id="rId34"/>
    <p:sldId id="307" r:id="rId35"/>
    <p:sldId id="333" r:id="rId36"/>
    <p:sldId id="334" r:id="rId37"/>
    <p:sldId id="335" r:id="rId38"/>
    <p:sldId id="308" r:id="rId39"/>
    <p:sldId id="309" r:id="rId40"/>
    <p:sldId id="311" r:id="rId41"/>
    <p:sldId id="314" r:id="rId42"/>
    <p:sldId id="320" r:id="rId43"/>
    <p:sldId id="259" r:id="rId44"/>
    <p:sldId id="273" r:id="rId45"/>
    <p:sldId id="274" r:id="rId46"/>
    <p:sldId id="279" r:id="rId47"/>
    <p:sldId id="321" r:id="rId48"/>
    <p:sldId id="276" r:id="rId49"/>
    <p:sldId id="322" r:id="rId50"/>
    <p:sldId id="290" r:id="rId51"/>
    <p:sldId id="289" r:id="rId52"/>
    <p:sldId id="294" r:id="rId53"/>
    <p:sldId id="33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FC9D"/>
    <a:srgbClr val="000064"/>
    <a:srgbClr val="FAF65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85258" autoAdjust="0"/>
  </p:normalViewPr>
  <p:slideViewPr>
    <p:cSldViewPr snapToGrid="0">
      <p:cViewPr varScale="1">
        <p:scale>
          <a:sx n="62" d="100"/>
          <a:sy n="62" d="100"/>
        </p:scale>
        <p:origin x="-522" y="-78"/>
      </p:cViewPr>
      <p:guideLst>
        <p:guide orient="horz" pos="2160"/>
        <p:guide pos="3840"/>
      </p:guideLst>
    </p:cSldViewPr>
  </p:slideViewPr>
  <p:notesTextViewPr>
    <p:cViewPr>
      <p:scale>
        <a:sx n="1" d="1"/>
        <a:sy n="1" d="1"/>
      </p:scale>
      <p:origin x="0" y="0"/>
    </p:cViewPr>
  </p:notesTextViewPr>
  <p:sorterViewPr>
    <p:cViewPr>
      <p:scale>
        <a:sx n="70" d="100"/>
        <a:sy n="70" d="100"/>
      </p:scale>
      <p:origin x="0" y="64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7F2B1-8C9E-4B55-BF30-8E69A5CB5F11}" type="datetimeFigureOut">
              <a:rPr lang="en-US" smtClean="0"/>
              <a:pPr/>
              <a:t>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F4C304-35FC-4D5D-A022-41966A617FA6}" type="slidenum">
              <a:rPr lang="en-US" smtClean="0"/>
              <a:pPr/>
              <a:t>‹#›</a:t>
            </a:fld>
            <a:endParaRPr lang="en-US"/>
          </a:p>
        </p:txBody>
      </p:sp>
    </p:spTree>
    <p:extLst>
      <p:ext uri="{BB962C8B-B14F-4D97-AF65-F5344CB8AC3E}">
        <p14:creationId xmlns:p14="http://schemas.microsoft.com/office/powerpoint/2010/main" xmlns="" val="422300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Verdana" charset="0"/>
              </a:defRPr>
            </a:lvl1pPr>
            <a:lvl2pPr marL="742950" indent="-285750">
              <a:spcBef>
                <a:spcPct val="30000"/>
              </a:spcBef>
              <a:defRPr sz="1200">
                <a:solidFill>
                  <a:schemeClr val="tx1"/>
                </a:solidFill>
                <a:latin typeface="Verdana" charset="0"/>
              </a:defRPr>
            </a:lvl2pPr>
            <a:lvl3pPr marL="1143000" indent="-228600">
              <a:spcBef>
                <a:spcPct val="30000"/>
              </a:spcBef>
              <a:defRPr sz="1200">
                <a:solidFill>
                  <a:schemeClr val="tx1"/>
                </a:solidFill>
                <a:latin typeface="Verdana" charset="0"/>
              </a:defRPr>
            </a:lvl3pPr>
            <a:lvl4pPr marL="1600200" indent="-228600">
              <a:spcBef>
                <a:spcPct val="30000"/>
              </a:spcBef>
              <a:defRPr sz="1200">
                <a:solidFill>
                  <a:schemeClr val="tx1"/>
                </a:solidFill>
                <a:latin typeface="Verdana" charset="0"/>
              </a:defRPr>
            </a:lvl4pPr>
            <a:lvl5pPr marL="2057400" indent="-228600">
              <a:spcBef>
                <a:spcPct val="30000"/>
              </a:spcBef>
              <a:defRPr sz="1200">
                <a:solidFill>
                  <a:schemeClr val="tx1"/>
                </a:solidFill>
                <a:latin typeface="Verdana" charset="0"/>
              </a:defRPr>
            </a:lvl5pPr>
            <a:lvl6pPr marL="2514600" indent="-228600" eaLnBrk="0" fontAlgn="base" hangingPunct="0">
              <a:spcBef>
                <a:spcPct val="30000"/>
              </a:spcBef>
              <a:spcAft>
                <a:spcPct val="0"/>
              </a:spcAft>
              <a:defRPr sz="1200">
                <a:solidFill>
                  <a:schemeClr val="tx1"/>
                </a:solidFill>
                <a:latin typeface="Verdana" charset="0"/>
              </a:defRPr>
            </a:lvl6pPr>
            <a:lvl7pPr marL="2971800" indent="-228600" eaLnBrk="0" fontAlgn="base" hangingPunct="0">
              <a:spcBef>
                <a:spcPct val="30000"/>
              </a:spcBef>
              <a:spcAft>
                <a:spcPct val="0"/>
              </a:spcAft>
              <a:defRPr sz="1200">
                <a:solidFill>
                  <a:schemeClr val="tx1"/>
                </a:solidFill>
                <a:latin typeface="Verdana" charset="0"/>
              </a:defRPr>
            </a:lvl7pPr>
            <a:lvl8pPr marL="3429000" indent="-228600" eaLnBrk="0" fontAlgn="base" hangingPunct="0">
              <a:spcBef>
                <a:spcPct val="30000"/>
              </a:spcBef>
              <a:spcAft>
                <a:spcPct val="0"/>
              </a:spcAft>
              <a:defRPr sz="1200">
                <a:solidFill>
                  <a:schemeClr val="tx1"/>
                </a:solidFill>
                <a:latin typeface="Verdana" charset="0"/>
              </a:defRPr>
            </a:lvl8pPr>
            <a:lvl9pPr marL="3886200" indent="-228600" eaLnBrk="0" fontAlgn="base" hangingPunct="0">
              <a:spcBef>
                <a:spcPct val="30000"/>
              </a:spcBef>
              <a:spcAft>
                <a:spcPct val="0"/>
              </a:spcAft>
              <a:defRPr sz="1200">
                <a:solidFill>
                  <a:schemeClr val="tx1"/>
                </a:solidFill>
                <a:latin typeface="Verdana" charset="0"/>
              </a:defRPr>
            </a:lvl9pPr>
          </a:lstStyle>
          <a:p>
            <a:pPr>
              <a:spcBef>
                <a:spcPct val="0"/>
              </a:spcBef>
            </a:pPr>
            <a:fld id="{0956FCB6-3FFF-6246-A4E6-6A25F125F09F}" type="slidenum">
              <a:rPr lang="en-GB" altLang="en-US">
                <a:solidFill>
                  <a:prstClr val="black"/>
                </a:solidFill>
              </a:rPr>
              <a:pPr>
                <a:spcBef>
                  <a:spcPct val="0"/>
                </a:spcBef>
              </a:pPr>
              <a:t>2</a:t>
            </a:fld>
            <a:endParaRPr lang="en-GB" altLang="en-US">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da-DK" altLang="en-US">
              <a:latin typeface="Verdana" charset="0"/>
            </a:endParaRPr>
          </a:p>
        </p:txBody>
      </p:sp>
    </p:spTree>
    <p:extLst>
      <p:ext uri="{BB962C8B-B14F-4D97-AF65-F5344CB8AC3E}">
        <p14:creationId xmlns:p14="http://schemas.microsoft.com/office/powerpoint/2010/main" xmlns="" val="101772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Parkin</a:t>
            </a:r>
            <a:r>
              <a:rPr lang="en-US" sz="1200" dirty="0" smtClean="0"/>
              <a:t>, C. G., </a:t>
            </a:r>
            <a:r>
              <a:rPr lang="en-US" sz="1200" dirty="0" err="1" smtClean="0"/>
              <a:t>Homberg</a:t>
            </a:r>
            <a:r>
              <a:rPr lang="en-US" sz="1200" dirty="0" smtClean="0"/>
              <a:t>, A., &amp; </a:t>
            </a:r>
            <a:r>
              <a:rPr lang="en-US" sz="1200" dirty="0" err="1" smtClean="0"/>
              <a:t>Hinzmann</a:t>
            </a:r>
            <a:r>
              <a:rPr lang="en-US" sz="1200" dirty="0" smtClean="0"/>
              <a:t>, R. (2016). 9th Annual Symposium on Self-Monitoring of Blood Glucose, April 28–30, 2016, Madrid, Spain. </a:t>
            </a:r>
            <a:r>
              <a:rPr lang="en-US" sz="1200" i="1" dirty="0" smtClean="0"/>
              <a:t>Diabetes Technology &amp; Therapeutics</a:t>
            </a:r>
            <a:r>
              <a:rPr lang="en-US" sz="1200" dirty="0" smtClean="0"/>
              <a:t>, </a:t>
            </a:r>
            <a:r>
              <a:rPr lang="en-US" sz="1200" i="1" dirty="0" smtClean="0"/>
              <a:t>18</a:t>
            </a:r>
            <a:r>
              <a:rPr lang="en-US" sz="1200" dirty="0" smtClean="0"/>
              <a:t>(11), 727-747.</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28</a:t>
            </a:fld>
            <a:endParaRPr lang="en-US"/>
          </a:p>
        </p:txBody>
      </p:sp>
    </p:spTree>
    <p:extLst>
      <p:ext uri="{BB962C8B-B14F-4D97-AF65-F5344CB8AC3E}">
        <p14:creationId xmlns:p14="http://schemas.microsoft.com/office/powerpoint/2010/main" xmlns="" val="3756615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Tonyushkina</a:t>
            </a:r>
            <a:r>
              <a:rPr lang="en-US" sz="1200" b="0" i="0" kern="1200" dirty="0" smtClean="0">
                <a:solidFill>
                  <a:schemeClr val="tx1"/>
                </a:solidFill>
                <a:effectLst/>
                <a:latin typeface="+mn-lt"/>
                <a:ea typeface="+mn-ea"/>
                <a:cs typeface="+mn-cs"/>
              </a:rPr>
              <a:t>, K., &amp; Nichols, J. H. (2009). Glucose meters: a review of technical challenges to obtaining accurate results.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3</a:t>
            </a:r>
            <a:r>
              <a:rPr lang="en-US" sz="1200" b="0" i="0" kern="1200" dirty="0" smtClean="0">
                <a:solidFill>
                  <a:schemeClr val="tx1"/>
                </a:solidFill>
                <a:effectLst/>
                <a:latin typeface="+mn-lt"/>
                <a:ea typeface="+mn-ea"/>
                <a:cs typeface="+mn-cs"/>
              </a:rPr>
              <a:t>(4), 971-980.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31</a:t>
            </a:fld>
            <a:endParaRPr lang="en-US"/>
          </a:p>
        </p:txBody>
      </p:sp>
    </p:spTree>
    <p:extLst>
      <p:ext uri="{BB962C8B-B14F-4D97-AF65-F5344CB8AC3E}">
        <p14:creationId xmlns:p14="http://schemas.microsoft.com/office/powerpoint/2010/main" xmlns="" val="217289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Kirk, J. K., &amp; </a:t>
            </a:r>
            <a:r>
              <a:rPr lang="en-US" sz="1200" b="0" i="0" kern="1200" dirty="0" err="1" smtClean="0">
                <a:solidFill>
                  <a:schemeClr val="tx1"/>
                </a:solidFill>
                <a:effectLst/>
                <a:latin typeface="+mn-lt"/>
                <a:ea typeface="+mn-ea"/>
                <a:cs typeface="+mn-cs"/>
              </a:rPr>
              <a:t>Stegner</a:t>
            </a:r>
            <a:r>
              <a:rPr lang="en-US" sz="1200" b="0" i="0" kern="1200" dirty="0" smtClean="0">
                <a:solidFill>
                  <a:schemeClr val="tx1"/>
                </a:solidFill>
                <a:effectLst/>
                <a:latin typeface="+mn-lt"/>
                <a:ea typeface="+mn-ea"/>
                <a:cs typeface="+mn-cs"/>
              </a:rPr>
              <a:t>, J. (2010). Self-monitoring of blood glucose: practical aspects.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(2), 435-439.</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35</a:t>
            </a:fld>
            <a:endParaRPr lang="en-US"/>
          </a:p>
        </p:txBody>
      </p:sp>
    </p:spTree>
    <p:extLst>
      <p:ext uri="{BB962C8B-B14F-4D97-AF65-F5344CB8AC3E}">
        <p14:creationId xmlns:p14="http://schemas.microsoft.com/office/powerpoint/2010/main" xmlns="" val="2248133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Kirk, J. K., &amp; </a:t>
            </a:r>
            <a:r>
              <a:rPr lang="en-US" sz="1200" b="0" i="0" kern="1200" dirty="0" err="1" smtClean="0">
                <a:solidFill>
                  <a:schemeClr val="tx1"/>
                </a:solidFill>
                <a:effectLst/>
                <a:latin typeface="+mn-lt"/>
                <a:ea typeface="+mn-ea"/>
                <a:cs typeface="+mn-cs"/>
              </a:rPr>
              <a:t>Stegner</a:t>
            </a:r>
            <a:r>
              <a:rPr lang="en-US" sz="1200" b="0" i="0" kern="1200" dirty="0" smtClean="0">
                <a:solidFill>
                  <a:schemeClr val="tx1"/>
                </a:solidFill>
                <a:effectLst/>
                <a:latin typeface="+mn-lt"/>
                <a:ea typeface="+mn-ea"/>
                <a:cs typeface="+mn-cs"/>
              </a:rPr>
              <a:t>, J. (2010). Self-monitoring of blood glucose: practical aspects.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4</a:t>
            </a:r>
            <a:r>
              <a:rPr lang="en-US" sz="1200" b="0" i="0" kern="1200" dirty="0" smtClean="0">
                <a:solidFill>
                  <a:schemeClr val="tx1"/>
                </a:solidFill>
                <a:effectLst/>
                <a:latin typeface="+mn-lt"/>
                <a:ea typeface="+mn-ea"/>
                <a:cs typeface="+mn-cs"/>
              </a:rPr>
              <a:t>(2), 435-439.</a:t>
            </a:r>
            <a:endParaRPr lang="en-US" dirty="0" smtClean="0"/>
          </a:p>
          <a:p>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36</a:t>
            </a:fld>
            <a:endParaRPr lang="en-US"/>
          </a:p>
        </p:txBody>
      </p:sp>
    </p:spTree>
    <p:extLst>
      <p:ext uri="{BB962C8B-B14F-4D97-AF65-F5344CB8AC3E}">
        <p14:creationId xmlns:p14="http://schemas.microsoft.com/office/powerpoint/2010/main" xmlns="" val="9704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Berard</a:t>
            </a:r>
            <a:r>
              <a:rPr lang="en-US" sz="1200" b="0" i="0" kern="1200" dirty="0" smtClean="0">
                <a:solidFill>
                  <a:schemeClr val="tx1"/>
                </a:solidFill>
                <a:effectLst/>
                <a:latin typeface="+mn-lt"/>
                <a:ea typeface="+mn-ea"/>
                <a:cs typeface="+mn-cs"/>
              </a:rPr>
              <a:t>, L. D. (2013). Clinical Practice Guidelines Monitoring Glycemic Control Canadian Diabetes Association Clinical Practice Guidelines Expert Committee. </a:t>
            </a:r>
            <a:r>
              <a:rPr lang="en-US" sz="1200" b="0" i="1" kern="1200" dirty="0" smtClean="0">
                <a:solidFill>
                  <a:schemeClr val="tx1"/>
                </a:solidFill>
                <a:effectLst/>
                <a:latin typeface="+mn-lt"/>
                <a:ea typeface="+mn-ea"/>
                <a:cs typeface="+mn-cs"/>
              </a:rPr>
              <a:t>Can. J. Diabetes</a:t>
            </a:r>
            <a:r>
              <a:rPr lang="en-US" sz="1200" b="0" i="0" kern="1200" dirty="0" smtClean="0">
                <a:solidFill>
                  <a:schemeClr val="tx1"/>
                </a:solidFill>
                <a:effectLst/>
                <a:latin typeface="+mn-lt"/>
                <a:ea typeface="+mn-ea"/>
                <a:cs typeface="+mn-cs"/>
              </a:rPr>
              <a:t>, (37).</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37</a:t>
            </a:fld>
            <a:endParaRPr lang="en-US"/>
          </a:p>
        </p:txBody>
      </p:sp>
    </p:spTree>
    <p:extLst>
      <p:ext uri="{BB962C8B-B14F-4D97-AF65-F5344CB8AC3E}">
        <p14:creationId xmlns:p14="http://schemas.microsoft.com/office/powerpoint/2010/main" xmlns="" val="331827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Interpreting SMBG results is considered a problem-solving self-care behavior. It is not uncommon for people who are testing their blood glucose, especially people with type 2 diabetes, to be proficient at and feel confident in their ability to perform tests, but to not use their SMBG data in lifestyle decision-making. Additionally, if patients’ HCPs do not use the SMBG data in clinical decision-making, then SMBG is of no value and a waste of resources.</a:t>
            </a:r>
          </a:p>
          <a:p>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40</a:t>
            </a:fld>
            <a:endParaRPr lang="en-US"/>
          </a:p>
        </p:txBody>
      </p:sp>
    </p:spTree>
    <p:extLst>
      <p:ext uri="{BB962C8B-B14F-4D97-AF65-F5344CB8AC3E}">
        <p14:creationId xmlns:p14="http://schemas.microsoft.com/office/powerpoint/2010/main" xmlns="" val="1934066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decisions such as treating hypoglycemia do not require multiple SMBG results to justify taking action. However, most clinical and lifestyle decisions, such as adjusting medication doses, changing food intake, or understanding the effects of exercise, will require three to four blood glucose results taken at the same time of day before taking action.</a:t>
            </a:r>
          </a:p>
          <a:p>
            <a:r>
              <a:rPr lang="en-US" dirty="0" smtClean="0"/>
              <a:t>Pattern management involves both patients and providers performing a systematic review and analysis of the patients’ recorded blood glucose levels.</a:t>
            </a:r>
          </a:p>
          <a:p>
            <a:r>
              <a:rPr lang="en-US" dirty="0" smtClean="0"/>
              <a:t>Some available meters and software programs provide automated pattern detection. Regardless of how patterns are detected, the goal is to proactively make changes in lifestyle or the therapeutic regimen to resolve consistent patterns of high or low blood glucose and attain blood glucose targets</a:t>
            </a:r>
            <a:r>
              <a:rPr lang="en-US" dirty="0"/>
              <a:t>.</a:t>
            </a:r>
            <a:endParaRPr lang="en-US" dirty="0" smtClean="0"/>
          </a:p>
        </p:txBody>
      </p:sp>
      <p:sp>
        <p:nvSpPr>
          <p:cNvPr id="4" name="Slide Number Placeholder 3"/>
          <p:cNvSpPr>
            <a:spLocks noGrp="1"/>
          </p:cNvSpPr>
          <p:nvPr>
            <p:ph type="sldNum" sz="quarter" idx="10"/>
          </p:nvPr>
        </p:nvSpPr>
        <p:spPr/>
        <p:txBody>
          <a:bodyPr/>
          <a:lstStyle/>
          <a:p>
            <a:fld id="{96F4C304-35FC-4D5D-A022-41966A617FA6}" type="slidenum">
              <a:rPr lang="en-US" smtClean="0"/>
              <a:pPr/>
              <a:t>41</a:t>
            </a:fld>
            <a:endParaRPr lang="en-US"/>
          </a:p>
        </p:txBody>
      </p:sp>
    </p:spTree>
    <p:extLst>
      <p:ext uri="{BB962C8B-B14F-4D97-AF65-F5344CB8AC3E}">
        <p14:creationId xmlns:p14="http://schemas.microsoft.com/office/powerpoint/2010/main" xmlns="" val="331203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International Diabetes Federation: Guideline: self-monitoring of blood glucose in non-insulin-treated type 2 diabetes. Brussels, Belgium, International Diabetes Federation, 2009. Available from www.idf.org/webdata/ docs/SMBG_EN2.pdf</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45</a:t>
            </a:fld>
            <a:endParaRPr lang="en-US"/>
          </a:p>
        </p:txBody>
      </p:sp>
    </p:spTree>
    <p:extLst>
      <p:ext uri="{BB962C8B-B14F-4D97-AF65-F5344CB8AC3E}">
        <p14:creationId xmlns:p14="http://schemas.microsoft.com/office/powerpoint/2010/main" xmlns="" val="3333674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t>Parkin</a:t>
            </a:r>
            <a:r>
              <a:rPr lang="en-US" sz="1200" dirty="0" smtClean="0"/>
              <a:t>, C. G., </a:t>
            </a:r>
            <a:r>
              <a:rPr lang="en-US" sz="1200" dirty="0" err="1" smtClean="0"/>
              <a:t>Homberg</a:t>
            </a:r>
            <a:r>
              <a:rPr lang="en-US" sz="1200" dirty="0" smtClean="0"/>
              <a:t>, A., &amp; </a:t>
            </a:r>
            <a:r>
              <a:rPr lang="en-US" sz="1200" dirty="0" err="1" smtClean="0"/>
              <a:t>Hinzmann</a:t>
            </a:r>
            <a:r>
              <a:rPr lang="en-US" sz="1200" dirty="0" smtClean="0"/>
              <a:t>, R. (2016). 9th Annual Symposium on Self-Monitoring of Blood Glucose, April 28–30, 2016, Madrid, Spain. </a:t>
            </a:r>
            <a:r>
              <a:rPr lang="en-US" sz="1200" i="1" dirty="0" smtClean="0"/>
              <a:t>Diabetes Technology &amp; Therapeutics</a:t>
            </a:r>
            <a:r>
              <a:rPr lang="en-US" sz="1200" dirty="0" smtClean="0"/>
              <a:t>, </a:t>
            </a:r>
            <a:r>
              <a:rPr lang="en-US" sz="1200" i="1" dirty="0" smtClean="0"/>
              <a:t>18</a:t>
            </a:r>
            <a:r>
              <a:rPr lang="en-US" sz="1200" dirty="0" smtClean="0"/>
              <a:t>(11), 727-747.</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48</a:t>
            </a:fld>
            <a:endParaRPr lang="en-US"/>
          </a:p>
        </p:txBody>
      </p:sp>
    </p:spTree>
    <p:extLst>
      <p:ext uri="{BB962C8B-B14F-4D97-AF65-F5344CB8AC3E}">
        <p14:creationId xmlns:p14="http://schemas.microsoft.com/office/powerpoint/2010/main" xmlns="" val="18092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Diabetes Care 2016 Jan; 39(Supplement 1): S1-S2.</a:t>
            </a:r>
          </a:p>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5</a:t>
            </a:fld>
            <a:endParaRPr lang="en-US"/>
          </a:p>
        </p:txBody>
      </p:sp>
    </p:spTree>
    <p:extLst>
      <p:ext uri="{BB962C8B-B14F-4D97-AF65-F5344CB8AC3E}">
        <p14:creationId xmlns:p14="http://schemas.microsoft.com/office/powerpoint/2010/main" xmlns="" val="26447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Schnell, O., </a:t>
            </a:r>
            <a:r>
              <a:rPr lang="en-US" sz="1200" b="0" i="0" kern="1200" dirty="0" err="1" smtClean="0">
                <a:solidFill>
                  <a:schemeClr val="tx1"/>
                </a:solidFill>
                <a:effectLst/>
                <a:latin typeface="+mn-lt"/>
                <a:ea typeface="+mn-ea"/>
                <a:cs typeface="+mn-cs"/>
              </a:rPr>
              <a:t>Hanefeld</a:t>
            </a:r>
            <a:r>
              <a:rPr lang="en-US" sz="1200" b="0" i="0" kern="1200" dirty="0" smtClean="0">
                <a:solidFill>
                  <a:schemeClr val="tx1"/>
                </a:solidFill>
                <a:effectLst/>
                <a:latin typeface="+mn-lt"/>
                <a:ea typeface="+mn-ea"/>
                <a:cs typeface="+mn-cs"/>
              </a:rPr>
              <a:t>, M., &amp; </a:t>
            </a:r>
            <a:r>
              <a:rPr lang="en-US" sz="1200" b="0" i="0" kern="1200" dirty="0" err="1" smtClean="0">
                <a:solidFill>
                  <a:schemeClr val="tx1"/>
                </a:solidFill>
                <a:effectLst/>
                <a:latin typeface="+mn-lt"/>
                <a:ea typeface="+mn-ea"/>
                <a:cs typeface="+mn-cs"/>
              </a:rPr>
              <a:t>Monnier</a:t>
            </a:r>
            <a:r>
              <a:rPr lang="en-US" sz="1200" b="0" i="0" kern="1200" dirty="0" smtClean="0">
                <a:solidFill>
                  <a:schemeClr val="tx1"/>
                </a:solidFill>
                <a:effectLst/>
                <a:latin typeface="+mn-lt"/>
                <a:ea typeface="+mn-ea"/>
                <a:cs typeface="+mn-cs"/>
              </a:rPr>
              <a:t>, L. (2014). Self-Monitoring of Blood Glucose A Prerequisite for Diabetes Management in Outcome Trials. </a:t>
            </a:r>
            <a:r>
              <a:rPr lang="en-US" sz="1200" b="0" i="1" kern="1200" dirty="0" smtClean="0">
                <a:solidFill>
                  <a:schemeClr val="tx1"/>
                </a:solidFill>
                <a:effectLst/>
                <a:latin typeface="+mn-lt"/>
                <a:ea typeface="+mn-ea"/>
                <a:cs typeface="+mn-cs"/>
              </a:rPr>
              <a:t>Journal of diabetes science and technology</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8</a:t>
            </a:r>
            <a:r>
              <a:rPr lang="en-US" sz="1200" b="0" i="0" kern="1200" dirty="0" smtClean="0">
                <a:solidFill>
                  <a:schemeClr val="tx1"/>
                </a:solidFill>
                <a:effectLst/>
                <a:latin typeface="+mn-lt"/>
                <a:ea typeface="+mn-ea"/>
                <a:cs typeface="+mn-cs"/>
              </a:rPr>
              <a:t>(3), 609-614.</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6</a:t>
            </a:fld>
            <a:endParaRPr lang="en-US"/>
          </a:p>
        </p:txBody>
      </p:sp>
    </p:spTree>
    <p:extLst>
      <p:ext uri="{BB962C8B-B14F-4D97-AF65-F5344CB8AC3E}">
        <p14:creationId xmlns:p14="http://schemas.microsoft.com/office/powerpoint/2010/main" xmlns="" val="2478539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kern="1200" dirty="0" smtClean="0">
                <a:solidFill>
                  <a:schemeClr val="tx1"/>
                </a:solidFill>
                <a:effectLst/>
                <a:latin typeface="+mn-lt"/>
                <a:ea typeface="+mn-ea"/>
                <a:cs typeface="+mn-cs"/>
              </a:rPr>
              <a:t>Miller, K. M., Beck, R. W., </a:t>
            </a:r>
            <a:r>
              <a:rPr lang="en-US" sz="1200" kern="1200" dirty="0" err="1" smtClean="0">
                <a:solidFill>
                  <a:schemeClr val="tx1"/>
                </a:solidFill>
                <a:effectLst/>
                <a:latin typeface="+mn-lt"/>
                <a:ea typeface="+mn-ea"/>
                <a:cs typeface="+mn-cs"/>
              </a:rPr>
              <a:t>Bergenstal</a:t>
            </a:r>
            <a:r>
              <a:rPr lang="en-US" sz="1200" kern="1200" dirty="0" smtClean="0">
                <a:solidFill>
                  <a:schemeClr val="tx1"/>
                </a:solidFill>
                <a:effectLst/>
                <a:latin typeface="+mn-lt"/>
                <a:ea typeface="+mn-ea"/>
                <a:cs typeface="+mn-cs"/>
              </a:rPr>
              <a:t>, R. M., </a:t>
            </a:r>
            <a:r>
              <a:rPr lang="en-US" sz="1200" kern="1200" dirty="0" err="1" smtClean="0">
                <a:solidFill>
                  <a:schemeClr val="tx1"/>
                </a:solidFill>
                <a:effectLst/>
                <a:latin typeface="+mn-lt"/>
                <a:ea typeface="+mn-ea"/>
                <a:cs typeface="+mn-cs"/>
              </a:rPr>
              <a:t>Goland</a:t>
            </a:r>
            <a:r>
              <a:rPr lang="en-US" sz="1200" kern="1200" dirty="0" smtClean="0">
                <a:solidFill>
                  <a:schemeClr val="tx1"/>
                </a:solidFill>
                <a:effectLst/>
                <a:latin typeface="+mn-lt"/>
                <a:ea typeface="+mn-ea"/>
                <a:cs typeface="+mn-cs"/>
              </a:rPr>
              <a:t>, R. S., Haller, M. J., McGill, J. B., ... &amp; T1D Exchange Clinic Network. (2013). Evidence of a strong association between frequency of self-monitoring of blood glucose and hemoglobin A1c levels in T1D Exchange clinic registry participants. </a:t>
            </a:r>
            <a:r>
              <a:rPr lang="en-US" sz="1200" i="1" kern="1200" dirty="0" smtClean="0">
                <a:solidFill>
                  <a:schemeClr val="tx1"/>
                </a:solidFill>
                <a:effectLst/>
                <a:latin typeface="+mn-lt"/>
                <a:ea typeface="+mn-ea"/>
                <a:cs typeface="+mn-cs"/>
              </a:rPr>
              <a:t>Diabetes Care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36</a:t>
            </a:r>
            <a:r>
              <a:rPr lang="en-US" sz="1200" kern="1200" dirty="0" smtClean="0">
                <a:solidFill>
                  <a:schemeClr val="tx1"/>
                </a:solidFill>
                <a:effectLst/>
                <a:latin typeface="+mn-lt"/>
                <a:ea typeface="+mn-ea"/>
                <a:cs typeface="+mn-cs"/>
              </a:rPr>
              <a:t>(7), 2009-2014.</a:t>
            </a:r>
          </a:p>
          <a:p>
            <a:r>
              <a:rPr lang="en-US" dirty="0" smtClean="0"/>
              <a:t>Chicago</a:t>
            </a:r>
            <a:br>
              <a:rPr lang="en-US" dirty="0" smtClean="0"/>
            </a:b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7</a:t>
            </a:fld>
            <a:endParaRPr lang="en-US"/>
          </a:p>
        </p:txBody>
      </p:sp>
    </p:spTree>
    <p:extLst>
      <p:ext uri="{BB962C8B-B14F-4D97-AF65-F5344CB8AC3E}">
        <p14:creationId xmlns:p14="http://schemas.microsoft.com/office/powerpoint/2010/main" xmlns="" val="41671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Czupryniak</a:t>
            </a:r>
            <a:r>
              <a:rPr lang="en-US" dirty="0" smtClean="0"/>
              <a:t>, L., </a:t>
            </a:r>
            <a:r>
              <a:rPr lang="en-US" dirty="0" err="1" smtClean="0"/>
              <a:t>Barkai</a:t>
            </a:r>
            <a:r>
              <a:rPr lang="en-US" dirty="0" smtClean="0"/>
              <a:t>, L., </a:t>
            </a:r>
            <a:r>
              <a:rPr lang="en-US" dirty="0" err="1" smtClean="0"/>
              <a:t>Bolgarska</a:t>
            </a:r>
            <a:r>
              <a:rPr lang="en-US" dirty="0" smtClean="0"/>
              <a:t>, S., </a:t>
            </a:r>
            <a:r>
              <a:rPr lang="en-US" dirty="0" err="1" smtClean="0"/>
              <a:t>Bronisz</a:t>
            </a:r>
            <a:r>
              <a:rPr lang="en-US" dirty="0" smtClean="0"/>
              <a:t>, A., Broz, J., </a:t>
            </a:r>
            <a:r>
              <a:rPr lang="en-US" dirty="0" err="1" smtClean="0"/>
              <a:t>Cypryk</a:t>
            </a:r>
            <a:r>
              <a:rPr lang="en-US" dirty="0" smtClean="0"/>
              <a:t>, K., ... &amp; </a:t>
            </a:r>
            <a:r>
              <a:rPr lang="en-US" dirty="0" err="1" smtClean="0"/>
              <a:t>Martinka</a:t>
            </a:r>
            <a:r>
              <a:rPr lang="en-US" dirty="0" smtClean="0"/>
              <a:t>, E. (2014). Self-monitoring of blood glucose in diabetes: from evidence to clinical reality in central and eastern </a:t>
            </a:r>
            <a:r>
              <a:rPr lang="en-US" dirty="0" err="1" smtClean="0"/>
              <a:t>europe</a:t>
            </a:r>
            <a:r>
              <a:rPr lang="en-US" dirty="0" smtClean="0"/>
              <a:t>—recommendations from the international central-eastern </a:t>
            </a:r>
            <a:r>
              <a:rPr lang="en-US" dirty="0" err="1" smtClean="0"/>
              <a:t>european</a:t>
            </a:r>
            <a:r>
              <a:rPr lang="en-US" dirty="0" smtClean="0"/>
              <a:t> expert group. </a:t>
            </a:r>
            <a:r>
              <a:rPr lang="en-US" i="1" dirty="0" smtClean="0"/>
              <a:t>Diabetes technology &amp; therapeutics</a:t>
            </a:r>
            <a:r>
              <a:rPr lang="en-US" dirty="0" smtClean="0"/>
              <a:t>, </a:t>
            </a:r>
            <a:r>
              <a:rPr lang="en-US" i="1" dirty="0" smtClean="0"/>
              <a:t>16</a:t>
            </a:r>
            <a:r>
              <a:rPr lang="en-US" dirty="0" smtClean="0"/>
              <a:t>(7), 460-475.</a:t>
            </a:r>
          </a:p>
        </p:txBody>
      </p:sp>
      <p:sp>
        <p:nvSpPr>
          <p:cNvPr id="4" name="Slide Number Placeholder 3"/>
          <p:cNvSpPr>
            <a:spLocks noGrp="1"/>
          </p:cNvSpPr>
          <p:nvPr>
            <p:ph type="sldNum" sz="quarter" idx="10"/>
          </p:nvPr>
        </p:nvSpPr>
        <p:spPr/>
        <p:txBody>
          <a:bodyPr/>
          <a:lstStyle/>
          <a:p>
            <a:fld id="{96F4C304-35FC-4D5D-A022-41966A617FA6}" type="slidenum">
              <a:rPr lang="en-US" smtClean="0"/>
              <a:pPr/>
              <a:t>8</a:t>
            </a:fld>
            <a:endParaRPr lang="en-US"/>
          </a:p>
        </p:txBody>
      </p:sp>
    </p:spTree>
    <p:extLst>
      <p:ext uri="{BB962C8B-B14F-4D97-AF65-F5344CB8AC3E}">
        <p14:creationId xmlns:p14="http://schemas.microsoft.com/office/powerpoint/2010/main" xmlns="" val="3879331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10</a:t>
            </a:fld>
            <a:endParaRPr lang="en-US"/>
          </a:p>
        </p:txBody>
      </p:sp>
    </p:spTree>
    <p:extLst>
      <p:ext uri="{BB962C8B-B14F-4D97-AF65-F5344CB8AC3E}">
        <p14:creationId xmlns:p14="http://schemas.microsoft.com/office/powerpoint/2010/main" xmlns="" val="748163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13</a:t>
            </a:fld>
            <a:endParaRPr lang="en-US"/>
          </a:p>
        </p:txBody>
      </p:sp>
    </p:spTree>
    <p:extLst>
      <p:ext uri="{BB962C8B-B14F-4D97-AF65-F5344CB8AC3E}">
        <p14:creationId xmlns:p14="http://schemas.microsoft.com/office/powerpoint/2010/main" xmlns="" val="949030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14</a:t>
            </a:fld>
            <a:endParaRPr lang="en-US"/>
          </a:p>
        </p:txBody>
      </p:sp>
    </p:spTree>
    <p:extLst>
      <p:ext uri="{BB962C8B-B14F-4D97-AF65-F5344CB8AC3E}">
        <p14:creationId xmlns:p14="http://schemas.microsoft.com/office/powerpoint/2010/main" xmlns="" val="190340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Austin, M. M. (2013). The two skill sets of self-monitoring of blood glucose education: the operational and the interpretive. </a:t>
            </a:r>
            <a:r>
              <a:rPr lang="en-US" sz="1200" b="0" i="1" kern="1200" dirty="0" smtClean="0">
                <a:solidFill>
                  <a:schemeClr val="tx1"/>
                </a:solidFill>
                <a:effectLst/>
                <a:latin typeface="+mn-lt"/>
                <a:ea typeface="+mn-ea"/>
                <a:cs typeface="+mn-cs"/>
              </a:rPr>
              <a:t>Diabetes Spectrum</a:t>
            </a:r>
            <a:r>
              <a:rPr lang="en-US" sz="1200" b="0" i="0" kern="1200" dirty="0" smtClean="0">
                <a:solidFill>
                  <a:schemeClr val="tx1"/>
                </a:solidFill>
                <a:effectLst/>
                <a:latin typeface="+mn-lt"/>
                <a:ea typeface="+mn-ea"/>
                <a:cs typeface="+mn-cs"/>
              </a:rPr>
              <a:t>, </a:t>
            </a:r>
            <a:r>
              <a:rPr lang="en-US" sz="1200" b="0" i="1" kern="1200" dirty="0" smtClean="0">
                <a:solidFill>
                  <a:schemeClr val="tx1"/>
                </a:solidFill>
                <a:effectLst/>
                <a:latin typeface="+mn-lt"/>
                <a:ea typeface="+mn-ea"/>
                <a:cs typeface="+mn-cs"/>
              </a:rPr>
              <a:t>26</a:t>
            </a:r>
            <a:r>
              <a:rPr lang="en-US" sz="1200" b="0" i="0" kern="1200" dirty="0" smtClean="0">
                <a:solidFill>
                  <a:schemeClr val="tx1"/>
                </a:solidFill>
                <a:effectLst/>
                <a:latin typeface="+mn-lt"/>
                <a:ea typeface="+mn-ea"/>
                <a:cs typeface="+mn-cs"/>
              </a:rPr>
              <a:t>(2), 83-90.</a:t>
            </a:r>
            <a:endParaRPr lang="en-US" dirty="0"/>
          </a:p>
        </p:txBody>
      </p:sp>
      <p:sp>
        <p:nvSpPr>
          <p:cNvPr id="4" name="Slide Number Placeholder 3"/>
          <p:cNvSpPr>
            <a:spLocks noGrp="1"/>
          </p:cNvSpPr>
          <p:nvPr>
            <p:ph type="sldNum" sz="quarter" idx="10"/>
          </p:nvPr>
        </p:nvSpPr>
        <p:spPr/>
        <p:txBody>
          <a:bodyPr/>
          <a:lstStyle/>
          <a:p>
            <a:fld id="{96F4C304-35FC-4D5D-A022-41966A617FA6}" type="slidenum">
              <a:rPr lang="en-US" smtClean="0"/>
              <a:pPr/>
              <a:t>19</a:t>
            </a:fld>
            <a:endParaRPr lang="en-US"/>
          </a:p>
        </p:txBody>
      </p:sp>
    </p:spTree>
    <p:extLst>
      <p:ext uri="{BB962C8B-B14F-4D97-AF65-F5344CB8AC3E}">
        <p14:creationId xmlns:p14="http://schemas.microsoft.com/office/powerpoint/2010/main" xmlns="" val="2506131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191192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182907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xmlns="" val="2673652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873512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pic>
        <p:nvPicPr>
          <p:cNvPr id="7"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397797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496683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412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2347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0037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17446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3216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1636383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41960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67268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00668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cstate="print"/>
          <a:srcRect l="14394"/>
          <a:stretch>
            <a:fillRect/>
          </a:stretch>
        </p:blipFill>
        <p:spPr bwMode="auto">
          <a:xfrm>
            <a:off x="0" y="1388537"/>
            <a:ext cx="11355917" cy="4044951"/>
          </a:xfrm>
          <a:prstGeom prst="rect">
            <a:avLst/>
          </a:prstGeom>
          <a:noFill/>
          <a:ln w="9525">
            <a:noFill/>
            <a:miter lim="800000"/>
            <a:headEnd/>
            <a:tailEnd/>
          </a:ln>
        </p:spPr>
      </p:pic>
      <p:sp>
        <p:nvSpPr>
          <p:cNvPr id="232451" name="Rectangle 3"/>
          <p:cNvSpPr>
            <a:spLocks noGrp="1" noChangeArrowheads="1"/>
          </p:cNvSpPr>
          <p:nvPr>
            <p:ph type="ctrTitle"/>
          </p:nvPr>
        </p:nvSpPr>
        <p:spPr>
          <a:xfrm>
            <a:off x="706967" y="225429"/>
            <a:ext cx="10363200" cy="1470025"/>
          </a:xfrm>
        </p:spPr>
        <p:txBody>
          <a:bodyPr/>
          <a:lstStyle>
            <a:lvl1pPr>
              <a:defRPr sz="4800" b="1"/>
            </a:lvl1pPr>
          </a:lstStyle>
          <a:p>
            <a:r>
              <a:rPr lang="en-GB"/>
              <a:t>Click to edit Master title style</a:t>
            </a:r>
          </a:p>
        </p:txBody>
      </p:sp>
      <p:sp>
        <p:nvSpPr>
          <p:cNvPr id="232452"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GB"/>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570" indent="0">
              <a:buNone/>
              <a:defRPr sz="2400"/>
            </a:lvl2pPr>
            <a:lvl3pPr marL="1219140" indent="0">
              <a:buNone/>
              <a:defRPr sz="2100"/>
            </a:lvl3pPr>
            <a:lvl4pPr marL="1828709" indent="0">
              <a:buNone/>
              <a:defRPr sz="1900"/>
            </a:lvl4pPr>
            <a:lvl5pPr marL="2438278" indent="0">
              <a:buNone/>
              <a:defRPr sz="1900"/>
            </a:lvl5pPr>
            <a:lvl6pPr marL="3047848" indent="0">
              <a:buNone/>
              <a:defRPr sz="1900"/>
            </a:lvl6pPr>
            <a:lvl7pPr marL="3657418" indent="0">
              <a:buNone/>
              <a:defRPr sz="1900"/>
            </a:lvl7pPr>
            <a:lvl8pPr marL="4266987" indent="0">
              <a:buNone/>
              <a:defRPr sz="1900"/>
            </a:lvl8pPr>
            <a:lvl9pPr marL="4876557" indent="0">
              <a:buNone/>
              <a:defRPr sz="19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923" y="1600203"/>
            <a:ext cx="5344583" cy="42878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35706" y="1600203"/>
            <a:ext cx="5346700" cy="4287839"/>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82810E-7C0E-4191-BA14-D8FCE94AD6DD}" type="datetimeFigureOut">
              <a:rPr lang="en-US" smtClean="0"/>
              <a:pPr/>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xmlns="" val="406215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endParaRPr lang="en-US" noProof="0" smtClean="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0373" y="344491"/>
            <a:ext cx="2722033" cy="55435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7924" y="344491"/>
            <a:ext cx="7969249" cy="55435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Liraglutide_Borde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l="14394"/>
          <a:stretch>
            <a:fillRect/>
          </a:stretch>
        </p:blipFill>
        <p:spPr bwMode="auto">
          <a:xfrm>
            <a:off x="3" y="1389066"/>
            <a:ext cx="11355388" cy="4044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499" name="Rectangle 3"/>
          <p:cNvSpPr>
            <a:spLocks noGrp="1" noChangeArrowheads="1"/>
          </p:cNvSpPr>
          <p:nvPr>
            <p:ph type="ctrTitle"/>
          </p:nvPr>
        </p:nvSpPr>
        <p:spPr>
          <a:xfrm>
            <a:off x="706967" y="225430"/>
            <a:ext cx="10363200" cy="1470025"/>
          </a:xfrm>
        </p:spPr>
        <p:txBody>
          <a:bodyPr/>
          <a:lstStyle>
            <a:lvl1pPr>
              <a:defRPr sz="3600" b="1"/>
            </a:lvl1pPr>
          </a:lstStyle>
          <a:p>
            <a:r>
              <a:rPr lang="en-GB"/>
              <a:t>Click to edit Master title style</a:t>
            </a:r>
          </a:p>
        </p:txBody>
      </p:sp>
      <p:sp>
        <p:nvSpPr>
          <p:cNvPr id="234500" name="Rectangle 4"/>
          <p:cNvSpPr>
            <a:spLocks noGrp="1" noChangeArrowheads="1"/>
          </p:cNvSpPr>
          <p:nvPr>
            <p:ph type="subTitle" idx="1"/>
          </p:nvPr>
        </p:nvSpPr>
        <p:spPr>
          <a:xfrm>
            <a:off x="706967" y="2659063"/>
            <a:ext cx="85344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xmlns="" val="84075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94328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1089335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6071" y="344489"/>
            <a:ext cx="10166351" cy="730251"/>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7917" y="1600203"/>
            <a:ext cx="10894483" cy="4287839"/>
          </a:xfrm>
        </p:spPr>
        <p:txBody>
          <a:bodyPr/>
          <a:lstStyle/>
          <a:p>
            <a:pPr lvl="0"/>
            <a:endParaRPr lang="en-US" noProof="0"/>
          </a:p>
        </p:txBody>
      </p:sp>
    </p:spTree>
    <p:extLst>
      <p:ext uri="{BB962C8B-B14F-4D97-AF65-F5344CB8AC3E}">
        <p14:creationId xmlns:p14="http://schemas.microsoft.com/office/powerpoint/2010/main" xmlns="" val="1156397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a:xfrm>
            <a:off x="10348917" y="-127000"/>
            <a:ext cx="1201737" cy="471488"/>
          </a:xfrm>
          <a:prstGeom prst="rect">
            <a:avLst/>
          </a:prstGeom>
        </p:spPr>
        <p:txBody>
          <a:bodyPr vert="horz" wrap="square" lIns="91434" tIns="45718" rIns="91434" bIns="45718" numCol="1" anchor="t" anchorCtr="0" compatLnSpc="1">
            <a:prstTxWarp prst="textNoShape">
              <a:avLst/>
            </a:prstTxWarp>
          </a:bodyPr>
          <a:lstStyle>
            <a:lvl1pPr eaLnBrk="1" hangingPunct="1">
              <a:defRPr>
                <a:latin typeface="Verdana" panose="020B0604030504040204" pitchFamily="34" charset="0"/>
              </a:defRPr>
            </a:lvl1pPr>
          </a:lstStyle>
          <a:p>
            <a:pPr fontAlgn="base">
              <a:spcBef>
                <a:spcPct val="0"/>
              </a:spcBef>
              <a:spcAft>
                <a:spcPct val="0"/>
              </a:spcAft>
              <a:defRPr/>
            </a:pPr>
            <a:fld id="{CB4F5C09-FFFE-194B-8BAF-90773A840D9B}" type="slidenum">
              <a:rPr lang="en-GB" altLang="en-US">
                <a:solidFill>
                  <a:srgbClr val="001965"/>
                </a:solidFill>
                <a:cs typeface="Arial" pitchFamily="34" charset="0"/>
              </a:rPr>
              <a:pPr fontAlgn="base">
                <a:spcBef>
                  <a:spcPct val="0"/>
                </a:spcBef>
                <a:spcAft>
                  <a:spcPct val="0"/>
                </a:spcAft>
                <a:defRPr/>
              </a:pPr>
              <a:t>‹#›</a:t>
            </a:fld>
            <a:endParaRPr lang="en-GB" altLang="en-US">
              <a:solidFill>
                <a:srgbClr val="001965"/>
              </a:solidFill>
              <a:cs typeface="Arial" pitchFamily="34" charset="0"/>
            </a:endParaRPr>
          </a:p>
        </p:txBody>
      </p:sp>
    </p:spTree>
    <p:extLst>
      <p:ext uri="{BB962C8B-B14F-4D97-AF65-F5344CB8AC3E}">
        <p14:creationId xmlns:p14="http://schemas.microsoft.com/office/powerpoint/2010/main" xmlns="" val="74063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xmlns="" val="13895069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82810E-7C0E-4191-BA14-D8FCE94AD6DD}"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xmlns="" val="576798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422401" y="1749631"/>
            <a:ext cx="5462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6307200" y="1749631"/>
            <a:ext cx="54624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xmlns="" val="17062992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xmlns="" val="27473825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xmlns="" val="436027542"/>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422400" y="1749631"/>
            <a:ext cx="113472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422400" y="687229"/>
            <a:ext cx="11347200" cy="521883"/>
          </a:xfrm>
        </p:spPr>
        <p:txBody>
          <a:bodyPr/>
          <a:lstStyle>
            <a:lvl1pPr>
              <a:defRPr sz="28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xmlns="" val="110069483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2" hasCustomPrompt="1"/>
          </p:nvPr>
        </p:nvSpPr>
        <p:spPr>
          <a:xfrm>
            <a:off x="304800" y="6477000"/>
            <a:ext cx="11582400" cy="304800"/>
          </a:xfrm>
        </p:spPr>
        <p:txBody>
          <a:bodyPr anchor="b">
            <a:noAutofit/>
          </a:bodyPr>
          <a:lstStyle>
            <a:lvl1pPr marL="0" indent="0">
              <a:spcBef>
                <a:spcPts val="0"/>
              </a:spcBef>
              <a:spcAft>
                <a:spcPts val="133"/>
              </a:spcAft>
              <a:buNone/>
              <a:defRPr sz="1600"/>
            </a:lvl1pPr>
          </a:lstStyle>
          <a:p>
            <a:pPr lvl="0"/>
            <a:r>
              <a:rPr lang="en-US" dirty="0" smtClean="0"/>
              <a:t>Footnotes</a:t>
            </a:r>
          </a:p>
        </p:txBody>
      </p:sp>
    </p:spTree>
    <p:extLst>
      <p:ext uri="{BB962C8B-B14F-4D97-AF65-F5344CB8AC3E}">
        <p14:creationId xmlns:p14="http://schemas.microsoft.com/office/powerpoint/2010/main" xmlns="" val="20714035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82810E-7C0E-4191-BA14-D8FCE94AD6DD}" type="datetimeFigureOut">
              <a:rPr lang="en-US" smtClean="0"/>
              <a:pPr/>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2D38B-7ABE-4B19-BDDD-FAE9831E41E7}" type="slidenum">
              <a:rPr lang="en-US" smtClean="0"/>
              <a:pPr/>
              <a:t>‹#›</a:t>
            </a:fld>
            <a:endParaRPr lang="en-US"/>
          </a:p>
        </p:txBody>
      </p:sp>
    </p:spTree>
    <p:extLst>
      <p:ext uri="{BB962C8B-B14F-4D97-AF65-F5344CB8AC3E}">
        <p14:creationId xmlns:p14="http://schemas.microsoft.com/office/powerpoint/2010/main" xmlns="" val="154232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82810E-7C0E-4191-BA14-D8FCE94AD6DD}" type="datetimeFigureOut">
              <a:rPr lang="en-US" smtClean="0"/>
              <a:pPr/>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2D38B-7ABE-4B19-BDDD-FAE9831E41E7}"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172332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82810E-7C0E-4191-BA14-D8FCE94AD6DD}" type="datetimeFigureOut">
              <a:rPr lang="en-US" smtClean="0"/>
              <a:pPr/>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2D38B-7ABE-4B19-BDDD-FAE9831E41E7}" type="slidenum">
              <a:rPr lang="en-US" smtClean="0"/>
              <a:pPr/>
              <a:t>‹#›</a:t>
            </a:fld>
            <a:endParaRPr lang="en-US"/>
          </a:p>
        </p:txBody>
      </p:sp>
      <p:pic>
        <p:nvPicPr>
          <p:cNvPr id="6"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2696310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D38B-7ABE-4B19-BDDD-FAE9831E41E7}" type="slidenum">
              <a:rPr lang="en-US" smtClean="0"/>
              <a:pPr/>
              <a:t>‹#›</a:t>
            </a:fld>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356874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82810E-7C0E-4191-BA14-D8FCE94AD6DD}" type="datetimeFigureOut">
              <a:rPr lang="en-US" smtClean="0"/>
              <a:pPr/>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2D38B-7ABE-4B19-BDDD-FAE9831E41E7}" type="slidenum">
              <a:rPr lang="en-US" smtClean="0"/>
              <a:pPr/>
              <a:t>‹#›</a:t>
            </a:fld>
            <a:endParaRPr lang="en-US"/>
          </a:p>
        </p:txBody>
      </p:sp>
      <p:pic>
        <p:nvPicPr>
          <p:cNvPr id="9" name="Picture 2"/>
          <p:cNvPicPr>
            <a:picLocks noChangeAspect="1" noChangeArrowheads="1"/>
          </p:cNvPicPr>
          <p:nvPr userDrawn="1"/>
        </p:nvPicPr>
        <p:blipFill>
          <a:blip r:embed="rId2" cstate="print"/>
          <a:srcRect/>
          <a:stretch>
            <a:fillRect/>
          </a:stretch>
        </p:blipFill>
        <p:spPr bwMode="auto">
          <a:xfrm>
            <a:off x="10502539" y="6205602"/>
            <a:ext cx="1585551" cy="548640"/>
          </a:xfrm>
          <a:prstGeom prst="rect">
            <a:avLst/>
          </a:prstGeom>
          <a:noFill/>
          <a:ln w="9525">
            <a:noFill/>
            <a:miter lim="800000"/>
            <a:headEnd/>
            <a:tailEnd/>
          </a:ln>
          <a:effectLst/>
        </p:spPr>
      </p:pic>
    </p:spTree>
    <p:extLst>
      <p:ext uri="{BB962C8B-B14F-4D97-AF65-F5344CB8AC3E}">
        <p14:creationId xmlns:p14="http://schemas.microsoft.com/office/powerpoint/2010/main" xmlns="" val="1501368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2810E-7C0E-4191-BA14-D8FCE94AD6DD}" type="datetimeFigureOut">
              <a:rPr lang="en-US" smtClean="0"/>
              <a:pPr/>
              <a:t>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D38B-7ABE-4B19-BDDD-FAE9831E41E7}" type="slidenum">
              <a:rPr lang="en-US" smtClean="0"/>
              <a:pPr/>
              <a:t>‹#›</a:t>
            </a:fld>
            <a:endParaRPr lang="en-US"/>
          </a:p>
        </p:txBody>
      </p:sp>
    </p:spTree>
    <p:extLst>
      <p:ext uri="{BB962C8B-B14F-4D97-AF65-F5344CB8AC3E}">
        <p14:creationId xmlns:p14="http://schemas.microsoft.com/office/powerpoint/2010/main" xmlns="" val="1278925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2810E-7C0E-4191-BA14-D8FCE94AD6DD}" type="datetimeFigureOut">
              <a:rPr lang="en-US" smtClean="0">
                <a:solidFill>
                  <a:prstClr val="black">
                    <a:tint val="75000"/>
                  </a:prstClr>
                </a:solidFill>
              </a:rPr>
              <a:pPr/>
              <a:t>1/4/2017</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2D38B-7ABE-4B19-BDDD-FAE9831E41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023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Lira_Blue_KLine"/>
          <p:cNvPicPr>
            <a:picLocks noChangeAspect="1" noChangeArrowheads="1"/>
          </p:cNvPicPr>
          <p:nvPr/>
        </p:nvPicPr>
        <p:blipFill>
          <a:blip r:embed="rId13" cstate="print"/>
          <a:srcRect/>
          <a:stretch>
            <a:fillRect/>
          </a:stretch>
        </p:blipFill>
        <p:spPr bwMode="auto">
          <a:xfrm>
            <a:off x="702733" y="258233"/>
            <a:ext cx="10856384" cy="933451"/>
          </a:xfrm>
          <a:prstGeom prst="rect">
            <a:avLst/>
          </a:prstGeom>
          <a:noFill/>
          <a:ln w="9525">
            <a:noFill/>
            <a:miter lim="800000"/>
            <a:headEnd/>
            <a:tailEnd/>
          </a:ln>
        </p:spPr>
      </p:pic>
      <p:sp>
        <p:nvSpPr>
          <p:cNvPr id="2051" name="Rectangle 3"/>
          <p:cNvSpPr>
            <a:spLocks noGrp="1" noChangeArrowheads="1"/>
          </p:cNvSpPr>
          <p:nvPr>
            <p:ph type="title"/>
          </p:nvPr>
        </p:nvSpPr>
        <p:spPr bwMode="auto">
          <a:xfrm>
            <a:off x="1126071" y="345021"/>
            <a:ext cx="10166351" cy="730249"/>
          </a:xfrm>
          <a:prstGeom prst="rect">
            <a:avLst/>
          </a:prstGeom>
          <a:noFill/>
          <a:ln w="9525">
            <a:noFill/>
            <a:miter lim="800000"/>
            <a:headEnd/>
            <a:tailEnd/>
          </a:ln>
        </p:spPr>
        <p:txBody>
          <a:bodyPr vert="horz" wrap="square" lIns="121914" tIns="60957" rIns="121914" bIns="60957" numCol="1" anchor="ctr" anchorCtr="0" compatLnSpc="1">
            <a:prstTxWarp prst="textNoShape">
              <a:avLst/>
            </a:prstTxWarp>
          </a:bodyPr>
          <a:lstStyle/>
          <a:p>
            <a:pPr lvl="0"/>
            <a:r>
              <a:rPr lang="en-GB" smtClean="0"/>
              <a:t>Click to edit Master title style</a:t>
            </a:r>
          </a:p>
        </p:txBody>
      </p:sp>
      <p:sp>
        <p:nvSpPr>
          <p:cNvPr id="2052" name="Rectangle 4"/>
          <p:cNvSpPr>
            <a:spLocks noGrp="1" noChangeArrowheads="1"/>
          </p:cNvSpPr>
          <p:nvPr>
            <p:ph type="body" idx="1"/>
          </p:nvPr>
        </p:nvSpPr>
        <p:spPr bwMode="auto">
          <a:xfrm>
            <a:off x="687917" y="1600203"/>
            <a:ext cx="10894483" cy="4288367"/>
          </a:xfrm>
          <a:prstGeom prst="rect">
            <a:avLst/>
          </a:prstGeom>
          <a:noFill/>
          <a:ln w="9525">
            <a:noFill/>
            <a:miter lim="800000"/>
            <a:headEnd/>
            <a:tailEnd/>
          </a:ln>
        </p:spPr>
        <p:txBody>
          <a:bodyPr vert="horz" wrap="square" lIns="121914" tIns="60957" rIns="121914" bIns="60957"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1430" name="Rectangle 6"/>
          <p:cNvSpPr>
            <a:spLocks noGrp="1" noChangeArrowheads="1"/>
          </p:cNvSpPr>
          <p:nvPr>
            <p:ph type="ftr" sz="quarter" idx="3"/>
          </p:nvPr>
        </p:nvSpPr>
        <p:spPr bwMode="auto">
          <a:xfrm>
            <a:off x="626533" y="-126997"/>
            <a:ext cx="7791451" cy="472017"/>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100">
                <a:solidFill>
                  <a:srgbClr val="BDB2A4"/>
                </a:solidFill>
                <a:latin typeface="+mn-lt"/>
              </a:defRPr>
            </a:lvl1pPr>
          </a:lstStyle>
          <a:p>
            <a:pPr fontAlgn="base">
              <a:spcBef>
                <a:spcPct val="0"/>
              </a:spcBef>
              <a:spcAft>
                <a:spcPct val="0"/>
              </a:spcAft>
              <a:defRPr/>
            </a:pPr>
            <a:endParaRPr lang="en-GB">
              <a:cs typeface="Arial"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300">
          <a:solidFill>
            <a:schemeClr val="tx1"/>
          </a:solidFill>
          <a:latin typeface="+mj-lt"/>
          <a:ea typeface="+mj-ea"/>
          <a:cs typeface="+mj-cs"/>
        </a:defRPr>
      </a:lvl1pPr>
      <a:lvl2pPr algn="l" rtl="0" eaLnBrk="0" fontAlgn="base" hangingPunct="0">
        <a:lnSpc>
          <a:spcPct val="90000"/>
        </a:lnSpc>
        <a:spcBef>
          <a:spcPct val="0"/>
        </a:spcBef>
        <a:spcAft>
          <a:spcPct val="0"/>
        </a:spcAft>
        <a:defRPr sz="4300">
          <a:solidFill>
            <a:schemeClr val="tx1"/>
          </a:solidFill>
          <a:latin typeface="Verdana" pitchFamily="34" charset="0"/>
        </a:defRPr>
      </a:lvl2pPr>
      <a:lvl3pPr algn="l" rtl="0" eaLnBrk="0" fontAlgn="base" hangingPunct="0">
        <a:lnSpc>
          <a:spcPct val="90000"/>
        </a:lnSpc>
        <a:spcBef>
          <a:spcPct val="0"/>
        </a:spcBef>
        <a:spcAft>
          <a:spcPct val="0"/>
        </a:spcAft>
        <a:defRPr sz="4300">
          <a:solidFill>
            <a:schemeClr val="tx1"/>
          </a:solidFill>
          <a:latin typeface="Verdana" pitchFamily="34" charset="0"/>
        </a:defRPr>
      </a:lvl3pPr>
      <a:lvl4pPr algn="l" rtl="0" eaLnBrk="0" fontAlgn="base" hangingPunct="0">
        <a:lnSpc>
          <a:spcPct val="90000"/>
        </a:lnSpc>
        <a:spcBef>
          <a:spcPct val="0"/>
        </a:spcBef>
        <a:spcAft>
          <a:spcPct val="0"/>
        </a:spcAft>
        <a:defRPr sz="4300">
          <a:solidFill>
            <a:schemeClr val="tx1"/>
          </a:solidFill>
          <a:latin typeface="Verdana" pitchFamily="34" charset="0"/>
        </a:defRPr>
      </a:lvl4pPr>
      <a:lvl5pPr algn="l" rtl="0" eaLnBrk="0" fontAlgn="base" hangingPunct="0">
        <a:lnSpc>
          <a:spcPct val="90000"/>
        </a:lnSpc>
        <a:spcBef>
          <a:spcPct val="0"/>
        </a:spcBef>
        <a:spcAft>
          <a:spcPct val="0"/>
        </a:spcAft>
        <a:defRPr sz="4300">
          <a:solidFill>
            <a:schemeClr val="tx1"/>
          </a:solidFill>
          <a:latin typeface="Verdana" pitchFamily="34" charset="0"/>
        </a:defRPr>
      </a:lvl5pPr>
      <a:lvl6pPr marL="609570" algn="l" rtl="0" fontAlgn="base">
        <a:lnSpc>
          <a:spcPct val="90000"/>
        </a:lnSpc>
        <a:spcBef>
          <a:spcPct val="0"/>
        </a:spcBef>
        <a:spcAft>
          <a:spcPct val="0"/>
        </a:spcAft>
        <a:defRPr sz="4300">
          <a:solidFill>
            <a:schemeClr val="tx1"/>
          </a:solidFill>
          <a:latin typeface="Verdana" pitchFamily="34" charset="0"/>
        </a:defRPr>
      </a:lvl6pPr>
      <a:lvl7pPr marL="1219140" algn="l" rtl="0" fontAlgn="base">
        <a:lnSpc>
          <a:spcPct val="90000"/>
        </a:lnSpc>
        <a:spcBef>
          <a:spcPct val="0"/>
        </a:spcBef>
        <a:spcAft>
          <a:spcPct val="0"/>
        </a:spcAft>
        <a:defRPr sz="4300">
          <a:solidFill>
            <a:schemeClr val="tx1"/>
          </a:solidFill>
          <a:latin typeface="Verdana" pitchFamily="34" charset="0"/>
        </a:defRPr>
      </a:lvl7pPr>
      <a:lvl8pPr marL="1828709" algn="l" rtl="0" fontAlgn="base">
        <a:lnSpc>
          <a:spcPct val="90000"/>
        </a:lnSpc>
        <a:spcBef>
          <a:spcPct val="0"/>
        </a:spcBef>
        <a:spcAft>
          <a:spcPct val="0"/>
        </a:spcAft>
        <a:defRPr sz="4300">
          <a:solidFill>
            <a:schemeClr val="tx1"/>
          </a:solidFill>
          <a:latin typeface="Verdana" pitchFamily="34" charset="0"/>
        </a:defRPr>
      </a:lvl8pPr>
      <a:lvl9pPr marL="2438278" algn="l" rtl="0" fontAlgn="base">
        <a:lnSpc>
          <a:spcPct val="90000"/>
        </a:lnSpc>
        <a:spcBef>
          <a:spcPct val="0"/>
        </a:spcBef>
        <a:spcAft>
          <a:spcPct val="0"/>
        </a:spcAft>
        <a:defRPr sz="4300">
          <a:solidFill>
            <a:schemeClr val="tx1"/>
          </a:solidFill>
          <a:latin typeface="Verdana" pitchFamily="34" charset="0"/>
        </a:defRPr>
      </a:lvl9pPr>
    </p:titleStyle>
    <p:bodyStyle>
      <a:lvl1pPr marL="457178" indent="-457178" algn="l" rtl="0" eaLnBrk="0" fontAlgn="base" hangingPunct="0">
        <a:spcBef>
          <a:spcPct val="20000"/>
        </a:spcBef>
        <a:spcAft>
          <a:spcPct val="0"/>
        </a:spcAft>
        <a:buClr>
          <a:srgbClr val="880038"/>
        </a:buClr>
        <a:buChar char="•"/>
        <a:defRPr sz="2700">
          <a:solidFill>
            <a:srgbClr val="001965"/>
          </a:solidFill>
          <a:latin typeface="+mn-lt"/>
          <a:ea typeface="+mn-ea"/>
          <a:cs typeface="+mn-cs"/>
        </a:defRPr>
      </a:lvl1pPr>
      <a:lvl2pPr marL="990550" indent="-380981" algn="l" rtl="0" eaLnBrk="0" fontAlgn="base" hangingPunct="0">
        <a:spcBef>
          <a:spcPct val="20000"/>
        </a:spcBef>
        <a:spcAft>
          <a:spcPct val="0"/>
        </a:spcAft>
        <a:buClr>
          <a:schemeClr val="tx1"/>
        </a:buClr>
        <a:buChar char="•"/>
        <a:defRPr>
          <a:solidFill>
            <a:srgbClr val="001965"/>
          </a:solidFill>
          <a:latin typeface="+mn-lt"/>
        </a:defRPr>
      </a:lvl2pPr>
      <a:lvl3pPr marL="1523925" indent="-304784" algn="l" rtl="0" eaLnBrk="0" fontAlgn="base" hangingPunct="0">
        <a:spcBef>
          <a:spcPct val="20000"/>
        </a:spcBef>
        <a:spcAft>
          <a:spcPct val="0"/>
        </a:spcAft>
        <a:buClr>
          <a:schemeClr val="hlink"/>
        </a:buClr>
        <a:buChar char="•"/>
        <a:defRPr sz="2100">
          <a:solidFill>
            <a:srgbClr val="001965"/>
          </a:solidFill>
          <a:latin typeface="+mn-lt"/>
        </a:defRPr>
      </a:lvl3pPr>
      <a:lvl4pPr marL="2133493" indent="-304784" algn="l" rtl="0" eaLnBrk="0" fontAlgn="base" hangingPunct="0">
        <a:spcBef>
          <a:spcPct val="20000"/>
        </a:spcBef>
        <a:spcAft>
          <a:spcPct val="0"/>
        </a:spcAft>
        <a:buClr>
          <a:srgbClr val="8DA2CC"/>
        </a:buClr>
        <a:buChar char="•"/>
        <a:defRPr sz="1900">
          <a:solidFill>
            <a:srgbClr val="001965"/>
          </a:solidFill>
          <a:latin typeface="+mn-lt"/>
        </a:defRPr>
      </a:lvl4pPr>
      <a:lvl5pPr marL="2743062" indent="-304784" algn="l" rtl="0" eaLnBrk="0" fontAlgn="base" hangingPunct="0">
        <a:spcBef>
          <a:spcPct val="20000"/>
        </a:spcBef>
        <a:spcAft>
          <a:spcPct val="0"/>
        </a:spcAft>
        <a:buClr>
          <a:srgbClr val="ECCCDA"/>
        </a:buClr>
        <a:buChar char="•"/>
        <a:defRPr sz="1900">
          <a:solidFill>
            <a:srgbClr val="001965"/>
          </a:solidFill>
          <a:latin typeface="+mn-lt"/>
        </a:defRPr>
      </a:lvl5pPr>
      <a:lvl6pPr marL="3352632" indent="-304784" algn="l" rtl="0" fontAlgn="base">
        <a:spcBef>
          <a:spcPct val="20000"/>
        </a:spcBef>
        <a:spcAft>
          <a:spcPct val="0"/>
        </a:spcAft>
        <a:buClr>
          <a:srgbClr val="ECCCDA"/>
        </a:buClr>
        <a:buChar char="•"/>
        <a:defRPr sz="1900">
          <a:solidFill>
            <a:srgbClr val="001965"/>
          </a:solidFill>
          <a:latin typeface="+mn-lt"/>
        </a:defRPr>
      </a:lvl6pPr>
      <a:lvl7pPr marL="3962202" indent="-304784" algn="l" rtl="0" fontAlgn="base">
        <a:spcBef>
          <a:spcPct val="20000"/>
        </a:spcBef>
        <a:spcAft>
          <a:spcPct val="0"/>
        </a:spcAft>
        <a:buClr>
          <a:srgbClr val="ECCCDA"/>
        </a:buClr>
        <a:buChar char="•"/>
        <a:defRPr sz="1900">
          <a:solidFill>
            <a:srgbClr val="001965"/>
          </a:solidFill>
          <a:latin typeface="+mn-lt"/>
        </a:defRPr>
      </a:lvl7pPr>
      <a:lvl8pPr marL="4571772" indent="-304784" algn="l" rtl="0" fontAlgn="base">
        <a:spcBef>
          <a:spcPct val="20000"/>
        </a:spcBef>
        <a:spcAft>
          <a:spcPct val="0"/>
        </a:spcAft>
        <a:buClr>
          <a:srgbClr val="ECCCDA"/>
        </a:buClr>
        <a:buChar char="•"/>
        <a:defRPr sz="1900">
          <a:solidFill>
            <a:srgbClr val="001965"/>
          </a:solidFill>
          <a:latin typeface="+mn-lt"/>
        </a:defRPr>
      </a:lvl8pPr>
      <a:lvl9pPr marL="5181341" indent="-304784" algn="l" rtl="0" fontAlgn="base">
        <a:spcBef>
          <a:spcPct val="20000"/>
        </a:spcBef>
        <a:spcAft>
          <a:spcPct val="0"/>
        </a:spcAft>
        <a:buClr>
          <a:srgbClr val="ECCCDA"/>
        </a:buClr>
        <a:buChar char="•"/>
        <a:defRPr sz="1900">
          <a:solidFill>
            <a:srgbClr val="001965"/>
          </a:solidFill>
          <a:latin typeface="+mn-lt"/>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Lira_Blue_KLin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703264" y="258766"/>
            <a:ext cx="10855325" cy="931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125541" y="344489"/>
            <a:ext cx="10166351" cy="7302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4" tIns="45718" rIns="91434" bIns="45718"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687391" y="1600203"/>
            <a:ext cx="10895012" cy="4287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4" tIns="45718" rIns="91434" bIns="4571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7167" algn="l" rtl="0" fontAlgn="base">
        <a:lnSpc>
          <a:spcPct val="90000"/>
        </a:lnSpc>
        <a:spcBef>
          <a:spcPct val="0"/>
        </a:spcBef>
        <a:spcAft>
          <a:spcPct val="0"/>
        </a:spcAft>
        <a:defRPr sz="3200">
          <a:solidFill>
            <a:schemeClr val="tx1"/>
          </a:solidFill>
          <a:latin typeface="Verdana" pitchFamily="34" charset="0"/>
        </a:defRPr>
      </a:lvl6pPr>
      <a:lvl7pPr marL="914332" algn="l" rtl="0" fontAlgn="base">
        <a:lnSpc>
          <a:spcPct val="90000"/>
        </a:lnSpc>
        <a:spcBef>
          <a:spcPct val="0"/>
        </a:spcBef>
        <a:spcAft>
          <a:spcPct val="0"/>
        </a:spcAft>
        <a:defRPr sz="3200">
          <a:solidFill>
            <a:schemeClr val="tx1"/>
          </a:solidFill>
          <a:latin typeface="Verdana" pitchFamily="34" charset="0"/>
        </a:defRPr>
      </a:lvl7pPr>
      <a:lvl8pPr marL="1371498" algn="l" rtl="0" fontAlgn="base">
        <a:lnSpc>
          <a:spcPct val="90000"/>
        </a:lnSpc>
        <a:spcBef>
          <a:spcPct val="0"/>
        </a:spcBef>
        <a:spcAft>
          <a:spcPct val="0"/>
        </a:spcAft>
        <a:defRPr sz="3200">
          <a:solidFill>
            <a:schemeClr val="tx1"/>
          </a:solidFill>
          <a:latin typeface="Verdana" pitchFamily="34" charset="0"/>
        </a:defRPr>
      </a:lvl8pPr>
      <a:lvl9pPr marL="1828664" algn="l" rtl="0" fontAlgn="base">
        <a:lnSpc>
          <a:spcPct val="90000"/>
        </a:lnSpc>
        <a:spcBef>
          <a:spcPct val="0"/>
        </a:spcBef>
        <a:spcAft>
          <a:spcPct val="0"/>
        </a:spcAft>
        <a:defRPr sz="3200">
          <a:solidFill>
            <a:schemeClr val="tx1"/>
          </a:solidFill>
          <a:latin typeface="Verdana" pitchFamily="34" charset="0"/>
        </a:defRPr>
      </a:lvl9pPr>
    </p:titleStyle>
    <p:bodyStyle>
      <a:lvl1pPr marL="342874" indent="-342874"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895" indent="-285730" algn="l" rtl="0" eaLnBrk="0" fontAlgn="base" hangingPunct="0">
        <a:spcBef>
          <a:spcPct val="20000"/>
        </a:spcBef>
        <a:spcAft>
          <a:spcPct val="0"/>
        </a:spcAft>
        <a:buClr>
          <a:schemeClr val="tx1"/>
        </a:buClr>
        <a:buChar char="•"/>
        <a:defRPr>
          <a:solidFill>
            <a:srgbClr val="001965"/>
          </a:solidFill>
          <a:latin typeface="+mn-lt"/>
        </a:defRPr>
      </a:lvl2pPr>
      <a:lvl3pPr marL="1142914" indent="-228584" algn="l" rtl="0" eaLnBrk="0" fontAlgn="base" hangingPunct="0">
        <a:spcBef>
          <a:spcPct val="20000"/>
        </a:spcBef>
        <a:spcAft>
          <a:spcPct val="0"/>
        </a:spcAft>
        <a:buClr>
          <a:schemeClr val="hlink"/>
        </a:buClr>
        <a:buChar char="•"/>
        <a:defRPr sz="1600">
          <a:solidFill>
            <a:srgbClr val="001965"/>
          </a:solidFill>
          <a:latin typeface="+mn-lt"/>
        </a:defRPr>
      </a:lvl3pPr>
      <a:lvl4pPr marL="1600080" indent="-228584" algn="l" rtl="0" eaLnBrk="0" fontAlgn="base" hangingPunct="0">
        <a:spcBef>
          <a:spcPct val="20000"/>
        </a:spcBef>
        <a:spcAft>
          <a:spcPct val="0"/>
        </a:spcAft>
        <a:buClr>
          <a:srgbClr val="8DA2CC"/>
        </a:buClr>
        <a:buChar char="•"/>
        <a:defRPr sz="1500">
          <a:solidFill>
            <a:srgbClr val="001965"/>
          </a:solidFill>
          <a:latin typeface="+mn-lt"/>
        </a:defRPr>
      </a:lvl4pPr>
      <a:lvl5pPr marL="2057247" indent="-228584" algn="l" rtl="0" eaLnBrk="0" fontAlgn="base" hangingPunct="0">
        <a:spcBef>
          <a:spcPct val="20000"/>
        </a:spcBef>
        <a:spcAft>
          <a:spcPct val="0"/>
        </a:spcAft>
        <a:buClr>
          <a:srgbClr val="ECCCDA"/>
        </a:buClr>
        <a:buChar char="•"/>
        <a:defRPr sz="1500">
          <a:solidFill>
            <a:srgbClr val="001965"/>
          </a:solidFill>
          <a:latin typeface="+mn-lt"/>
        </a:defRPr>
      </a:lvl5pPr>
      <a:lvl6pPr marL="2514412" indent="-228584" algn="l" rtl="0" fontAlgn="base">
        <a:spcBef>
          <a:spcPct val="20000"/>
        </a:spcBef>
        <a:spcAft>
          <a:spcPct val="0"/>
        </a:spcAft>
        <a:buClr>
          <a:srgbClr val="ECCCDA"/>
        </a:buClr>
        <a:buChar char="•"/>
        <a:defRPr sz="1500">
          <a:solidFill>
            <a:srgbClr val="001965"/>
          </a:solidFill>
          <a:latin typeface="+mn-lt"/>
        </a:defRPr>
      </a:lvl6pPr>
      <a:lvl7pPr marL="2971578" indent="-228584" algn="l" rtl="0" fontAlgn="base">
        <a:spcBef>
          <a:spcPct val="20000"/>
        </a:spcBef>
        <a:spcAft>
          <a:spcPct val="0"/>
        </a:spcAft>
        <a:buClr>
          <a:srgbClr val="ECCCDA"/>
        </a:buClr>
        <a:buChar char="•"/>
        <a:defRPr sz="1500">
          <a:solidFill>
            <a:srgbClr val="001965"/>
          </a:solidFill>
          <a:latin typeface="+mn-lt"/>
        </a:defRPr>
      </a:lvl7pPr>
      <a:lvl8pPr marL="3428744" indent="-228584" algn="l" rtl="0" fontAlgn="base">
        <a:spcBef>
          <a:spcPct val="20000"/>
        </a:spcBef>
        <a:spcAft>
          <a:spcPct val="0"/>
        </a:spcAft>
        <a:buClr>
          <a:srgbClr val="ECCCDA"/>
        </a:buClr>
        <a:buChar char="•"/>
        <a:defRPr sz="1500">
          <a:solidFill>
            <a:srgbClr val="001965"/>
          </a:solidFill>
          <a:latin typeface="+mn-lt"/>
        </a:defRPr>
      </a:lvl8pPr>
      <a:lvl9pPr marL="3885910" indent="-228584" algn="l" rtl="0" fontAlgn="base">
        <a:spcBef>
          <a:spcPct val="20000"/>
        </a:spcBef>
        <a:spcAft>
          <a:spcPct val="0"/>
        </a:spcAft>
        <a:buClr>
          <a:srgbClr val="ECCCDA"/>
        </a:buClr>
        <a:buChar char="•"/>
        <a:defRPr sz="1500">
          <a:solidFill>
            <a:srgbClr val="001965"/>
          </a:solidFill>
          <a:latin typeface="+mn-lt"/>
        </a:defRPr>
      </a:lvl9pPr>
    </p:bodyStyle>
    <p:otherStyle>
      <a:defPPr>
        <a:defRPr lang="en-US"/>
      </a:defPPr>
      <a:lvl1pPr marL="0" algn="l" defTabSz="914332" rtl="0" eaLnBrk="1" latinLnBrk="0" hangingPunct="1">
        <a:defRPr sz="1900" kern="1200">
          <a:solidFill>
            <a:schemeClr val="tx1"/>
          </a:solidFill>
          <a:latin typeface="+mn-lt"/>
          <a:ea typeface="+mn-ea"/>
          <a:cs typeface="+mn-cs"/>
        </a:defRPr>
      </a:lvl1pPr>
      <a:lvl2pPr marL="457167" algn="l" defTabSz="914332" rtl="0" eaLnBrk="1" latinLnBrk="0" hangingPunct="1">
        <a:defRPr sz="1900" kern="1200">
          <a:solidFill>
            <a:schemeClr val="tx1"/>
          </a:solidFill>
          <a:latin typeface="+mn-lt"/>
          <a:ea typeface="+mn-ea"/>
          <a:cs typeface="+mn-cs"/>
        </a:defRPr>
      </a:lvl2pPr>
      <a:lvl3pPr marL="914332" algn="l" defTabSz="914332" rtl="0" eaLnBrk="1" latinLnBrk="0" hangingPunct="1">
        <a:defRPr sz="1900" kern="1200">
          <a:solidFill>
            <a:schemeClr val="tx1"/>
          </a:solidFill>
          <a:latin typeface="+mn-lt"/>
          <a:ea typeface="+mn-ea"/>
          <a:cs typeface="+mn-cs"/>
        </a:defRPr>
      </a:lvl3pPr>
      <a:lvl4pPr marL="1371498" algn="l" defTabSz="914332" rtl="0" eaLnBrk="1" latinLnBrk="0" hangingPunct="1">
        <a:defRPr sz="1900" kern="1200">
          <a:solidFill>
            <a:schemeClr val="tx1"/>
          </a:solidFill>
          <a:latin typeface="+mn-lt"/>
          <a:ea typeface="+mn-ea"/>
          <a:cs typeface="+mn-cs"/>
        </a:defRPr>
      </a:lvl4pPr>
      <a:lvl5pPr marL="1828664" algn="l" defTabSz="914332" rtl="0" eaLnBrk="1" latinLnBrk="0" hangingPunct="1">
        <a:defRPr sz="1900" kern="1200">
          <a:solidFill>
            <a:schemeClr val="tx1"/>
          </a:solidFill>
          <a:latin typeface="+mn-lt"/>
          <a:ea typeface="+mn-ea"/>
          <a:cs typeface="+mn-cs"/>
        </a:defRPr>
      </a:lvl5pPr>
      <a:lvl6pPr marL="2285830" algn="l" defTabSz="914332" rtl="0" eaLnBrk="1" latinLnBrk="0" hangingPunct="1">
        <a:defRPr sz="1900" kern="1200">
          <a:solidFill>
            <a:schemeClr val="tx1"/>
          </a:solidFill>
          <a:latin typeface="+mn-lt"/>
          <a:ea typeface="+mn-ea"/>
          <a:cs typeface="+mn-cs"/>
        </a:defRPr>
      </a:lvl6pPr>
      <a:lvl7pPr marL="2742994" algn="l" defTabSz="914332" rtl="0" eaLnBrk="1" latinLnBrk="0" hangingPunct="1">
        <a:defRPr sz="1900" kern="1200">
          <a:solidFill>
            <a:schemeClr val="tx1"/>
          </a:solidFill>
          <a:latin typeface="+mn-lt"/>
          <a:ea typeface="+mn-ea"/>
          <a:cs typeface="+mn-cs"/>
        </a:defRPr>
      </a:lvl7pPr>
      <a:lvl8pPr marL="3200160" algn="l" defTabSz="914332" rtl="0" eaLnBrk="1" latinLnBrk="0" hangingPunct="1">
        <a:defRPr sz="1900" kern="1200">
          <a:solidFill>
            <a:schemeClr val="tx1"/>
          </a:solidFill>
          <a:latin typeface="+mn-lt"/>
          <a:ea typeface="+mn-ea"/>
          <a:cs typeface="+mn-cs"/>
        </a:defRPr>
      </a:lvl8pPr>
      <a:lvl9pPr marL="3657327" algn="l" defTabSz="91433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4.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2" cstate="print"/>
          <a:srcRect/>
          <a:stretch>
            <a:fillRect/>
          </a:stretch>
        </p:blipFill>
        <p:spPr bwMode="auto">
          <a:xfrm>
            <a:off x="3648637" y="309640"/>
            <a:ext cx="4692247" cy="6354840"/>
          </a:xfrm>
          <a:prstGeom prst="rect">
            <a:avLst/>
          </a:prstGeom>
          <a:noFill/>
          <a:ln w="9525">
            <a:noFill/>
            <a:miter lim="800000"/>
            <a:headEnd/>
            <a:tailEnd/>
          </a:ln>
          <a:effectLst/>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circle(out)">
                                      <p:cBhvr>
                                        <p:cTn id="7" dur="3000"/>
                                        <p:tgtEl>
                                          <p:spTgt spid="152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063"/>
            <a:ext cx="12191999" cy="1325563"/>
          </a:xfrm>
        </p:spPr>
        <p:txBody>
          <a:bodyPr>
            <a:noAutofit/>
          </a:bodyPr>
          <a:lstStyle/>
          <a:p>
            <a:pPr lvl="1" algn="ctr" rtl="0">
              <a:lnSpc>
                <a:spcPct val="90000"/>
              </a:lnSpc>
              <a:spcBef>
                <a:spcPct val="0"/>
              </a:spcBef>
            </a:pPr>
            <a:r>
              <a:rPr lang="en-US" sz="4400" b="1" kern="1200" dirty="0" smtClean="0">
                <a:solidFill>
                  <a:schemeClr val="tx1"/>
                </a:solidFill>
                <a:latin typeface="+mj-lt"/>
                <a:ea typeface="+mj-ea"/>
                <a:cs typeface="+mj-cs"/>
              </a:rPr>
              <a:t>Appropriate frequency and timing of </a:t>
            </a:r>
            <a:r>
              <a:rPr lang="en-US" sz="4400" b="1" kern="1200" dirty="0">
                <a:solidFill>
                  <a:schemeClr val="tx1"/>
                </a:solidFill>
                <a:latin typeface="+mj-lt"/>
                <a:ea typeface="+mj-ea"/>
                <a:cs typeface="+mj-cs"/>
              </a:rPr>
              <a:t>SMBG</a:t>
            </a:r>
          </a:p>
        </p:txBody>
      </p:sp>
      <p:sp>
        <p:nvSpPr>
          <p:cNvPr id="3" name="Content Placeholder 2"/>
          <p:cNvSpPr>
            <a:spLocks noGrp="1"/>
          </p:cNvSpPr>
          <p:nvPr>
            <p:ph idx="1"/>
          </p:nvPr>
        </p:nvSpPr>
        <p:spPr>
          <a:xfrm>
            <a:off x="1005840" y="1608669"/>
            <a:ext cx="10515600" cy="5130799"/>
          </a:xfrm>
        </p:spPr>
        <p:txBody>
          <a:bodyPr>
            <a:normAutofit/>
          </a:bodyPr>
          <a:lstStyle/>
          <a:p>
            <a:pPr>
              <a:buClr>
                <a:srgbClr val="C00000"/>
              </a:buClr>
              <a:buFont typeface="Wingdings" pitchFamily="2" charset="2"/>
              <a:buChar char="§"/>
            </a:pPr>
            <a:r>
              <a:rPr lang="en-US" dirty="0" smtClean="0"/>
              <a:t>No </a:t>
            </a:r>
            <a:r>
              <a:rPr lang="en-US" dirty="0"/>
              <a:t>universally accepted standards </a:t>
            </a:r>
            <a:r>
              <a:rPr lang="en-US" dirty="0" smtClean="0"/>
              <a:t>for frequency </a:t>
            </a:r>
            <a:r>
              <a:rPr lang="en-US" dirty="0"/>
              <a:t>and timing </a:t>
            </a:r>
            <a:endParaRPr lang="en-US" dirty="0" smtClean="0"/>
          </a:p>
          <a:p>
            <a:pPr>
              <a:buClr>
                <a:srgbClr val="C00000"/>
              </a:buClr>
              <a:buFont typeface="Wingdings" pitchFamily="2" charset="2"/>
              <a:buChar char="§"/>
            </a:pPr>
            <a:endParaRPr lang="en-US" dirty="0" smtClean="0"/>
          </a:p>
          <a:p>
            <a:pPr>
              <a:buClr>
                <a:srgbClr val="C00000"/>
              </a:buClr>
              <a:buFont typeface="Wingdings" pitchFamily="2" charset="2"/>
              <a:buChar char="§"/>
            </a:pPr>
            <a:r>
              <a:rPr lang="en-US" dirty="0" smtClean="0"/>
              <a:t>Many factors </a:t>
            </a:r>
            <a:r>
              <a:rPr lang="en-US" dirty="0"/>
              <a:t>must be </a:t>
            </a:r>
            <a:r>
              <a:rPr lang="en-US" dirty="0" smtClean="0"/>
              <a:t>considered:</a:t>
            </a:r>
          </a:p>
          <a:p>
            <a:pPr lvl="1">
              <a:buClr>
                <a:srgbClr val="FF0000"/>
              </a:buClr>
              <a:buSzPct val="90000"/>
              <a:buFont typeface="Wingdings" pitchFamily="2" charset="2"/>
              <a:buChar char="ü"/>
            </a:pPr>
            <a:r>
              <a:rPr lang="en-US" dirty="0" smtClean="0"/>
              <a:t> Type </a:t>
            </a:r>
            <a:r>
              <a:rPr lang="en-US" dirty="0"/>
              <a:t>of diabetes</a:t>
            </a:r>
          </a:p>
          <a:p>
            <a:pPr lvl="1">
              <a:buClr>
                <a:srgbClr val="FF0000"/>
              </a:buClr>
              <a:buSzPct val="90000"/>
              <a:buFont typeface="Wingdings" pitchFamily="2" charset="2"/>
              <a:buChar char="ü"/>
            </a:pPr>
            <a:r>
              <a:rPr lang="en-US" dirty="0" smtClean="0"/>
              <a:t> Willingness </a:t>
            </a:r>
            <a:r>
              <a:rPr lang="en-US" dirty="0"/>
              <a:t>to perform </a:t>
            </a:r>
            <a:r>
              <a:rPr lang="en-US" dirty="0" smtClean="0"/>
              <a:t>SMBG</a:t>
            </a:r>
          </a:p>
          <a:p>
            <a:pPr lvl="1">
              <a:buClr>
                <a:srgbClr val="FF0000"/>
              </a:buClr>
              <a:buSzPct val="90000"/>
              <a:buFont typeface="Wingdings" pitchFamily="2" charset="2"/>
              <a:buChar char="ü"/>
            </a:pPr>
            <a:r>
              <a:rPr lang="en-US" dirty="0" smtClean="0"/>
              <a:t> Level </a:t>
            </a:r>
            <a:r>
              <a:rPr lang="en-US" dirty="0"/>
              <a:t>of diabetes </a:t>
            </a:r>
            <a:r>
              <a:rPr lang="en-US" dirty="0" smtClean="0"/>
              <a:t>control</a:t>
            </a:r>
          </a:p>
          <a:p>
            <a:pPr lvl="1">
              <a:buClr>
                <a:srgbClr val="FF0000"/>
              </a:buClr>
              <a:buSzPct val="90000"/>
              <a:buFont typeface="Wingdings" pitchFamily="2" charset="2"/>
              <a:buChar char="ü"/>
            </a:pPr>
            <a:r>
              <a:rPr lang="en-US" dirty="0" smtClean="0"/>
              <a:t> Medication regimen</a:t>
            </a:r>
          </a:p>
          <a:p>
            <a:pPr lvl="1">
              <a:buClr>
                <a:srgbClr val="FF0000"/>
              </a:buClr>
              <a:buSzPct val="90000"/>
              <a:buFont typeface="Wingdings" pitchFamily="2" charset="2"/>
              <a:buChar char="ü"/>
            </a:pPr>
            <a:r>
              <a:rPr lang="en-US" dirty="0" smtClean="0"/>
              <a:t>Lifestyle and daily schedule with regard to activity, food, and work</a:t>
            </a:r>
          </a:p>
          <a:p>
            <a:pPr lvl="1">
              <a:buClr>
                <a:srgbClr val="FF0000"/>
              </a:buClr>
              <a:buSzPct val="90000"/>
              <a:buFont typeface="Wingdings" pitchFamily="2" charset="2"/>
              <a:buChar char="ü"/>
            </a:pPr>
            <a:r>
              <a:rPr lang="en-US" dirty="0" smtClean="0"/>
              <a:t>Physical ability to check blood glucose</a:t>
            </a:r>
          </a:p>
          <a:p>
            <a:pPr lvl="1">
              <a:buClr>
                <a:srgbClr val="FF0000"/>
              </a:buClr>
              <a:buSzPct val="90000"/>
              <a:buFont typeface="Wingdings" pitchFamily="2" charset="2"/>
              <a:buChar char="ü"/>
            </a:pPr>
            <a:r>
              <a:rPr lang="en-US" dirty="0" smtClean="0"/>
              <a:t>Ability to problem-solve and take action</a:t>
            </a:r>
          </a:p>
          <a:p>
            <a:pPr lvl="1">
              <a:buClr>
                <a:srgbClr val="FF0000"/>
              </a:buClr>
              <a:buSzPct val="90000"/>
              <a:buFont typeface="Wingdings" pitchFamily="2" charset="2"/>
              <a:buChar char="ü"/>
            </a:pPr>
            <a:r>
              <a:rPr lang="en-US" dirty="0" smtClean="0"/>
              <a:t>Financial limitations</a:t>
            </a:r>
          </a:p>
          <a:p>
            <a:pPr lvl="1">
              <a:buClr>
                <a:srgbClr val="FF0000"/>
              </a:buClr>
              <a:buSzPct val="90000"/>
              <a:buFont typeface="Wingdings" pitchFamily="2" charset="2"/>
              <a:buChar char="ü"/>
            </a:pPr>
            <a:r>
              <a:rPr lang="en-US" dirty="0" err="1" smtClean="0"/>
              <a:t>Comorbid</a:t>
            </a:r>
            <a:r>
              <a:rPr lang="en-US" dirty="0" smtClean="0"/>
              <a:t> conditions</a:t>
            </a:r>
            <a:endParaRPr lang="en-US" dirty="0"/>
          </a:p>
        </p:txBody>
      </p:sp>
    </p:spTree>
    <p:extLst>
      <p:ext uri="{BB962C8B-B14F-4D97-AF65-F5344CB8AC3E}">
        <p14:creationId xmlns:p14="http://schemas.microsoft.com/office/powerpoint/2010/main" xmlns="" val="40988430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10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10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996"/>
            <a:ext cx="12192000" cy="1325563"/>
          </a:xfrm>
        </p:spPr>
        <p:txBody>
          <a:bodyPr>
            <a:normAutofit/>
          </a:bodyPr>
          <a:lstStyle/>
          <a:p>
            <a:pPr algn="ctr"/>
            <a:r>
              <a:rPr lang="en-US" sz="3600" b="1" dirty="0"/>
              <a:t>SMBG for people with T</a:t>
            </a:r>
            <a:r>
              <a:rPr lang="en-US" sz="3600" b="1" baseline="-25000" dirty="0"/>
              <a:t>1</a:t>
            </a:r>
            <a:r>
              <a:rPr lang="en-US" sz="3600" b="1" dirty="0"/>
              <a:t>DM or T</a:t>
            </a:r>
            <a:r>
              <a:rPr lang="en-US" sz="3600" b="1" baseline="-25000" dirty="0"/>
              <a:t>2</a:t>
            </a:r>
            <a:r>
              <a:rPr lang="en-US" sz="3600" b="1" dirty="0"/>
              <a:t>DM </a:t>
            </a:r>
            <a:r>
              <a:rPr lang="en-US" sz="3600" b="1" dirty="0" smtClean="0"/>
              <a:t>on MDI regimen</a:t>
            </a:r>
            <a:endParaRPr lang="en-US" sz="3600" b="1" dirty="0"/>
          </a:p>
        </p:txBody>
      </p:sp>
      <p:sp>
        <p:nvSpPr>
          <p:cNvPr id="3" name="Content Placeholder 2"/>
          <p:cNvSpPr>
            <a:spLocks noGrp="1"/>
          </p:cNvSpPr>
          <p:nvPr>
            <p:ph idx="1"/>
          </p:nvPr>
        </p:nvSpPr>
        <p:spPr>
          <a:xfrm>
            <a:off x="855133" y="1859491"/>
            <a:ext cx="10515600" cy="4351338"/>
          </a:xfrm>
        </p:spPr>
        <p:txBody>
          <a:bodyPr>
            <a:normAutofit/>
          </a:bodyPr>
          <a:lstStyle/>
          <a:p>
            <a:pPr>
              <a:lnSpc>
                <a:spcPts val="3700"/>
              </a:lnSpc>
              <a:buClr>
                <a:srgbClr val="C00000"/>
              </a:buClr>
              <a:buFont typeface="Wingdings" pitchFamily="2" charset="2"/>
              <a:buChar char="§"/>
            </a:pPr>
            <a:r>
              <a:rPr lang="en-US" dirty="0" smtClean="0"/>
              <a:t>Before meals and snacks</a:t>
            </a:r>
          </a:p>
          <a:p>
            <a:pPr>
              <a:lnSpc>
                <a:spcPts val="3700"/>
              </a:lnSpc>
              <a:buClr>
                <a:srgbClr val="C00000"/>
              </a:buClr>
              <a:buFont typeface="Wingdings" pitchFamily="2" charset="2"/>
              <a:buChar char="§"/>
            </a:pPr>
            <a:r>
              <a:rPr lang="en-US" dirty="0" smtClean="0"/>
              <a:t>Post-</a:t>
            </a:r>
            <a:r>
              <a:rPr lang="en-US" dirty="0" err="1" smtClean="0"/>
              <a:t>prandials</a:t>
            </a:r>
            <a:r>
              <a:rPr lang="en-US" dirty="0" smtClean="0"/>
              <a:t> </a:t>
            </a:r>
            <a:r>
              <a:rPr lang="en-US" sz="2400" i="1" dirty="0" smtClean="0"/>
              <a:t>(occasionally)</a:t>
            </a:r>
            <a:endParaRPr lang="en-US" i="1" dirty="0" smtClean="0"/>
          </a:p>
          <a:p>
            <a:pPr>
              <a:lnSpc>
                <a:spcPts val="3700"/>
              </a:lnSpc>
              <a:buClr>
                <a:srgbClr val="C00000"/>
              </a:buClr>
              <a:buFont typeface="Wingdings" pitchFamily="2" charset="2"/>
              <a:buChar char="§"/>
            </a:pPr>
            <a:r>
              <a:rPr lang="en-US" dirty="0" smtClean="0"/>
              <a:t>At bedtime</a:t>
            </a:r>
          </a:p>
          <a:p>
            <a:pPr>
              <a:lnSpc>
                <a:spcPts val="3700"/>
              </a:lnSpc>
              <a:buClr>
                <a:srgbClr val="C00000"/>
              </a:buClr>
              <a:buFont typeface="Wingdings" pitchFamily="2" charset="2"/>
              <a:buChar char="§"/>
            </a:pPr>
            <a:r>
              <a:rPr lang="en-US" dirty="0"/>
              <a:t>B</a:t>
            </a:r>
            <a:r>
              <a:rPr lang="en-US" dirty="0" smtClean="0"/>
              <a:t>efore exercise</a:t>
            </a:r>
          </a:p>
          <a:p>
            <a:pPr>
              <a:lnSpc>
                <a:spcPts val="3700"/>
              </a:lnSpc>
              <a:buClr>
                <a:srgbClr val="C00000"/>
              </a:buClr>
              <a:buFont typeface="Wingdings" pitchFamily="2" charset="2"/>
              <a:buChar char="§"/>
            </a:pPr>
            <a:r>
              <a:rPr lang="en-US" dirty="0" smtClean="0"/>
              <a:t>When hypoglycemia is suspected</a:t>
            </a:r>
          </a:p>
          <a:p>
            <a:pPr>
              <a:lnSpc>
                <a:spcPts val="3700"/>
              </a:lnSpc>
              <a:buClr>
                <a:srgbClr val="C00000"/>
              </a:buClr>
              <a:buFont typeface="Wingdings" pitchFamily="2" charset="2"/>
              <a:buChar char="§"/>
            </a:pPr>
            <a:r>
              <a:rPr lang="en-US" dirty="0" smtClean="0"/>
              <a:t>After hypoglycemia treatment</a:t>
            </a:r>
            <a:r>
              <a:rPr lang="en-US" sz="2400" i="1" dirty="0" smtClean="0"/>
              <a:t> (until </a:t>
            </a:r>
            <a:r>
              <a:rPr lang="en-US" sz="2400" i="1" dirty="0" err="1" smtClean="0"/>
              <a:t>normoglycemia</a:t>
            </a:r>
            <a:r>
              <a:rPr lang="en-US" sz="2400" i="1" dirty="0" smtClean="0"/>
              <a:t> is attained) </a:t>
            </a:r>
            <a:endParaRPr lang="en-US" i="1" dirty="0" smtClean="0"/>
          </a:p>
          <a:p>
            <a:pPr>
              <a:lnSpc>
                <a:spcPts val="3700"/>
              </a:lnSpc>
              <a:buClr>
                <a:srgbClr val="C00000"/>
              </a:buClr>
              <a:buFont typeface="Wingdings" pitchFamily="2" charset="2"/>
              <a:buChar char="§"/>
            </a:pPr>
            <a:r>
              <a:rPr lang="en-US" dirty="0" smtClean="0"/>
              <a:t>Before crucial tasks such as driving</a:t>
            </a:r>
            <a:endParaRPr lang="en-US" dirty="0"/>
          </a:p>
        </p:txBody>
      </p:sp>
    </p:spTree>
    <p:extLst>
      <p:ext uri="{BB962C8B-B14F-4D97-AF65-F5344CB8AC3E}">
        <p14:creationId xmlns:p14="http://schemas.microsoft.com/office/powerpoint/2010/main" xmlns="" val="3377781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T</a:t>
            </a:r>
            <a:r>
              <a:rPr lang="en-US" sz="3600" b="1" baseline="-25000" dirty="0" smtClean="0"/>
              <a:t>2</a:t>
            </a:r>
            <a:r>
              <a:rPr lang="en-US" sz="3600" b="1" dirty="0" smtClean="0"/>
              <a:t>DM: </a:t>
            </a:r>
            <a:r>
              <a:rPr lang="en-US" sz="3600" b="1" dirty="0" smtClean="0"/>
              <a:t>Structured </a:t>
            </a:r>
            <a:r>
              <a:rPr lang="en-US" sz="3600" b="1" dirty="0" smtClean="0"/>
              <a:t>testing</a:t>
            </a:r>
            <a:endParaRPr lang="en-US" sz="3600" b="1" dirty="0"/>
          </a:p>
        </p:txBody>
      </p:sp>
      <p:sp>
        <p:nvSpPr>
          <p:cNvPr id="3" name="Content Placeholder 2"/>
          <p:cNvSpPr>
            <a:spLocks noGrp="1"/>
          </p:cNvSpPr>
          <p:nvPr>
            <p:ph idx="1"/>
          </p:nvPr>
        </p:nvSpPr>
        <p:spPr>
          <a:xfrm>
            <a:off x="838200" y="1944156"/>
            <a:ext cx="10608733" cy="4351338"/>
          </a:xfrm>
        </p:spPr>
        <p:txBody>
          <a:bodyPr>
            <a:normAutofit/>
          </a:bodyPr>
          <a:lstStyle/>
          <a:p>
            <a:pPr>
              <a:buClr>
                <a:srgbClr val="C00000"/>
              </a:buClr>
              <a:buFont typeface="Wingdings" pitchFamily="2" charset="2"/>
              <a:buChar char="§"/>
            </a:pPr>
            <a:r>
              <a:rPr lang="en-US" sz="3200" dirty="0" smtClean="0"/>
              <a:t>For people with </a:t>
            </a:r>
            <a:r>
              <a:rPr lang="en-US" sz="3200" u="sng" dirty="0" smtClean="0"/>
              <a:t>non-insulin treated T</a:t>
            </a:r>
            <a:r>
              <a:rPr lang="en-US" sz="3200" u="sng" baseline="-25000" dirty="0" smtClean="0"/>
              <a:t>2</a:t>
            </a:r>
            <a:r>
              <a:rPr lang="en-US" sz="3200" u="sng" dirty="0" smtClean="0"/>
              <a:t>DM</a:t>
            </a:r>
            <a:r>
              <a:rPr lang="en-US" sz="3200" dirty="0" smtClean="0"/>
              <a:t> the 2009 IDF SMBG guidelines suggest:</a:t>
            </a:r>
          </a:p>
          <a:p>
            <a:pPr>
              <a:buClr>
                <a:srgbClr val="C00000"/>
              </a:buClr>
              <a:buFont typeface="Wingdings" pitchFamily="2" charset="2"/>
              <a:buChar char="§"/>
            </a:pPr>
            <a:endParaRPr lang="en-US" dirty="0" smtClean="0"/>
          </a:p>
          <a:p>
            <a:pPr marL="0" indent="0" algn="ctr">
              <a:buNone/>
            </a:pPr>
            <a:r>
              <a:rPr lang="en-US" dirty="0" smtClean="0"/>
              <a:t>“Focused</a:t>
            </a:r>
            <a:r>
              <a:rPr lang="en-US" dirty="0"/>
              <a:t>” SMBG regimens based </a:t>
            </a:r>
            <a:r>
              <a:rPr lang="en-US" dirty="0" smtClean="0"/>
              <a:t>on the </a:t>
            </a:r>
            <a:r>
              <a:rPr lang="en-US" dirty="0"/>
              <a:t>specific glucose data required </a:t>
            </a:r>
            <a:r>
              <a:rPr lang="en-US" sz="2400" i="1" dirty="0"/>
              <a:t>(i.e</a:t>
            </a:r>
            <a:r>
              <a:rPr lang="en-US" sz="2400" i="1" dirty="0" smtClean="0"/>
              <a:t>., fasting </a:t>
            </a:r>
            <a:r>
              <a:rPr lang="en-US" sz="2400" i="1" dirty="0"/>
              <a:t>vs. </a:t>
            </a:r>
            <a:r>
              <a:rPr lang="en-US" sz="2400" i="1" dirty="0" smtClean="0"/>
              <a:t>postprandial</a:t>
            </a:r>
            <a:r>
              <a:rPr lang="en-US" sz="2400" i="1" dirty="0"/>
              <a:t>)</a:t>
            </a:r>
            <a:endParaRPr lang="en-US" i="1" dirty="0"/>
          </a:p>
        </p:txBody>
      </p:sp>
    </p:spTree>
    <p:extLst>
      <p:ext uri="{BB962C8B-B14F-4D97-AF65-F5344CB8AC3E}">
        <p14:creationId xmlns:p14="http://schemas.microsoft.com/office/powerpoint/2010/main" xmlns="" val="3323154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t>P</a:t>
            </a:r>
            <a:r>
              <a:rPr lang="en-US" sz="3600" b="1" dirty="0" smtClean="0"/>
              <a:t>ossible </a:t>
            </a:r>
            <a:r>
              <a:rPr lang="en-US" sz="3600" b="1" dirty="0"/>
              <a:t>testing regimens</a:t>
            </a:r>
          </a:p>
        </p:txBody>
      </p:sp>
      <p:sp>
        <p:nvSpPr>
          <p:cNvPr id="3" name="Content Placeholder 2"/>
          <p:cNvSpPr>
            <a:spLocks noGrp="1"/>
          </p:cNvSpPr>
          <p:nvPr>
            <p:ph idx="1"/>
          </p:nvPr>
        </p:nvSpPr>
        <p:spPr/>
        <p:txBody>
          <a:bodyPr/>
          <a:lstStyle/>
          <a:p>
            <a:pPr>
              <a:buClr>
                <a:srgbClr val="C00000"/>
              </a:buClr>
              <a:buFont typeface="Wingdings" pitchFamily="2" charset="2"/>
              <a:buChar char="§"/>
            </a:pPr>
            <a:r>
              <a:rPr lang="en-US" b="1" dirty="0" smtClean="0"/>
              <a:t>Meal-based testing schemes: </a:t>
            </a:r>
          </a:p>
          <a:p>
            <a:pPr lvl="1">
              <a:buClr>
                <a:srgbClr val="FF0000"/>
              </a:buClr>
              <a:buFont typeface="Wingdings" pitchFamily="2" charset="2"/>
              <a:buChar char="ü"/>
            </a:pPr>
            <a:r>
              <a:rPr lang="en-US" dirty="0" smtClean="0"/>
              <a:t>The 3-point regimen</a:t>
            </a:r>
          </a:p>
          <a:p>
            <a:pPr lvl="1">
              <a:buClr>
                <a:srgbClr val="FF0000"/>
              </a:buClr>
              <a:buFont typeface="Wingdings" pitchFamily="2" charset="2"/>
              <a:buChar char="ü"/>
            </a:pPr>
            <a:r>
              <a:rPr lang="en-US" dirty="0" smtClean="0"/>
              <a:t>The 5-point regimen</a:t>
            </a:r>
          </a:p>
          <a:p>
            <a:pPr lvl="1">
              <a:buClr>
                <a:srgbClr val="FF0000"/>
              </a:buClr>
              <a:buFont typeface="Wingdings" pitchFamily="2" charset="2"/>
              <a:buChar char="ü"/>
            </a:pPr>
            <a:r>
              <a:rPr lang="en-US" dirty="0" smtClean="0"/>
              <a:t>The 7-point regimen</a:t>
            </a:r>
          </a:p>
          <a:p>
            <a:pPr lvl="1">
              <a:buClr>
                <a:srgbClr val="FF0000"/>
              </a:buClr>
              <a:buFont typeface="Wingdings" pitchFamily="2" charset="2"/>
              <a:buChar char="ü"/>
            </a:pPr>
            <a:r>
              <a:rPr lang="en-US" dirty="0" smtClean="0"/>
              <a:t>The staggered-frequency </a:t>
            </a:r>
            <a:r>
              <a:rPr lang="en-US" dirty="0"/>
              <a:t>regimen </a:t>
            </a:r>
            <a:endParaRPr lang="en-US" dirty="0" smtClean="0"/>
          </a:p>
          <a:p>
            <a:pPr>
              <a:buClr>
                <a:srgbClr val="C00000"/>
              </a:buClr>
              <a:buFont typeface="Wingdings" pitchFamily="2" charset="2"/>
              <a:buChar char="§"/>
            </a:pPr>
            <a:endParaRPr lang="en-US" dirty="0" smtClean="0"/>
          </a:p>
          <a:p>
            <a:pPr>
              <a:buClr>
                <a:srgbClr val="C00000"/>
              </a:buClr>
              <a:buFont typeface="Wingdings" pitchFamily="2" charset="2"/>
              <a:buChar char="§"/>
            </a:pPr>
            <a:r>
              <a:rPr lang="en-US" b="1" dirty="0" smtClean="0"/>
              <a:t>Goal:</a:t>
            </a:r>
          </a:p>
          <a:p>
            <a:pPr lvl="1">
              <a:buClr>
                <a:srgbClr val="FF0000"/>
              </a:buClr>
              <a:buFont typeface="Wingdings" pitchFamily="2" charset="2"/>
              <a:buChar char="ü"/>
            </a:pPr>
            <a:r>
              <a:rPr lang="en-US" dirty="0" smtClean="0"/>
              <a:t>the </a:t>
            </a:r>
            <a:r>
              <a:rPr lang="en-US" dirty="0"/>
              <a:t>effect of food consumed </a:t>
            </a:r>
            <a:r>
              <a:rPr lang="en-US" dirty="0" smtClean="0"/>
              <a:t>on the </a:t>
            </a:r>
            <a:r>
              <a:rPr lang="en-US" dirty="0"/>
              <a:t>rise in blood glucose after </a:t>
            </a:r>
            <a:r>
              <a:rPr lang="en-US" dirty="0" smtClean="0"/>
              <a:t>specific mealtimes</a:t>
            </a:r>
            <a:endParaRPr lang="en-US" dirty="0"/>
          </a:p>
        </p:txBody>
      </p:sp>
    </p:spTree>
    <p:extLst>
      <p:ext uri="{BB962C8B-B14F-4D97-AF65-F5344CB8AC3E}">
        <p14:creationId xmlns:p14="http://schemas.microsoft.com/office/powerpoint/2010/main" xmlns="" val="8487679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Three-point SMBG </a:t>
            </a:r>
            <a:r>
              <a:rPr lang="en-US" sz="4000" b="1" dirty="0" smtClean="0"/>
              <a:t>profile</a:t>
            </a:r>
            <a:br>
              <a:rPr lang="en-US" sz="4000" b="1" dirty="0" smtClean="0"/>
            </a:br>
            <a:r>
              <a:rPr lang="en-US" sz="3200" b="1" i="1" dirty="0" smtClean="0"/>
              <a:t>to check FPG and the effect of the largest meal</a:t>
            </a:r>
            <a:endParaRPr lang="en-US" sz="32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9621302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en-US" dirty="0" smtClean="0"/>
                        <a:t>Wednesday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4415127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Five-point SMBG </a:t>
            </a:r>
            <a:r>
              <a:rPr lang="en-US" sz="4000" b="1" dirty="0" smtClean="0"/>
              <a:t>profile</a:t>
            </a:r>
            <a:br>
              <a:rPr lang="en-US" sz="4000" b="1" dirty="0" smtClean="0"/>
            </a:br>
            <a:r>
              <a:rPr lang="en-US" sz="3200" b="1" i="1" dirty="0" smtClean="0">
                <a:solidFill>
                  <a:prstClr val="black"/>
                </a:solidFill>
              </a:rPr>
              <a:t>to check FPG and the effect of the two large meal</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06516925"/>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2893806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Seven-point SMBG </a:t>
            </a:r>
            <a:r>
              <a:rPr lang="en-US" sz="4000" b="1" dirty="0" smtClean="0"/>
              <a:t>profile</a:t>
            </a:r>
            <a:br>
              <a:rPr lang="en-US" sz="4000" b="1" dirty="0" smtClean="0"/>
            </a:br>
            <a:r>
              <a:rPr lang="en-US" sz="3200" b="1" i="1" dirty="0" smtClean="0">
                <a:solidFill>
                  <a:prstClr val="black"/>
                </a:solidFill>
              </a:rPr>
              <a:t>to check FPG and the effect of all meals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67796580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31411427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meal-based </a:t>
            </a:r>
            <a:r>
              <a:rPr lang="en-US" sz="4000" b="1" dirty="0"/>
              <a:t>SMBG profile </a:t>
            </a:r>
            <a:r>
              <a:rPr lang="en-US" sz="3200" b="1" i="1" dirty="0"/>
              <a:t>(less intensive)</a:t>
            </a:r>
            <a:endParaRPr lang="en-US" sz="36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016269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1884786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testing</a:t>
            </a:r>
            <a:endParaRPr lang="en-US" sz="4000" b="1" dirty="0"/>
          </a:p>
        </p:txBody>
      </p:sp>
      <p:sp>
        <p:nvSpPr>
          <p:cNvPr id="3" name="Content Placeholder 2"/>
          <p:cNvSpPr>
            <a:spLocks noGrp="1"/>
          </p:cNvSpPr>
          <p:nvPr>
            <p:ph idx="1"/>
          </p:nvPr>
        </p:nvSpPr>
        <p:spPr>
          <a:xfrm>
            <a:off x="838199" y="2113486"/>
            <a:ext cx="10761133" cy="4321182"/>
          </a:xfrm>
        </p:spPr>
        <p:txBody>
          <a:bodyPr>
            <a:noAutofit/>
          </a:bodyPr>
          <a:lstStyle/>
          <a:p>
            <a:pPr algn="l">
              <a:lnSpc>
                <a:spcPct val="100000"/>
              </a:lnSpc>
              <a:buClr>
                <a:srgbClr val="C00000"/>
              </a:buClr>
              <a:buFont typeface="Wingdings" pitchFamily="2" charset="2"/>
              <a:buChar char="§"/>
            </a:pPr>
            <a:r>
              <a:rPr lang="en-US" sz="2600" dirty="0" smtClean="0"/>
              <a:t>Paired testing, before and 1–2 hours after a meal, has gained attention in recent years.</a:t>
            </a:r>
          </a:p>
          <a:p>
            <a:pPr algn="l">
              <a:lnSpc>
                <a:spcPct val="100000"/>
              </a:lnSpc>
              <a:buClr>
                <a:srgbClr val="C00000"/>
              </a:buClr>
              <a:buNone/>
            </a:pPr>
            <a:endParaRPr lang="en-US" sz="2600" dirty="0" smtClean="0"/>
          </a:p>
          <a:p>
            <a:pPr algn="l">
              <a:lnSpc>
                <a:spcPct val="100000"/>
              </a:lnSpc>
              <a:buClr>
                <a:srgbClr val="C00000"/>
              </a:buClr>
              <a:buFont typeface="Wingdings" pitchFamily="2" charset="2"/>
              <a:buChar char="§"/>
            </a:pPr>
            <a:r>
              <a:rPr lang="en-US" sz="2600" dirty="0" smtClean="0"/>
              <a:t>Research by </a:t>
            </a:r>
            <a:r>
              <a:rPr lang="en-US" sz="2600" i="1" dirty="0" err="1" smtClean="0"/>
              <a:t>Monnier</a:t>
            </a:r>
            <a:r>
              <a:rPr lang="en-US" sz="2600" dirty="0" smtClean="0"/>
              <a:t> </a:t>
            </a:r>
            <a:r>
              <a:rPr lang="en-US" sz="2600" i="1" dirty="0" smtClean="0"/>
              <a:t>et al</a:t>
            </a:r>
            <a:r>
              <a:rPr lang="en-US" sz="2600" dirty="0" smtClean="0"/>
              <a:t>. concluded that, as A</a:t>
            </a:r>
            <a:r>
              <a:rPr lang="en-US" sz="2600" baseline="-25000" dirty="0" smtClean="0"/>
              <a:t>1C</a:t>
            </a:r>
            <a:r>
              <a:rPr lang="en-US" sz="2600" dirty="0" smtClean="0"/>
              <a:t> approaches a target of 7%, postprandial blood glucose contributes more to the A</a:t>
            </a:r>
            <a:r>
              <a:rPr lang="en-US" sz="2600" baseline="-25000" dirty="0" smtClean="0"/>
              <a:t>1C</a:t>
            </a:r>
            <a:r>
              <a:rPr lang="en-US" sz="2600" dirty="0" smtClean="0"/>
              <a:t> result than does FPG.</a:t>
            </a:r>
          </a:p>
          <a:p>
            <a:pPr algn="l">
              <a:lnSpc>
                <a:spcPct val="100000"/>
              </a:lnSpc>
              <a:buClr>
                <a:srgbClr val="C00000"/>
              </a:buClr>
              <a:buFont typeface="Wingdings" pitchFamily="2" charset="2"/>
              <a:buChar char="§"/>
            </a:pPr>
            <a:endParaRPr lang="en-US" sz="2600" dirty="0" smtClean="0"/>
          </a:p>
          <a:p>
            <a:pPr algn="l">
              <a:lnSpc>
                <a:spcPct val="100000"/>
              </a:lnSpc>
              <a:buClr>
                <a:srgbClr val="C00000"/>
              </a:buClr>
              <a:buFont typeface="Wingdings" pitchFamily="2" charset="2"/>
              <a:buChar char="§"/>
            </a:pPr>
            <a:r>
              <a:rPr lang="en-US" sz="2600" dirty="0"/>
              <a:t>In such situations, diabetes educators should encourage individuals to focus their efforts on reaching their postprandial blood glucose </a:t>
            </a:r>
            <a:r>
              <a:rPr lang="en-US" sz="2600" dirty="0" smtClean="0"/>
              <a:t>targets.</a:t>
            </a:r>
            <a:endParaRPr lang="en-US" sz="2600" dirty="0"/>
          </a:p>
        </p:txBody>
      </p:sp>
    </p:spTree>
    <p:extLst>
      <p:ext uri="{BB962C8B-B14F-4D97-AF65-F5344CB8AC3E}">
        <p14:creationId xmlns:p14="http://schemas.microsoft.com/office/powerpoint/2010/main" xmlns="" val="356767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4563" y="1832079"/>
            <a:ext cx="10700767" cy="4351338"/>
          </a:xfrm>
        </p:spPr>
        <p:txBody>
          <a:bodyPr>
            <a:normAutofit/>
          </a:bodyPr>
          <a:lstStyle/>
          <a:p>
            <a:pPr marL="0" indent="0">
              <a:lnSpc>
                <a:spcPct val="150000"/>
              </a:lnSpc>
              <a:buClr>
                <a:srgbClr val="C00000"/>
              </a:buClr>
              <a:buFont typeface="Wingdings" pitchFamily="2" charset="2"/>
              <a:buChar char="§"/>
            </a:pPr>
            <a:r>
              <a:rPr lang="en-US" dirty="0" smtClean="0"/>
              <a:t> </a:t>
            </a:r>
            <a:r>
              <a:rPr lang="en-US" sz="2600" dirty="0" smtClean="0"/>
              <a:t>Patients </a:t>
            </a:r>
            <a:r>
              <a:rPr lang="en-US" sz="2600" dirty="0"/>
              <a:t>who </a:t>
            </a:r>
            <a:r>
              <a:rPr lang="en-US" sz="2600" dirty="0" smtClean="0"/>
              <a:t>resist </a:t>
            </a:r>
            <a:r>
              <a:rPr lang="en-US" sz="2600" dirty="0"/>
              <a:t>performing </a:t>
            </a:r>
            <a:r>
              <a:rPr lang="en-US" sz="2600" dirty="0" smtClean="0"/>
              <a:t>SMBG 7-times/day for </a:t>
            </a:r>
            <a:r>
              <a:rPr lang="en-US" sz="2600" dirty="0"/>
              <a:t>several </a:t>
            </a:r>
            <a:r>
              <a:rPr lang="en-US" sz="2600" dirty="0" smtClean="0"/>
              <a:t>days </a:t>
            </a:r>
          </a:p>
          <a:p>
            <a:pPr marL="0" indent="0" algn="ctr">
              <a:lnSpc>
                <a:spcPct val="150000"/>
              </a:lnSpc>
              <a:buNone/>
            </a:pPr>
            <a:r>
              <a:rPr lang="en-US" sz="2600" i="1" dirty="0" smtClean="0"/>
              <a:t>could instead</a:t>
            </a:r>
          </a:p>
          <a:p>
            <a:pPr marL="457200" lvl="1" indent="0">
              <a:lnSpc>
                <a:spcPct val="150000"/>
              </a:lnSpc>
              <a:buNone/>
            </a:pPr>
            <a:r>
              <a:rPr lang="en-US" sz="2600" dirty="0" smtClean="0"/>
              <a:t>Perform </a:t>
            </a:r>
            <a:r>
              <a:rPr lang="en-US" sz="2600" i="1" dirty="0" smtClean="0"/>
              <a:t>fewer </a:t>
            </a:r>
            <a:r>
              <a:rPr lang="en-US" sz="2600" i="1" dirty="0"/>
              <a:t>tests </a:t>
            </a:r>
            <a:r>
              <a:rPr lang="en-US" sz="2600" dirty="0"/>
              <a:t>over </a:t>
            </a:r>
            <a:r>
              <a:rPr lang="en-US" sz="2600" i="1" dirty="0"/>
              <a:t>several days</a:t>
            </a:r>
            <a:r>
              <a:rPr lang="en-US" sz="2600" dirty="0"/>
              <a:t> at a </a:t>
            </a:r>
            <a:r>
              <a:rPr lang="en-US" sz="2600" i="1" dirty="0" smtClean="0"/>
              <a:t>specific mealtime </a:t>
            </a:r>
            <a:r>
              <a:rPr lang="en-US" sz="2600" dirty="0"/>
              <a:t>and then </a:t>
            </a:r>
            <a:r>
              <a:rPr lang="en-US" sz="2600" b="1" i="1" dirty="0"/>
              <a:t>rotate </a:t>
            </a:r>
            <a:r>
              <a:rPr lang="en-US" sz="2600" b="1" i="1" dirty="0" smtClean="0"/>
              <a:t>testing </a:t>
            </a:r>
            <a:r>
              <a:rPr lang="en-US" sz="2600" dirty="0" smtClean="0"/>
              <a:t>every </a:t>
            </a:r>
            <a:r>
              <a:rPr lang="en-US" sz="2600" dirty="0"/>
              <a:t>several days until </a:t>
            </a:r>
            <a:r>
              <a:rPr lang="en-US" sz="2600" dirty="0" smtClean="0"/>
              <a:t>all mealtimes can </a:t>
            </a:r>
            <a:r>
              <a:rPr lang="en-US" sz="2600" dirty="0"/>
              <a:t>be </a:t>
            </a:r>
            <a:r>
              <a:rPr lang="en-US" sz="2600" dirty="0" smtClean="0"/>
              <a:t>assessed.</a:t>
            </a:r>
          </a:p>
        </p:txBody>
      </p:sp>
      <p:sp>
        <p:nvSpPr>
          <p:cNvPr id="4" name="Title 1"/>
          <p:cNvSpPr>
            <a:spLocks noGrp="1"/>
          </p:cNvSpPr>
          <p:nvPr>
            <p:ph type="title"/>
          </p:nvPr>
        </p:nvSpPr>
        <p:spPr>
          <a:xfrm>
            <a:off x="838200" y="365125"/>
            <a:ext cx="10515600" cy="1325563"/>
          </a:xfrm>
        </p:spPr>
        <p:txBody>
          <a:bodyPr>
            <a:normAutofit/>
          </a:bodyPr>
          <a:lstStyle/>
          <a:p>
            <a:pPr algn="ctr"/>
            <a:r>
              <a:rPr lang="en-US" sz="3600" b="1" dirty="0" smtClean="0"/>
              <a:t>Difficulty in coping?</a:t>
            </a:r>
            <a:endParaRPr lang="en-US" sz="3600" b="1" dirty="0"/>
          </a:p>
        </p:txBody>
      </p:sp>
    </p:spTree>
    <p:extLst>
      <p:ext uri="{BB962C8B-B14F-4D97-AF65-F5344CB8AC3E}">
        <p14:creationId xmlns:p14="http://schemas.microsoft.com/office/powerpoint/2010/main" xmlns="" val="8014153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subTitle" idx="1"/>
          </p:nvPr>
        </p:nvSpPr>
        <p:spPr>
          <a:xfrm>
            <a:off x="706443" y="1358991"/>
            <a:ext cx="10050463" cy="3654969"/>
          </a:xfrm>
        </p:spPr>
        <p:txBody>
          <a:bodyPr/>
          <a:lstStyle/>
          <a:p>
            <a:pPr>
              <a:lnSpc>
                <a:spcPct val="150000"/>
              </a:lnSpc>
            </a:pPr>
            <a:endParaRPr lang="en-GB" altLang="en-US" dirty="0" smtClean="0"/>
          </a:p>
          <a:p>
            <a:pPr>
              <a:lnSpc>
                <a:spcPct val="150000"/>
              </a:lnSpc>
            </a:pPr>
            <a:r>
              <a:rPr lang="en-GB" altLang="en-US" sz="3200" b="1" dirty="0" smtClean="0"/>
              <a:t>Self Monitoring of Blood Glucose</a:t>
            </a:r>
          </a:p>
          <a:p>
            <a:pPr>
              <a:lnSpc>
                <a:spcPct val="150000"/>
              </a:lnSpc>
            </a:pPr>
            <a:endParaRPr lang="en-GB" altLang="en-US" dirty="0" smtClean="0"/>
          </a:p>
          <a:p>
            <a:pPr>
              <a:lnSpc>
                <a:spcPct val="150000"/>
              </a:lnSpc>
            </a:pPr>
            <a:endParaRPr lang="en-GB" altLang="en-US" dirty="0"/>
          </a:p>
          <a:p>
            <a:pPr>
              <a:lnSpc>
                <a:spcPct val="150000"/>
              </a:lnSpc>
            </a:pPr>
            <a:r>
              <a:rPr lang="en-GB" altLang="en-US" b="1" dirty="0" smtClean="0"/>
              <a:t>Seyed Adel Jahed, M.D., Endocrinologist</a:t>
            </a:r>
          </a:p>
          <a:p>
            <a:pPr>
              <a:lnSpc>
                <a:spcPct val="150000"/>
              </a:lnSpc>
            </a:pPr>
            <a:r>
              <a:rPr lang="en-GB" altLang="en-US" b="1" dirty="0" smtClean="0"/>
              <a:t>Gabric Diabetes Education Association</a:t>
            </a:r>
          </a:p>
          <a:p>
            <a:endParaRPr lang="en-GB" altLang="en-US" dirty="0"/>
          </a:p>
          <a:p>
            <a:endParaRPr lang="en-GB" altLang="en-US" dirty="0"/>
          </a:p>
          <a:p>
            <a:pPr eaLnBrk="1" hangingPunct="1"/>
            <a:endParaRPr lang="en-GB" altLang="en-US" b="1" dirty="0"/>
          </a:p>
        </p:txBody>
      </p:sp>
      <p:sp>
        <p:nvSpPr>
          <p:cNvPr id="3" name="TextBox 2"/>
          <p:cNvSpPr txBox="1"/>
          <p:nvPr/>
        </p:nvSpPr>
        <p:spPr>
          <a:xfrm>
            <a:off x="0" y="6145494"/>
            <a:ext cx="12192000" cy="415490"/>
          </a:xfrm>
          <a:prstGeom prst="rect">
            <a:avLst/>
          </a:prstGeom>
          <a:noFill/>
        </p:spPr>
        <p:txBody>
          <a:bodyPr wrap="square" lIns="121912" tIns="60956" rIns="121912" bIns="60956" rtlCol="1">
            <a:spAutoFit/>
          </a:bodyPr>
          <a:lstStyle/>
          <a:p>
            <a:pPr algn="ctr" fontAlgn="base">
              <a:spcBef>
                <a:spcPct val="0"/>
              </a:spcBef>
              <a:spcAft>
                <a:spcPct val="0"/>
              </a:spcAft>
            </a:pPr>
            <a:r>
              <a:rPr lang="en-US" sz="1900" b="1" dirty="0" smtClean="0">
                <a:solidFill>
                  <a:srgbClr val="001965"/>
                </a:solidFill>
                <a:cs typeface="Arial" pitchFamily="34" charset="0"/>
              </a:rPr>
              <a:t>RIES			4 Jan 2017			Tehran, Iran</a:t>
            </a:r>
            <a:endParaRPr lang="fa-IR" sz="1900" b="1" dirty="0">
              <a:solidFill>
                <a:srgbClr val="001965"/>
              </a:solidFill>
              <a:cs typeface="Arial" pitchFamily="34" charset="0"/>
            </a:endParaRPr>
          </a:p>
        </p:txBody>
      </p:sp>
    </p:spTree>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animEffect transition="in" filter="fade">
                                      <p:cBhvr>
                                        <p:cTn id="7" dur="2000"/>
                                        <p:tgtEl>
                                          <p:spTgt spid="11267">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5" end="5"/>
                                            </p:txEl>
                                          </p:spTgt>
                                        </p:tgtEl>
                                        <p:attrNameLst>
                                          <p:attrName>style.visibility</p:attrName>
                                        </p:attrNameLst>
                                      </p:cBhvr>
                                      <p:to>
                                        <p:strVal val="visible"/>
                                      </p:to>
                                    </p:set>
                                    <p:animEffect transition="in" filter="fade">
                                      <p:cBhvr>
                                        <p:cTn id="10" dur="2000"/>
                                        <p:tgtEl>
                                          <p:spTgt spid="11267">
                                            <p:txEl>
                                              <p:pRg st="5" end="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profile- 1</a:t>
            </a:r>
            <a:r>
              <a:rPr lang="en-US" sz="4000" b="1" baseline="30000" dirty="0" smtClean="0"/>
              <a:t>st</a:t>
            </a:r>
            <a:r>
              <a:rPr lang="en-US" sz="4000" b="1" dirty="0" smtClean="0"/>
              <a:t> week</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016269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1884786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profile- 2</a:t>
            </a:r>
            <a:r>
              <a:rPr lang="en-US" sz="4000" b="1" baseline="30000" dirty="0" smtClean="0"/>
              <a:t>nd</a:t>
            </a:r>
            <a:r>
              <a:rPr lang="en-US" sz="4000" b="1" dirty="0" smtClean="0"/>
              <a:t> week</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016269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endParaRPr lang="en-US"/>
                    </a:p>
                  </a:txBody>
                  <a:tcPr/>
                </a:tc>
                <a:tc>
                  <a:txBody>
                    <a:bodyPr/>
                    <a:lstStyle/>
                    <a:p>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1884786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Paired meal-specific SMBG profile- 3</a:t>
            </a:r>
            <a:r>
              <a:rPr lang="en-US" sz="4000" b="1" baseline="30000" dirty="0" smtClean="0"/>
              <a:t>rd</a:t>
            </a:r>
            <a:r>
              <a:rPr lang="en-US" sz="4000" b="1" dirty="0" smtClean="0"/>
              <a:t> week</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0162691"/>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782108">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18847866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SMBG profile to assess fasting hyperglycemia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12839615"/>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835688">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xmlns="" val="28618113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smtClean="0"/>
              <a:t>Targeted SMBG profile </a:t>
            </a:r>
            <a:br>
              <a:rPr lang="en-US" sz="4000" b="1" dirty="0" smtClean="0"/>
            </a:br>
            <a:r>
              <a:rPr lang="en-US" sz="3200" b="1" i="1" dirty="0" smtClean="0"/>
              <a:t> weeks 1-2</a:t>
            </a:r>
            <a:endParaRPr lang="en-US" sz="32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996925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tc>
                  <a:txBody>
                    <a:bodyPr/>
                    <a:lstStyle/>
                    <a:p>
                      <a:endParaRPr lang="en-US"/>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671291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smtClean="0"/>
              <a:t>Targeted SMBG profile </a:t>
            </a:r>
            <a:br>
              <a:rPr lang="en-US" sz="4000" b="1" dirty="0" smtClean="0"/>
            </a:br>
            <a:r>
              <a:rPr lang="en-US" sz="3200" b="1" i="1" dirty="0" smtClean="0"/>
              <a:t> weeks 3-4</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996925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a:endParaRPr lang="en-US" dirty="0"/>
                    </a:p>
                  </a:txBody>
                  <a:tcPr/>
                </a:tc>
                <a:tc>
                  <a:txBody>
                    <a:bodyPr/>
                    <a:lstStyle/>
                    <a:p>
                      <a:endParaRPr lang="en-US"/>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algn="ctr"/>
                      <a:endParaRPr lang="en-US" dirty="0"/>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671291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smtClean="0"/>
              <a:t>Targeted SMBG profile </a:t>
            </a:r>
            <a:br>
              <a:rPr lang="en-US" sz="4000" b="1" dirty="0" smtClean="0"/>
            </a:br>
            <a:r>
              <a:rPr lang="en-US" sz="3200" b="1" i="1" dirty="0" smtClean="0"/>
              <a:t>weeks 5-6</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9969253"/>
              </p:ext>
            </p:extLst>
          </p:nvPr>
        </p:nvGraphicFramePr>
        <p:xfrm>
          <a:off x="838200" y="1825625"/>
          <a:ext cx="10523258" cy="368808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Monday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c>
                  <a:txBody>
                    <a:bodyPr/>
                    <a:lstStyle/>
                    <a:p>
                      <a:pPr algn="ctr"/>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endParaRPr lang="en-US"/>
                    </a:p>
                  </a:txBody>
                  <a:tcPr/>
                </a:tc>
                <a:tc>
                  <a:txBody>
                    <a:bodyPr/>
                    <a:lstStyle/>
                    <a:p>
                      <a:pPr algn="ctr"/>
                      <a:endParaRPr lang="en-US" dirty="0"/>
                    </a:p>
                  </a:txBody>
                  <a:tcPr/>
                </a:tc>
                <a:tc>
                  <a:txBody>
                    <a:bodyPr/>
                    <a:lstStyle/>
                    <a:p>
                      <a:endParaRPr lang="en-US"/>
                    </a:p>
                  </a:txBody>
                  <a:tcPr/>
                </a:tc>
                <a:tc>
                  <a:txBody>
                    <a:bodyPr/>
                    <a:lstStyle/>
                    <a:p>
                      <a:pPr algn="ctr"/>
                      <a:endParaRPr lang="en-US" dirty="0"/>
                    </a:p>
                  </a:txBody>
                  <a:tcPr/>
                </a:tc>
              </a:tr>
              <a:tr h="370840">
                <a:tc>
                  <a:txBody>
                    <a:bodyPr/>
                    <a:lstStyle/>
                    <a:p>
                      <a:pPr algn="ctr"/>
                      <a:r>
                        <a:rPr lang="en-US" dirty="0" smtClean="0"/>
                        <a:t>Wednesday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c>
                  <a:txBody>
                    <a:bodyPr/>
                    <a:lstStyle/>
                    <a:p>
                      <a:pPr algn="ctr"/>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i="0" u="none" strike="noStrike" kern="1200" baseline="0" dirty="0" smtClean="0">
                        <a:solidFill>
                          <a:schemeClr val="dk1"/>
                        </a:solidFill>
                        <a:latin typeface="+mn-lt"/>
                        <a:ea typeface="+mn-ea"/>
                        <a:cs typeface="+mn-cs"/>
                      </a:endParaRPr>
                    </a:p>
                  </a:txBody>
                  <a:tcPr/>
                </a:tc>
              </a:tr>
              <a:tr h="370840">
                <a:tc>
                  <a:txBody>
                    <a:bodyPr/>
                    <a:lstStyle/>
                    <a:p>
                      <a:pPr algn="ctr"/>
                      <a:r>
                        <a:rPr lang="en-US" dirty="0" smtClean="0"/>
                        <a:t>Thursday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endParaRPr lang="en-US" dirty="0"/>
                    </a:p>
                  </a:txBody>
                  <a:tcPr/>
                </a:tc>
                <a:tc>
                  <a:txBody>
                    <a:bodyPr/>
                    <a:lstStyle/>
                    <a:p>
                      <a:pPr algn="ctr"/>
                      <a:endParaRPr lang="en-US" dirty="0"/>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671291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410368"/>
            <a:ext cx="10515600" cy="1325563"/>
          </a:xfrm>
        </p:spPr>
        <p:txBody>
          <a:bodyPr>
            <a:normAutofit/>
          </a:bodyPr>
          <a:lstStyle/>
          <a:p>
            <a:pPr algn="ctr"/>
            <a:r>
              <a:rPr lang="en-US" sz="4000" b="1" dirty="0"/>
              <a:t>Staggered SMBG </a:t>
            </a:r>
            <a:r>
              <a:rPr lang="en-US" sz="4000" b="1" dirty="0" smtClean="0"/>
              <a:t>profile</a:t>
            </a:r>
            <a:br>
              <a:rPr lang="en-US" sz="4000" b="1" dirty="0" smtClean="0"/>
            </a:br>
            <a:r>
              <a:rPr lang="en-US" sz="3200" b="1" i="1" dirty="0" smtClean="0"/>
              <a:t>In following controlled busy cases</a:t>
            </a:r>
            <a:endParaRPr lang="en-US" sz="40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19969253"/>
              </p:ext>
            </p:extLst>
          </p:nvPr>
        </p:nvGraphicFramePr>
        <p:xfrm>
          <a:off x="838200" y="1825625"/>
          <a:ext cx="10523258" cy="3931920"/>
        </p:xfrm>
        <a:graphic>
          <a:graphicData uri="http://schemas.openxmlformats.org/drawingml/2006/table">
            <a:tbl>
              <a:tblPr firstRow="1" bandRow="1">
                <a:tableStyleId>{5C22544A-7EE6-4342-B048-85BDC9FD1C3A}</a:tableStyleId>
              </a:tblPr>
              <a:tblGrid>
                <a:gridCol w="1345442"/>
                <a:gridCol w="1291116"/>
                <a:gridCol w="1314450"/>
                <a:gridCol w="1314450"/>
                <a:gridCol w="1314450"/>
                <a:gridCol w="1314450"/>
                <a:gridCol w="1314450"/>
                <a:gridCol w="1314450"/>
              </a:tblGrid>
              <a:tr h="370840">
                <a:tc>
                  <a:txBody>
                    <a:bodyPr/>
                    <a:lstStyle/>
                    <a:p>
                      <a:pPr algn="ctr"/>
                      <a:endParaRPr lang="en-US" dirty="0"/>
                    </a:p>
                  </a:txBody>
                  <a:tcPr anchor="ctr"/>
                </a:tc>
                <a:tc>
                  <a:txBody>
                    <a:bodyPr/>
                    <a:lstStyle/>
                    <a:p>
                      <a:pPr algn="ctr"/>
                      <a:r>
                        <a:rPr lang="en-US" dirty="0" smtClean="0"/>
                        <a:t>Pre-Breakfast</a:t>
                      </a:r>
                    </a:p>
                    <a:p>
                      <a:pPr algn="ctr"/>
                      <a:endParaRPr lang="en-US" dirty="0"/>
                    </a:p>
                  </a:txBody>
                  <a:tcPr anchor="ctr"/>
                </a:tc>
                <a:tc>
                  <a:txBody>
                    <a:bodyPr/>
                    <a:lstStyle/>
                    <a:p>
                      <a:pPr algn="ctr"/>
                      <a:r>
                        <a:rPr lang="en-US" dirty="0" smtClean="0"/>
                        <a:t>Post-Breakfast</a:t>
                      </a:r>
                    </a:p>
                    <a:p>
                      <a:pPr algn="ctr"/>
                      <a:endParaRPr lang="en-US" dirty="0"/>
                    </a:p>
                  </a:txBody>
                  <a:tcPr anchor="ctr"/>
                </a:tc>
                <a:tc>
                  <a:txBody>
                    <a:bodyPr/>
                    <a:lstStyle/>
                    <a:p>
                      <a:pPr algn="ctr"/>
                      <a:r>
                        <a:rPr lang="en-US" dirty="0" smtClean="0"/>
                        <a:t>Pre-Lunch</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Post-Lunch</a:t>
                      </a:r>
                    </a:p>
                    <a:p>
                      <a:pPr algn="ctr"/>
                      <a:endParaRPr lang="en-US" dirty="0"/>
                    </a:p>
                  </a:txBody>
                  <a:tcPr anchor="ctr"/>
                </a:tc>
                <a:tc>
                  <a:txBody>
                    <a:bodyPr/>
                    <a:lstStyle/>
                    <a:p>
                      <a:pPr algn="ctr"/>
                      <a:r>
                        <a:rPr lang="en-US" dirty="0" smtClean="0"/>
                        <a:t>Pre-Supper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Post-Supper</a:t>
                      </a:r>
                    </a:p>
                    <a:p>
                      <a:pPr algn="ct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Bedtime</a:t>
                      </a:r>
                    </a:p>
                    <a:p>
                      <a:pPr algn="ctr"/>
                      <a:endParaRPr lang="en-US" dirty="0"/>
                    </a:p>
                  </a:txBody>
                  <a:tcPr anchor="ctr"/>
                </a:tc>
              </a:tr>
              <a:tr h="370840">
                <a:tc>
                  <a:txBody>
                    <a:bodyPr/>
                    <a:lstStyle/>
                    <a:p>
                      <a:pPr algn="ctr"/>
                      <a:r>
                        <a:rPr lang="en-US" dirty="0" smtClean="0"/>
                        <a:t>Saturday</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Sunday</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Monday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Tuesday </a:t>
                      </a:r>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i="0" u="none" strike="noStrike" kern="1200" baseline="0" dirty="0" smtClean="0">
                        <a:solidFill>
                          <a:schemeClr val="dk1"/>
                        </a:solidFill>
                        <a:latin typeface="+mn-lt"/>
                        <a:ea typeface="+mn-ea"/>
                        <a:cs typeface="+mn-cs"/>
                      </a:endParaRPr>
                    </a:p>
                  </a:txBody>
                  <a:tcPr/>
                </a:tc>
                <a:tc>
                  <a:txBody>
                    <a:bodyPr/>
                    <a:lstStyle/>
                    <a:p>
                      <a:pPr algn="ctr"/>
                      <a:endParaRPr lang="en-US"/>
                    </a:p>
                  </a:txBody>
                  <a:tcPr/>
                </a:tc>
                <a:tc>
                  <a:txBody>
                    <a:bodyPr/>
                    <a:lstStyle/>
                    <a:p>
                      <a:pPr algn="ctr"/>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p>
                      <a:pPr algn="ctr"/>
                      <a:endParaRPr lang="en-US" dirty="0"/>
                    </a:p>
                  </a:txBody>
                  <a:tcPr/>
                </a:tc>
                <a:tc>
                  <a:txBody>
                    <a:bodyPr/>
                    <a:lstStyle/>
                    <a:p>
                      <a:pPr algn="ctr"/>
                      <a:endParaRPr lang="en-US" dirty="0"/>
                    </a:p>
                  </a:txBody>
                  <a:tcPr/>
                </a:tc>
                <a:tc>
                  <a:txBody>
                    <a:bodyPr/>
                    <a:lstStyle/>
                    <a:p>
                      <a:endParaRPr lang="en-US"/>
                    </a:p>
                  </a:txBody>
                  <a:tcPr/>
                </a:tc>
              </a:tr>
              <a:tr h="370840">
                <a:tc>
                  <a:txBody>
                    <a:bodyPr/>
                    <a:lstStyle/>
                    <a:p>
                      <a:pPr algn="ctr"/>
                      <a:r>
                        <a:rPr lang="en-US" dirty="0" smtClean="0"/>
                        <a:t>Wednesday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algn="ct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smtClean="0">
                          <a:solidFill>
                            <a:schemeClr val="dk1"/>
                          </a:solidFill>
                          <a:latin typeface="+mn-lt"/>
                          <a:ea typeface="+mn-ea"/>
                          <a:cs typeface="+mn-cs"/>
                        </a:rPr>
                        <a:t>×</a:t>
                      </a:r>
                    </a:p>
                  </a:txBody>
                  <a:tcPr/>
                </a:tc>
                <a:tc>
                  <a:txBody>
                    <a:bodyPr/>
                    <a:lstStyle/>
                    <a:p>
                      <a:endParaRPr lang="en-US"/>
                    </a:p>
                  </a:txBody>
                  <a:tcPr/>
                </a:tc>
              </a:tr>
              <a:tr h="370840">
                <a:tc>
                  <a:txBody>
                    <a:bodyPr/>
                    <a:lstStyle/>
                    <a:p>
                      <a:pPr algn="ctr"/>
                      <a:r>
                        <a:rPr lang="en-US" dirty="0" smtClean="0"/>
                        <a:t>Thursday </a:t>
                      </a: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algn="ctr" defTabSz="914400" rtl="0" eaLnBrk="1" latinLnBrk="0" hangingPunct="1"/>
                      <a:endParaRPr lang="en-US" sz="2000" b="1" i="0" u="none" strike="noStrike" kern="1200" baseline="0" dirty="0">
                        <a:solidFill>
                          <a:schemeClr val="dk1"/>
                        </a:solidFill>
                        <a:latin typeface="+mn-lt"/>
                        <a:ea typeface="+mn-ea"/>
                        <a:cs typeface="+mn-cs"/>
                      </a:endParaRPr>
                    </a:p>
                  </a:txBody>
                  <a:tcPr/>
                </a:tc>
                <a:tc>
                  <a:txBody>
                    <a:bodyPr/>
                    <a:lstStyle/>
                    <a:p>
                      <a:endParaRPr lang="en-US"/>
                    </a:p>
                  </a:txBody>
                  <a:tcPr/>
                </a:tc>
              </a:tr>
              <a:tr h="370840">
                <a:tc>
                  <a:txBody>
                    <a:bodyPr/>
                    <a:lstStyle/>
                    <a:p>
                      <a:pPr algn="ctr"/>
                      <a:r>
                        <a:rPr lang="en-US" dirty="0" smtClean="0"/>
                        <a:t>Friday</a:t>
                      </a:r>
                      <a:endParaRPr lang="en-US" dirty="0"/>
                    </a:p>
                  </a:txBody>
                  <a:tcPr/>
                </a:tc>
                <a:tc>
                  <a:txBody>
                    <a:bodyPr/>
                    <a:lstStyle/>
                    <a:p>
                      <a:pPr marL="0" algn="ctr" defTabSz="914400" rtl="0" eaLnBrk="1" latinLnBrk="0" hangingPunct="1"/>
                      <a:r>
                        <a:rPr lang="en-US" sz="2000" b="1" i="0" u="none" strike="noStrike" kern="1200" baseline="0" dirty="0" smtClean="0">
                          <a:solidFill>
                            <a:schemeClr val="dk1"/>
                          </a:solidFill>
                          <a:latin typeface="+mn-lt"/>
                          <a:ea typeface="+mn-ea"/>
                          <a:cs typeface="+mn-cs"/>
                        </a:rPr>
                        <a:t>×</a:t>
                      </a:r>
                      <a:endParaRPr lang="en-US" sz="2000" b="1" i="0" u="none" strike="noStrike" kern="1200" baseline="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mn-lt"/>
                          <a:ea typeface="+mn-ea"/>
                          <a:cs typeface="+mn-cs"/>
                        </a:rPr>
                        <a:t>×</a:t>
                      </a:r>
                    </a:p>
                  </a:txBody>
                  <a:tcPr/>
                </a:tc>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6712914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94955"/>
            <a:ext cx="10515600" cy="4351338"/>
          </a:xfrm>
        </p:spPr>
        <p:txBody>
          <a:bodyPr/>
          <a:lstStyle/>
          <a:p>
            <a:pPr>
              <a:buClr>
                <a:srgbClr val="C00000"/>
              </a:buClr>
              <a:buFont typeface="Wingdings" pitchFamily="2" charset="2"/>
              <a:buChar char="§"/>
            </a:pPr>
            <a:r>
              <a:rPr lang="en-US" dirty="0" smtClean="0"/>
              <a:t>Analyses of data from the T</a:t>
            </a:r>
            <a:r>
              <a:rPr lang="en-US" baseline="-25000" dirty="0" smtClean="0"/>
              <a:t>1</a:t>
            </a:r>
            <a:r>
              <a:rPr lang="en-US" dirty="0" smtClean="0"/>
              <a:t>D Exchange database support a strong association between both higher SMBG frequency or CGM use and lower HbA</a:t>
            </a:r>
            <a:r>
              <a:rPr lang="en-US" baseline="-25000" dirty="0" smtClean="0"/>
              <a:t>1c</a:t>
            </a:r>
            <a:r>
              <a:rPr lang="en-US" dirty="0" smtClean="0"/>
              <a:t> levels.</a:t>
            </a:r>
          </a:p>
          <a:p>
            <a:pPr>
              <a:buClr>
                <a:srgbClr val="C00000"/>
              </a:buClr>
              <a:buFont typeface="Wingdings" pitchFamily="2" charset="2"/>
              <a:buChar char="§"/>
            </a:pPr>
            <a:endParaRPr lang="en-US" dirty="0" smtClean="0"/>
          </a:p>
          <a:p>
            <a:pPr>
              <a:buClr>
                <a:srgbClr val="C00000"/>
              </a:buClr>
              <a:buFont typeface="Wingdings" pitchFamily="2" charset="2"/>
              <a:buChar char="§"/>
            </a:pPr>
            <a:r>
              <a:rPr lang="en-US" dirty="0" smtClean="0"/>
              <a:t>Use </a:t>
            </a:r>
            <a:r>
              <a:rPr lang="en-US" dirty="0"/>
              <a:t>of CGM was also significantly associated with lower HbA</a:t>
            </a:r>
            <a:r>
              <a:rPr lang="en-US" baseline="-25000" dirty="0"/>
              <a:t>1c</a:t>
            </a:r>
            <a:r>
              <a:rPr lang="en-US" dirty="0"/>
              <a:t> levels, particularly </a:t>
            </a:r>
            <a:r>
              <a:rPr lang="en-US" dirty="0" smtClean="0"/>
              <a:t>if CGM </a:t>
            </a:r>
            <a:r>
              <a:rPr lang="en-US" dirty="0"/>
              <a:t>was used </a:t>
            </a:r>
            <a:r>
              <a:rPr lang="en-US" dirty="0" smtClean="0"/>
              <a:t>≥6 days/week</a:t>
            </a:r>
            <a:r>
              <a:rPr lang="en-US" dirty="0"/>
              <a:t>.</a:t>
            </a:r>
          </a:p>
          <a:p>
            <a:pPr lvl="1">
              <a:buClr>
                <a:srgbClr val="FF0000"/>
              </a:buClr>
              <a:buSzPct val="90000"/>
              <a:buFont typeface="Wingdings" pitchFamily="2" charset="2"/>
              <a:buChar char="ü"/>
            </a:pPr>
            <a:r>
              <a:rPr lang="en-US" i="1" dirty="0" smtClean="0"/>
              <a:t>The </a:t>
            </a:r>
            <a:r>
              <a:rPr lang="en-US" i="1" dirty="0"/>
              <a:t>most common reasons for discontinuation of CGM were concerns about accuracy and cost</a:t>
            </a:r>
            <a:r>
              <a:rPr lang="en-US" i="1" dirty="0" smtClean="0"/>
              <a:t>.</a:t>
            </a:r>
            <a:endParaRPr lang="en-US" i="1" dirty="0"/>
          </a:p>
        </p:txBody>
      </p:sp>
      <p:sp>
        <p:nvSpPr>
          <p:cNvPr id="4" name="Title 1"/>
          <p:cNvSpPr>
            <a:spLocks noGrp="1"/>
          </p:cNvSpPr>
          <p:nvPr>
            <p:ph type="title"/>
          </p:nvPr>
        </p:nvSpPr>
        <p:spPr>
          <a:xfrm>
            <a:off x="770467" y="365125"/>
            <a:ext cx="10574867" cy="1325563"/>
          </a:xfrm>
        </p:spPr>
        <p:txBody>
          <a:bodyPr>
            <a:noAutofit/>
          </a:bodyPr>
          <a:lstStyle/>
          <a:p>
            <a:pPr lvl="1" algn="ctr" rtl="0">
              <a:lnSpc>
                <a:spcPct val="90000"/>
              </a:lnSpc>
              <a:spcBef>
                <a:spcPct val="0"/>
              </a:spcBef>
            </a:pPr>
            <a:r>
              <a:rPr lang="en-US" sz="3600" b="1" kern="1200" dirty="0" smtClean="0">
                <a:solidFill>
                  <a:schemeClr val="tx1"/>
                </a:solidFill>
                <a:latin typeface="+mj-lt"/>
                <a:ea typeface="+mj-ea"/>
                <a:cs typeface="+mj-cs"/>
              </a:rPr>
              <a:t>More on the frequency and method of BS monitoring</a:t>
            </a:r>
          </a:p>
        </p:txBody>
      </p:sp>
      <p:sp>
        <p:nvSpPr>
          <p:cNvPr id="5" name="Rectangle 4"/>
          <p:cNvSpPr/>
          <p:nvPr/>
        </p:nvSpPr>
        <p:spPr>
          <a:xfrm>
            <a:off x="863600" y="6318058"/>
            <a:ext cx="10413999" cy="276999"/>
          </a:xfrm>
          <a:prstGeom prst="rect">
            <a:avLst/>
          </a:prstGeom>
        </p:spPr>
        <p:txBody>
          <a:bodyPr wrap="square">
            <a:spAutoFit/>
          </a:bodyPr>
          <a:lstStyle/>
          <a:p>
            <a:pPr algn="ctr"/>
            <a:r>
              <a:rPr lang="en-US" sz="1200" dirty="0" err="1" smtClean="0"/>
              <a:t>Parkin</a:t>
            </a:r>
            <a:r>
              <a:rPr lang="en-US" sz="1200" dirty="0" smtClean="0"/>
              <a:t> CG., et al. </a:t>
            </a:r>
            <a:r>
              <a:rPr lang="en-US" sz="1200" i="1" dirty="0" smtClean="0"/>
              <a:t>Diabetes Technology &amp; Therapeutics. </a:t>
            </a:r>
            <a:r>
              <a:rPr lang="en-US" sz="1200" dirty="0" smtClean="0"/>
              <a:t>2016, </a:t>
            </a:r>
            <a:r>
              <a:rPr lang="en-US" sz="1200" i="1" dirty="0" smtClean="0"/>
              <a:t>18</a:t>
            </a:r>
            <a:r>
              <a:rPr lang="en-US" sz="1200" dirty="0" smtClean="0"/>
              <a:t>(11), 727-47.</a:t>
            </a:r>
            <a:endParaRPr lang="en-US" sz="1200" dirty="0"/>
          </a:p>
        </p:txBody>
      </p:sp>
    </p:spTree>
    <p:extLst>
      <p:ext uri="{BB962C8B-B14F-4D97-AF65-F5344CB8AC3E}">
        <p14:creationId xmlns:p14="http://schemas.microsoft.com/office/powerpoint/2010/main" xmlns="" val="406020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800" b="1" dirty="0">
                  <a:solidFill>
                    <a:srgbClr val="FFFF00"/>
                  </a:solidFill>
                </a:rPr>
                <a:t>SMBG Education </a:t>
              </a:r>
              <a:r>
                <a:rPr lang="en-GB" sz="2800" b="1" dirty="0" smtClean="0">
                  <a:solidFill>
                    <a:srgbClr val="FFFF00"/>
                  </a:solidFill>
                </a:rPr>
                <a:t>Checklist</a:t>
              </a:r>
              <a:endParaRPr lang="en-GB" sz="2800" b="1" dirty="0">
                <a:solidFill>
                  <a:srgbClr val="FFFF00"/>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xmlns="" val="72080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dirty="0" smtClean="0">
                <a:solidFill>
                  <a:schemeClr val="tx2">
                    <a:lumMod val="75000"/>
                  </a:schemeClr>
                </a:solidFill>
              </a:rPr>
              <a:t>Agenda</a:t>
            </a: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rgbClr val="FFFF00"/>
                  </a:solidFill>
                </a:rPr>
                <a:t>Introduction </a:t>
              </a:r>
              <a:endParaRPr lang="en-GB" sz="2000" b="1" dirty="0">
                <a:solidFill>
                  <a:srgbClr val="FFFF00"/>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rgbClr val="FFFF00"/>
                  </a:solidFill>
                </a:rPr>
                <a:t>SMBG Education </a:t>
              </a:r>
              <a:r>
                <a:rPr lang="en-GB" sz="2000" b="1" dirty="0" smtClean="0">
                  <a:solidFill>
                    <a:srgbClr val="FFFF00"/>
                  </a:solidFill>
                </a:rPr>
                <a:t>Checklist</a:t>
              </a:r>
              <a:endParaRPr lang="en-GB" sz="2000" b="1" dirty="0">
                <a:solidFill>
                  <a:srgbClr val="FFFF00"/>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rgbClr val="FFFF00"/>
                  </a:solidFill>
                </a:rPr>
                <a:t>Frequency and Timing of SMBG</a:t>
              </a:r>
              <a:endParaRPr lang="en-GB" sz="2000" b="1" dirty="0">
                <a:solidFill>
                  <a:srgbClr val="FFFF00"/>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rgbClr val="FFFF00"/>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rgbClr val="FFFF00"/>
                  </a:solidFill>
                </a:rPr>
                <a:t>Interpreting </a:t>
              </a:r>
              <a:r>
                <a:rPr lang="en-GB" sz="2000" b="1" dirty="0">
                  <a:solidFill>
                    <a:srgbClr val="FFFF00"/>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4</a:t>
              </a:r>
              <a:endParaRPr lang="en-GB" sz="2000" b="1" dirty="0">
                <a:solidFill>
                  <a:srgbClr val="FFFF00"/>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rgbClr val="FFFF00"/>
                  </a:solidFill>
                </a:rPr>
                <a:t>Conceptual Framework for </a:t>
              </a:r>
              <a:r>
                <a:rPr lang="en-US" sz="2000" b="1" dirty="0">
                  <a:solidFill>
                    <a:srgbClr val="FFFF00"/>
                  </a:solidFill>
                </a:rPr>
                <a:t>SMBG </a:t>
              </a:r>
              <a:r>
                <a:rPr lang="en-US" sz="2000" b="1" dirty="0" smtClean="0">
                  <a:solidFill>
                    <a:srgbClr val="FFFF00"/>
                  </a:solidFill>
                </a:rPr>
                <a:t>Use</a:t>
              </a:r>
              <a:endParaRPr lang="en-GB" sz="2000" b="1" dirty="0">
                <a:solidFill>
                  <a:srgbClr val="FFFF00"/>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5</a:t>
              </a:r>
              <a:endParaRPr lang="en-GB" sz="2000" b="1" dirty="0">
                <a:solidFill>
                  <a:srgbClr val="FFFF00"/>
                </a:solidFill>
              </a:endParaRPr>
            </a:p>
          </p:txBody>
        </p:sp>
      </p:grpSp>
    </p:spTree>
    <p:extLst>
      <p:ext uri="{BB962C8B-B14F-4D97-AF65-F5344CB8AC3E}">
        <p14:creationId xmlns:p14="http://schemas.microsoft.com/office/powerpoint/2010/main" xmlns="" val="577030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SMBG Education Checklist</a:t>
            </a:r>
            <a:endParaRPr lang="en-US" sz="4000" b="1" dirty="0"/>
          </a:p>
        </p:txBody>
      </p:sp>
      <p:sp>
        <p:nvSpPr>
          <p:cNvPr id="3" name="Content Placeholder 2"/>
          <p:cNvSpPr>
            <a:spLocks noGrp="1"/>
          </p:cNvSpPr>
          <p:nvPr>
            <p:ph idx="1"/>
          </p:nvPr>
        </p:nvSpPr>
        <p:spPr>
          <a:xfrm>
            <a:off x="838200" y="1825625"/>
            <a:ext cx="10515600" cy="4558242"/>
          </a:xfrm>
        </p:spPr>
        <p:txBody>
          <a:bodyPr>
            <a:normAutofit/>
          </a:bodyPr>
          <a:lstStyle/>
          <a:p>
            <a:pPr marL="0" indent="0">
              <a:buClr>
                <a:srgbClr val="C00000"/>
              </a:buClr>
              <a:buFont typeface="Wingdings" pitchFamily="2" charset="2"/>
              <a:buChar char="§"/>
            </a:pPr>
            <a:r>
              <a:rPr lang="en-US" sz="3200" i="1" dirty="0" smtClean="0"/>
              <a:t>Operational Skills: Using the Meter</a:t>
            </a:r>
          </a:p>
          <a:p>
            <a:pPr lvl="1">
              <a:buClr>
                <a:srgbClr val="FF0000"/>
              </a:buClr>
              <a:buSzPct val="90000"/>
              <a:buFont typeface="Wingdings" pitchFamily="2" charset="2"/>
              <a:buChar char="ü"/>
            </a:pPr>
            <a:r>
              <a:rPr lang="en-US" dirty="0" smtClean="0"/>
              <a:t>Selecting a meter</a:t>
            </a:r>
          </a:p>
          <a:p>
            <a:pPr lvl="1">
              <a:buClr>
                <a:srgbClr val="FF0000"/>
              </a:buClr>
              <a:buSzPct val="90000"/>
              <a:buFont typeface="Wingdings" pitchFamily="2" charset="2"/>
              <a:buChar char="ü"/>
            </a:pPr>
            <a:r>
              <a:rPr lang="en-US" dirty="0" smtClean="0"/>
              <a:t>Ensuring meter accuracy</a:t>
            </a:r>
          </a:p>
          <a:p>
            <a:pPr lvl="1">
              <a:buClr>
                <a:srgbClr val="FF0000"/>
              </a:buClr>
              <a:buSzPct val="90000"/>
              <a:buFont typeface="Wingdings" pitchFamily="2" charset="2"/>
              <a:buChar char="ü"/>
            </a:pPr>
            <a:r>
              <a:rPr lang="en-US" dirty="0" smtClean="0"/>
              <a:t>Documenting SMBG data</a:t>
            </a:r>
          </a:p>
          <a:p>
            <a:pPr lvl="1">
              <a:buClr>
                <a:srgbClr val="FF0000"/>
              </a:buClr>
              <a:buSzPct val="90000"/>
              <a:buFont typeface="Wingdings" pitchFamily="2" charset="2"/>
              <a:buChar char="ü"/>
            </a:pPr>
            <a:r>
              <a:rPr lang="en-US" dirty="0" smtClean="0"/>
              <a:t>Addressing individual needs</a:t>
            </a:r>
          </a:p>
          <a:p>
            <a:pPr lvl="1">
              <a:buClr>
                <a:srgbClr val="FF0000"/>
              </a:buClr>
              <a:buSzPct val="90000"/>
              <a:buFont typeface="Wingdings" pitchFamily="2" charset="2"/>
              <a:buChar char="ü"/>
            </a:pPr>
            <a:endParaRPr lang="en-US" sz="2800" dirty="0" smtClean="0"/>
          </a:p>
          <a:p>
            <a:pPr marL="0" lvl="2" indent="0">
              <a:spcBef>
                <a:spcPts val="1000"/>
              </a:spcBef>
              <a:buClr>
                <a:srgbClr val="C00000"/>
              </a:buClr>
              <a:buFont typeface="Wingdings" pitchFamily="2" charset="2"/>
              <a:buChar char="§"/>
            </a:pPr>
            <a:r>
              <a:rPr lang="en-US" sz="3200" i="1" dirty="0"/>
              <a:t>Interpretation Skills: Using SMBG Data</a:t>
            </a:r>
          </a:p>
          <a:p>
            <a:pPr lvl="1">
              <a:buClr>
                <a:srgbClr val="FF0000"/>
              </a:buClr>
              <a:buSzPct val="90000"/>
              <a:buFont typeface="Wingdings" pitchFamily="2" charset="2"/>
              <a:buChar char="ü"/>
            </a:pPr>
            <a:r>
              <a:rPr lang="en-US" dirty="0"/>
              <a:t>Knowing blood glucose targets</a:t>
            </a:r>
          </a:p>
          <a:p>
            <a:pPr lvl="1">
              <a:buClr>
                <a:srgbClr val="FF0000"/>
              </a:buClr>
              <a:buSzPct val="90000"/>
              <a:buFont typeface="Wingdings" pitchFamily="2" charset="2"/>
              <a:buChar char="ü"/>
            </a:pPr>
            <a:r>
              <a:rPr lang="en-US" dirty="0" smtClean="0"/>
              <a:t>Knowing the appropriate frequency and timing of glucose tests</a:t>
            </a:r>
          </a:p>
          <a:p>
            <a:pPr lvl="1">
              <a:buClr>
                <a:srgbClr val="FF0000"/>
              </a:buClr>
              <a:buSzPct val="90000"/>
              <a:buFont typeface="Wingdings" pitchFamily="2" charset="2"/>
              <a:buChar char="ü"/>
            </a:pPr>
            <a:r>
              <a:rPr lang="en-US" dirty="0" smtClean="0"/>
              <a:t>Using pattern management in decision-making</a:t>
            </a:r>
            <a:endParaRPr lang="en-US" dirty="0"/>
          </a:p>
        </p:txBody>
      </p:sp>
    </p:spTree>
    <p:extLst>
      <p:ext uri="{BB962C8B-B14F-4D97-AF65-F5344CB8AC3E}">
        <p14:creationId xmlns:p14="http://schemas.microsoft.com/office/powerpoint/2010/main" xmlns="" val="1134668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par>
                          <p:cTn id="16" fill="hold">
                            <p:stCondLst>
                              <p:cond delay="4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1000"/>
                                        <p:tgtEl>
                                          <p:spTgt spid="3">
                                            <p:txEl>
                                              <p:pRg st="2" end="2"/>
                                            </p:txEl>
                                          </p:spTgt>
                                        </p:tgtEl>
                                      </p:cBhvr>
                                    </p:animEffect>
                                  </p:childTnLst>
                                </p:cTn>
                              </p:par>
                            </p:childTnLst>
                          </p:cTn>
                        </p:par>
                        <p:par>
                          <p:cTn id="20" fill="hold">
                            <p:stCondLst>
                              <p:cond delay="55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1000"/>
                                        <p:tgtEl>
                                          <p:spTgt spid="3">
                                            <p:txEl>
                                              <p:pRg st="3" end="3"/>
                                            </p:txEl>
                                          </p:spTgt>
                                        </p:tgtEl>
                                      </p:cBhvr>
                                    </p:animEffect>
                                  </p:childTnLst>
                                </p:cTn>
                              </p:par>
                            </p:childTnLst>
                          </p:cTn>
                        </p:par>
                        <p:par>
                          <p:cTn id="24" fill="hold">
                            <p:stCondLst>
                              <p:cond delay="6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1000"/>
                                        <p:tgtEl>
                                          <p:spTgt spid="3">
                                            <p:txEl>
                                              <p:pRg st="7" end="7"/>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ipe(left)">
                                      <p:cBhvr>
                                        <p:cTn id="40" dur="1000"/>
                                        <p:tgtEl>
                                          <p:spTgt spid="3">
                                            <p:txEl>
                                              <p:pRg st="8" end="8"/>
                                            </p:txEl>
                                          </p:spTgt>
                                        </p:tgtEl>
                                      </p:cBhvr>
                                    </p:animEffect>
                                  </p:childTnLst>
                                </p:cTn>
                              </p:par>
                            </p:childTnLst>
                          </p:cTn>
                        </p:par>
                        <p:par>
                          <p:cTn id="41" fill="hold">
                            <p:stCondLst>
                              <p:cond delay="2500"/>
                            </p:stCondLst>
                            <p:childTnLst>
                              <p:par>
                                <p:cTn id="42" presetID="22" presetClass="entr" presetSubtype="8"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80460"/>
            <a:ext cx="10405533" cy="1325563"/>
          </a:xfrm>
        </p:spPr>
        <p:txBody>
          <a:bodyPr>
            <a:normAutofit/>
          </a:bodyPr>
          <a:lstStyle/>
          <a:p>
            <a:pPr algn="ctr"/>
            <a:r>
              <a:rPr lang="en-US" sz="4000" b="1" dirty="0" smtClean="0"/>
              <a:t>Factors that Can Affect Glucose Meter Results</a:t>
            </a:r>
            <a:endParaRPr lang="en-US" sz="4000" b="1" dirty="0"/>
          </a:p>
        </p:txBody>
      </p:sp>
      <p:pic>
        <p:nvPicPr>
          <p:cNvPr id="5123"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980" b="2374"/>
          <a:stretch/>
        </p:blipFill>
        <p:spPr bwMode="auto">
          <a:xfrm>
            <a:off x="2069783" y="1635329"/>
            <a:ext cx="7768484" cy="50872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71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143000"/>
          </a:xfrm>
        </p:spPr>
        <p:txBody>
          <a:bodyPr>
            <a:noAutofit/>
          </a:bodyPr>
          <a:lstStyle/>
          <a:p>
            <a:pPr algn="ctr"/>
            <a:r>
              <a:rPr lang="en-US" sz="3200" b="1" dirty="0"/>
              <a:t>ISO 15197:2013 Standard require </a:t>
            </a:r>
            <a:r>
              <a:rPr lang="en-US" sz="3200" b="1" dirty="0" smtClean="0"/>
              <a:t>tighter BGMS </a:t>
            </a:r>
            <a:r>
              <a:rPr lang="en-US" sz="3200" b="1" dirty="0"/>
              <a:t>accuracy</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074997" y="1340770"/>
            <a:ext cx="10151796" cy="4887096"/>
          </a:xfrm>
          <a:prstGeom prst="roundRect">
            <a:avLst/>
          </a:prstGeom>
          <a:noFill/>
          <a:ln w="9525">
            <a:noFill/>
            <a:miter lim="800000"/>
            <a:headEnd/>
            <a:tailEnd/>
          </a:ln>
          <a:effectLst/>
        </p:spPr>
      </p:pic>
      <p:sp>
        <p:nvSpPr>
          <p:cNvPr id="4" name="Rounded Rectangle 3"/>
          <p:cNvSpPr/>
          <p:nvPr/>
        </p:nvSpPr>
        <p:spPr>
          <a:xfrm>
            <a:off x="7044761" y="5290754"/>
            <a:ext cx="2926080" cy="5681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350" y="-57249"/>
            <a:ext cx="11713301" cy="1470025"/>
          </a:xfrm>
        </p:spPr>
        <p:txBody>
          <a:bodyPr anchor="ctr">
            <a:noAutofit/>
          </a:bodyPr>
          <a:lstStyle/>
          <a:p>
            <a:pPr>
              <a:lnSpc>
                <a:spcPct val="150000"/>
              </a:lnSpc>
            </a:pPr>
            <a:r>
              <a:rPr lang="en-US" sz="3200" b="1" dirty="0" err="1" smtClean="0"/>
              <a:t>Parkes</a:t>
            </a:r>
            <a:r>
              <a:rPr lang="en-US" sz="3200" b="1" dirty="0" smtClean="0"/>
              <a:t> Consensus Error Grid For Patients With Diabetes</a:t>
            </a:r>
            <a:endParaRPr lang="en-US" sz="3200" b="1" dirty="0"/>
          </a:p>
        </p:txBody>
      </p:sp>
      <p:pic>
        <p:nvPicPr>
          <p:cNvPr id="1028" name="Picture 4"/>
          <p:cNvPicPr>
            <a:picLocks noChangeAspect="1" noChangeArrowheads="1"/>
          </p:cNvPicPr>
          <p:nvPr/>
        </p:nvPicPr>
        <p:blipFill>
          <a:blip r:embed="rId2" cstate="print"/>
          <a:srcRect/>
          <a:stretch>
            <a:fillRect/>
          </a:stretch>
        </p:blipFill>
        <p:spPr bwMode="auto">
          <a:xfrm>
            <a:off x="795866" y="1439333"/>
            <a:ext cx="10600267" cy="4030133"/>
          </a:xfrm>
          <a:prstGeom prst="roundRect">
            <a:avLst/>
          </a:prstGeom>
          <a:noFill/>
          <a:ln w="19050">
            <a:solidFill>
              <a:srgbClr val="009AD0"/>
            </a:solidFill>
            <a:miter lim="800000"/>
            <a:headEnd/>
            <a:tailEnd/>
          </a:ln>
          <a:effectLst/>
        </p:spPr>
      </p:pic>
      <p:sp>
        <p:nvSpPr>
          <p:cNvPr id="7" name="Rectangle 6"/>
          <p:cNvSpPr/>
          <p:nvPr/>
        </p:nvSpPr>
        <p:spPr>
          <a:xfrm>
            <a:off x="719403" y="5589240"/>
            <a:ext cx="10849205" cy="461665"/>
          </a:xfrm>
          <a:prstGeom prst="rect">
            <a:avLst/>
          </a:prstGeom>
        </p:spPr>
        <p:txBody>
          <a:bodyPr wrap="square">
            <a:spAutoFit/>
          </a:bodyPr>
          <a:lstStyle/>
          <a:p>
            <a:pPr algn="ctr"/>
            <a:r>
              <a:rPr lang="en-US" sz="2400" b="1" dirty="0" smtClean="0"/>
              <a:t>The version for type 1 diabetes is used for regulatory purposes</a:t>
            </a:r>
            <a:endParaRPr lang="en-US" sz="2400" dirty="0"/>
          </a:p>
        </p:txBody>
      </p:sp>
      <p:sp>
        <p:nvSpPr>
          <p:cNvPr id="6" name="Rectangle 5"/>
          <p:cNvSpPr/>
          <p:nvPr/>
        </p:nvSpPr>
        <p:spPr>
          <a:xfrm>
            <a:off x="0" y="6417733"/>
            <a:ext cx="12192000" cy="276999"/>
          </a:xfrm>
          <a:prstGeom prst="rect">
            <a:avLst/>
          </a:prstGeom>
        </p:spPr>
        <p:txBody>
          <a:bodyPr wrap="square">
            <a:spAutoFit/>
          </a:bodyPr>
          <a:lstStyle/>
          <a:p>
            <a:pPr algn="ctr"/>
            <a:r>
              <a:rPr lang="pt-BR" sz="1200" dirty="0" smtClean="0"/>
              <a:t>Parkes JL, et al. </a:t>
            </a:r>
            <a:r>
              <a:rPr lang="en-US" sz="1200" dirty="0" smtClean="0"/>
              <a:t>A new consensus error grid to evaluate the clinical significance of inaccuracies in the measurement of blood glucose.</a:t>
            </a:r>
            <a:r>
              <a:rPr lang="pt-BR" sz="1200" i="1" dirty="0" smtClean="0"/>
              <a:t> Diabetes Care</a:t>
            </a:r>
            <a:r>
              <a:rPr lang="pt-BR" sz="1200" dirty="0" smtClean="0"/>
              <a:t>. 2000; 23(8):1143-8.</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12192000" cy="1143000"/>
          </a:xfrm>
        </p:spPr>
        <p:txBody>
          <a:bodyPr>
            <a:normAutofit/>
          </a:bodyPr>
          <a:lstStyle/>
          <a:p>
            <a:pPr algn="ctr"/>
            <a:r>
              <a:rPr lang="en-US" sz="3600" b="1" dirty="0" err="1" smtClean="0"/>
              <a:t>Parkes</a:t>
            </a:r>
            <a:r>
              <a:rPr lang="en-US" sz="3600" b="1" dirty="0" smtClean="0"/>
              <a:t> Consensus Error Grid</a:t>
            </a:r>
            <a:endParaRPr lang="en-US" sz="3600"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383490" y="1196753"/>
            <a:ext cx="7289556" cy="3672408"/>
          </a:xfrm>
          <a:prstGeom prst="roundRect">
            <a:avLst/>
          </a:prstGeom>
          <a:noFill/>
          <a:ln w="9525">
            <a:solidFill>
              <a:srgbClr val="009AD0"/>
            </a:solid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2726267" y="4941168"/>
            <a:ext cx="6570133" cy="1296144"/>
          </a:xfrm>
          <a:prstGeom prst="rect">
            <a:avLst/>
          </a:prstGeom>
          <a:noFill/>
          <a:ln w="9525">
            <a:noFill/>
            <a:miter lim="800000"/>
            <a:headEnd/>
            <a:tailEnd/>
          </a:ln>
          <a:effectLst/>
        </p:spPr>
      </p:pic>
      <p:cxnSp>
        <p:nvCxnSpPr>
          <p:cNvPr id="9" name="Straight Connector 8"/>
          <p:cNvCxnSpPr/>
          <p:nvPr/>
        </p:nvCxnSpPr>
        <p:spPr>
          <a:xfrm rot="16200000" flipV="1">
            <a:off x="5788568" y="3524684"/>
            <a:ext cx="1646312" cy="14784"/>
          </a:xfrm>
          <a:prstGeom prst="line">
            <a:avLst/>
          </a:prstGeom>
          <a:ln w="28575">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3628001" y="2708920"/>
            <a:ext cx="2976000" cy="0"/>
          </a:xfrm>
          <a:prstGeom prst="line">
            <a:avLst/>
          </a:prstGeom>
          <a:ln w="28575">
            <a:solidFill>
              <a:srgbClr val="FF0000"/>
            </a:solidFill>
            <a:prstDash val="sysDot"/>
          </a:ln>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rot="16200000" flipV="1">
            <a:off x="6069672" y="3819646"/>
            <a:ext cx="1084107" cy="14784"/>
          </a:xfrm>
          <a:prstGeom prst="line">
            <a:avLst/>
          </a:prstGeom>
          <a:ln w="38100">
            <a:solidFill>
              <a:srgbClr val="03DF1D"/>
            </a:solidFill>
            <a:prstDash val="sysDash"/>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3628001" y="3284984"/>
            <a:ext cx="2976000" cy="0"/>
          </a:xfrm>
          <a:prstGeom prst="line">
            <a:avLst/>
          </a:prstGeom>
          <a:ln w="38100">
            <a:solidFill>
              <a:srgbClr val="03DF1D"/>
            </a:solidFill>
            <a:prstDash val="sysDash"/>
          </a:ln>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rot="16200000" flipV="1">
            <a:off x="6364633" y="4100749"/>
            <a:ext cx="494185" cy="14784"/>
          </a:xfrm>
          <a:prstGeom prst="line">
            <a:avLst/>
          </a:prstGeom>
          <a:ln w="28575">
            <a:solidFill>
              <a:schemeClr val="accent6">
                <a:lumMod val="75000"/>
              </a:schemeClr>
            </a:solidFill>
            <a:prstDash val="solid"/>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628001" y="3861048"/>
            <a:ext cx="2991115" cy="0"/>
          </a:xfrm>
          <a:prstGeom prst="line">
            <a:avLst/>
          </a:prstGeom>
          <a:ln w="28575">
            <a:solidFill>
              <a:schemeClr val="accent6">
                <a:lumMod val="75000"/>
              </a:schemeClr>
            </a:solidFill>
            <a:prstDash val="solid"/>
          </a:ln>
        </p:spPr>
        <p:style>
          <a:lnRef idx="3">
            <a:schemeClr val="dk1"/>
          </a:lnRef>
          <a:fillRef idx="0">
            <a:schemeClr val="dk1"/>
          </a:fillRef>
          <a:effectRef idx="2">
            <a:schemeClr val="dk1"/>
          </a:effectRef>
          <a:fontRef idx="minor">
            <a:schemeClr val="tx1"/>
          </a:fontRef>
        </p:style>
      </p:cxnSp>
      <p:sp>
        <p:nvSpPr>
          <p:cNvPr id="15" name="Rectangle 14"/>
          <p:cNvSpPr/>
          <p:nvPr/>
        </p:nvSpPr>
        <p:spPr>
          <a:xfrm>
            <a:off x="0" y="6417733"/>
            <a:ext cx="12192000" cy="276999"/>
          </a:xfrm>
          <a:prstGeom prst="rect">
            <a:avLst/>
          </a:prstGeom>
        </p:spPr>
        <p:txBody>
          <a:bodyPr wrap="square">
            <a:spAutoFit/>
          </a:bodyPr>
          <a:lstStyle/>
          <a:p>
            <a:pPr algn="ctr"/>
            <a:r>
              <a:rPr lang="pt-BR" sz="1200" dirty="0" smtClean="0"/>
              <a:t>Parkes JL, et al. </a:t>
            </a:r>
            <a:r>
              <a:rPr lang="en-US" sz="1200" dirty="0" smtClean="0"/>
              <a:t>A new consensus error grid to evaluate the clinical significance of inaccuracies in the measurement of blood glucose.</a:t>
            </a:r>
            <a:r>
              <a:rPr lang="pt-BR" sz="1200" i="1" dirty="0" smtClean="0"/>
              <a:t> Diabetes Care</a:t>
            </a:r>
            <a:r>
              <a:rPr lang="pt-BR" sz="1200" dirty="0" smtClean="0"/>
              <a:t>. 2000; 23(8):1143-8.</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8999"/>
            <a:ext cx="10515600" cy="1325563"/>
          </a:xfrm>
        </p:spPr>
        <p:txBody>
          <a:bodyPr>
            <a:normAutofit/>
          </a:bodyPr>
          <a:lstStyle/>
          <a:p>
            <a:pPr algn="ctr"/>
            <a:r>
              <a:rPr lang="en-US" sz="4000" b="1" dirty="0"/>
              <a:t>P</a:t>
            </a:r>
            <a:r>
              <a:rPr lang="en-US" sz="4000" b="1" dirty="0" smtClean="0"/>
              <a:t>ractical </a:t>
            </a:r>
            <a:r>
              <a:rPr lang="en-US" sz="4000" b="1" dirty="0"/>
              <a:t>aspects of the procedure is imperative </a:t>
            </a:r>
          </a:p>
        </p:txBody>
      </p:sp>
      <p:pic>
        <p:nvPicPr>
          <p:cNvPr id="614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693335" y="1100667"/>
            <a:ext cx="8906933" cy="5757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313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244463"/>
            <a:ext cx="11176000" cy="1325563"/>
          </a:xfrm>
        </p:spPr>
        <p:txBody>
          <a:bodyPr>
            <a:normAutofit/>
          </a:bodyPr>
          <a:lstStyle/>
          <a:p>
            <a:pPr algn="ctr"/>
            <a:r>
              <a:rPr lang="en-US" sz="4000" b="1" dirty="0"/>
              <a:t>A</a:t>
            </a:r>
            <a:r>
              <a:rPr lang="en-US" sz="4000" b="1" dirty="0" smtClean="0"/>
              <a:t>ppropriate </a:t>
            </a:r>
            <a:r>
              <a:rPr lang="en-US" sz="4000" b="1" dirty="0"/>
              <a:t>steps for successful blood obtainment </a:t>
            </a:r>
          </a:p>
        </p:txBody>
      </p:sp>
      <p:pic>
        <p:nvPicPr>
          <p:cNvPr id="7171"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947334" y="965199"/>
            <a:ext cx="8263466" cy="59266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96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67" y="246594"/>
            <a:ext cx="10515600" cy="1325563"/>
          </a:xfrm>
        </p:spPr>
        <p:txBody>
          <a:bodyPr>
            <a:normAutofit/>
          </a:bodyPr>
          <a:lstStyle/>
          <a:p>
            <a:pPr algn="ctr"/>
            <a:r>
              <a:rPr lang="en-US" sz="4000" b="1" dirty="0"/>
              <a:t>Alternate </a:t>
            </a:r>
            <a:r>
              <a:rPr lang="en-US" sz="4000" b="1" dirty="0" smtClean="0"/>
              <a:t>Site Testing (AST)</a:t>
            </a:r>
            <a:endParaRPr lang="en-US" sz="4000" b="1" dirty="0"/>
          </a:p>
        </p:txBody>
      </p:sp>
      <p:sp>
        <p:nvSpPr>
          <p:cNvPr id="3" name="Content Placeholder 2"/>
          <p:cNvSpPr>
            <a:spLocks noGrp="1"/>
          </p:cNvSpPr>
          <p:nvPr>
            <p:ph idx="1"/>
          </p:nvPr>
        </p:nvSpPr>
        <p:spPr>
          <a:xfrm>
            <a:off x="838200" y="1825624"/>
            <a:ext cx="10320867" cy="5032376"/>
          </a:xfrm>
        </p:spPr>
        <p:txBody>
          <a:bodyPr>
            <a:normAutofit lnSpcReduction="10000"/>
          </a:bodyPr>
          <a:lstStyle/>
          <a:p>
            <a:pPr algn="just">
              <a:buClr>
                <a:srgbClr val="C00000"/>
              </a:buClr>
              <a:buFont typeface="Wingdings" pitchFamily="2" charset="2"/>
              <a:buChar char="§"/>
            </a:pPr>
            <a:r>
              <a:rPr lang="en-US" sz="2400" dirty="0"/>
              <a:t>Meters are available that allow SMBG using blood samples from sites other than the fingertip </a:t>
            </a:r>
            <a:r>
              <a:rPr lang="en-US" sz="2000" i="1" dirty="0"/>
              <a:t>(forearm, palm of the hand, thigh). </a:t>
            </a:r>
            <a:endParaRPr lang="en-US" sz="2400" i="1" dirty="0" smtClean="0"/>
          </a:p>
          <a:p>
            <a:pPr algn="just">
              <a:buClr>
                <a:srgbClr val="C00000"/>
              </a:buClr>
              <a:buFont typeface="Wingdings" pitchFamily="2" charset="2"/>
              <a:buChar char="§"/>
            </a:pPr>
            <a:endParaRPr lang="en-US" sz="2400" i="1" dirty="0" smtClean="0"/>
          </a:p>
          <a:p>
            <a:pPr algn="just">
              <a:buClr>
                <a:srgbClr val="C00000"/>
              </a:buClr>
              <a:buFont typeface="Wingdings" pitchFamily="2" charset="2"/>
              <a:buChar char="§"/>
            </a:pPr>
            <a:r>
              <a:rPr lang="en-US" sz="2400" dirty="0" smtClean="0"/>
              <a:t>Accuracy </a:t>
            </a:r>
            <a:r>
              <a:rPr lang="en-US" sz="2400" dirty="0"/>
              <a:t>of results over a wide range of BG levels and during periods of rapid change in BG levels is variable across sites. </a:t>
            </a:r>
            <a:endParaRPr lang="en-US" sz="2400" dirty="0" smtClean="0"/>
          </a:p>
          <a:p>
            <a:pPr algn="just">
              <a:buClr>
                <a:srgbClr val="C00000"/>
              </a:buClr>
              <a:buFont typeface="Wingdings" pitchFamily="2" charset="2"/>
              <a:buChar char="§"/>
            </a:pPr>
            <a:endParaRPr lang="en-US" sz="2400" dirty="0" smtClean="0"/>
          </a:p>
          <a:p>
            <a:pPr algn="just">
              <a:buClr>
                <a:srgbClr val="C00000"/>
              </a:buClr>
              <a:buFont typeface="Wingdings" pitchFamily="2" charset="2"/>
              <a:buChar char="§"/>
            </a:pPr>
            <a:r>
              <a:rPr lang="en-US" sz="2400" dirty="0" smtClean="0"/>
              <a:t>During </a:t>
            </a:r>
            <a:r>
              <a:rPr lang="en-US" sz="2400" dirty="0"/>
              <a:t>periods of rapid change in BG levels </a:t>
            </a:r>
            <a:r>
              <a:rPr lang="en-US" sz="2000" i="1" dirty="0"/>
              <a:t>(e.g. after meals, after exercise and during hypoglycemia),</a:t>
            </a:r>
            <a:r>
              <a:rPr lang="en-US" sz="2400" i="1" dirty="0"/>
              <a:t> </a:t>
            </a:r>
            <a:r>
              <a:rPr lang="en-US" sz="2400" dirty="0"/>
              <a:t>fingertip testing has been shown to more accurately reflect glycemic status than forearm or thigh </a:t>
            </a:r>
            <a:r>
              <a:rPr lang="en-US" sz="2400" dirty="0" smtClean="0"/>
              <a:t>testing. </a:t>
            </a:r>
          </a:p>
          <a:p>
            <a:pPr algn="just">
              <a:buClr>
                <a:srgbClr val="C00000"/>
              </a:buClr>
              <a:buFont typeface="Wingdings" pitchFamily="2" charset="2"/>
              <a:buChar char="§"/>
            </a:pPr>
            <a:endParaRPr lang="en-US" sz="2400" dirty="0" smtClean="0"/>
          </a:p>
          <a:p>
            <a:pPr algn="just">
              <a:buClr>
                <a:srgbClr val="C00000"/>
              </a:buClr>
              <a:buFont typeface="Wingdings" pitchFamily="2" charset="2"/>
              <a:buChar char="§"/>
            </a:pPr>
            <a:r>
              <a:rPr lang="en-US" sz="2400" dirty="0" smtClean="0"/>
              <a:t>In </a:t>
            </a:r>
            <a:r>
              <a:rPr lang="en-US" sz="2400" dirty="0"/>
              <a:t>comparison, blood samples taken from the palm near the base of the thumb </a:t>
            </a:r>
            <a:r>
              <a:rPr lang="en-US" sz="2000" i="1" dirty="0"/>
              <a:t>(the </a:t>
            </a:r>
            <a:r>
              <a:rPr lang="en-US" sz="2000" i="1" dirty="0" err="1"/>
              <a:t>thenar</a:t>
            </a:r>
            <a:r>
              <a:rPr lang="en-US" sz="2000" i="1" dirty="0"/>
              <a:t> area)</a:t>
            </a:r>
            <a:r>
              <a:rPr lang="en-US" sz="2400" dirty="0"/>
              <a:t> demonstrate a closer correlation to fingertip samples at all times of day and during periods of rapid change in BG </a:t>
            </a:r>
            <a:r>
              <a:rPr lang="en-US" sz="2400" dirty="0" smtClean="0"/>
              <a:t>levels.</a:t>
            </a:r>
            <a:endParaRPr lang="en-US" sz="2400" dirty="0"/>
          </a:p>
        </p:txBody>
      </p:sp>
    </p:spTree>
    <p:extLst>
      <p:ext uri="{BB962C8B-B14F-4D97-AF65-F5344CB8AC3E}">
        <p14:creationId xmlns:p14="http://schemas.microsoft.com/office/powerpoint/2010/main" xmlns="" val="2756332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eretest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3929" y="1622006"/>
            <a:ext cx="4502180" cy="4572000"/>
          </a:xfrm>
          <a:prstGeom prst="roundRect">
            <a:avLst/>
          </a:prstGeom>
          <a:noFill/>
          <a:ln>
            <a:solidFill>
              <a:srgbClr val="02FC9D"/>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7904" y="1642530"/>
            <a:ext cx="5806946" cy="4572000"/>
          </a:xfrm>
          <a:prstGeom prst="roundRect">
            <a:avLst/>
          </a:prstGeom>
          <a:noFill/>
          <a:ln>
            <a:solidFill>
              <a:srgbClr val="02FC9D"/>
            </a:solid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0" name="Title 1"/>
          <p:cNvSpPr>
            <a:spLocks noGrp="1"/>
          </p:cNvSpPr>
          <p:nvPr>
            <p:ph type="title"/>
          </p:nvPr>
        </p:nvSpPr>
        <p:spPr>
          <a:xfrm>
            <a:off x="838200" y="246594"/>
            <a:ext cx="10515600" cy="1325563"/>
          </a:xfrm>
        </p:spPr>
        <p:txBody>
          <a:bodyPr>
            <a:normAutofit/>
          </a:bodyPr>
          <a:lstStyle/>
          <a:p>
            <a:pPr algn="ctr"/>
            <a:r>
              <a:rPr lang="en-US" sz="4000" b="1" dirty="0"/>
              <a:t>Alternate </a:t>
            </a:r>
            <a:r>
              <a:rPr lang="en-US" sz="4000" b="1" dirty="0" smtClean="0"/>
              <a:t>Site Testing (AST)</a:t>
            </a:r>
            <a:endParaRPr lang="en-US" sz="4000" b="1" dirty="0"/>
          </a:p>
        </p:txBody>
      </p:sp>
    </p:spTree>
    <p:extLst>
      <p:ext uri="{BB962C8B-B14F-4D97-AF65-F5344CB8AC3E}">
        <p14:creationId xmlns:p14="http://schemas.microsoft.com/office/powerpoint/2010/main" xmlns="" val="17678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3200" b="1" dirty="0" smtClean="0">
                  <a:solidFill>
                    <a:srgbClr val="FFFF00"/>
                  </a:solidFill>
                </a:rPr>
                <a:t>Interpreting </a:t>
              </a:r>
              <a:r>
                <a:rPr lang="en-GB" sz="3200" b="1" dirty="0">
                  <a:solidFill>
                    <a:srgbClr val="FFFF00"/>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4</a:t>
              </a:r>
              <a:endParaRPr lang="en-GB" sz="2000" b="1" dirty="0">
                <a:solidFill>
                  <a:srgbClr val="FFFF00"/>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xmlns="" val="2723322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3200" b="1" dirty="0" smtClean="0">
                  <a:solidFill>
                    <a:srgbClr val="FFFF00"/>
                  </a:solidFill>
                </a:rPr>
                <a:t>Introduction </a:t>
              </a:r>
              <a:endParaRPr lang="en-GB" sz="3200" b="1" dirty="0">
                <a:solidFill>
                  <a:srgbClr val="FFFF00"/>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xmlns="" val="6063186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Interpreting SMBG </a:t>
            </a:r>
            <a:endParaRPr lang="en-US" sz="4000" b="1" dirty="0"/>
          </a:p>
        </p:txBody>
      </p:sp>
      <p:sp>
        <p:nvSpPr>
          <p:cNvPr id="3" name="Content Placeholder 2"/>
          <p:cNvSpPr>
            <a:spLocks noGrp="1"/>
          </p:cNvSpPr>
          <p:nvPr>
            <p:ph idx="1"/>
          </p:nvPr>
        </p:nvSpPr>
        <p:spPr>
          <a:xfrm>
            <a:off x="838200" y="1961089"/>
            <a:ext cx="10515600" cy="4351338"/>
          </a:xfrm>
        </p:spPr>
        <p:txBody>
          <a:bodyPr>
            <a:normAutofit/>
          </a:bodyPr>
          <a:lstStyle/>
          <a:p>
            <a:pPr>
              <a:lnSpc>
                <a:spcPct val="150000"/>
              </a:lnSpc>
              <a:buClr>
                <a:srgbClr val="C00000"/>
              </a:buClr>
              <a:buFont typeface="Wingdings" pitchFamily="2" charset="2"/>
              <a:buChar char="§"/>
            </a:pPr>
            <a:r>
              <a:rPr lang="en-US" dirty="0"/>
              <a:t>Interpreting </a:t>
            </a:r>
            <a:r>
              <a:rPr lang="en-US" dirty="0" smtClean="0"/>
              <a:t>SMBG: problem-solving self-care behavior</a:t>
            </a:r>
          </a:p>
          <a:p>
            <a:pPr>
              <a:lnSpc>
                <a:spcPct val="150000"/>
              </a:lnSpc>
              <a:buClr>
                <a:srgbClr val="C00000"/>
              </a:buClr>
              <a:buFont typeface="Wingdings" pitchFamily="2" charset="2"/>
              <a:buChar char="§"/>
            </a:pPr>
            <a:endParaRPr lang="en-US" dirty="0" smtClean="0"/>
          </a:p>
          <a:p>
            <a:pPr>
              <a:lnSpc>
                <a:spcPct val="100000"/>
              </a:lnSpc>
              <a:buClr>
                <a:srgbClr val="C00000"/>
              </a:buClr>
              <a:buFont typeface="Wingdings" pitchFamily="2" charset="2"/>
              <a:buChar char="§"/>
            </a:pPr>
            <a:r>
              <a:rPr lang="en-US" dirty="0" smtClean="0"/>
              <a:t>If patients</a:t>
            </a:r>
            <a:r>
              <a:rPr lang="en-US" dirty="0"/>
              <a:t>’ </a:t>
            </a:r>
            <a:r>
              <a:rPr lang="en-US" dirty="0" smtClean="0"/>
              <a:t>healthcare team does </a:t>
            </a:r>
            <a:r>
              <a:rPr lang="en-US" dirty="0"/>
              <a:t>not use the </a:t>
            </a:r>
            <a:r>
              <a:rPr lang="en-US" dirty="0" smtClean="0"/>
              <a:t>SMBG data </a:t>
            </a:r>
            <a:r>
              <a:rPr lang="en-US" dirty="0"/>
              <a:t>in clinical </a:t>
            </a:r>
            <a:r>
              <a:rPr lang="en-US" dirty="0" smtClean="0"/>
              <a:t>decision-making</a:t>
            </a:r>
            <a:r>
              <a:rPr lang="en-US" dirty="0"/>
              <a:t>, </a:t>
            </a:r>
            <a:r>
              <a:rPr lang="en-US" dirty="0" smtClean="0"/>
              <a:t>then SMBG </a:t>
            </a:r>
            <a:r>
              <a:rPr lang="en-US" dirty="0"/>
              <a:t>is of no value and a waste </a:t>
            </a:r>
            <a:r>
              <a:rPr lang="en-US" dirty="0" smtClean="0"/>
              <a:t>of resources!</a:t>
            </a:r>
            <a:endParaRPr lang="en-US" dirty="0"/>
          </a:p>
        </p:txBody>
      </p:sp>
    </p:spTree>
    <p:extLst>
      <p:ext uri="{BB962C8B-B14F-4D97-AF65-F5344CB8AC3E}">
        <p14:creationId xmlns:p14="http://schemas.microsoft.com/office/powerpoint/2010/main" xmlns="" val="2994302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Using pattern management in decision-making</a:t>
            </a:r>
          </a:p>
        </p:txBody>
      </p:sp>
      <p:sp>
        <p:nvSpPr>
          <p:cNvPr id="3" name="Content Placeholder 2"/>
          <p:cNvSpPr>
            <a:spLocks noGrp="1"/>
          </p:cNvSpPr>
          <p:nvPr>
            <p:ph idx="1"/>
          </p:nvPr>
        </p:nvSpPr>
        <p:spPr>
          <a:xfrm>
            <a:off x="838200" y="1994955"/>
            <a:ext cx="10100733" cy="4351338"/>
          </a:xfrm>
        </p:spPr>
        <p:txBody>
          <a:bodyPr>
            <a:normAutofit/>
          </a:bodyPr>
          <a:lstStyle/>
          <a:p>
            <a:pPr>
              <a:buClr>
                <a:srgbClr val="C00000"/>
              </a:buClr>
              <a:buFont typeface="Wingdings" pitchFamily="2" charset="2"/>
              <a:buChar char="§"/>
            </a:pPr>
            <a:endParaRPr lang="en-US" b="1" dirty="0" smtClean="0"/>
          </a:p>
          <a:p>
            <a:pPr lvl="1" algn="just">
              <a:buClr>
                <a:srgbClr val="C00000"/>
              </a:buClr>
              <a:buFont typeface="Wingdings" pitchFamily="2" charset="2"/>
              <a:buChar char="§"/>
            </a:pPr>
            <a:r>
              <a:rPr lang="en-US" sz="2600" dirty="0" smtClean="0"/>
              <a:t>Pattern management: systematic review and analysis of the patients’ recorded blood glucose levels</a:t>
            </a:r>
          </a:p>
          <a:p>
            <a:pPr lvl="1" algn="just">
              <a:buClr>
                <a:srgbClr val="C00000"/>
              </a:buClr>
              <a:buFont typeface="Wingdings" pitchFamily="2" charset="2"/>
              <a:buChar char="§"/>
            </a:pPr>
            <a:endParaRPr lang="en-US" sz="2600" dirty="0" smtClean="0"/>
          </a:p>
          <a:p>
            <a:pPr lvl="1" algn="just">
              <a:buClr>
                <a:srgbClr val="C00000"/>
              </a:buClr>
              <a:buFont typeface="Wingdings" pitchFamily="2" charset="2"/>
              <a:buChar char="§"/>
            </a:pPr>
            <a:r>
              <a:rPr lang="en-US" sz="2600" dirty="0" smtClean="0"/>
              <a:t>Goal: behavior changes in lifestyle or the therapeutic regimen to resolve consistent patterns of high or low blood glucose and attain blood glucose targets</a:t>
            </a:r>
          </a:p>
          <a:p>
            <a:pPr lvl="1" algn="just">
              <a:buClr>
                <a:srgbClr val="C00000"/>
              </a:buClr>
              <a:buFont typeface="Wingdings" pitchFamily="2" charset="2"/>
              <a:buChar char="§"/>
            </a:pPr>
            <a:endParaRPr lang="en-US" sz="2600" dirty="0" smtClean="0"/>
          </a:p>
          <a:p>
            <a:pPr lvl="1" algn="just">
              <a:buClr>
                <a:srgbClr val="C00000"/>
              </a:buClr>
              <a:buFont typeface="Wingdings" pitchFamily="2" charset="2"/>
              <a:buChar char="§"/>
            </a:pPr>
            <a:r>
              <a:rPr lang="en-US" sz="2600" dirty="0" smtClean="0"/>
              <a:t>Some </a:t>
            </a:r>
            <a:r>
              <a:rPr lang="en-US" sz="2600" dirty="0"/>
              <a:t>available meters and </a:t>
            </a:r>
            <a:r>
              <a:rPr lang="en-US" sz="2600" dirty="0" smtClean="0"/>
              <a:t>software programs </a:t>
            </a:r>
            <a:r>
              <a:rPr lang="en-US" sz="2600" dirty="0"/>
              <a:t>provide automated </a:t>
            </a:r>
            <a:r>
              <a:rPr lang="en-US" sz="2600" dirty="0" smtClean="0"/>
              <a:t>pattern detection</a:t>
            </a:r>
            <a:r>
              <a:rPr lang="en-US" sz="2600" dirty="0"/>
              <a:t>. </a:t>
            </a:r>
            <a:endParaRPr lang="en-US" sz="2600" dirty="0" smtClean="0"/>
          </a:p>
        </p:txBody>
      </p:sp>
    </p:spTree>
    <p:extLst>
      <p:ext uri="{BB962C8B-B14F-4D97-AF65-F5344CB8AC3E}">
        <p14:creationId xmlns:p14="http://schemas.microsoft.com/office/powerpoint/2010/main" xmlns="" val="30668612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300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7500"/>
                            </p:stCondLst>
                            <p:childTnLst>
                              <p:par>
                                <p:cTn id="17" presetID="10" presetClass="entr" presetSubtype="0" fill="hold" nodeType="afterEffect">
                                  <p:stCondLst>
                                    <p:cond delay="200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2915"/>
            <a:ext cx="10515600" cy="1325563"/>
          </a:xfrm>
        </p:spPr>
        <p:txBody>
          <a:bodyPr>
            <a:normAutofit/>
          </a:bodyPr>
          <a:lstStyle/>
          <a:p>
            <a:pPr algn="ctr"/>
            <a:r>
              <a:rPr lang="en-US" sz="4000" b="1" dirty="0"/>
              <a:t>P</a:t>
            </a:r>
            <a:r>
              <a:rPr lang="en-US" sz="4000" b="1" dirty="0" smtClean="0"/>
              <a:t>roblem-solving skills: </a:t>
            </a:r>
            <a:br>
              <a:rPr lang="en-US" sz="4000" b="1" dirty="0" smtClean="0"/>
            </a:br>
            <a:r>
              <a:rPr lang="en-US" sz="4000" b="1" dirty="0" smtClean="0"/>
              <a:t>The way to behavior change</a:t>
            </a:r>
            <a:endParaRPr lang="en-US" sz="4000" b="1" dirty="0"/>
          </a:p>
        </p:txBody>
      </p:sp>
      <p:sp>
        <p:nvSpPr>
          <p:cNvPr id="3" name="Content Placeholder 2"/>
          <p:cNvSpPr>
            <a:spLocks noGrp="1"/>
          </p:cNvSpPr>
          <p:nvPr>
            <p:ph idx="1"/>
          </p:nvPr>
        </p:nvSpPr>
        <p:spPr>
          <a:xfrm>
            <a:off x="931332" y="2302600"/>
            <a:ext cx="10092267" cy="4351338"/>
          </a:xfrm>
        </p:spPr>
        <p:txBody>
          <a:bodyPr>
            <a:noAutofit/>
          </a:bodyPr>
          <a:lstStyle/>
          <a:p>
            <a:pPr algn="just">
              <a:lnSpc>
                <a:spcPct val="100000"/>
              </a:lnSpc>
              <a:buClr>
                <a:srgbClr val="C00000"/>
              </a:buClr>
              <a:buFont typeface="Wingdings" pitchFamily="2" charset="2"/>
              <a:buChar char="§"/>
            </a:pPr>
            <a:r>
              <a:rPr lang="en-US" dirty="0" smtClean="0"/>
              <a:t>Teaching </a:t>
            </a:r>
            <a:r>
              <a:rPr lang="en-US" dirty="0"/>
              <a:t>patients </a:t>
            </a:r>
            <a:r>
              <a:rPr lang="en-US" dirty="0" smtClean="0"/>
              <a:t>problem-solving skills </a:t>
            </a:r>
            <a:r>
              <a:rPr lang="en-US" dirty="0"/>
              <a:t>to act on SMBG results is </a:t>
            </a:r>
            <a:r>
              <a:rPr lang="en-US" dirty="0" smtClean="0"/>
              <a:t>crucial to improve outcomes.</a:t>
            </a:r>
          </a:p>
          <a:p>
            <a:pPr algn="just">
              <a:lnSpc>
                <a:spcPct val="100000"/>
              </a:lnSpc>
              <a:buClr>
                <a:srgbClr val="C00000"/>
              </a:buClr>
              <a:buFont typeface="Wingdings" pitchFamily="2" charset="2"/>
              <a:buChar char="§"/>
            </a:pPr>
            <a:endParaRPr lang="en-US" dirty="0" smtClean="0"/>
          </a:p>
          <a:p>
            <a:pPr algn="just">
              <a:lnSpc>
                <a:spcPct val="100000"/>
              </a:lnSpc>
              <a:buClr>
                <a:srgbClr val="C00000"/>
              </a:buClr>
              <a:buFont typeface="Wingdings" pitchFamily="2" charset="2"/>
              <a:buChar char="§"/>
            </a:pPr>
            <a:r>
              <a:rPr lang="en-US" dirty="0" smtClean="0"/>
              <a:t>Testing blood glucose </a:t>
            </a:r>
            <a:r>
              <a:rPr lang="en-US" dirty="0"/>
              <a:t>alone, without taking </a:t>
            </a:r>
            <a:r>
              <a:rPr lang="en-US" dirty="0" smtClean="0"/>
              <a:t>action based </a:t>
            </a:r>
            <a:r>
              <a:rPr lang="en-US" dirty="0"/>
              <a:t>on the results, will not </a:t>
            </a:r>
            <a:r>
              <a:rPr lang="en-US" dirty="0" smtClean="0"/>
              <a:t>necessarily lead </a:t>
            </a:r>
            <a:r>
              <a:rPr lang="en-US" dirty="0"/>
              <a:t>to improved clinical </a:t>
            </a:r>
            <a:r>
              <a:rPr lang="en-US" dirty="0" smtClean="0"/>
              <a:t>outcomes.</a:t>
            </a:r>
          </a:p>
        </p:txBody>
      </p:sp>
    </p:spTree>
    <p:extLst>
      <p:ext uri="{BB962C8B-B14F-4D97-AF65-F5344CB8AC3E}">
        <p14:creationId xmlns:p14="http://schemas.microsoft.com/office/powerpoint/2010/main" xmlns="" val="2408895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391" y="2404200"/>
            <a:ext cx="10515600" cy="4351338"/>
          </a:xfrm>
        </p:spPr>
        <p:txBody>
          <a:bodyPr>
            <a:noAutofit/>
          </a:bodyPr>
          <a:lstStyle/>
          <a:p>
            <a:pPr>
              <a:lnSpc>
                <a:spcPct val="100000"/>
              </a:lnSpc>
              <a:buClr>
                <a:srgbClr val="C00000"/>
              </a:buClr>
              <a:buFont typeface="Wingdings" pitchFamily="2" charset="2"/>
              <a:buChar char="§"/>
            </a:pPr>
            <a:r>
              <a:rPr lang="en-US" dirty="0" smtClean="0"/>
              <a:t>Diabetes educators: key role in </a:t>
            </a:r>
            <a:r>
              <a:rPr lang="en-US" dirty="0"/>
              <a:t>teaching problem-solving </a:t>
            </a:r>
            <a:r>
              <a:rPr lang="en-US" dirty="0" smtClean="0"/>
              <a:t>skills</a:t>
            </a:r>
          </a:p>
          <a:p>
            <a:pPr>
              <a:lnSpc>
                <a:spcPct val="100000"/>
              </a:lnSpc>
              <a:buClr>
                <a:srgbClr val="C00000"/>
              </a:buClr>
              <a:buFont typeface="Wingdings" pitchFamily="2" charset="2"/>
              <a:buChar char="§"/>
            </a:pPr>
            <a:endParaRPr lang="en-US" dirty="0" smtClean="0"/>
          </a:p>
          <a:p>
            <a:pPr>
              <a:lnSpc>
                <a:spcPct val="100000"/>
              </a:lnSpc>
              <a:buClr>
                <a:srgbClr val="C00000"/>
              </a:buClr>
              <a:buFont typeface="Wingdings" pitchFamily="2" charset="2"/>
              <a:buChar char="§"/>
            </a:pPr>
            <a:r>
              <a:rPr lang="en-US" dirty="0" smtClean="0"/>
              <a:t>Encouraging </a:t>
            </a:r>
            <a:r>
              <a:rPr lang="en-US" dirty="0"/>
              <a:t>individuals to write </a:t>
            </a:r>
            <a:r>
              <a:rPr lang="en-US" dirty="0" smtClean="0"/>
              <a:t>their blood </a:t>
            </a:r>
            <a:r>
              <a:rPr lang="en-US" dirty="0"/>
              <a:t>glucose </a:t>
            </a:r>
            <a:r>
              <a:rPr lang="en-US" dirty="0" smtClean="0"/>
              <a:t>values</a:t>
            </a:r>
          </a:p>
          <a:p>
            <a:pPr>
              <a:lnSpc>
                <a:spcPct val="100000"/>
              </a:lnSpc>
              <a:buClr>
                <a:srgbClr val="C00000"/>
              </a:buClr>
              <a:buFont typeface="Wingdings" pitchFamily="2" charset="2"/>
              <a:buChar char="§"/>
            </a:pPr>
            <a:endParaRPr lang="en-US" dirty="0" smtClean="0"/>
          </a:p>
          <a:p>
            <a:pPr>
              <a:lnSpc>
                <a:spcPct val="100000"/>
              </a:lnSpc>
              <a:buClr>
                <a:srgbClr val="C00000"/>
              </a:buClr>
              <a:buFont typeface="Wingdings" pitchFamily="2" charset="2"/>
              <a:buChar char="§"/>
            </a:pPr>
            <a:r>
              <a:rPr lang="en-US" dirty="0" smtClean="0"/>
              <a:t>Logbook: linear </a:t>
            </a:r>
            <a:r>
              <a:rPr lang="en-US" dirty="0"/>
              <a:t>and vertical </a:t>
            </a:r>
            <a:r>
              <a:rPr lang="en-US" dirty="0" smtClean="0"/>
              <a:t>manner to review results</a:t>
            </a:r>
          </a:p>
        </p:txBody>
      </p:sp>
      <p:sp>
        <p:nvSpPr>
          <p:cNvPr id="5" name="Title 1"/>
          <p:cNvSpPr txBox="1">
            <a:spLocks/>
          </p:cNvSpPr>
          <p:nvPr/>
        </p:nvSpPr>
        <p:spPr>
          <a:xfrm>
            <a:off x="838200" y="502915"/>
            <a:ext cx="10515600" cy="1325563"/>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tx1"/>
                </a:solidFill>
                <a:effectLst/>
                <a:uLnTx/>
                <a:uFillTx/>
                <a:latin typeface="+mj-lt"/>
                <a:ea typeface="+mj-ea"/>
                <a:cs typeface="+mj-cs"/>
              </a:rPr>
              <a:t>Problem-solving skills: </a:t>
            </a:r>
            <a:br>
              <a:rPr kumimoji="0" lang="en-US" sz="4000" b="1" i="0" u="none" strike="noStrike" kern="1200" cap="none" spc="0" normalizeH="0" baseline="0" noProof="0" dirty="0" smtClean="0">
                <a:ln>
                  <a:noFill/>
                </a:ln>
                <a:solidFill>
                  <a:schemeClr val="tx1"/>
                </a:solidFill>
                <a:effectLst/>
                <a:uLnTx/>
                <a:uFillTx/>
                <a:latin typeface="+mj-lt"/>
                <a:ea typeface="+mj-ea"/>
                <a:cs typeface="+mj-cs"/>
              </a:rPr>
            </a:br>
            <a:r>
              <a:rPr kumimoji="0" lang="en-US" sz="4000" b="1" i="0" u="none" strike="noStrike" kern="1200" cap="none" spc="0" normalizeH="0" baseline="0" noProof="0" dirty="0" smtClean="0">
                <a:ln>
                  <a:noFill/>
                </a:ln>
                <a:solidFill>
                  <a:schemeClr val="tx1"/>
                </a:solidFill>
                <a:effectLst/>
                <a:uLnTx/>
                <a:uFillTx/>
                <a:latin typeface="+mj-lt"/>
                <a:ea typeface="+mj-ea"/>
                <a:cs typeface="+mj-cs"/>
              </a:rPr>
              <a:t>The way to behavior change</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15420175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5500"/>
                            </p:stCondLst>
                            <p:childTnLst>
                              <p:par>
                                <p:cTn id="17" presetID="10" presetClass="entr" presetSubtype="0" fill="hold" grpId="0" nodeType="afterEffect">
                                  <p:stCondLst>
                                    <p:cond delay="1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3200" b="1" dirty="0" smtClean="0">
                  <a:solidFill>
                    <a:srgbClr val="FFFF00"/>
                  </a:solidFill>
                </a:rPr>
                <a:t>Conceptual Framework for </a:t>
              </a:r>
              <a:r>
                <a:rPr lang="en-US" sz="3200" b="1" dirty="0">
                  <a:solidFill>
                    <a:srgbClr val="FFFF00"/>
                  </a:solidFill>
                </a:rPr>
                <a:t>SMBG </a:t>
              </a:r>
              <a:r>
                <a:rPr lang="en-US" sz="3200" b="1" dirty="0" smtClean="0">
                  <a:solidFill>
                    <a:srgbClr val="FFFF00"/>
                  </a:solidFill>
                </a:rPr>
                <a:t>Use</a:t>
              </a:r>
              <a:endParaRPr lang="en-GB" sz="3200" b="1" dirty="0">
                <a:solidFill>
                  <a:srgbClr val="FFFF00"/>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rgbClr val="FFFF00"/>
                  </a:solidFill>
                </a:rPr>
                <a:t>5</a:t>
              </a:r>
              <a:endParaRPr lang="en-GB" sz="2000" b="1" dirty="0">
                <a:solidFill>
                  <a:srgbClr val="FFFF00"/>
                </a:solidFill>
              </a:endParaRPr>
            </a:p>
          </p:txBody>
        </p:sp>
      </p:grpSp>
    </p:spTree>
    <p:extLst>
      <p:ext uri="{BB962C8B-B14F-4D97-AF65-F5344CB8AC3E}">
        <p14:creationId xmlns:p14="http://schemas.microsoft.com/office/powerpoint/2010/main" xmlns="" val="30809931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451" y="363928"/>
            <a:ext cx="11053549" cy="1151183"/>
          </a:xfrm>
        </p:spPr>
        <p:txBody>
          <a:bodyPr>
            <a:normAutofit/>
          </a:bodyPr>
          <a:lstStyle/>
          <a:p>
            <a:pPr algn="ctr"/>
            <a:r>
              <a:rPr lang="en-US" sz="4000" b="1" dirty="0" smtClean="0"/>
              <a:t>Conceptual Framework for </a:t>
            </a:r>
            <a:r>
              <a:rPr lang="en-US" sz="4000" b="1" dirty="0"/>
              <a:t>SMBG </a:t>
            </a:r>
            <a:r>
              <a:rPr lang="en-US" sz="4000" b="1" dirty="0" smtClean="0"/>
              <a:t>Use</a:t>
            </a:r>
            <a:endParaRPr lang="en-US" sz="4000" b="1" dirty="0"/>
          </a:p>
        </p:txBody>
      </p:sp>
      <p:pic>
        <p:nvPicPr>
          <p:cNvPr id="3074"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l="6445" t="11205" r="3125"/>
          <a:stretch/>
        </p:blipFill>
        <p:spPr bwMode="auto">
          <a:xfrm>
            <a:off x="2179319" y="1642984"/>
            <a:ext cx="7726681" cy="4944083"/>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55994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a:t>
              </a:r>
              <a:r>
                <a:rPr lang="en-GB" sz="2000" b="1" dirty="0" smtClean="0">
                  <a:solidFill>
                    <a:schemeClr val="accent3">
                      <a:lumMod val="75000"/>
                    </a:schemeClr>
                  </a:solidFill>
                </a:rPr>
                <a:t>Education Checklist </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a:solidFill>
                    <a:schemeClr val="accent3">
                      <a:lumMod val="75000"/>
                    </a:schemeClr>
                  </a:solidFill>
                </a:rPr>
                <a:t>Frequency and Timing of SMBG</a:t>
              </a:r>
              <a:endParaRPr lang="en-GB" sz="2000" b="1" dirty="0">
                <a:solidFill>
                  <a:schemeClr val="accent3">
                    <a:lumMod val="75000"/>
                  </a:schemeClr>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3200" b="1" dirty="0">
                  <a:solidFill>
                    <a:srgbClr val="FFFF00"/>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xmlns="" val="30133456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Dilemma</a:t>
            </a:r>
            <a:endParaRPr lang="en-US" sz="4000" b="1" dirty="0"/>
          </a:p>
        </p:txBody>
      </p:sp>
      <p:sp>
        <p:nvSpPr>
          <p:cNvPr id="3" name="Content Placeholder 2"/>
          <p:cNvSpPr>
            <a:spLocks noGrp="1"/>
          </p:cNvSpPr>
          <p:nvPr>
            <p:ph idx="1"/>
          </p:nvPr>
        </p:nvSpPr>
        <p:spPr>
          <a:xfrm>
            <a:off x="922865" y="2181218"/>
            <a:ext cx="10473268" cy="4351338"/>
          </a:xfrm>
        </p:spPr>
        <p:txBody>
          <a:bodyPr>
            <a:normAutofit/>
          </a:bodyPr>
          <a:lstStyle/>
          <a:p>
            <a:pPr>
              <a:buClr>
                <a:srgbClr val="C00000"/>
              </a:buClr>
              <a:buFont typeface="Wingdings" pitchFamily="2" charset="2"/>
              <a:buChar char="§"/>
            </a:pPr>
            <a:r>
              <a:rPr lang="en-US" dirty="0" smtClean="0"/>
              <a:t>Few experts doubt the value of SMBG for patients using a MDI insulin regimen or insulin pump therapy:</a:t>
            </a:r>
          </a:p>
          <a:p>
            <a:pPr>
              <a:buClr>
                <a:srgbClr val="C00000"/>
              </a:buClr>
              <a:buFont typeface="Wingdings" pitchFamily="2" charset="2"/>
              <a:buChar char="§"/>
            </a:pPr>
            <a:endParaRPr lang="en-US" dirty="0" smtClean="0"/>
          </a:p>
          <a:p>
            <a:pPr lvl="1">
              <a:lnSpc>
                <a:spcPct val="150000"/>
              </a:lnSpc>
              <a:buClr>
                <a:srgbClr val="FF0000"/>
              </a:buClr>
              <a:buSzPct val="90000"/>
              <a:buFont typeface="Wingdings" pitchFamily="2" charset="2"/>
              <a:buChar char="ü"/>
            </a:pPr>
            <a:r>
              <a:rPr lang="en-US" dirty="0" smtClean="0"/>
              <a:t>Its utility in detecting hypoglycemia and dosing insulin</a:t>
            </a:r>
          </a:p>
          <a:p>
            <a:pPr lvl="1">
              <a:lnSpc>
                <a:spcPct val="150000"/>
              </a:lnSpc>
              <a:buClr>
                <a:srgbClr val="FF0000"/>
              </a:buClr>
              <a:buSzPct val="90000"/>
              <a:buFont typeface="Wingdings" pitchFamily="2" charset="2"/>
              <a:buChar char="ü"/>
            </a:pPr>
            <a:r>
              <a:rPr lang="en-US" dirty="0" smtClean="0"/>
              <a:t>No </a:t>
            </a:r>
            <a:r>
              <a:rPr lang="en-US" dirty="0"/>
              <a:t>universal standard for testing </a:t>
            </a:r>
            <a:r>
              <a:rPr lang="en-US" dirty="0" smtClean="0"/>
              <a:t>frequency for T</a:t>
            </a:r>
            <a:r>
              <a:rPr lang="en-US" baseline="-25000" dirty="0" smtClean="0"/>
              <a:t>2</a:t>
            </a:r>
            <a:r>
              <a:rPr lang="en-US" dirty="0" smtClean="0"/>
              <a:t>DM</a:t>
            </a:r>
          </a:p>
        </p:txBody>
      </p:sp>
    </p:spTree>
    <p:extLst>
      <p:ext uri="{BB962C8B-B14F-4D97-AF65-F5344CB8AC3E}">
        <p14:creationId xmlns:p14="http://schemas.microsoft.com/office/powerpoint/2010/main" xmlns="" val="1122739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64285"/>
            <a:ext cx="10165080" cy="4351338"/>
          </a:xfrm>
        </p:spPr>
        <p:txBody>
          <a:bodyPr>
            <a:normAutofit/>
          </a:bodyPr>
          <a:lstStyle/>
          <a:p>
            <a:pPr algn="just">
              <a:spcAft>
                <a:spcPts val="600"/>
              </a:spcAft>
              <a:buClr>
                <a:srgbClr val="C00000"/>
              </a:buClr>
              <a:buFont typeface="Wingdings" pitchFamily="2" charset="2"/>
              <a:buChar char="§"/>
            </a:pPr>
            <a:r>
              <a:rPr lang="en-US" sz="2400" dirty="0"/>
              <a:t>Data </a:t>
            </a:r>
            <a:r>
              <a:rPr lang="en-US" sz="2400" dirty="0" smtClean="0"/>
              <a:t>from the T</a:t>
            </a:r>
            <a:r>
              <a:rPr lang="en-US" sz="2400" baseline="-25000" dirty="0" smtClean="0"/>
              <a:t>1</a:t>
            </a:r>
            <a:r>
              <a:rPr lang="en-US" sz="2400" dirty="0" smtClean="0"/>
              <a:t>D Exchange </a:t>
            </a:r>
            <a:r>
              <a:rPr lang="en-US" sz="2400" dirty="0"/>
              <a:t>registry </a:t>
            </a:r>
            <a:r>
              <a:rPr lang="en-US" sz="2400" dirty="0" smtClean="0"/>
              <a:t>show that only </a:t>
            </a:r>
            <a:r>
              <a:rPr lang="en-US" sz="2400" b="1" dirty="0" smtClean="0">
                <a:latin typeface="Times New Roman"/>
                <a:cs typeface="Times New Roman"/>
              </a:rPr>
              <a:t>~</a:t>
            </a:r>
            <a:r>
              <a:rPr lang="en-US" sz="2400" b="1" dirty="0" smtClean="0"/>
              <a:t>33</a:t>
            </a:r>
            <a:r>
              <a:rPr lang="en-US" sz="2400" b="1" dirty="0"/>
              <a:t>% of adults </a:t>
            </a:r>
            <a:r>
              <a:rPr lang="en-US" sz="2400" dirty="0"/>
              <a:t>and </a:t>
            </a:r>
            <a:r>
              <a:rPr lang="en-US" sz="2400" b="1" dirty="0"/>
              <a:t>20% of children/adolescents </a:t>
            </a:r>
            <a:r>
              <a:rPr lang="en-US" sz="2400" dirty="0"/>
              <a:t>are at the ADA treatment </a:t>
            </a:r>
            <a:r>
              <a:rPr lang="en-US" sz="2400" dirty="0" smtClean="0"/>
              <a:t>goals and </a:t>
            </a:r>
            <a:r>
              <a:rPr lang="en-US" sz="2400" b="1" dirty="0" smtClean="0"/>
              <a:t>&lt;25</a:t>
            </a:r>
            <a:r>
              <a:rPr lang="en-US" sz="2400" b="1" dirty="0"/>
              <a:t>% of diabetes patients utilized SMBG</a:t>
            </a:r>
            <a:r>
              <a:rPr lang="en-US" sz="2400" dirty="0" smtClean="0"/>
              <a:t>.</a:t>
            </a:r>
          </a:p>
          <a:p>
            <a:pPr algn="just">
              <a:spcAft>
                <a:spcPts val="600"/>
              </a:spcAft>
              <a:buClr>
                <a:srgbClr val="C00000"/>
              </a:buClr>
              <a:buFont typeface="Wingdings" pitchFamily="2" charset="2"/>
              <a:buChar char="§"/>
            </a:pPr>
            <a:endParaRPr lang="en-US" sz="2400" dirty="0" smtClean="0"/>
          </a:p>
          <a:p>
            <a:pPr algn="just">
              <a:buClr>
                <a:srgbClr val="C00000"/>
              </a:buClr>
              <a:buFont typeface="Wingdings" pitchFamily="2" charset="2"/>
              <a:buChar char="§"/>
            </a:pPr>
            <a:r>
              <a:rPr lang="en-US" sz="2400" dirty="0" smtClean="0"/>
              <a:t>Individuals with T</a:t>
            </a:r>
            <a:r>
              <a:rPr lang="en-US" sz="2400" baseline="-25000" dirty="0" smtClean="0"/>
              <a:t>1</a:t>
            </a:r>
            <a:r>
              <a:rPr lang="en-US" sz="2400" dirty="0" smtClean="0"/>
              <a:t>DM continue </a:t>
            </a:r>
            <a:r>
              <a:rPr lang="en-US" sz="2400" dirty="0"/>
              <a:t>to experience prolonged episodes of hypoglycemia (&lt;</a:t>
            </a:r>
            <a:r>
              <a:rPr lang="en-US" sz="2400" dirty="0" smtClean="0"/>
              <a:t>60 </a:t>
            </a:r>
            <a:r>
              <a:rPr lang="en-US" sz="2000" i="1" dirty="0" smtClean="0"/>
              <a:t>mg/</a:t>
            </a:r>
            <a:r>
              <a:rPr lang="en-US" sz="2000" i="1" dirty="0" err="1" smtClean="0"/>
              <a:t>dL</a:t>
            </a:r>
            <a:r>
              <a:rPr lang="en-US" sz="2400" dirty="0"/>
              <a:t>) despite intensive management with insulin pumps, CGM, and frequent SMBG. </a:t>
            </a:r>
            <a:endParaRPr lang="en-US" sz="2400" dirty="0" smtClean="0"/>
          </a:p>
        </p:txBody>
      </p:sp>
      <p:sp>
        <p:nvSpPr>
          <p:cNvPr id="4" name="Title 1"/>
          <p:cNvSpPr>
            <a:spLocks noGrp="1"/>
          </p:cNvSpPr>
          <p:nvPr>
            <p:ph type="title"/>
          </p:nvPr>
        </p:nvSpPr>
        <p:spPr>
          <a:xfrm>
            <a:off x="0" y="365125"/>
            <a:ext cx="12192000" cy="1325563"/>
          </a:xfrm>
        </p:spPr>
        <p:txBody>
          <a:bodyPr/>
          <a:lstStyle/>
          <a:p>
            <a:pPr algn="ctr"/>
            <a:r>
              <a:rPr lang="en-US" sz="4000" b="1" dirty="0" smtClean="0"/>
              <a:t>Dilemma</a:t>
            </a:r>
            <a:endParaRPr lang="en-US" b="1" dirty="0"/>
          </a:p>
        </p:txBody>
      </p:sp>
    </p:spTree>
    <p:extLst>
      <p:ext uri="{BB962C8B-B14F-4D97-AF65-F5344CB8AC3E}">
        <p14:creationId xmlns:p14="http://schemas.microsoft.com/office/powerpoint/2010/main" xmlns="" val="171286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932" y="1825624"/>
            <a:ext cx="10320867" cy="5032376"/>
          </a:xfrm>
        </p:spPr>
        <p:txBody>
          <a:bodyPr>
            <a:normAutofit/>
          </a:bodyPr>
          <a:lstStyle/>
          <a:p>
            <a:pPr algn="just">
              <a:buClr>
                <a:srgbClr val="C00000"/>
              </a:buClr>
              <a:buFont typeface="Wingdings" pitchFamily="2" charset="2"/>
              <a:buChar char="§"/>
            </a:pPr>
            <a:r>
              <a:rPr lang="en-US" sz="2400" dirty="0"/>
              <a:t>Although </a:t>
            </a:r>
            <a:r>
              <a:rPr lang="en-US" sz="2400" dirty="0" smtClean="0"/>
              <a:t>new </a:t>
            </a:r>
            <a:r>
              <a:rPr lang="en-US" sz="2400" dirty="0"/>
              <a:t>technologies have the potential to help patients achieve optimal glycemic control, one must also consider the </a:t>
            </a:r>
            <a:r>
              <a:rPr lang="en-US" sz="2400" b="1" dirty="0"/>
              <a:t>trade-offs of adherence</a:t>
            </a:r>
            <a:r>
              <a:rPr lang="en-US" sz="2400" dirty="0"/>
              <a:t>. </a:t>
            </a:r>
            <a:endParaRPr lang="en-US" sz="2400" dirty="0" smtClean="0"/>
          </a:p>
          <a:p>
            <a:pPr algn="just">
              <a:buClr>
                <a:srgbClr val="C00000"/>
              </a:buClr>
              <a:buFont typeface="Wingdings" pitchFamily="2" charset="2"/>
              <a:buChar char="§"/>
            </a:pPr>
            <a:endParaRPr lang="en-US" sz="2400" dirty="0"/>
          </a:p>
          <a:p>
            <a:pPr algn="just">
              <a:buClr>
                <a:srgbClr val="C00000"/>
              </a:buClr>
              <a:buFont typeface="Wingdings" pitchFamily="2" charset="2"/>
              <a:buChar char="§"/>
            </a:pPr>
            <a:r>
              <a:rPr lang="en-US" sz="2400" dirty="0"/>
              <a:t>Essentially, it comes down to a ‘‘value proposition’’ the value of strict adherence to self-management compared with the impact on quality of life. </a:t>
            </a:r>
            <a:endParaRPr lang="en-US" sz="2400" dirty="0" smtClean="0"/>
          </a:p>
          <a:p>
            <a:pPr algn="just">
              <a:buClr>
                <a:srgbClr val="C00000"/>
              </a:buClr>
              <a:buFont typeface="Wingdings" pitchFamily="2" charset="2"/>
              <a:buChar char="§"/>
            </a:pPr>
            <a:endParaRPr lang="en-US" sz="2400" dirty="0"/>
          </a:p>
          <a:p>
            <a:pPr algn="just">
              <a:buClr>
                <a:srgbClr val="C00000"/>
              </a:buClr>
              <a:buFont typeface="Wingdings" pitchFamily="2" charset="2"/>
              <a:buChar char="§"/>
            </a:pPr>
            <a:r>
              <a:rPr lang="en-US" sz="2400" dirty="0"/>
              <a:t>The use of current technologies clearly facilitates ‘‘</a:t>
            </a:r>
            <a:r>
              <a:rPr lang="en-US" sz="2400" b="1" dirty="0"/>
              <a:t>diabetes health</a:t>
            </a:r>
            <a:r>
              <a:rPr lang="en-US" sz="2400" dirty="0"/>
              <a:t>’’ but at the expense of ‘‘</a:t>
            </a:r>
            <a:r>
              <a:rPr lang="en-US" sz="2400" b="1" dirty="0"/>
              <a:t>diabetes happiness</a:t>
            </a:r>
            <a:r>
              <a:rPr lang="en-US" sz="2400" dirty="0" smtClean="0"/>
              <a:t>.’’</a:t>
            </a:r>
          </a:p>
          <a:p>
            <a:pPr>
              <a:buClr>
                <a:srgbClr val="C00000"/>
              </a:buClr>
              <a:buFont typeface="Wingdings" pitchFamily="2" charset="2"/>
              <a:buChar char="§"/>
            </a:pPr>
            <a:endParaRPr lang="en-US" sz="2400" dirty="0"/>
          </a:p>
          <a:p>
            <a:pPr marL="0" indent="0" algn="ctr">
              <a:buNone/>
            </a:pPr>
            <a:r>
              <a:rPr lang="en-US" sz="3200" i="1" dirty="0">
                <a:solidFill>
                  <a:srgbClr val="000064"/>
                </a:solidFill>
                <a:effectLst>
                  <a:outerShdw blurRad="38100" dist="38100" dir="2700000" algn="tl">
                    <a:srgbClr val="000000">
                      <a:alpha val="43137"/>
                    </a:srgbClr>
                  </a:outerShdw>
                </a:effectLst>
              </a:rPr>
              <a:t>This is likely a key factor that has limited widespread adoption of </a:t>
            </a:r>
            <a:r>
              <a:rPr lang="en-US" sz="3200" i="1" dirty="0" smtClean="0">
                <a:solidFill>
                  <a:srgbClr val="000064"/>
                </a:solidFill>
                <a:effectLst>
                  <a:outerShdw blurRad="38100" dist="38100" dir="2700000" algn="tl">
                    <a:srgbClr val="000000">
                      <a:alpha val="43137"/>
                    </a:srgbClr>
                  </a:outerShdw>
                </a:effectLst>
              </a:rPr>
              <a:t>these technologies</a:t>
            </a:r>
            <a:r>
              <a:rPr lang="en-US" sz="3200" i="1" dirty="0">
                <a:solidFill>
                  <a:srgbClr val="000064"/>
                </a:solidFill>
                <a:effectLst>
                  <a:outerShdw blurRad="38100" dist="38100" dir="2700000" algn="tl">
                    <a:srgbClr val="000000">
                      <a:alpha val="43137"/>
                    </a:srgbClr>
                  </a:outerShdw>
                </a:effectLst>
              </a:rPr>
              <a:t>.</a:t>
            </a:r>
          </a:p>
          <a:p>
            <a:endParaRPr lang="en-US" dirty="0"/>
          </a:p>
        </p:txBody>
      </p:sp>
      <p:sp>
        <p:nvSpPr>
          <p:cNvPr id="4" name="Title 1"/>
          <p:cNvSpPr>
            <a:spLocks noGrp="1"/>
          </p:cNvSpPr>
          <p:nvPr>
            <p:ph type="title"/>
          </p:nvPr>
        </p:nvSpPr>
        <p:spPr>
          <a:xfrm>
            <a:off x="838200" y="365125"/>
            <a:ext cx="10515600" cy="1325563"/>
          </a:xfrm>
        </p:spPr>
        <p:txBody>
          <a:bodyPr>
            <a:normAutofit/>
          </a:bodyPr>
          <a:lstStyle/>
          <a:p>
            <a:pPr algn="ctr"/>
            <a:r>
              <a:rPr lang="en-US" sz="4000" b="1" dirty="0" smtClean="0"/>
              <a:t>Dilemma</a:t>
            </a:r>
            <a:endParaRPr lang="en-US" sz="4000" b="1" dirty="0"/>
          </a:p>
        </p:txBody>
      </p:sp>
    </p:spTree>
    <p:extLst>
      <p:ext uri="{BB962C8B-B14F-4D97-AF65-F5344CB8AC3E}">
        <p14:creationId xmlns:p14="http://schemas.microsoft.com/office/powerpoint/2010/main" xmlns="" val="16411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childTnLst>
                          </p:cTn>
                        </p:par>
                        <p:par>
                          <p:cTn id="22" fill="hold">
                            <p:stCondLst>
                              <p:cond delay="1000"/>
                            </p:stCondLst>
                            <p:childTnLst>
                              <p:par>
                                <p:cTn id="23" presetID="22" presetClass="entr" presetSubtype="8" fill="hold" nodeType="afterEffect">
                                  <p:stCondLst>
                                    <p:cond delay="20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left)">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2560"/>
            <a:ext cx="10515600" cy="5003483"/>
          </a:xfrm>
        </p:spPr>
        <p:txBody>
          <a:bodyPr>
            <a:normAutofit/>
          </a:bodyPr>
          <a:lstStyle/>
          <a:p>
            <a:pPr algn="just">
              <a:buClr>
                <a:srgbClr val="C00000"/>
              </a:buClr>
              <a:buFont typeface="Wingdings" pitchFamily="2" charset="2"/>
              <a:buChar char="§"/>
            </a:pPr>
            <a:r>
              <a:rPr lang="en-US" sz="2400" dirty="0" smtClean="0"/>
              <a:t>SMBG is an </a:t>
            </a:r>
            <a:r>
              <a:rPr lang="en-US" sz="2400" dirty="0"/>
              <a:t>outcome measurement component of “monitoring,” which is included in the </a:t>
            </a:r>
            <a:r>
              <a:rPr lang="en-US" sz="2400" dirty="0" smtClean="0"/>
              <a:t>AADE7 (American </a:t>
            </a:r>
            <a:r>
              <a:rPr lang="en-US" sz="2400" dirty="0"/>
              <a:t>Association of Diabetes </a:t>
            </a:r>
            <a:r>
              <a:rPr lang="en-US" sz="2400" dirty="0" smtClean="0"/>
              <a:t>Educators) Self-Care Behavior among the </a:t>
            </a:r>
            <a:r>
              <a:rPr lang="en-US" sz="2400" dirty="0"/>
              <a:t>other six diabetes self-care </a:t>
            </a:r>
            <a:r>
              <a:rPr lang="en-US" sz="2400" dirty="0" smtClean="0"/>
              <a:t>behaviors:</a:t>
            </a:r>
          </a:p>
          <a:p>
            <a:pPr lvl="1">
              <a:buClr>
                <a:srgbClr val="C00000"/>
              </a:buClr>
              <a:buFont typeface="Wingdings" pitchFamily="2" charset="2"/>
              <a:buChar char="ü"/>
            </a:pPr>
            <a:r>
              <a:rPr lang="en-US" sz="2200" dirty="0" smtClean="0"/>
              <a:t>being active</a:t>
            </a:r>
          </a:p>
          <a:p>
            <a:pPr lvl="1">
              <a:buClr>
                <a:srgbClr val="C00000"/>
              </a:buClr>
              <a:buFont typeface="Wingdings" pitchFamily="2" charset="2"/>
              <a:buChar char="ü"/>
            </a:pPr>
            <a:r>
              <a:rPr lang="en-US" sz="2200" dirty="0" smtClean="0"/>
              <a:t>following </a:t>
            </a:r>
            <a:r>
              <a:rPr lang="en-US" sz="2200" dirty="0"/>
              <a:t>a healthy eating </a:t>
            </a:r>
            <a:r>
              <a:rPr lang="en-US" sz="2200" dirty="0" smtClean="0"/>
              <a:t>plan</a:t>
            </a:r>
          </a:p>
          <a:p>
            <a:pPr lvl="1">
              <a:buClr>
                <a:srgbClr val="C00000"/>
              </a:buClr>
              <a:buFont typeface="Wingdings" pitchFamily="2" charset="2"/>
              <a:buChar char="ü"/>
            </a:pPr>
            <a:r>
              <a:rPr lang="en-US" sz="2200" dirty="0" smtClean="0"/>
              <a:t>taking medications</a:t>
            </a:r>
          </a:p>
          <a:p>
            <a:pPr lvl="1">
              <a:buClr>
                <a:srgbClr val="C00000"/>
              </a:buClr>
              <a:buFont typeface="Wingdings" pitchFamily="2" charset="2"/>
              <a:buChar char="ü"/>
            </a:pPr>
            <a:r>
              <a:rPr lang="en-US" sz="2200" dirty="0" smtClean="0"/>
              <a:t>practicing </a:t>
            </a:r>
            <a:r>
              <a:rPr lang="en-US" sz="2200" dirty="0"/>
              <a:t>healthy coping </a:t>
            </a:r>
            <a:r>
              <a:rPr lang="en-US" sz="2200" dirty="0" smtClean="0"/>
              <a:t>strategies</a:t>
            </a:r>
          </a:p>
          <a:p>
            <a:pPr lvl="1">
              <a:buClr>
                <a:srgbClr val="C00000"/>
              </a:buClr>
              <a:buFont typeface="Wingdings" pitchFamily="2" charset="2"/>
              <a:buChar char="ü"/>
            </a:pPr>
            <a:r>
              <a:rPr lang="en-US" sz="2200" dirty="0" smtClean="0"/>
              <a:t>reducing risks</a:t>
            </a:r>
          </a:p>
          <a:p>
            <a:pPr lvl="1">
              <a:buClr>
                <a:srgbClr val="C00000"/>
              </a:buClr>
              <a:buFont typeface="Wingdings" pitchFamily="2" charset="2"/>
              <a:buChar char="ü"/>
            </a:pPr>
            <a:r>
              <a:rPr lang="en-US" sz="2200" dirty="0" smtClean="0"/>
              <a:t>problem solving</a:t>
            </a:r>
          </a:p>
          <a:p>
            <a:pPr lvl="1">
              <a:buClr>
                <a:srgbClr val="C00000"/>
              </a:buClr>
              <a:buFont typeface="Wingdings" pitchFamily="2" charset="2"/>
              <a:buChar char="§"/>
            </a:pPr>
            <a:endParaRPr lang="en-US" sz="2200" dirty="0" smtClean="0"/>
          </a:p>
          <a:p>
            <a:pPr>
              <a:buClr>
                <a:srgbClr val="C00000"/>
              </a:buClr>
              <a:buFont typeface="Wingdings" pitchFamily="2" charset="2"/>
              <a:buChar char="§"/>
            </a:pPr>
            <a:r>
              <a:rPr lang="en-US" sz="2400" dirty="0" smtClean="0"/>
              <a:t>SMBG </a:t>
            </a:r>
            <a:r>
              <a:rPr lang="en-US" sz="2400" dirty="0"/>
              <a:t>allows patients to evaluate their individual response to therapy and assess whether glycemic targets are being </a:t>
            </a:r>
            <a:r>
              <a:rPr lang="en-US" sz="2400" dirty="0" smtClean="0"/>
              <a:t>achieved</a:t>
            </a:r>
            <a:r>
              <a:rPr lang="en-US" sz="2400" dirty="0"/>
              <a:t>.</a:t>
            </a:r>
          </a:p>
        </p:txBody>
      </p:sp>
      <p:sp>
        <p:nvSpPr>
          <p:cNvPr id="4" name="Rounded Rectangle 3"/>
          <p:cNvSpPr/>
          <p:nvPr/>
        </p:nvSpPr>
        <p:spPr>
          <a:xfrm>
            <a:off x="2560320" y="2907715"/>
            <a:ext cx="7269480" cy="510778"/>
          </a:xfrm>
          <a:prstGeom prst="roundRect">
            <a:avLst/>
          </a:prstGeom>
          <a:solidFill>
            <a:schemeClr val="accent1">
              <a:lumMod val="5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2400" b="1" i="1" dirty="0">
                <a:solidFill>
                  <a:srgbClr val="FAF650"/>
                </a:solidFill>
                <a:effectLst>
                  <a:outerShdw blurRad="38100" dist="38100" dir="2700000" algn="tl">
                    <a:srgbClr val="000000">
                      <a:alpha val="43137"/>
                    </a:srgbClr>
                  </a:outerShdw>
                </a:effectLst>
              </a:rPr>
              <a:t>SMBG </a:t>
            </a:r>
            <a:r>
              <a:rPr lang="en-US" sz="2400" b="1" i="1" dirty="0" smtClean="0">
                <a:solidFill>
                  <a:srgbClr val="FAF650"/>
                </a:solidFill>
                <a:effectLst>
                  <a:outerShdw blurRad="38100" dist="38100" dir="2700000" algn="tl">
                    <a:srgbClr val="000000">
                      <a:alpha val="43137"/>
                    </a:srgbClr>
                  </a:outerShdw>
                </a:effectLst>
              </a:rPr>
              <a:t>is </a:t>
            </a:r>
            <a:r>
              <a:rPr lang="en-US" sz="2400" b="1" i="1" dirty="0">
                <a:solidFill>
                  <a:srgbClr val="FAF650"/>
                </a:solidFill>
                <a:effectLst>
                  <a:outerShdw blurRad="38100" dist="38100" dir="2700000" algn="tl">
                    <a:srgbClr val="000000">
                      <a:alpha val="43137"/>
                    </a:srgbClr>
                  </a:outerShdw>
                </a:effectLst>
              </a:rPr>
              <a:t>an integral component of </a:t>
            </a:r>
            <a:r>
              <a:rPr lang="en-US" sz="2400" b="1" i="1" dirty="0" smtClean="0">
                <a:solidFill>
                  <a:srgbClr val="FAF650"/>
                </a:solidFill>
                <a:effectLst>
                  <a:outerShdw blurRad="38100" dist="38100" dir="2700000" algn="tl">
                    <a:srgbClr val="000000">
                      <a:alpha val="43137"/>
                    </a:srgbClr>
                  </a:outerShdw>
                </a:effectLst>
              </a:rPr>
              <a:t>effective therapy.</a:t>
            </a:r>
            <a:endParaRPr lang="en-US" sz="2400" b="1" i="1" dirty="0">
              <a:solidFill>
                <a:srgbClr val="FAF650"/>
              </a:solidFill>
              <a:effectLst>
                <a:outerShdw blurRad="38100" dist="38100" dir="2700000" algn="tl">
                  <a:srgbClr val="000000">
                    <a:alpha val="43137"/>
                  </a:srgbClr>
                </a:outerShdw>
              </a:effectLst>
            </a:endParaRPr>
          </a:p>
        </p:txBody>
      </p:sp>
      <p:sp>
        <p:nvSpPr>
          <p:cNvPr id="5" name="Rectangle 4"/>
          <p:cNvSpPr/>
          <p:nvPr/>
        </p:nvSpPr>
        <p:spPr>
          <a:xfrm>
            <a:off x="0" y="352780"/>
            <a:ext cx="12192000" cy="707886"/>
          </a:xfrm>
          <a:prstGeom prst="rect">
            <a:avLst/>
          </a:prstGeom>
        </p:spPr>
        <p:txBody>
          <a:bodyPr wrap="square">
            <a:spAutoFit/>
          </a:bodyPr>
          <a:lstStyle/>
          <a:p>
            <a:pPr algn="ctr"/>
            <a:r>
              <a:rPr lang="en-US" sz="4000" b="1" dirty="0" smtClean="0"/>
              <a:t>Importance</a:t>
            </a:r>
            <a:endParaRPr lang="en-US" sz="3600" b="1" dirty="0"/>
          </a:p>
        </p:txBody>
      </p:sp>
    </p:spTree>
    <p:extLst>
      <p:ext uri="{BB962C8B-B14F-4D97-AF65-F5344CB8AC3E}">
        <p14:creationId xmlns:p14="http://schemas.microsoft.com/office/powerpoint/2010/main" xmlns="" val="1226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68297" y="155941"/>
            <a:ext cx="7669609" cy="857427"/>
          </a:xfrm>
          <a:prstGeom prst="roundRect">
            <a:avLst/>
          </a:prstGeom>
          <a:ln>
            <a:solidFill>
              <a:schemeClr val="accent6">
                <a:lumMod val="90000"/>
                <a:lumOff val="10000"/>
              </a:schemeClr>
            </a:solidFill>
          </a:ln>
        </p:spPr>
        <p:style>
          <a:lnRef idx="2">
            <a:schemeClr val="accent1"/>
          </a:lnRef>
          <a:fillRef idx="1">
            <a:schemeClr val="lt1"/>
          </a:fillRef>
          <a:effectRef idx="0">
            <a:schemeClr val="accent1"/>
          </a:effectRef>
          <a:fontRef idx="minor">
            <a:schemeClr val="dk1"/>
          </a:fontRef>
        </p:style>
        <p:txBody>
          <a:bodyPr/>
          <a:lstStyle/>
          <a:p>
            <a:pPr lvl="0" algn="ctr" eaLnBrk="1" hangingPunct="1">
              <a:defRPr/>
            </a:pPr>
            <a:r>
              <a:rPr lang="en-US" sz="4400" i="1" kern="1200" spc="51" dirty="0" smtClean="0">
                <a:ln w="11430">
                  <a:solidFill>
                    <a:schemeClr val="tx1">
                      <a:lumMod val="90000"/>
                      <a:lumOff val="10000"/>
                    </a:schemeClr>
                  </a:solidFill>
                </a:ln>
                <a:solidFill>
                  <a:schemeClr val="accent6">
                    <a:lumMod val="25000"/>
                    <a:lumOff val="75000"/>
                  </a:schemeClr>
                </a:solidFill>
                <a:effectLst>
                  <a:outerShdw blurRad="38100" dist="38100" dir="2700000" algn="tl">
                    <a:srgbClr val="000000">
                      <a:alpha val="43137"/>
                    </a:srgbClr>
                  </a:outerShdw>
                </a:effectLst>
                <a:latin typeface="Calibri" pitchFamily="34" charset="0"/>
              </a:rPr>
              <a:t>Thanks for your attention</a:t>
            </a:r>
            <a:endParaRPr lang="fa-IR" sz="4000" dirty="0">
              <a:ln w="11430">
                <a:solidFill>
                  <a:schemeClr val="tx1">
                    <a:lumMod val="90000"/>
                    <a:lumOff val="10000"/>
                  </a:schemeClr>
                </a:solidFill>
              </a:ln>
              <a:solidFill>
                <a:schemeClr val="accent6">
                  <a:lumMod val="25000"/>
                  <a:lumOff val="75000"/>
                </a:schemeClr>
              </a:solidFill>
              <a:effectLst>
                <a:outerShdw blurRad="38100" dist="38100" dir="2700000" algn="tl">
                  <a:srgbClr val="000000">
                    <a:alpha val="43137"/>
                  </a:srgbClr>
                </a:outerShdw>
              </a:effectLst>
            </a:endParaRPr>
          </a:p>
        </p:txBody>
      </p:sp>
      <p:pic>
        <p:nvPicPr>
          <p:cNvPr id="11267" name="Picture 3"/>
          <p:cNvPicPr>
            <a:picLocks noGrp="1" noChangeAspect="1" noChangeArrowheads="1"/>
          </p:cNvPicPr>
          <p:nvPr>
            <p:ph idx="1"/>
          </p:nvPr>
        </p:nvPicPr>
        <p:blipFill>
          <a:blip r:embed="rId2" cstate="print"/>
          <a:srcRect/>
          <a:stretch>
            <a:fillRect/>
          </a:stretch>
        </p:blipFill>
        <p:spPr bwMode="auto">
          <a:xfrm>
            <a:off x="3188057" y="1140964"/>
            <a:ext cx="5788928" cy="5608320"/>
          </a:xfrm>
          <a:prstGeom prst="ellipse">
            <a:avLst/>
          </a:prstGeom>
          <a:ln w="57150" cap="rnd">
            <a:solidFill>
              <a:schemeClr val="accent6">
                <a:lumMod val="25000"/>
                <a:lumOff val="75000"/>
              </a:schemeClr>
            </a:solidFill>
          </a:ln>
          <a:effectLst>
            <a:outerShdw blurRad="381000" dist="292100" dir="5400000" sx="-80000" sy="-18000" rotWithShape="0">
              <a:srgbClr val="000000">
                <a:alpha val="22000"/>
              </a:srgbClr>
            </a:outerShdw>
            <a:softEdge rad="63500"/>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type="lt">
                                    <p:tmPct val="0"/>
                                  </p:iterate>
                                  <p:childTnLst>
                                    <p:set>
                                      <p:cBhvr>
                                        <p:cTn id="6" dur="1" fill="hold">
                                          <p:stCondLst>
                                            <p:cond delay="0"/>
                                          </p:stCondLst>
                                        </p:cTn>
                                        <p:tgtEl>
                                          <p:spTgt spid="11267"/>
                                        </p:tgtEl>
                                        <p:attrNameLst>
                                          <p:attrName>style.visibility</p:attrName>
                                        </p:attrNameLst>
                                      </p:cBhvr>
                                      <p:to>
                                        <p:strVal val="visible"/>
                                      </p:to>
                                    </p:set>
                                    <p:animEffect transition="in" filter="fade">
                                      <p:cBhvr>
                                        <p:cTn id="7" dur="2000"/>
                                        <p:tgtEl>
                                          <p:spTgt spid="11267"/>
                                        </p:tgtEl>
                                      </p:cBhvr>
                                    </p:animEffect>
                                  </p:childTnLst>
                                </p:cTn>
                              </p:par>
                            </p:childTnLst>
                          </p:cTn>
                        </p:par>
                        <p:par>
                          <p:cTn id="8" fill="hold">
                            <p:stCondLst>
                              <p:cond delay="20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68105"/>
            <a:ext cx="11094720" cy="2405575"/>
          </a:xfrm>
        </p:spPr>
        <p:txBody>
          <a:bodyPr>
            <a:normAutofit/>
          </a:bodyPr>
          <a:lstStyle/>
          <a:p>
            <a:pPr marL="0" indent="0" algn="just">
              <a:buNone/>
            </a:pPr>
            <a:r>
              <a:rPr lang="en-US" sz="2400" dirty="0" smtClean="0"/>
              <a:t>Major clinical trials of insulin-treated patients have included SMBG as part of the multifactorial interventions to demonstrate the benefit of intensive glycemic control on diabetes complications. </a:t>
            </a:r>
          </a:p>
          <a:p>
            <a:endParaRPr lang="en-US" sz="2400" dirty="0"/>
          </a:p>
        </p:txBody>
      </p:sp>
      <p:pic>
        <p:nvPicPr>
          <p:cNvPr id="2051"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1874520" y="1455420"/>
            <a:ext cx="8351519" cy="5341620"/>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a:stretch/>
        </p:blipFill>
        <p:spPr bwMode="auto">
          <a:xfrm>
            <a:off x="1874521" y="2022158"/>
            <a:ext cx="8321040" cy="3057525"/>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1266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6000"/>
                                  </p:stCondLst>
                                  <p:childTnLst>
                                    <p:animEffect transition="out" filter="fade">
                                      <p:cBhvr>
                                        <p:cTn id="6" dur="500"/>
                                        <p:tgtEl>
                                          <p:spTgt spid="2051"/>
                                        </p:tgtEl>
                                      </p:cBhvr>
                                    </p:animEffect>
                                    <p:set>
                                      <p:cBhvr>
                                        <p:cTn id="7" dur="1" fill="hold">
                                          <p:stCondLst>
                                            <p:cond delay="499"/>
                                          </p:stCondLst>
                                        </p:cTn>
                                        <p:tgtEl>
                                          <p:spTgt spid="2051"/>
                                        </p:tgtEl>
                                        <p:attrNameLst>
                                          <p:attrName>style.visibility</p:attrName>
                                        </p:attrNameLst>
                                      </p:cBhvr>
                                      <p:to>
                                        <p:strVal val="hidden"/>
                                      </p:to>
                                    </p:set>
                                  </p:childTnLst>
                                </p:cTn>
                              </p:par>
                            </p:childTnLst>
                          </p:cTn>
                        </p:par>
                        <p:par>
                          <p:cTn id="8" fill="hold">
                            <p:stCondLst>
                              <p:cond delay="6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p:nvPr/>
        </p:nvSpPr>
        <p:spPr>
          <a:xfrm>
            <a:off x="6773334" y="6515100"/>
            <a:ext cx="65" cy="215444"/>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sz="1400" b="1" i="1">
                <a:latin typeface="Corbel"/>
                <a:ea typeface="Corbel"/>
                <a:cs typeface="Corbel"/>
                <a:sym typeface="Corbel"/>
              </a:defRPr>
            </a:lvl1pPr>
          </a:lstStyle>
          <a:p>
            <a:pPr lvl="0">
              <a:defRPr sz="1800" b="0" i="0"/>
            </a:pPr>
            <a:endParaRPr sz="1400" b="1" i="1" dirty="0"/>
          </a:p>
        </p:txBody>
      </p:sp>
      <p:sp>
        <p:nvSpPr>
          <p:cNvPr id="11" name="Text Box 6"/>
          <p:cNvSpPr txBox="1">
            <a:spLocks noChangeArrowheads="1"/>
          </p:cNvSpPr>
          <p:nvPr/>
        </p:nvSpPr>
        <p:spPr bwMode="auto">
          <a:xfrm>
            <a:off x="133351" y="6456314"/>
            <a:ext cx="11855449" cy="249289"/>
          </a:xfrm>
          <a:prstGeom prst="rect">
            <a:avLst/>
          </a:prstGeom>
          <a:noFill/>
          <a:ln w="9525">
            <a:noFill/>
            <a:miter lim="800000"/>
            <a:headEnd/>
            <a:tailEnd/>
          </a:ln>
        </p:spPr>
        <p:txBody>
          <a:bodyPr wrap="square" lIns="91430" tIns="45715" rIns="91430" bIns="45715" anchor="b">
            <a:spAutoFit/>
          </a:bodyPr>
          <a:lstStyle>
            <a:defPPr>
              <a:defRPr lang="de-DE"/>
            </a:defPPr>
            <a:lvl1pPr defTabSz="457200">
              <a:lnSpc>
                <a:spcPct val="85000"/>
              </a:lnSpc>
              <a:defRPr sz="1000">
                <a:solidFill>
                  <a:srgbClr val="000000"/>
                </a:solidFill>
                <a:latin typeface="Calibri"/>
              </a:defRPr>
            </a:lvl1pPr>
          </a:lstStyle>
          <a:p>
            <a:pPr algn="ctr"/>
            <a:r>
              <a:rPr lang="fr-FR" sz="1200" dirty="0" smtClean="0">
                <a:solidFill>
                  <a:schemeClr val="tx1"/>
                </a:solidFill>
                <a:latin typeface="Arial" panose="020B0604020202020204" pitchFamily="34" charset="0"/>
                <a:cs typeface="Arial" panose="020B0604020202020204" pitchFamily="34" charset="0"/>
              </a:rPr>
              <a:t>Miller KM, et al.  </a:t>
            </a:r>
            <a:r>
              <a:rPr lang="fr-FR" sz="1200" i="1" dirty="0">
                <a:solidFill>
                  <a:schemeClr val="tx1"/>
                </a:solidFill>
                <a:latin typeface="Arial" panose="020B0604020202020204" pitchFamily="34" charset="0"/>
                <a:cs typeface="Arial" panose="020B0604020202020204" pitchFamily="34" charset="0"/>
              </a:rPr>
              <a:t>Diabetes </a:t>
            </a:r>
            <a:r>
              <a:rPr lang="fr-FR" sz="1200" i="1" dirty="0" smtClean="0">
                <a:solidFill>
                  <a:schemeClr val="tx1"/>
                </a:solidFill>
                <a:latin typeface="Arial" panose="020B0604020202020204" pitchFamily="34" charset="0"/>
                <a:cs typeface="Arial" panose="020B0604020202020204" pitchFamily="34" charset="0"/>
              </a:rPr>
              <a:t>Care</a:t>
            </a:r>
            <a:r>
              <a:rPr lang="fr-FR" sz="1200" dirty="0" smtClean="0">
                <a:solidFill>
                  <a:schemeClr val="tx1"/>
                </a:solidFill>
                <a:latin typeface="Arial" panose="020B0604020202020204" pitchFamily="34" charset="0"/>
                <a:cs typeface="Arial" panose="020B0604020202020204" pitchFamily="34" charset="0"/>
              </a:rPr>
              <a:t>. 2013;36:2009-2014.</a:t>
            </a:r>
            <a:endParaRPr lang="fr-FR" sz="1200" dirty="0">
              <a:solidFill>
                <a:schemeClr val="tx1"/>
              </a:solidFill>
              <a:latin typeface="Arial" panose="020B0604020202020204" pitchFamily="34" charset="0"/>
              <a:cs typeface="Arial" panose="020B0604020202020204" pitchFamily="34" charset="0"/>
            </a:endParaRPr>
          </a:p>
        </p:txBody>
      </p:sp>
      <p:grpSp>
        <p:nvGrpSpPr>
          <p:cNvPr id="67" name="Group 66"/>
          <p:cNvGrpSpPr/>
          <p:nvPr/>
        </p:nvGrpSpPr>
        <p:grpSpPr>
          <a:xfrm>
            <a:off x="852368" y="1676395"/>
            <a:ext cx="10311647" cy="4635669"/>
            <a:chOff x="807933" y="1893031"/>
            <a:chExt cx="7733735" cy="4274765"/>
          </a:xfrm>
        </p:grpSpPr>
        <p:sp>
          <p:nvSpPr>
            <p:cNvPr id="200" name="Shape 200"/>
            <p:cNvSpPr/>
            <p:nvPr/>
          </p:nvSpPr>
          <p:spPr>
            <a:xfrm>
              <a:off x="7734379" y="4038032"/>
              <a:ext cx="705097"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latin typeface="Corbel"/>
                  <a:ea typeface="Corbel"/>
                  <a:cs typeface="Corbel"/>
                  <a:sym typeface="Corbel"/>
                </a:defRPr>
              </a:lvl1pPr>
            </a:lstStyle>
            <a:p>
              <a:pPr lvl="0"/>
              <a:r>
                <a:rPr dirty="0" smtClean="0"/>
                <a:t>1-13</a:t>
              </a:r>
              <a:r>
                <a:rPr lang="en-US" dirty="0" smtClean="0"/>
                <a:t> years</a:t>
              </a:r>
              <a:endParaRPr dirty="0"/>
            </a:p>
          </p:txBody>
        </p:sp>
        <p:sp>
          <p:nvSpPr>
            <p:cNvPr id="201" name="Shape 201"/>
            <p:cNvSpPr/>
            <p:nvPr/>
          </p:nvSpPr>
          <p:spPr>
            <a:xfrm>
              <a:off x="7734379" y="3555502"/>
              <a:ext cx="807289"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latin typeface="Corbel"/>
                  <a:ea typeface="Corbel"/>
                  <a:cs typeface="Corbel"/>
                  <a:sym typeface="Corbel"/>
                </a:defRPr>
              </a:lvl1pPr>
            </a:lstStyle>
            <a:p>
              <a:pPr lvl="0"/>
              <a:r>
                <a:rPr dirty="0" smtClean="0"/>
                <a:t>13-26</a:t>
              </a:r>
              <a:r>
                <a:rPr lang="en-US" dirty="0" smtClean="0"/>
                <a:t> years</a:t>
              </a:r>
              <a:endParaRPr dirty="0"/>
            </a:p>
          </p:txBody>
        </p:sp>
        <p:sp>
          <p:nvSpPr>
            <p:cNvPr id="202" name="Shape 202"/>
            <p:cNvSpPr/>
            <p:nvPr/>
          </p:nvSpPr>
          <p:spPr>
            <a:xfrm>
              <a:off x="6812170" y="4568852"/>
              <a:ext cx="823784"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latin typeface="Corbel"/>
                  <a:ea typeface="Corbel"/>
                  <a:cs typeface="Corbel"/>
                  <a:sym typeface="Corbel"/>
                </a:defRPr>
              </a:lvl1pPr>
            </a:lstStyle>
            <a:p>
              <a:pPr lvl="0"/>
              <a:r>
                <a:rPr dirty="0" smtClean="0"/>
                <a:t>26-50</a:t>
              </a:r>
              <a:r>
                <a:rPr lang="en-US" dirty="0" smtClean="0"/>
                <a:t> years</a:t>
              </a:r>
              <a:endParaRPr dirty="0"/>
            </a:p>
          </p:txBody>
        </p:sp>
        <p:sp>
          <p:nvSpPr>
            <p:cNvPr id="203" name="Shape 203"/>
            <p:cNvSpPr/>
            <p:nvPr/>
          </p:nvSpPr>
          <p:spPr>
            <a:xfrm>
              <a:off x="5745264" y="4813499"/>
              <a:ext cx="674704" cy="2769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spAutoFit/>
            </a:bodyPr>
            <a:lstStyle>
              <a:lvl1pPr>
                <a:defRPr>
                  <a:latin typeface="Corbel"/>
                  <a:ea typeface="Corbel"/>
                  <a:cs typeface="Corbel"/>
                  <a:sym typeface="Corbel"/>
                </a:defRPr>
              </a:lvl1pPr>
            </a:lstStyle>
            <a:p>
              <a:pPr lvl="0"/>
              <a:r>
                <a:rPr dirty="0"/>
                <a:t>50+ years</a:t>
              </a:r>
            </a:p>
          </p:txBody>
        </p:sp>
        <p:grpSp>
          <p:nvGrpSpPr>
            <p:cNvPr id="60" name="Group 59"/>
            <p:cNvGrpSpPr/>
            <p:nvPr/>
          </p:nvGrpSpPr>
          <p:grpSpPr>
            <a:xfrm>
              <a:off x="1585577" y="1973936"/>
              <a:ext cx="6514256" cy="3565256"/>
              <a:chOff x="1585577" y="1973936"/>
              <a:chExt cx="6514256" cy="3565256"/>
            </a:xfrm>
          </p:grpSpPr>
          <p:cxnSp>
            <p:nvCxnSpPr>
              <p:cNvPr id="4" name="Straight Connector 3"/>
              <p:cNvCxnSpPr/>
              <p:nvPr/>
            </p:nvCxnSpPr>
            <p:spPr>
              <a:xfrm>
                <a:off x="1662545" y="1973936"/>
                <a:ext cx="0" cy="356259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1585577" y="5460223"/>
                <a:ext cx="6514256" cy="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064761"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149943"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230532"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15714"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396304"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81486"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566669" y="546022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1625062" y="5050268"/>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1625062" y="467077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a:off x="1625062" y="4297412"/>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a:off x="1625061" y="3915378"/>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a:off x="1625061" y="353588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1625061" y="3162522"/>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1625061" y="2792190"/>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1625061" y="2412696"/>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1625061" y="2039334"/>
                <a:ext cx="0" cy="7896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2035479" y="3867411"/>
              <a:ext cx="3805083" cy="971919"/>
              <a:chOff x="2035479" y="3867411"/>
              <a:chExt cx="3805083" cy="971919"/>
            </a:xfrm>
          </p:grpSpPr>
          <p:sp>
            <p:nvSpPr>
              <p:cNvPr id="19" name="Freeform 18"/>
              <p:cNvSpPr/>
              <p:nvPr/>
            </p:nvSpPr>
            <p:spPr>
              <a:xfrm>
                <a:off x="2113284" y="3939544"/>
                <a:ext cx="3663083" cy="834338"/>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3083" h="834338">
                    <a:moveTo>
                      <a:pt x="0" y="0"/>
                    </a:moveTo>
                    <a:cubicBezTo>
                      <a:pt x="154046" y="37038"/>
                      <a:pt x="444556" y="161705"/>
                      <a:pt x="905489" y="278596"/>
                    </a:cubicBezTo>
                    <a:cubicBezTo>
                      <a:pt x="1212979" y="360519"/>
                      <a:pt x="1522918" y="404378"/>
                      <a:pt x="1829283" y="475881"/>
                    </a:cubicBezTo>
                    <a:cubicBezTo>
                      <a:pt x="2135648" y="547384"/>
                      <a:pt x="2437003" y="651523"/>
                      <a:pt x="2743680" y="707612"/>
                    </a:cubicBezTo>
                    <a:lnTo>
                      <a:pt x="3663083" y="834338"/>
                    </a:lnTo>
                    <a:lnTo>
                      <a:pt x="3663083" y="834338"/>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2035479" y="3867411"/>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2949638" y="4156971"/>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3877497" y="4340028"/>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4786788" y="4573098"/>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705907" y="4702170"/>
                <a:ext cx="134655" cy="137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1" name="Group 40"/>
            <p:cNvGrpSpPr/>
            <p:nvPr/>
          </p:nvGrpSpPr>
          <p:grpSpPr>
            <a:xfrm>
              <a:off x="2044704" y="3432732"/>
              <a:ext cx="4709215" cy="1338018"/>
              <a:chOff x="2044704" y="3432732"/>
              <a:chExt cx="4709215" cy="1338018"/>
            </a:xfrm>
            <a:solidFill>
              <a:schemeClr val="accent5">
                <a:lumMod val="60000"/>
                <a:lumOff val="40000"/>
              </a:schemeClr>
            </a:solidFill>
          </p:grpSpPr>
          <p:sp>
            <p:nvSpPr>
              <p:cNvPr id="21" name="Isosceles Triangle 20"/>
              <p:cNvSpPr/>
              <p:nvPr/>
            </p:nvSpPr>
            <p:spPr>
              <a:xfrm>
                <a:off x="4787364" y="4268316"/>
                <a:ext cx="137160" cy="137160"/>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Isosceles Triangle 48"/>
              <p:cNvSpPr/>
              <p:nvPr/>
            </p:nvSpPr>
            <p:spPr>
              <a:xfrm>
                <a:off x="3874992" y="4118628"/>
                <a:ext cx="137160" cy="137160"/>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Isosceles Triangle 49"/>
              <p:cNvSpPr/>
              <p:nvPr/>
            </p:nvSpPr>
            <p:spPr>
              <a:xfrm>
                <a:off x="5703402" y="4530319"/>
                <a:ext cx="137160" cy="137160"/>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a:off x="6616759" y="4633590"/>
                <a:ext cx="137160" cy="137160"/>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Isosceles Triangle 51"/>
              <p:cNvSpPr/>
              <p:nvPr/>
            </p:nvSpPr>
            <p:spPr>
              <a:xfrm>
                <a:off x="2955902" y="3864279"/>
                <a:ext cx="137160" cy="137160"/>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Isosceles Triangle 52"/>
              <p:cNvSpPr/>
              <p:nvPr/>
            </p:nvSpPr>
            <p:spPr>
              <a:xfrm>
                <a:off x="2044704" y="3432732"/>
                <a:ext cx="137160" cy="137160"/>
              </a:xfrm>
              <a:prstGeom prst="triangle">
                <a:avLst/>
              </a:prstGeom>
              <a:grp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a:off x="2112637" y="3519446"/>
                <a:ext cx="4583833" cy="1186763"/>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3663083"/>
                  <a:gd name="connsiteY0" fmla="*/ 0 h 834338"/>
                  <a:gd name="connsiteX1" fmla="*/ 929301 w 3663083"/>
                  <a:gd name="connsiteY1" fmla="*/ 440521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3663083"/>
                  <a:gd name="connsiteY0" fmla="*/ 0 h 834338"/>
                  <a:gd name="connsiteX1" fmla="*/ 929301 w 3663083"/>
                  <a:gd name="connsiteY1" fmla="*/ 440521 h 834338"/>
                  <a:gd name="connsiteX2" fmla="*/ 1838808 w 3663083"/>
                  <a:gd name="connsiteY2" fmla="*/ 680669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3663083"/>
                  <a:gd name="connsiteY0" fmla="*/ 0 h 834338"/>
                  <a:gd name="connsiteX1" fmla="*/ 929301 w 3663083"/>
                  <a:gd name="connsiteY1" fmla="*/ 440521 h 834338"/>
                  <a:gd name="connsiteX2" fmla="*/ 1838808 w 3663083"/>
                  <a:gd name="connsiteY2" fmla="*/ 680669 h 834338"/>
                  <a:gd name="connsiteX3" fmla="*/ 2753205 w 3663083"/>
                  <a:gd name="connsiteY3" fmla="*/ 826674 h 834338"/>
                  <a:gd name="connsiteX4" fmla="*/ 3663083 w 3663083"/>
                  <a:gd name="connsiteY4" fmla="*/ 834338 h 834338"/>
                  <a:gd name="connsiteX5" fmla="*/ 3663083 w 3663083"/>
                  <a:gd name="connsiteY5" fmla="*/ 834338 h 834338"/>
                  <a:gd name="connsiteX0" fmla="*/ 0 w 3731728"/>
                  <a:gd name="connsiteY0" fmla="*/ 0 h 1058175"/>
                  <a:gd name="connsiteX1" fmla="*/ 929301 w 3731728"/>
                  <a:gd name="connsiteY1" fmla="*/ 440521 h 1058175"/>
                  <a:gd name="connsiteX2" fmla="*/ 1838808 w 3731728"/>
                  <a:gd name="connsiteY2" fmla="*/ 680669 h 1058175"/>
                  <a:gd name="connsiteX3" fmla="*/ 2753205 w 3731728"/>
                  <a:gd name="connsiteY3" fmla="*/ 826674 h 1058175"/>
                  <a:gd name="connsiteX4" fmla="*/ 3663083 w 3731728"/>
                  <a:gd name="connsiteY4" fmla="*/ 834338 h 1058175"/>
                  <a:gd name="connsiteX5" fmla="*/ 3667845 w 3731728"/>
                  <a:gd name="connsiteY5" fmla="*/ 1058175 h 1058175"/>
                  <a:gd name="connsiteX0" fmla="*/ 0 w 3730129"/>
                  <a:gd name="connsiteY0" fmla="*/ 0 h 1091513"/>
                  <a:gd name="connsiteX1" fmla="*/ 929301 w 3730129"/>
                  <a:gd name="connsiteY1" fmla="*/ 440521 h 1091513"/>
                  <a:gd name="connsiteX2" fmla="*/ 1838808 w 3730129"/>
                  <a:gd name="connsiteY2" fmla="*/ 680669 h 1091513"/>
                  <a:gd name="connsiteX3" fmla="*/ 2753205 w 3730129"/>
                  <a:gd name="connsiteY3" fmla="*/ 826674 h 1091513"/>
                  <a:gd name="connsiteX4" fmla="*/ 3663083 w 3730129"/>
                  <a:gd name="connsiteY4" fmla="*/ 834338 h 1091513"/>
                  <a:gd name="connsiteX5" fmla="*/ 3663083 w 3730129"/>
                  <a:gd name="connsiteY5" fmla="*/ 1091513 h 1091513"/>
                  <a:gd name="connsiteX0" fmla="*/ 0 w 3663083"/>
                  <a:gd name="connsiteY0" fmla="*/ 0 h 1091513"/>
                  <a:gd name="connsiteX1" fmla="*/ 929301 w 3663083"/>
                  <a:gd name="connsiteY1" fmla="*/ 440521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3663083"/>
                  <a:gd name="connsiteY0" fmla="*/ 0 h 1091513"/>
                  <a:gd name="connsiteX1" fmla="*/ 900726 w 3663083"/>
                  <a:gd name="connsiteY1" fmla="*/ 430996 h 1091513"/>
                  <a:gd name="connsiteX2" fmla="*/ 1838808 w 3663083"/>
                  <a:gd name="connsiteY2" fmla="*/ 680669 h 1091513"/>
                  <a:gd name="connsiteX3" fmla="*/ 2753205 w 3663083"/>
                  <a:gd name="connsiteY3" fmla="*/ 826674 h 1091513"/>
                  <a:gd name="connsiteX4" fmla="*/ 3663083 w 3663083"/>
                  <a:gd name="connsiteY4" fmla="*/ 1091513 h 109151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4583833 w 4583833"/>
                  <a:gd name="connsiteY4" fmla="*/ 1186763 h 118676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3653163 w 4583833"/>
                  <a:gd name="connsiteY4" fmla="*/ 1090654 h 1186763"/>
                  <a:gd name="connsiteX5" fmla="*/ 4583833 w 4583833"/>
                  <a:gd name="connsiteY5" fmla="*/ 1186763 h 118676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3653163 w 4583833"/>
                  <a:gd name="connsiteY4" fmla="*/ 1090654 h 1186763"/>
                  <a:gd name="connsiteX5" fmla="*/ 4583833 w 4583833"/>
                  <a:gd name="connsiteY5" fmla="*/ 1186763 h 1186763"/>
                  <a:gd name="connsiteX0" fmla="*/ 0 w 4583833"/>
                  <a:gd name="connsiteY0" fmla="*/ 0 h 1186763"/>
                  <a:gd name="connsiteX1" fmla="*/ 900726 w 4583833"/>
                  <a:gd name="connsiteY1" fmla="*/ 430996 h 1186763"/>
                  <a:gd name="connsiteX2" fmla="*/ 1838808 w 4583833"/>
                  <a:gd name="connsiteY2" fmla="*/ 680669 h 1186763"/>
                  <a:gd name="connsiteX3" fmla="*/ 2753205 w 4583833"/>
                  <a:gd name="connsiteY3" fmla="*/ 826674 h 1186763"/>
                  <a:gd name="connsiteX4" fmla="*/ 3653163 w 4583833"/>
                  <a:gd name="connsiteY4" fmla="*/ 1090654 h 1186763"/>
                  <a:gd name="connsiteX5" fmla="*/ 4583833 w 4583833"/>
                  <a:gd name="connsiteY5" fmla="*/ 1186763 h 1186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3833" h="1186763">
                    <a:moveTo>
                      <a:pt x="0" y="0"/>
                    </a:moveTo>
                    <a:cubicBezTo>
                      <a:pt x="154046" y="37038"/>
                      <a:pt x="577906" y="271242"/>
                      <a:pt x="900726" y="430996"/>
                    </a:cubicBezTo>
                    <a:lnTo>
                      <a:pt x="1838808" y="680669"/>
                    </a:lnTo>
                    <a:cubicBezTo>
                      <a:pt x="2149936" y="728359"/>
                      <a:pt x="2437003" y="784873"/>
                      <a:pt x="2753205" y="826674"/>
                    </a:cubicBezTo>
                    <a:cubicBezTo>
                      <a:pt x="3065891" y="908317"/>
                      <a:pt x="3410327" y="1015361"/>
                      <a:pt x="3653163" y="1090654"/>
                    </a:cubicBezTo>
                    <a:lnTo>
                      <a:pt x="4583833" y="1186763"/>
                    </a:lnTo>
                  </a:path>
                </a:pathLst>
              </a:cu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2952769" y="3491632"/>
              <a:ext cx="4723860" cy="765704"/>
              <a:chOff x="2952769" y="3491632"/>
              <a:chExt cx="4723860" cy="765704"/>
            </a:xfrm>
            <a:solidFill>
              <a:schemeClr val="bg2">
                <a:lumMod val="50000"/>
              </a:schemeClr>
            </a:solidFill>
          </p:grpSpPr>
          <p:sp>
            <p:nvSpPr>
              <p:cNvPr id="23" name="Diamond 22"/>
              <p:cNvSpPr/>
              <p:nvPr/>
            </p:nvSpPr>
            <p:spPr>
              <a:xfrm>
                <a:off x="2952769" y="3491632"/>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Diamond 54"/>
              <p:cNvSpPr/>
              <p:nvPr/>
            </p:nvSpPr>
            <p:spPr>
              <a:xfrm>
                <a:off x="3874992" y="3669029"/>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Diamond 55"/>
              <p:cNvSpPr/>
              <p:nvPr/>
            </p:nvSpPr>
            <p:spPr>
              <a:xfrm>
                <a:off x="4785535" y="3802639"/>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Diamond 56"/>
              <p:cNvSpPr/>
              <p:nvPr/>
            </p:nvSpPr>
            <p:spPr>
              <a:xfrm>
                <a:off x="5704655" y="3920331"/>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Diamond 57"/>
              <p:cNvSpPr/>
              <p:nvPr/>
            </p:nvSpPr>
            <p:spPr>
              <a:xfrm>
                <a:off x="6616719" y="4030023"/>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Diamond 58"/>
              <p:cNvSpPr/>
              <p:nvPr/>
            </p:nvSpPr>
            <p:spPr>
              <a:xfrm>
                <a:off x="7539469" y="4120176"/>
                <a:ext cx="137160" cy="137160"/>
              </a:xfrm>
              <a:prstGeom prst="diamond">
                <a:avLst/>
              </a:prstGeom>
              <a:gr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a:off x="3034504" y="3557452"/>
                <a:ext cx="4587008" cy="629550"/>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4591770"/>
                  <a:gd name="connsiteY0" fmla="*/ 0 h 835523"/>
                  <a:gd name="connsiteX1" fmla="*/ 905489 w 4591770"/>
                  <a:gd name="connsiteY1" fmla="*/ 278596 h 835523"/>
                  <a:gd name="connsiteX2" fmla="*/ 1829283 w 4591770"/>
                  <a:gd name="connsiteY2" fmla="*/ 475881 h 835523"/>
                  <a:gd name="connsiteX3" fmla="*/ 2743680 w 4591770"/>
                  <a:gd name="connsiteY3" fmla="*/ 707612 h 835523"/>
                  <a:gd name="connsiteX4" fmla="*/ 3663083 w 4591770"/>
                  <a:gd name="connsiteY4" fmla="*/ 834338 h 835523"/>
                  <a:gd name="connsiteX5" fmla="*/ 4591770 w 4591770"/>
                  <a:gd name="connsiteY5" fmla="*/ 629550 h 835523"/>
                  <a:gd name="connsiteX0" fmla="*/ 0 w 4587008"/>
                  <a:gd name="connsiteY0" fmla="*/ 0 h 835523"/>
                  <a:gd name="connsiteX1" fmla="*/ 905489 w 4587008"/>
                  <a:gd name="connsiteY1" fmla="*/ 278596 h 835523"/>
                  <a:gd name="connsiteX2" fmla="*/ 1829283 w 4587008"/>
                  <a:gd name="connsiteY2" fmla="*/ 475881 h 835523"/>
                  <a:gd name="connsiteX3" fmla="*/ 2743680 w 4587008"/>
                  <a:gd name="connsiteY3" fmla="*/ 707612 h 835523"/>
                  <a:gd name="connsiteX4" fmla="*/ 3663083 w 4587008"/>
                  <a:gd name="connsiteY4" fmla="*/ 834338 h 835523"/>
                  <a:gd name="connsiteX5" fmla="*/ 4587008 w 4587008"/>
                  <a:gd name="connsiteY5" fmla="*/ 629550 h 835523"/>
                  <a:gd name="connsiteX0" fmla="*/ 0 w 4587008"/>
                  <a:gd name="connsiteY0" fmla="*/ 0 h 713517"/>
                  <a:gd name="connsiteX1" fmla="*/ 905489 w 4587008"/>
                  <a:gd name="connsiteY1" fmla="*/ 278596 h 713517"/>
                  <a:gd name="connsiteX2" fmla="*/ 1829283 w 4587008"/>
                  <a:gd name="connsiteY2" fmla="*/ 475881 h 713517"/>
                  <a:gd name="connsiteX3" fmla="*/ 2743680 w 4587008"/>
                  <a:gd name="connsiteY3" fmla="*/ 707612 h 713517"/>
                  <a:gd name="connsiteX4" fmla="*/ 3663083 w 4587008"/>
                  <a:gd name="connsiteY4" fmla="*/ 539063 h 713517"/>
                  <a:gd name="connsiteX5" fmla="*/ 4587008 w 4587008"/>
                  <a:gd name="connsiteY5" fmla="*/ 629550 h 713517"/>
                  <a:gd name="connsiteX0" fmla="*/ 0 w 4587008"/>
                  <a:gd name="connsiteY0" fmla="*/ 0 h 649548"/>
                  <a:gd name="connsiteX1" fmla="*/ 905489 w 4587008"/>
                  <a:gd name="connsiteY1" fmla="*/ 278596 h 649548"/>
                  <a:gd name="connsiteX2" fmla="*/ 1829283 w 4587008"/>
                  <a:gd name="connsiteY2" fmla="*/ 475881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5489 w 4587008"/>
                  <a:gd name="connsiteY1" fmla="*/ 2785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029"/>
                  <a:gd name="connsiteX1" fmla="*/ 900727 w 4587008"/>
                  <a:gd name="connsiteY1" fmla="*/ 164296 h 649029"/>
                  <a:gd name="connsiteX2" fmla="*/ 1824521 w 4587008"/>
                  <a:gd name="connsiteY2" fmla="*/ 313956 h 649029"/>
                  <a:gd name="connsiteX3" fmla="*/ 2748442 w 4587008"/>
                  <a:gd name="connsiteY3" fmla="*/ 431387 h 649029"/>
                  <a:gd name="connsiteX4" fmla="*/ 3644033 w 4587008"/>
                  <a:gd name="connsiteY4" fmla="*/ 534301 h 649029"/>
                  <a:gd name="connsiteX5" fmla="*/ 4587008 w 4587008"/>
                  <a:gd name="connsiteY5" fmla="*/ 629550 h 649029"/>
                  <a:gd name="connsiteX0" fmla="*/ 0 w 4587008"/>
                  <a:gd name="connsiteY0" fmla="*/ 0 h 629550"/>
                  <a:gd name="connsiteX1" fmla="*/ 900727 w 4587008"/>
                  <a:gd name="connsiteY1" fmla="*/ 164296 h 629550"/>
                  <a:gd name="connsiteX2" fmla="*/ 1824521 w 4587008"/>
                  <a:gd name="connsiteY2" fmla="*/ 313956 h 629550"/>
                  <a:gd name="connsiteX3" fmla="*/ 2748442 w 4587008"/>
                  <a:gd name="connsiteY3" fmla="*/ 431387 h 629550"/>
                  <a:gd name="connsiteX4" fmla="*/ 3644033 w 4587008"/>
                  <a:gd name="connsiteY4" fmla="*/ 534301 h 629550"/>
                  <a:gd name="connsiteX5" fmla="*/ 4587008 w 4587008"/>
                  <a:gd name="connsiteY5" fmla="*/ 629550 h 62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008" h="629550">
                    <a:moveTo>
                      <a:pt x="0" y="0"/>
                    </a:moveTo>
                    <a:cubicBezTo>
                      <a:pt x="154046" y="37038"/>
                      <a:pt x="458844" y="109318"/>
                      <a:pt x="900727" y="164296"/>
                    </a:cubicBezTo>
                    <a:cubicBezTo>
                      <a:pt x="1222504" y="231932"/>
                      <a:pt x="1527681" y="271028"/>
                      <a:pt x="1824521" y="313956"/>
                    </a:cubicBezTo>
                    <a:cubicBezTo>
                      <a:pt x="2135649" y="366409"/>
                      <a:pt x="2441765" y="389585"/>
                      <a:pt x="2748442" y="431387"/>
                    </a:cubicBezTo>
                    <a:cubicBezTo>
                      <a:pt x="3054910" y="473629"/>
                      <a:pt x="3337605" y="501274"/>
                      <a:pt x="3644033" y="534301"/>
                    </a:cubicBezTo>
                    <a:cubicBezTo>
                      <a:pt x="3950461" y="567328"/>
                      <a:pt x="4263159" y="607326"/>
                      <a:pt x="4587008" y="629550"/>
                    </a:cubicBezTo>
                  </a:path>
                </a:pathLst>
              </a:cu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2040771" y="2294501"/>
              <a:ext cx="5635858" cy="1486798"/>
              <a:chOff x="2040771" y="2294501"/>
              <a:chExt cx="5635858" cy="1486798"/>
            </a:xfrm>
            <a:solidFill>
              <a:schemeClr val="accent2"/>
            </a:solidFill>
          </p:grpSpPr>
          <p:sp>
            <p:nvSpPr>
              <p:cNvPr id="39" name="Oval 38"/>
              <p:cNvSpPr/>
              <p:nvPr/>
            </p:nvSpPr>
            <p:spPr>
              <a:xfrm>
                <a:off x="7539469" y="3644139"/>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6616719" y="3578500"/>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5703351" y="3578500"/>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4787939" y="3441340"/>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3876244" y="3262926"/>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2955902" y="2965687"/>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2040771" y="2294501"/>
                <a:ext cx="137160" cy="137160"/>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a:off x="2107404" y="2350052"/>
                <a:ext cx="5514108" cy="1359800"/>
              </a:xfrm>
              <a:custGeom>
                <a:avLst/>
                <a:gdLst>
                  <a:gd name="connsiteX0" fmla="*/ 0 w 3705101"/>
                  <a:gd name="connsiteY0" fmla="*/ 0 h 843149"/>
                  <a:gd name="connsiteX1" fmla="*/ 3705101 w 3705101"/>
                  <a:gd name="connsiteY1" fmla="*/ 843149 h 843149"/>
                  <a:gd name="connsiteX2" fmla="*/ 3705101 w 3705101"/>
                  <a:gd name="connsiteY2" fmla="*/ 843149 h 843149"/>
                  <a:gd name="connsiteX0" fmla="*/ 0 w 3669932"/>
                  <a:gd name="connsiteY0" fmla="*/ 0 h 833100"/>
                  <a:gd name="connsiteX1" fmla="*/ 3669932 w 3669932"/>
                  <a:gd name="connsiteY1" fmla="*/ 833100 h 833100"/>
                  <a:gd name="connsiteX2" fmla="*/ 3669932 w 3669932"/>
                  <a:gd name="connsiteY2" fmla="*/ 833100 h 833100"/>
                  <a:gd name="connsiteX0" fmla="*/ 0 w 3685004"/>
                  <a:gd name="connsiteY0" fmla="*/ 0 h 828075"/>
                  <a:gd name="connsiteX1" fmla="*/ 3685004 w 3685004"/>
                  <a:gd name="connsiteY1" fmla="*/ 828075 h 828075"/>
                  <a:gd name="connsiteX2" fmla="*/ 3685004 w 3685004"/>
                  <a:gd name="connsiteY2" fmla="*/ 828075 h 828075"/>
                  <a:gd name="connsiteX0" fmla="*/ 0 w 3685004"/>
                  <a:gd name="connsiteY0" fmla="*/ 0 h 828075"/>
                  <a:gd name="connsiteX1" fmla="*/ 2740549 w 3685004"/>
                  <a:gd name="connsiteY1" fmla="*/ 695086 h 828075"/>
                  <a:gd name="connsiteX2" fmla="*/ 3685004 w 3685004"/>
                  <a:gd name="connsiteY2" fmla="*/ 828075 h 828075"/>
                  <a:gd name="connsiteX3" fmla="*/ 3685004 w 3685004"/>
                  <a:gd name="connsiteY3" fmla="*/ 828075 h 828075"/>
                  <a:gd name="connsiteX0" fmla="*/ 0 w 3685004"/>
                  <a:gd name="connsiteY0" fmla="*/ 0 h 828075"/>
                  <a:gd name="connsiteX1" fmla="*/ 2765601 w 3685004"/>
                  <a:gd name="connsiteY1" fmla="*/ 701349 h 828075"/>
                  <a:gd name="connsiteX2" fmla="*/ 3685004 w 3685004"/>
                  <a:gd name="connsiteY2" fmla="*/ 828075 h 828075"/>
                  <a:gd name="connsiteX3" fmla="*/ 3685004 w 3685004"/>
                  <a:gd name="connsiteY3" fmla="*/ 828075 h 828075"/>
                  <a:gd name="connsiteX0" fmla="*/ 0 w 3685004"/>
                  <a:gd name="connsiteY0" fmla="*/ 0 h 828075"/>
                  <a:gd name="connsiteX1" fmla="*/ 927410 w 3685004"/>
                  <a:gd name="connsiteY1" fmla="*/ 272333 h 828075"/>
                  <a:gd name="connsiteX2" fmla="*/ 2765601 w 3685004"/>
                  <a:gd name="connsiteY2" fmla="*/ 701349 h 828075"/>
                  <a:gd name="connsiteX3" fmla="*/ 3685004 w 3685004"/>
                  <a:gd name="connsiteY3" fmla="*/ 828075 h 828075"/>
                  <a:gd name="connsiteX4" fmla="*/ 3685004 w 3685004"/>
                  <a:gd name="connsiteY4" fmla="*/ 828075 h 828075"/>
                  <a:gd name="connsiteX0" fmla="*/ 0 w 3685004"/>
                  <a:gd name="connsiteY0" fmla="*/ 0 h 828075"/>
                  <a:gd name="connsiteX1" fmla="*/ 927410 w 3685004"/>
                  <a:gd name="connsiteY1" fmla="*/ 272333 h 828075"/>
                  <a:gd name="connsiteX2" fmla="*/ 1851204 w 3685004"/>
                  <a:gd name="connsiteY2" fmla="*/ 469618 h 828075"/>
                  <a:gd name="connsiteX3" fmla="*/ 2765601 w 3685004"/>
                  <a:gd name="connsiteY3" fmla="*/ 701349 h 828075"/>
                  <a:gd name="connsiteX4" fmla="*/ 3685004 w 3685004"/>
                  <a:gd name="connsiteY4" fmla="*/ 828075 h 828075"/>
                  <a:gd name="connsiteX5" fmla="*/ 3685004 w 3685004"/>
                  <a:gd name="connsiteY5" fmla="*/ 828075 h 828075"/>
                  <a:gd name="connsiteX0" fmla="*/ 0 w 3663083"/>
                  <a:gd name="connsiteY0" fmla="*/ 0 h 834338"/>
                  <a:gd name="connsiteX1" fmla="*/ 905489 w 3663083"/>
                  <a:gd name="connsiteY1" fmla="*/ 278596 h 834338"/>
                  <a:gd name="connsiteX2" fmla="*/ 1829283 w 3663083"/>
                  <a:gd name="connsiteY2" fmla="*/ 475881 h 834338"/>
                  <a:gd name="connsiteX3" fmla="*/ 2743680 w 3663083"/>
                  <a:gd name="connsiteY3" fmla="*/ 707612 h 834338"/>
                  <a:gd name="connsiteX4" fmla="*/ 3663083 w 3663083"/>
                  <a:gd name="connsiteY4" fmla="*/ 834338 h 834338"/>
                  <a:gd name="connsiteX5" fmla="*/ 3663083 w 3663083"/>
                  <a:gd name="connsiteY5" fmla="*/ 834338 h 834338"/>
                  <a:gd name="connsiteX0" fmla="*/ 0 w 4591770"/>
                  <a:gd name="connsiteY0" fmla="*/ 0 h 835523"/>
                  <a:gd name="connsiteX1" fmla="*/ 905489 w 4591770"/>
                  <a:gd name="connsiteY1" fmla="*/ 278596 h 835523"/>
                  <a:gd name="connsiteX2" fmla="*/ 1829283 w 4591770"/>
                  <a:gd name="connsiteY2" fmla="*/ 475881 h 835523"/>
                  <a:gd name="connsiteX3" fmla="*/ 2743680 w 4591770"/>
                  <a:gd name="connsiteY3" fmla="*/ 707612 h 835523"/>
                  <a:gd name="connsiteX4" fmla="*/ 3663083 w 4591770"/>
                  <a:gd name="connsiteY4" fmla="*/ 834338 h 835523"/>
                  <a:gd name="connsiteX5" fmla="*/ 4591770 w 4591770"/>
                  <a:gd name="connsiteY5" fmla="*/ 629550 h 835523"/>
                  <a:gd name="connsiteX0" fmla="*/ 0 w 4587008"/>
                  <a:gd name="connsiteY0" fmla="*/ 0 h 835523"/>
                  <a:gd name="connsiteX1" fmla="*/ 905489 w 4587008"/>
                  <a:gd name="connsiteY1" fmla="*/ 278596 h 835523"/>
                  <a:gd name="connsiteX2" fmla="*/ 1829283 w 4587008"/>
                  <a:gd name="connsiteY2" fmla="*/ 475881 h 835523"/>
                  <a:gd name="connsiteX3" fmla="*/ 2743680 w 4587008"/>
                  <a:gd name="connsiteY3" fmla="*/ 707612 h 835523"/>
                  <a:gd name="connsiteX4" fmla="*/ 3663083 w 4587008"/>
                  <a:gd name="connsiteY4" fmla="*/ 834338 h 835523"/>
                  <a:gd name="connsiteX5" fmla="*/ 4587008 w 4587008"/>
                  <a:gd name="connsiteY5" fmla="*/ 629550 h 835523"/>
                  <a:gd name="connsiteX0" fmla="*/ 0 w 4587008"/>
                  <a:gd name="connsiteY0" fmla="*/ 0 h 713517"/>
                  <a:gd name="connsiteX1" fmla="*/ 905489 w 4587008"/>
                  <a:gd name="connsiteY1" fmla="*/ 278596 h 713517"/>
                  <a:gd name="connsiteX2" fmla="*/ 1829283 w 4587008"/>
                  <a:gd name="connsiteY2" fmla="*/ 475881 h 713517"/>
                  <a:gd name="connsiteX3" fmla="*/ 2743680 w 4587008"/>
                  <a:gd name="connsiteY3" fmla="*/ 707612 h 713517"/>
                  <a:gd name="connsiteX4" fmla="*/ 3663083 w 4587008"/>
                  <a:gd name="connsiteY4" fmla="*/ 539063 h 713517"/>
                  <a:gd name="connsiteX5" fmla="*/ 4587008 w 4587008"/>
                  <a:gd name="connsiteY5" fmla="*/ 629550 h 713517"/>
                  <a:gd name="connsiteX0" fmla="*/ 0 w 4587008"/>
                  <a:gd name="connsiteY0" fmla="*/ 0 h 649548"/>
                  <a:gd name="connsiteX1" fmla="*/ 905489 w 4587008"/>
                  <a:gd name="connsiteY1" fmla="*/ 278596 h 649548"/>
                  <a:gd name="connsiteX2" fmla="*/ 1829283 w 4587008"/>
                  <a:gd name="connsiteY2" fmla="*/ 475881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5489 w 4587008"/>
                  <a:gd name="connsiteY1" fmla="*/ 2785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548"/>
                  <a:gd name="connsiteX1" fmla="*/ 900727 w 4587008"/>
                  <a:gd name="connsiteY1" fmla="*/ 164296 h 649548"/>
                  <a:gd name="connsiteX2" fmla="*/ 1824521 w 4587008"/>
                  <a:gd name="connsiteY2" fmla="*/ 313956 h 649548"/>
                  <a:gd name="connsiteX3" fmla="*/ 2748442 w 4587008"/>
                  <a:gd name="connsiteY3" fmla="*/ 431387 h 649548"/>
                  <a:gd name="connsiteX4" fmla="*/ 3663083 w 4587008"/>
                  <a:gd name="connsiteY4" fmla="*/ 539063 h 649548"/>
                  <a:gd name="connsiteX5" fmla="*/ 4587008 w 4587008"/>
                  <a:gd name="connsiteY5" fmla="*/ 629550 h 649548"/>
                  <a:gd name="connsiteX0" fmla="*/ 0 w 4587008"/>
                  <a:gd name="connsiteY0" fmla="*/ 0 h 649029"/>
                  <a:gd name="connsiteX1" fmla="*/ 900727 w 4587008"/>
                  <a:gd name="connsiteY1" fmla="*/ 164296 h 649029"/>
                  <a:gd name="connsiteX2" fmla="*/ 1824521 w 4587008"/>
                  <a:gd name="connsiteY2" fmla="*/ 313956 h 649029"/>
                  <a:gd name="connsiteX3" fmla="*/ 2748442 w 4587008"/>
                  <a:gd name="connsiteY3" fmla="*/ 431387 h 649029"/>
                  <a:gd name="connsiteX4" fmla="*/ 3644033 w 4587008"/>
                  <a:gd name="connsiteY4" fmla="*/ 534301 h 649029"/>
                  <a:gd name="connsiteX5" fmla="*/ 4587008 w 4587008"/>
                  <a:gd name="connsiteY5" fmla="*/ 629550 h 649029"/>
                  <a:gd name="connsiteX0" fmla="*/ 0 w 4587008"/>
                  <a:gd name="connsiteY0" fmla="*/ 0 h 629550"/>
                  <a:gd name="connsiteX1" fmla="*/ 900727 w 4587008"/>
                  <a:gd name="connsiteY1" fmla="*/ 164296 h 629550"/>
                  <a:gd name="connsiteX2" fmla="*/ 1824521 w 4587008"/>
                  <a:gd name="connsiteY2" fmla="*/ 313956 h 629550"/>
                  <a:gd name="connsiteX3" fmla="*/ 2748442 w 4587008"/>
                  <a:gd name="connsiteY3" fmla="*/ 431387 h 629550"/>
                  <a:gd name="connsiteX4" fmla="*/ 3644033 w 4587008"/>
                  <a:gd name="connsiteY4" fmla="*/ 534301 h 629550"/>
                  <a:gd name="connsiteX5" fmla="*/ 4587008 w 4587008"/>
                  <a:gd name="connsiteY5" fmla="*/ 629550 h 629550"/>
                  <a:gd name="connsiteX0" fmla="*/ 0 w 5514108"/>
                  <a:gd name="connsiteY0" fmla="*/ 0 h 1359800"/>
                  <a:gd name="connsiteX1" fmla="*/ 1827827 w 5514108"/>
                  <a:gd name="connsiteY1" fmla="*/ 894546 h 1359800"/>
                  <a:gd name="connsiteX2" fmla="*/ 2751621 w 5514108"/>
                  <a:gd name="connsiteY2" fmla="*/ 1044206 h 1359800"/>
                  <a:gd name="connsiteX3" fmla="*/ 3675542 w 5514108"/>
                  <a:gd name="connsiteY3" fmla="*/ 1161637 h 1359800"/>
                  <a:gd name="connsiteX4" fmla="*/ 4571133 w 5514108"/>
                  <a:gd name="connsiteY4" fmla="*/ 1264551 h 1359800"/>
                  <a:gd name="connsiteX5" fmla="*/ 5514108 w 5514108"/>
                  <a:gd name="connsiteY5" fmla="*/ 1359800 h 1359800"/>
                  <a:gd name="connsiteX0" fmla="*/ 0 w 5514108"/>
                  <a:gd name="connsiteY0" fmla="*/ 0 h 1359800"/>
                  <a:gd name="connsiteX1" fmla="*/ 908846 w 5514108"/>
                  <a:gd name="connsiteY1" fmla="*/ 685248 h 1359800"/>
                  <a:gd name="connsiteX2" fmla="*/ 1827827 w 5514108"/>
                  <a:gd name="connsiteY2" fmla="*/ 894546 h 1359800"/>
                  <a:gd name="connsiteX3" fmla="*/ 2751621 w 5514108"/>
                  <a:gd name="connsiteY3" fmla="*/ 1044206 h 1359800"/>
                  <a:gd name="connsiteX4" fmla="*/ 3675542 w 5514108"/>
                  <a:gd name="connsiteY4" fmla="*/ 116163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044206 h 1359800"/>
                  <a:gd name="connsiteX4" fmla="*/ 3675542 w 5514108"/>
                  <a:gd name="connsiteY4" fmla="*/ 116163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75542 w 5514108"/>
                  <a:gd name="connsiteY4" fmla="*/ 116163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56492 w 5514108"/>
                  <a:gd name="connsiteY4" fmla="*/ 1307687 h 1359800"/>
                  <a:gd name="connsiteX5" fmla="*/ 4571133 w 5514108"/>
                  <a:gd name="connsiteY5" fmla="*/ 12645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564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 name="connsiteX0" fmla="*/ 0 w 5514108"/>
                  <a:gd name="connsiteY0" fmla="*/ 0 h 1359800"/>
                  <a:gd name="connsiteX1" fmla="*/ 908846 w 5514108"/>
                  <a:gd name="connsiteY1" fmla="*/ 685248 h 1359800"/>
                  <a:gd name="connsiteX2" fmla="*/ 1834177 w 5514108"/>
                  <a:gd name="connsiteY2" fmla="*/ 996146 h 1359800"/>
                  <a:gd name="connsiteX3" fmla="*/ 2751621 w 5514108"/>
                  <a:gd name="connsiteY3" fmla="*/ 1164856 h 1359800"/>
                  <a:gd name="connsiteX4" fmla="*/ 3681892 w 5514108"/>
                  <a:gd name="connsiteY4" fmla="*/ 1307687 h 1359800"/>
                  <a:gd name="connsiteX5" fmla="*/ 4583833 w 5514108"/>
                  <a:gd name="connsiteY5" fmla="*/ 1315351 h 1359800"/>
                  <a:gd name="connsiteX6" fmla="*/ 5514108 w 5514108"/>
                  <a:gd name="connsiteY6" fmla="*/ 1359800 h 135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14108" h="1359800">
                    <a:moveTo>
                      <a:pt x="0" y="0"/>
                    </a:moveTo>
                    <a:cubicBezTo>
                      <a:pt x="207566" y="172416"/>
                      <a:pt x="680408" y="510757"/>
                      <a:pt x="908846" y="685248"/>
                    </a:cubicBezTo>
                    <a:cubicBezTo>
                      <a:pt x="1251584" y="815289"/>
                      <a:pt x="1532340" y="905628"/>
                      <a:pt x="1834177" y="996146"/>
                    </a:cubicBezTo>
                    <a:cubicBezTo>
                      <a:pt x="2155954" y="1063782"/>
                      <a:pt x="2454781" y="1121928"/>
                      <a:pt x="2751621" y="1164856"/>
                    </a:cubicBezTo>
                    <a:cubicBezTo>
                      <a:pt x="3062749" y="1217309"/>
                      <a:pt x="3375215" y="1265885"/>
                      <a:pt x="3681892" y="1307687"/>
                    </a:cubicBezTo>
                    <a:cubicBezTo>
                      <a:pt x="3994710" y="1299129"/>
                      <a:pt x="4278464" y="1306666"/>
                      <a:pt x="4583833" y="1315351"/>
                    </a:cubicBezTo>
                    <a:cubicBezTo>
                      <a:pt x="4889202" y="1324036"/>
                      <a:pt x="5190259" y="1337576"/>
                      <a:pt x="5514108" y="135980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p:cNvSpPr txBox="1"/>
            <p:nvPr/>
          </p:nvSpPr>
          <p:spPr>
            <a:xfrm>
              <a:off x="3287428" y="5829242"/>
              <a:ext cx="3095271" cy="338554"/>
            </a:xfrm>
            <a:prstGeom prst="rect">
              <a:avLst/>
            </a:prstGeom>
            <a:noFill/>
          </p:spPr>
          <p:txBody>
            <a:bodyPr wrap="square" rtlCol="0">
              <a:spAutoFit/>
            </a:bodyPr>
            <a:lstStyle/>
            <a:p>
              <a:pPr algn="ctr"/>
              <a:r>
                <a:rPr lang="en-US" sz="1600" b="1" dirty="0" smtClean="0"/>
                <a:t>SMBG per day</a:t>
              </a:r>
              <a:endParaRPr lang="en-US" sz="1600" b="1" dirty="0"/>
            </a:p>
          </p:txBody>
        </p:sp>
        <p:sp>
          <p:nvSpPr>
            <p:cNvPr id="54" name="TextBox 53"/>
            <p:cNvSpPr txBox="1"/>
            <p:nvPr/>
          </p:nvSpPr>
          <p:spPr>
            <a:xfrm>
              <a:off x="1760795" y="5453848"/>
              <a:ext cx="684022" cy="369332"/>
            </a:xfrm>
            <a:prstGeom prst="rect">
              <a:avLst/>
            </a:prstGeom>
            <a:noFill/>
          </p:spPr>
          <p:txBody>
            <a:bodyPr wrap="square" rtlCol="0">
              <a:spAutoFit/>
            </a:bodyPr>
            <a:lstStyle/>
            <a:p>
              <a:pPr algn="ctr"/>
              <a:r>
                <a:rPr lang="en-US" dirty="0" smtClean="0"/>
                <a:t>0-2</a:t>
              </a:r>
              <a:endParaRPr lang="en-US" dirty="0"/>
            </a:p>
          </p:txBody>
        </p:sp>
        <p:sp>
          <p:nvSpPr>
            <p:cNvPr id="76" name="TextBox 75"/>
            <p:cNvSpPr txBox="1"/>
            <p:nvPr/>
          </p:nvSpPr>
          <p:spPr>
            <a:xfrm>
              <a:off x="2682471" y="5453848"/>
              <a:ext cx="684022" cy="369332"/>
            </a:xfrm>
            <a:prstGeom prst="rect">
              <a:avLst/>
            </a:prstGeom>
            <a:noFill/>
          </p:spPr>
          <p:txBody>
            <a:bodyPr wrap="square" rtlCol="0">
              <a:spAutoFit/>
            </a:bodyPr>
            <a:lstStyle/>
            <a:p>
              <a:pPr algn="ctr"/>
              <a:r>
                <a:rPr lang="en-US" dirty="0" smtClean="0"/>
                <a:t>3-4 </a:t>
              </a:r>
              <a:endParaRPr lang="en-US" dirty="0"/>
            </a:p>
          </p:txBody>
        </p:sp>
        <p:sp>
          <p:nvSpPr>
            <p:cNvPr id="77" name="TextBox 76"/>
            <p:cNvSpPr txBox="1"/>
            <p:nvPr/>
          </p:nvSpPr>
          <p:spPr>
            <a:xfrm>
              <a:off x="3601561" y="5453848"/>
              <a:ext cx="684022" cy="369332"/>
            </a:xfrm>
            <a:prstGeom prst="rect">
              <a:avLst/>
            </a:prstGeom>
            <a:noFill/>
          </p:spPr>
          <p:txBody>
            <a:bodyPr wrap="square" rtlCol="0">
              <a:spAutoFit/>
            </a:bodyPr>
            <a:lstStyle/>
            <a:p>
              <a:pPr algn="ctr"/>
              <a:r>
                <a:rPr lang="en-US" dirty="0" smtClean="0"/>
                <a:t>5-6</a:t>
              </a:r>
              <a:endParaRPr lang="en-US" dirty="0"/>
            </a:p>
          </p:txBody>
        </p:sp>
        <p:sp>
          <p:nvSpPr>
            <p:cNvPr id="78" name="TextBox 77"/>
            <p:cNvSpPr txBox="1"/>
            <p:nvPr/>
          </p:nvSpPr>
          <p:spPr>
            <a:xfrm>
              <a:off x="4522447" y="5453848"/>
              <a:ext cx="684022" cy="369332"/>
            </a:xfrm>
            <a:prstGeom prst="rect">
              <a:avLst/>
            </a:prstGeom>
            <a:noFill/>
          </p:spPr>
          <p:txBody>
            <a:bodyPr wrap="square" rtlCol="0">
              <a:spAutoFit/>
            </a:bodyPr>
            <a:lstStyle/>
            <a:p>
              <a:pPr algn="ctr"/>
              <a:r>
                <a:rPr lang="en-US" dirty="0" smtClean="0"/>
                <a:t>7-8</a:t>
              </a:r>
              <a:endParaRPr lang="en-US" dirty="0"/>
            </a:p>
          </p:txBody>
        </p:sp>
        <p:sp>
          <p:nvSpPr>
            <p:cNvPr id="79" name="TextBox 78"/>
            <p:cNvSpPr txBox="1"/>
            <p:nvPr/>
          </p:nvSpPr>
          <p:spPr>
            <a:xfrm>
              <a:off x="5434356" y="5453848"/>
              <a:ext cx="684022" cy="369332"/>
            </a:xfrm>
            <a:prstGeom prst="rect">
              <a:avLst/>
            </a:prstGeom>
            <a:noFill/>
          </p:spPr>
          <p:txBody>
            <a:bodyPr wrap="square" rtlCol="0">
              <a:spAutoFit/>
            </a:bodyPr>
            <a:lstStyle/>
            <a:p>
              <a:pPr algn="ctr"/>
              <a:r>
                <a:rPr lang="en-US" dirty="0" smtClean="0"/>
                <a:t>9-10</a:t>
              </a:r>
              <a:endParaRPr lang="en-US" dirty="0"/>
            </a:p>
          </p:txBody>
        </p:sp>
        <p:sp>
          <p:nvSpPr>
            <p:cNvPr id="80" name="TextBox 79"/>
            <p:cNvSpPr txBox="1"/>
            <p:nvPr/>
          </p:nvSpPr>
          <p:spPr>
            <a:xfrm>
              <a:off x="6382699" y="5453848"/>
              <a:ext cx="684022" cy="369332"/>
            </a:xfrm>
            <a:prstGeom prst="rect">
              <a:avLst/>
            </a:prstGeom>
            <a:noFill/>
          </p:spPr>
          <p:txBody>
            <a:bodyPr wrap="square" rtlCol="0">
              <a:spAutoFit/>
            </a:bodyPr>
            <a:lstStyle/>
            <a:p>
              <a:pPr algn="ctr"/>
              <a:r>
                <a:rPr lang="en-US" dirty="0" smtClean="0"/>
                <a:t>11-12</a:t>
              </a:r>
              <a:endParaRPr lang="en-US" dirty="0"/>
            </a:p>
          </p:txBody>
        </p:sp>
        <p:sp>
          <p:nvSpPr>
            <p:cNvPr id="81" name="TextBox 80"/>
            <p:cNvSpPr txBox="1"/>
            <p:nvPr/>
          </p:nvSpPr>
          <p:spPr>
            <a:xfrm>
              <a:off x="7279501" y="5453848"/>
              <a:ext cx="684022" cy="369332"/>
            </a:xfrm>
            <a:prstGeom prst="rect">
              <a:avLst/>
            </a:prstGeom>
            <a:noFill/>
          </p:spPr>
          <p:txBody>
            <a:bodyPr wrap="square" rtlCol="0">
              <a:spAutoFit/>
            </a:bodyPr>
            <a:lstStyle/>
            <a:p>
              <a:pPr algn="ctr"/>
              <a:r>
                <a:rPr lang="en-US" dirty="0" smtClean="0"/>
                <a:t>≥13</a:t>
              </a:r>
              <a:endParaRPr lang="en-US" dirty="0"/>
            </a:p>
          </p:txBody>
        </p:sp>
        <p:sp>
          <p:nvSpPr>
            <p:cNvPr id="82" name="TextBox 81"/>
            <p:cNvSpPr txBox="1"/>
            <p:nvPr/>
          </p:nvSpPr>
          <p:spPr>
            <a:xfrm>
              <a:off x="946147" y="5275558"/>
              <a:ext cx="684022" cy="369332"/>
            </a:xfrm>
            <a:prstGeom prst="rect">
              <a:avLst/>
            </a:prstGeom>
            <a:noFill/>
          </p:spPr>
          <p:txBody>
            <a:bodyPr wrap="square" rtlCol="0">
              <a:spAutoFit/>
            </a:bodyPr>
            <a:lstStyle/>
            <a:p>
              <a:pPr algn="r"/>
              <a:r>
                <a:rPr lang="en-US" dirty="0" smtClean="0"/>
                <a:t>6.5</a:t>
              </a:r>
              <a:endParaRPr lang="en-US" dirty="0"/>
            </a:p>
          </p:txBody>
        </p:sp>
        <p:sp>
          <p:nvSpPr>
            <p:cNvPr id="83" name="TextBox 82"/>
            <p:cNvSpPr txBox="1"/>
            <p:nvPr/>
          </p:nvSpPr>
          <p:spPr>
            <a:xfrm>
              <a:off x="946147" y="4905086"/>
              <a:ext cx="684022" cy="369332"/>
            </a:xfrm>
            <a:prstGeom prst="rect">
              <a:avLst/>
            </a:prstGeom>
            <a:noFill/>
          </p:spPr>
          <p:txBody>
            <a:bodyPr wrap="square" rtlCol="0">
              <a:spAutoFit/>
            </a:bodyPr>
            <a:lstStyle/>
            <a:p>
              <a:pPr algn="r"/>
              <a:r>
                <a:rPr lang="en-US" dirty="0" smtClean="0"/>
                <a:t>7.0</a:t>
              </a:r>
              <a:endParaRPr lang="en-US" dirty="0"/>
            </a:p>
          </p:txBody>
        </p:sp>
        <p:sp>
          <p:nvSpPr>
            <p:cNvPr id="84" name="TextBox 83"/>
            <p:cNvSpPr txBox="1"/>
            <p:nvPr/>
          </p:nvSpPr>
          <p:spPr>
            <a:xfrm>
              <a:off x="946147" y="4521630"/>
              <a:ext cx="684022" cy="369332"/>
            </a:xfrm>
            <a:prstGeom prst="rect">
              <a:avLst/>
            </a:prstGeom>
            <a:noFill/>
          </p:spPr>
          <p:txBody>
            <a:bodyPr wrap="square" rtlCol="0">
              <a:spAutoFit/>
            </a:bodyPr>
            <a:lstStyle/>
            <a:p>
              <a:pPr algn="r"/>
              <a:r>
                <a:rPr lang="en-US" dirty="0" smtClean="0"/>
                <a:t>7.5</a:t>
              </a:r>
              <a:endParaRPr lang="en-US" dirty="0"/>
            </a:p>
          </p:txBody>
        </p:sp>
        <p:sp>
          <p:nvSpPr>
            <p:cNvPr id="85" name="TextBox 84"/>
            <p:cNvSpPr txBox="1"/>
            <p:nvPr/>
          </p:nvSpPr>
          <p:spPr>
            <a:xfrm>
              <a:off x="946147" y="4151158"/>
              <a:ext cx="684022" cy="369332"/>
            </a:xfrm>
            <a:prstGeom prst="rect">
              <a:avLst/>
            </a:prstGeom>
            <a:noFill/>
          </p:spPr>
          <p:txBody>
            <a:bodyPr wrap="square" rtlCol="0">
              <a:spAutoFit/>
            </a:bodyPr>
            <a:lstStyle/>
            <a:p>
              <a:pPr algn="r"/>
              <a:r>
                <a:rPr lang="en-US" dirty="0" smtClean="0"/>
                <a:t>8.0</a:t>
              </a:r>
              <a:endParaRPr lang="en-US" dirty="0"/>
            </a:p>
          </p:txBody>
        </p:sp>
        <p:sp>
          <p:nvSpPr>
            <p:cNvPr id="86" name="TextBox 85"/>
            <p:cNvSpPr txBox="1"/>
            <p:nvPr/>
          </p:nvSpPr>
          <p:spPr>
            <a:xfrm>
              <a:off x="946147" y="3769266"/>
              <a:ext cx="684022" cy="369332"/>
            </a:xfrm>
            <a:prstGeom prst="rect">
              <a:avLst/>
            </a:prstGeom>
            <a:noFill/>
          </p:spPr>
          <p:txBody>
            <a:bodyPr wrap="square" rtlCol="0">
              <a:spAutoFit/>
            </a:bodyPr>
            <a:lstStyle/>
            <a:p>
              <a:pPr algn="r"/>
              <a:r>
                <a:rPr lang="en-US" dirty="0" smtClean="0"/>
                <a:t>8.5</a:t>
              </a:r>
              <a:endParaRPr lang="en-US" dirty="0"/>
            </a:p>
          </p:txBody>
        </p:sp>
        <p:sp>
          <p:nvSpPr>
            <p:cNvPr id="87" name="TextBox 86"/>
            <p:cNvSpPr txBox="1"/>
            <p:nvPr/>
          </p:nvSpPr>
          <p:spPr>
            <a:xfrm>
              <a:off x="946147" y="3394783"/>
              <a:ext cx="684022" cy="369332"/>
            </a:xfrm>
            <a:prstGeom prst="rect">
              <a:avLst/>
            </a:prstGeom>
            <a:noFill/>
          </p:spPr>
          <p:txBody>
            <a:bodyPr wrap="square" rtlCol="0">
              <a:spAutoFit/>
            </a:bodyPr>
            <a:lstStyle/>
            <a:p>
              <a:pPr algn="r"/>
              <a:r>
                <a:rPr lang="en-US" dirty="0" smtClean="0"/>
                <a:t>9.0</a:t>
              </a:r>
              <a:endParaRPr lang="en-US" dirty="0"/>
            </a:p>
          </p:txBody>
        </p:sp>
        <p:sp>
          <p:nvSpPr>
            <p:cNvPr id="88" name="TextBox 87"/>
            <p:cNvSpPr txBox="1"/>
            <p:nvPr/>
          </p:nvSpPr>
          <p:spPr>
            <a:xfrm>
              <a:off x="946147" y="3016948"/>
              <a:ext cx="684022" cy="369332"/>
            </a:xfrm>
            <a:prstGeom prst="rect">
              <a:avLst/>
            </a:prstGeom>
            <a:noFill/>
          </p:spPr>
          <p:txBody>
            <a:bodyPr wrap="square" rtlCol="0">
              <a:spAutoFit/>
            </a:bodyPr>
            <a:lstStyle/>
            <a:p>
              <a:pPr algn="r"/>
              <a:r>
                <a:rPr lang="en-US" dirty="0" smtClean="0"/>
                <a:t>9.5</a:t>
              </a:r>
              <a:endParaRPr lang="en-US" dirty="0"/>
            </a:p>
          </p:txBody>
        </p:sp>
        <p:sp>
          <p:nvSpPr>
            <p:cNvPr id="89" name="TextBox 88"/>
            <p:cNvSpPr txBox="1"/>
            <p:nvPr/>
          </p:nvSpPr>
          <p:spPr>
            <a:xfrm>
              <a:off x="946147" y="2646476"/>
              <a:ext cx="684022" cy="369332"/>
            </a:xfrm>
            <a:prstGeom prst="rect">
              <a:avLst/>
            </a:prstGeom>
            <a:noFill/>
          </p:spPr>
          <p:txBody>
            <a:bodyPr wrap="square" rtlCol="0">
              <a:spAutoFit/>
            </a:bodyPr>
            <a:lstStyle/>
            <a:p>
              <a:pPr algn="r"/>
              <a:r>
                <a:rPr lang="en-US" dirty="0" smtClean="0"/>
                <a:t>10.0</a:t>
              </a:r>
              <a:endParaRPr lang="en-US" dirty="0"/>
            </a:p>
          </p:txBody>
        </p:sp>
        <p:sp>
          <p:nvSpPr>
            <p:cNvPr id="90" name="TextBox 89"/>
            <p:cNvSpPr txBox="1"/>
            <p:nvPr/>
          </p:nvSpPr>
          <p:spPr>
            <a:xfrm>
              <a:off x="946147" y="2263503"/>
              <a:ext cx="684022" cy="369332"/>
            </a:xfrm>
            <a:prstGeom prst="rect">
              <a:avLst/>
            </a:prstGeom>
            <a:noFill/>
          </p:spPr>
          <p:txBody>
            <a:bodyPr wrap="square" rtlCol="0">
              <a:spAutoFit/>
            </a:bodyPr>
            <a:lstStyle/>
            <a:p>
              <a:pPr algn="r"/>
              <a:r>
                <a:rPr lang="en-US" dirty="0" smtClean="0"/>
                <a:t>10.5</a:t>
              </a:r>
              <a:endParaRPr lang="en-US" dirty="0"/>
            </a:p>
          </p:txBody>
        </p:sp>
        <p:sp>
          <p:nvSpPr>
            <p:cNvPr id="91" name="TextBox 90"/>
            <p:cNvSpPr txBox="1"/>
            <p:nvPr/>
          </p:nvSpPr>
          <p:spPr>
            <a:xfrm>
              <a:off x="946147" y="1893031"/>
              <a:ext cx="684022" cy="369332"/>
            </a:xfrm>
            <a:prstGeom prst="rect">
              <a:avLst/>
            </a:prstGeom>
            <a:noFill/>
          </p:spPr>
          <p:txBody>
            <a:bodyPr wrap="square" rtlCol="0">
              <a:spAutoFit/>
            </a:bodyPr>
            <a:lstStyle/>
            <a:p>
              <a:pPr algn="r"/>
              <a:r>
                <a:rPr lang="en-US" dirty="0" smtClean="0"/>
                <a:t>11.0</a:t>
              </a:r>
              <a:endParaRPr lang="en-US" dirty="0"/>
            </a:p>
          </p:txBody>
        </p:sp>
        <p:sp>
          <p:nvSpPr>
            <p:cNvPr id="93" name="TextBox 92"/>
            <p:cNvSpPr txBox="1"/>
            <p:nvPr/>
          </p:nvSpPr>
          <p:spPr>
            <a:xfrm rot="16200000">
              <a:off x="-612745" y="3483544"/>
              <a:ext cx="3095271" cy="253916"/>
            </a:xfrm>
            <a:prstGeom prst="rect">
              <a:avLst/>
            </a:prstGeom>
            <a:noFill/>
          </p:spPr>
          <p:txBody>
            <a:bodyPr wrap="square" rtlCol="0">
              <a:spAutoFit/>
            </a:bodyPr>
            <a:lstStyle/>
            <a:p>
              <a:pPr algn="ctr"/>
              <a:r>
                <a:rPr lang="en-US" sz="1600" b="1" dirty="0" smtClean="0"/>
                <a:t>Mean A1C</a:t>
              </a:r>
              <a:endParaRPr lang="en-US" sz="1600" b="1" dirty="0"/>
            </a:p>
          </p:txBody>
        </p:sp>
      </p:grpSp>
      <p:sp>
        <p:nvSpPr>
          <p:cNvPr id="2" name="Rectangle 1"/>
          <p:cNvSpPr/>
          <p:nvPr/>
        </p:nvSpPr>
        <p:spPr>
          <a:xfrm>
            <a:off x="0" y="505180"/>
            <a:ext cx="12192000" cy="523220"/>
          </a:xfrm>
          <a:prstGeom prst="rect">
            <a:avLst/>
          </a:prstGeom>
        </p:spPr>
        <p:txBody>
          <a:bodyPr wrap="square">
            <a:spAutoFit/>
          </a:bodyPr>
          <a:lstStyle/>
          <a:p>
            <a:pPr algn="ctr"/>
            <a:r>
              <a:rPr lang="en-US" sz="2700" dirty="0" smtClean="0"/>
              <a:t>In T</a:t>
            </a:r>
            <a:r>
              <a:rPr lang="en-US" sz="2700" baseline="-25000" dirty="0" smtClean="0"/>
              <a:t>1</a:t>
            </a:r>
            <a:r>
              <a:rPr lang="en-US" sz="2700" dirty="0" smtClean="0"/>
              <a:t>DM, </a:t>
            </a:r>
            <a:r>
              <a:rPr lang="en-US" sz="2700" dirty="0"/>
              <a:t>there is a correlation between greater SMBG frequency and lower </a:t>
            </a:r>
            <a:r>
              <a:rPr lang="en-US" sz="2700" dirty="0" smtClean="0"/>
              <a:t>A1C.</a:t>
            </a:r>
            <a:endParaRPr lang="en-US" sz="2700" dirty="0"/>
          </a:p>
        </p:txBody>
      </p:sp>
    </p:spTree>
    <p:extLst>
      <p:ext uri="{BB962C8B-B14F-4D97-AF65-F5344CB8AC3E}">
        <p14:creationId xmlns:p14="http://schemas.microsoft.com/office/powerpoint/2010/main" xmlns="" val="1909248016"/>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5770" y="304135"/>
            <a:ext cx="11273790" cy="523220"/>
          </a:xfrm>
          <a:prstGeom prst="rect">
            <a:avLst/>
          </a:prstGeom>
        </p:spPr>
        <p:txBody>
          <a:bodyPr wrap="square">
            <a:spAutoFit/>
          </a:bodyPr>
          <a:lstStyle/>
          <a:p>
            <a:pPr algn="ctr"/>
            <a:r>
              <a:rPr lang="en-US" sz="2800" b="1" dirty="0"/>
              <a:t>Key Clinical Guidelines with Recommendations for </a:t>
            </a:r>
            <a:r>
              <a:rPr lang="en-US" sz="2800" b="1" dirty="0" smtClean="0"/>
              <a:t>SMBG in T</a:t>
            </a:r>
            <a:r>
              <a:rPr lang="en-US" sz="2800" b="1" baseline="-25000" dirty="0" smtClean="0"/>
              <a:t>2</a:t>
            </a:r>
            <a:r>
              <a:rPr lang="en-US" sz="2800" b="1" dirty="0" smtClean="0"/>
              <a:t>DM</a:t>
            </a:r>
            <a:endParaRPr lang="en-US" sz="2800" b="1" dirty="0"/>
          </a:p>
        </p:txBody>
      </p:sp>
      <p:pic>
        <p:nvPicPr>
          <p:cNvPr id="1027" name="Picture 3"/>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965200" y="963206"/>
            <a:ext cx="10366693" cy="5708526"/>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48267" y="1793883"/>
            <a:ext cx="10383626" cy="3049058"/>
          </a:xfrm>
          <a:prstGeom prst="round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4199467" y="1845733"/>
            <a:ext cx="2540000" cy="186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9470" y="4707413"/>
            <a:ext cx="2540000" cy="18626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049935" y="1794939"/>
            <a:ext cx="3017520" cy="2743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083804" y="5401671"/>
            <a:ext cx="3017520" cy="27432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1185405" y="1811878"/>
            <a:ext cx="256032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79737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10" presetClass="exit" presetSubtype="0" fill="hold" grpId="1"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000"/>
                                        <p:tgtEl>
                                          <p:spTgt spid="1027"/>
                                        </p:tgtEl>
                                      </p:cBhvr>
                                    </p:animEffect>
                                    <p:set>
                                      <p:cBhvr>
                                        <p:cTn id="33" dur="1" fill="hold">
                                          <p:stCondLst>
                                            <p:cond delay="999"/>
                                          </p:stCondLst>
                                        </p:cTn>
                                        <p:tgtEl>
                                          <p:spTgt spid="1027"/>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10" presetClass="entr" presetSubtype="0" fill="hold" nodeType="afterEffect">
                                  <p:stCondLst>
                                    <p:cond delay="0"/>
                                  </p:stCondLst>
                                  <p:childTnLst>
                                    <p:set>
                                      <p:cBhvr>
                                        <p:cTn id="39" dur="1" fill="hold">
                                          <p:stCondLst>
                                            <p:cond delay="0"/>
                                          </p:stCondLst>
                                        </p:cTn>
                                        <p:tgtEl>
                                          <p:spTgt spid="1028"/>
                                        </p:tgtEl>
                                        <p:attrNameLst>
                                          <p:attrName>style.visibility</p:attrName>
                                        </p:attrNameLst>
                                      </p:cBhvr>
                                      <p:to>
                                        <p:strVal val="visible"/>
                                      </p:to>
                                    </p:set>
                                    <p:animEffect transition="in" filter="fade">
                                      <p:cBhvr>
                                        <p:cTn id="40" dur="500"/>
                                        <p:tgtEl>
                                          <p:spTgt spid="1028"/>
                                        </p:tgtEl>
                                      </p:cBhvr>
                                    </p:animEffect>
                                  </p:childTnLst>
                                </p:cTn>
                              </p:par>
                            </p:childTnLst>
                          </p:cTn>
                        </p:par>
                        <p:par>
                          <p:cTn id="41" fill="hold">
                            <p:stCondLst>
                              <p:cond delay="1500"/>
                            </p:stCondLst>
                            <p:childTnLst>
                              <p:par>
                                <p:cTn id="42" presetID="10" presetClass="entr" presetSubtype="0" fill="hold" grpId="0" nodeType="afterEffect">
                                  <p:stCondLst>
                                    <p:cond delay="5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09600" y="274639"/>
            <a:ext cx="109728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000" b="1" smtClean="0">
                <a:solidFill>
                  <a:schemeClr val="tx2">
                    <a:lumMod val="75000"/>
                  </a:schemeClr>
                </a:solidFill>
              </a:rPr>
              <a:t>Agenda</a:t>
            </a:r>
            <a:endParaRPr lang="en-GB" sz="6000" b="1" dirty="0" smtClean="0">
              <a:solidFill>
                <a:schemeClr val="tx2">
                  <a:lumMod val="75000"/>
                </a:schemeClr>
              </a:solidFill>
            </a:endParaRPr>
          </a:p>
        </p:txBody>
      </p:sp>
      <p:grpSp>
        <p:nvGrpSpPr>
          <p:cNvPr id="5" name="Group 3"/>
          <p:cNvGrpSpPr>
            <a:grpSpLocks/>
          </p:cNvGrpSpPr>
          <p:nvPr/>
        </p:nvGrpSpPr>
        <p:grpSpPr bwMode="auto">
          <a:xfrm>
            <a:off x="1824046" y="1685926"/>
            <a:ext cx="8348663" cy="396875"/>
            <a:chOff x="189" y="1062"/>
            <a:chExt cx="5259" cy="250"/>
          </a:xfrm>
          <a:solidFill>
            <a:srgbClr val="002060"/>
          </a:solidFill>
        </p:grpSpPr>
        <p:sp>
          <p:nvSpPr>
            <p:cNvPr id="6" name="AutoShape 4"/>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eaLnBrk="1" hangingPunct="1">
                <a:lnSpc>
                  <a:spcPct val="90000"/>
                </a:lnSpc>
              </a:pPr>
              <a:r>
                <a:rPr lang="en-GB" sz="2000" b="1" dirty="0" smtClean="0">
                  <a:solidFill>
                    <a:schemeClr val="accent3">
                      <a:lumMod val="75000"/>
                    </a:schemeClr>
                  </a:solidFill>
                </a:rPr>
                <a:t>Introduction </a:t>
              </a:r>
              <a:endParaRPr lang="en-GB" sz="2000" b="1" dirty="0">
                <a:solidFill>
                  <a:schemeClr val="accent3">
                    <a:lumMod val="75000"/>
                  </a:schemeClr>
                </a:solidFill>
              </a:endParaRPr>
            </a:p>
          </p:txBody>
        </p:sp>
        <p:sp>
          <p:nvSpPr>
            <p:cNvPr id="7" name="AutoShape 5"/>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1</a:t>
              </a:r>
            </a:p>
          </p:txBody>
        </p:sp>
      </p:grpSp>
      <p:grpSp>
        <p:nvGrpSpPr>
          <p:cNvPr id="8" name="Group 9"/>
          <p:cNvGrpSpPr>
            <a:grpSpLocks/>
          </p:cNvGrpSpPr>
          <p:nvPr/>
        </p:nvGrpSpPr>
        <p:grpSpPr bwMode="auto">
          <a:xfrm>
            <a:off x="1847859" y="2744790"/>
            <a:ext cx="8348663" cy="396875"/>
            <a:chOff x="359" y="1022"/>
            <a:chExt cx="5017" cy="337"/>
          </a:xfrm>
          <a:solidFill>
            <a:srgbClr val="002060"/>
          </a:solidFill>
        </p:grpSpPr>
        <p:sp>
          <p:nvSpPr>
            <p:cNvPr id="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SMBG Education </a:t>
              </a:r>
              <a:r>
                <a:rPr lang="en-GB" sz="2000" b="1" dirty="0" smtClean="0">
                  <a:solidFill>
                    <a:schemeClr val="accent3">
                      <a:lumMod val="75000"/>
                    </a:schemeClr>
                  </a:solidFill>
                </a:rPr>
                <a:t>Checklist</a:t>
              </a:r>
              <a:endParaRPr lang="en-GB" sz="2000" b="1" dirty="0">
                <a:solidFill>
                  <a:schemeClr val="accent3">
                    <a:lumMod val="75000"/>
                  </a:schemeClr>
                </a:solidFill>
              </a:endParaRPr>
            </a:p>
          </p:txBody>
        </p:sp>
        <p:sp>
          <p:nvSpPr>
            <p:cNvPr id="1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3</a:t>
              </a:r>
            </a:p>
          </p:txBody>
        </p:sp>
      </p:grpSp>
      <p:grpSp>
        <p:nvGrpSpPr>
          <p:cNvPr id="11" name="Group 12"/>
          <p:cNvGrpSpPr>
            <a:grpSpLocks/>
          </p:cNvGrpSpPr>
          <p:nvPr/>
        </p:nvGrpSpPr>
        <p:grpSpPr bwMode="auto">
          <a:xfrm>
            <a:off x="1847859" y="2205042"/>
            <a:ext cx="8348663" cy="396875"/>
            <a:chOff x="189" y="1062"/>
            <a:chExt cx="5259" cy="250"/>
          </a:xfrm>
          <a:solidFill>
            <a:srgbClr val="002060"/>
          </a:solidFill>
        </p:grpSpPr>
        <p:sp>
          <p:nvSpPr>
            <p:cNvPr id="12" name="AutoShape 13"/>
            <p:cNvSpPr>
              <a:spLocks noChangeArrowheads="1"/>
            </p:cNvSpPr>
            <p:nvPr/>
          </p:nvSpPr>
          <p:spPr bwMode="auto">
            <a:xfrm>
              <a:off x="551" y="1062"/>
              <a:ext cx="4897" cy="249"/>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3200" b="1" dirty="0">
                  <a:solidFill>
                    <a:srgbClr val="FFFF00"/>
                  </a:solidFill>
                </a:rPr>
                <a:t>Frequency and Timing of SMBG</a:t>
              </a:r>
              <a:endParaRPr lang="en-GB" sz="3200" b="1" dirty="0">
                <a:solidFill>
                  <a:srgbClr val="FFFF00"/>
                </a:solidFill>
              </a:endParaRPr>
            </a:p>
          </p:txBody>
        </p:sp>
        <p:sp>
          <p:nvSpPr>
            <p:cNvPr id="13" name="AutoShape 14"/>
            <p:cNvSpPr>
              <a:spLocks noChangeArrowheads="1"/>
            </p:cNvSpPr>
            <p:nvPr/>
          </p:nvSpPr>
          <p:spPr bwMode="auto">
            <a:xfrm>
              <a:off x="189" y="1063"/>
              <a:ext cx="327" cy="249"/>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rgbClr val="FFFF00"/>
                  </a:solidFill>
                </a:rPr>
                <a:t>2</a:t>
              </a:r>
            </a:p>
          </p:txBody>
        </p:sp>
      </p:grpSp>
      <p:grpSp>
        <p:nvGrpSpPr>
          <p:cNvPr id="20" name="Group 24"/>
          <p:cNvGrpSpPr>
            <a:grpSpLocks/>
          </p:cNvGrpSpPr>
          <p:nvPr/>
        </p:nvGrpSpPr>
        <p:grpSpPr bwMode="auto">
          <a:xfrm>
            <a:off x="1851034" y="4292602"/>
            <a:ext cx="8348663" cy="396875"/>
            <a:chOff x="359" y="1022"/>
            <a:chExt cx="5017" cy="337"/>
          </a:xfrm>
          <a:solidFill>
            <a:srgbClr val="002060"/>
          </a:solidFill>
        </p:grpSpPr>
        <p:sp>
          <p:nvSpPr>
            <p:cNvPr id="21" name="AutoShape 25"/>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a:solidFill>
                    <a:schemeClr val="accent3">
                      <a:lumMod val="75000"/>
                    </a:schemeClr>
                  </a:solidFill>
                </a:rPr>
                <a:t>Dilemma</a:t>
              </a:r>
            </a:p>
          </p:txBody>
        </p:sp>
        <p:sp>
          <p:nvSpPr>
            <p:cNvPr id="22" name="AutoShape 26"/>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a:solidFill>
                    <a:schemeClr val="accent3">
                      <a:lumMod val="75000"/>
                    </a:schemeClr>
                  </a:solidFill>
                </a:rPr>
                <a:t>6</a:t>
              </a:r>
            </a:p>
          </p:txBody>
        </p:sp>
      </p:grpSp>
      <p:grpSp>
        <p:nvGrpSpPr>
          <p:cNvPr id="23" name="Group 9"/>
          <p:cNvGrpSpPr>
            <a:grpSpLocks/>
          </p:cNvGrpSpPr>
          <p:nvPr/>
        </p:nvGrpSpPr>
        <p:grpSpPr bwMode="auto">
          <a:xfrm>
            <a:off x="1832619" y="3247710"/>
            <a:ext cx="8348663" cy="396875"/>
            <a:chOff x="359" y="1022"/>
            <a:chExt cx="5017" cy="337"/>
          </a:xfrm>
          <a:solidFill>
            <a:srgbClr val="002060"/>
          </a:solidFill>
        </p:grpSpPr>
        <p:sp>
          <p:nvSpPr>
            <p:cNvPr id="24"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GB" sz="2000" b="1" dirty="0" smtClean="0">
                  <a:solidFill>
                    <a:schemeClr val="accent3">
                      <a:lumMod val="75000"/>
                    </a:schemeClr>
                  </a:solidFill>
                </a:rPr>
                <a:t>Interpreting </a:t>
              </a:r>
              <a:r>
                <a:rPr lang="en-GB" sz="2000" b="1" dirty="0">
                  <a:solidFill>
                    <a:schemeClr val="accent3">
                      <a:lumMod val="75000"/>
                    </a:schemeClr>
                  </a:solidFill>
                </a:rPr>
                <a:t>SMBG </a:t>
              </a:r>
            </a:p>
          </p:txBody>
        </p:sp>
        <p:sp>
          <p:nvSpPr>
            <p:cNvPr id="25"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4</a:t>
              </a:r>
              <a:endParaRPr lang="en-GB" sz="2000" b="1" dirty="0">
                <a:solidFill>
                  <a:schemeClr val="accent3">
                    <a:lumMod val="75000"/>
                  </a:schemeClr>
                </a:solidFill>
              </a:endParaRPr>
            </a:p>
          </p:txBody>
        </p:sp>
      </p:grpSp>
      <p:grpSp>
        <p:nvGrpSpPr>
          <p:cNvPr id="28" name="Group 9"/>
          <p:cNvGrpSpPr>
            <a:grpSpLocks/>
          </p:cNvGrpSpPr>
          <p:nvPr/>
        </p:nvGrpSpPr>
        <p:grpSpPr bwMode="auto">
          <a:xfrm>
            <a:off x="1832619" y="3735390"/>
            <a:ext cx="8348663" cy="396875"/>
            <a:chOff x="359" y="1022"/>
            <a:chExt cx="5017" cy="337"/>
          </a:xfrm>
          <a:solidFill>
            <a:srgbClr val="002060"/>
          </a:solidFill>
        </p:grpSpPr>
        <p:sp>
          <p:nvSpPr>
            <p:cNvPr id="29" name="AutoShape 10"/>
            <p:cNvSpPr>
              <a:spLocks noChangeArrowheads="1"/>
            </p:cNvSpPr>
            <p:nvPr/>
          </p:nvSpPr>
          <p:spPr bwMode="auto">
            <a:xfrm>
              <a:off x="704" y="1022"/>
              <a:ext cx="4672" cy="336"/>
            </a:xfrm>
            <a:prstGeom prst="roundRect">
              <a:avLst>
                <a:gd name="adj" fmla="val 21130"/>
              </a:avLst>
            </a:prstGeom>
            <a:grpFill/>
            <a:ln w="19050" algn="ctr">
              <a:solidFill>
                <a:schemeClr val="bg1"/>
              </a:solidFill>
              <a:round/>
              <a:headEnd/>
              <a:tailEnd/>
            </a:ln>
            <a:effectLst/>
          </p:spPr>
          <p:txBody>
            <a:bodyPr anchor="ctr"/>
            <a:lstStyle/>
            <a:p>
              <a:pPr>
                <a:lnSpc>
                  <a:spcPct val="90000"/>
                </a:lnSpc>
              </a:pPr>
              <a:r>
                <a:rPr lang="en-US" sz="2000" b="1" dirty="0" smtClean="0">
                  <a:solidFill>
                    <a:schemeClr val="accent3">
                      <a:lumMod val="75000"/>
                    </a:schemeClr>
                  </a:solidFill>
                </a:rPr>
                <a:t>Conceptual Framework for </a:t>
              </a:r>
              <a:r>
                <a:rPr lang="en-US" sz="2000" b="1" dirty="0">
                  <a:solidFill>
                    <a:schemeClr val="accent3">
                      <a:lumMod val="75000"/>
                    </a:schemeClr>
                  </a:solidFill>
                </a:rPr>
                <a:t>SMBG </a:t>
              </a:r>
              <a:r>
                <a:rPr lang="en-US" sz="2000" b="1" dirty="0" smtClean="0">
                  <a:solidFill>
                    <a:schemeClr val="accent3">
                      <a:lumMod val="75000"/>
                    </a:schemeClr>
                  </a:solidFill>
                </a:rPr>
                <a:t>Use</a:t>
              </a:r>
              <a:endParaRPr lang="en-GB" sz="2000" b="1" dirty="0">
                <a:solidFill>
                  <a:schemeClr val="accent3">
                    <a:lumMod val="75000"/>
                  </a:schemeClr>
                </a:solidFill>
              </a:endParaRPr>
            </a:p>
          </p:txBody>
        </p:sp>
        <p:sp>
          <p:nvSpPr>
            <p:cNvPr id="30" name="AutoShape 11"/>
            <p:cNvSpPr>
              <a:spLocks noChangeArrowheads="1"/>
            </p:cNvSpPr>
            <p:nvPr/>
          </p:nvSpPr>
          <p:spPr bwMode="auto">
            <a:xfrm>
              <a:off x="359" y="1023"/>
              <a:ext cx="312" cy="336"/>
            </a:xfrm>
            <a:prstGeom prst="roundRect">
              <a:avLst>
                <a:gd name="adj" fmla="val 23718"/>
              </a:avLst>
            </a:prstGeom>
            <a:grpFill/>
            <a:ln w="19050" algn="ctr">
              <a:noFill/>
              <a:round/>
              <a:headEnd/>
              <a:tailEnd/>
            </a:ln>
            <a:effectLst/>
          </p:spPr>
          <p:txBody>
            <a:bodyPr anchor="ctr"/>
            <a:lstStyle/>
            <a:p>
              <a:pPr algn="ctr" eaLnBrk="1" hangingPunct="1">
                <a:lnSpc>
                  <a:spcPct val="90000"/>
                </a:lnSpc>
              </a:pPr>
              <a:r>
                <a:rPr lang="en-GB" sz="2000" b="1" dirty="0" smtClean="0">
                  <a:solidFill>
                    <a:schemeClr val="accent3">
                      <a:lumMod val="75000"/>
                    </a:schemeClr>
                  </a:solidFill>
                </a:rPr>
                <a:t>5</a:t>
              </a:r>
              <a:endParaRPr lang="en-GB" sz="2000" b="1" dirty="0">
                <a:solidFill>
                  <a:schemeClr val="accent3">
                    <a:lumMod val="75000"/>
                  </a:schemeClr>
                </a:solidFill>
              </a:endParaRPr>
            </a:p>
          </p:txBody>
        </p:sp>
      </p:grpSp>
    </p:spTree>
    <p:extLst>
      <p:ext uri="{BB962C8B-B14F-4D97-AF65-F5344CB8AC3E}">
        <p14:creationId xmlns:p14="http://schemas.microsoft.com/office/powerpoint/2010/main" xmlns="" val="3923306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Liraglutide Clinical template">
  <a:themeElements>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5_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961</TotalTime>
  <Words>2423</Words>
  <Application>Microsoft Office PowerPoint</Application>
  <PresentationFormat>Custom</PresentationFormat>
  <Paragraphs>623</Paragraphs>
  <Slides>50</Slides>
  <Notes>18</Notes>
  <HiddenSlides>0</HiddenSlides>
  <MMClips>0</MMClips>
  <ScaleCrop>false</ScaleCrop>
  <HeadingPairs>
    <vt:vector size="4" baseType="variant">
      <vt:variant>
        <vt:lpstr>Theme</vt:lpstr>
      </vt:variant>
      <vt:variant>
        <vt:i4>4</vt:i4>
      </vt:variant>
      <vt:variant>
        <vt:lpstr>Slide Titles</vt:lpstr>
      </vt:variant>
      <vt:variant>
        <vt:i4>50</vt:i4>
      </vt:variant>
    </vt:vector>
  </HeadingPairs>
  <TitlesOfParts>
    <vt:vector size="54" baseType="lpstr">
      <vt:lpstr>Office Theme</vt:lpstr>
      <vt:lpstr>1_Office Theme</vt:lpstr>
      <vt:lpstr>5_Liraglutide Clinical template</vt:lpstr>
      <vt:lpstr>Liraglutide Clinical template</vt:lpstr>
      <vt:lpstr>Slide 1</vt:lpstr>
      <vt:lpstr>Slide 2</vt:lpstr>
      <vt:lpstr>Slide 3</vt:lpstr>
      <vt:lpstr>Slide 4</vt:lpstr>
      <vt:lpstr>Slide 5</vt:lpstr>
      <vt:lpstr>Slide 6</vt:lpstr>
      <vt:lpstr>Slide 7</vt:lpstr>
      <vt:lpstr>Slide 8</vt:lpstr>
      <vt:lpstr>Slide 9</vt:lpstr>
      <vt:lpstr>Appropriate frequency and timing of SMBG</vt:lpstr>
      <vt:lpstr>SMBG for people with T1DM or T2DM on MDI regimen</vt:lpstr>
      <vt:lpstr>T2DM: Structured testing</vt:lpstr>
      <vt:lpstr>Possible testing regimens</vt:lpstr>
      <vt:lpstr>Three-point SMBG profile to check FPG and the effect of the largest meal</vt:lpstr>
      <vt:lpstr>Five-point SMBG profile to check FPG and the effect of the two large meal</vt:lpstr>
      <vt:lpstr>Seven-point SMBG profile to check FPG and the effect of all meals</vt:lpstr>
      <vt:lpstr>Paired meal-based SMBG profile (less intensive)</vt:lpstr>
      <vt:lpstr>Paired testing</vt:lpstr>
      <vt:lpstr>Difficulty in coping?</vt:lpstr>
      <vt:lpstr>Paired meal-specific SMBG profile- 1st week</vt:lpstr>
      <vt:lpstr>Paired meal-specific SMBG profile- 2nd week</vt:lpstr>
      <vt:lpstr>Paired meal-specific SMBG profile- 3rd week</vt:lpstr>
      <vt:lpstr>SMBG profile to assess fasting hyperglycemia</vt:lpstr>
      <vt:lpstr>Targeted SMBG profile   weeks 1-2</vt:lpstr>
      <vt:lpstr>Targeted SMBG profile   weeks 3-4</vt:lpstr>
      <vt:lpstr>Targeted SMBG profile  weeks 5-6</vt:lpstr>
      <vt:lpstr>Staggered SMBG profile In following controlled busy cases</vt:lpstr>
      <vt:lpstr>More on the frequency and method of BS monitoring</vt:lpstr>
      <vt:lpstr>Slide 29</vt:lpstr>
      <vt:lpstr>SMBG Education Checklist</vt:lpstr>
      <vt:lpstr>Factors that Can Affect Glucose Meter Results</vt:lpstr>
      <vt:lpstr>ISO 15197:2013 Standard require tighter BGMS accuracy</vt:lpstr>
      <vt:lpstr>Parkes Consensus Error Grid For Patients With Diabetes</vt:lpstr>
      <vt:lpstr>Parkes Consensus Error Grid</vt:lpstr>
      <vt:lpstr>Practical aspects of the procedure is imperative </vt:lpstr>
      <vt:lpstr>Appropriate steps for successful blood obtainment </vt:lpstr>
      <vt:lpstr>Alternate Site Testing (AST)</vt:lpstr>
      <vt:lpstr>Alternate Site Testing (AST)</vt:lpstr>
      <vt:lpstr>Slide 39</vt:lpstr>
      <vt:lpstr>Interpreting SMBG </vt:lpstr>
      <vt:lpstr>Using pattern management in decision-making</vt:lpstr>
      <vt:lpstr>Problem-solving skills:  The way to behavior change</vt:lpstr>
      <vt:lpstr>Slide 43</vt:lpstr>
      <vt:lpstr>Slide 44</vt:lpstr>
      <vt:lpstr>Conceptual Framework for SMBG Use</vt:lpstr>
      <vt:lpstr>Slide 46</vt:lpstr>
      <vt:lpstr>Dilemma</vt:lpstr>
      <vt:lpstr>Dilemma</vt:lpstr>
      <vt:lpstr>Dilemma</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jahed</cp:lastModifiedBy>
  <cp:revision>181</cp:revision>
  <dcterms:created xsi:type="dcterms:W3CDTF">2015-11-12T20:47:44Z</dcterms:created>
  <dcterms:modified xsi:type="dcterms:W3CDTF">2017-01-04T06:49:51Z</dcterms:modified>
</cp:coreProperties>
</file>