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97" r:id="rId11"/>
    <p:sldId id="266" r:id="rId12"/>
    <p:sldId id="267" r:id="rId13"/>
    <p:sldId id="270" r:id="rId14"/>
    <p:sldId id="272" r:id="rId15"/>
    <p:sldId id="273" r:id="rId16"/>
    <p:sldId id="271" r:id="rId17"/>
    <p:sldId id="274" r:id="rId18"/>
    <p:sldId id="275" r:id="rId19"/>
    <p:sldId id="276" r:id="rId20"/>
    <p:sldId id="277" r:id="rId21"/>
    <p:sldId id="288" r:id="rId22"/>
    <p:sldId id="294" r:id="rId23"/>
    <p:sldId id="296" r:id="rId24"/>
    <p:sldId id="281" r:id="rId25"/>
    <p:sldId id="282" r:id="rId26"/>
    <p:sldId id="283" r:id="rId27"/>
    <p:sldId id="286" r:id="rId28"/>
    <p:sldId id="291" r:id="rId29"/>
    <p:sldId id="292" r:id="rId30"/>
    <p:sldId id="293" r:id="rId31"/>
    <p:sldId id="287" r:id="rId32"/>
    <p:sldId id="295" r:id="rId33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3CDFAF4-5804-4035-A072-A3C4D34E6F6D}" type="datetimeFigureOut">
              <a:rPr lang="fa-IR" smtClean="0"/>
              <a:pPr/>
              <a:t>12/22/1439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a-I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2F9767C9-BB2D-4754-B544-F0719C0E5E81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Congenital adrenal hyperplasia</a:t>
            </a:r>
            <a:br>
              <a:rPr lang="en-US" dirty="0" smtClean="0"/>
            </a:br>
            <a:r>
              <a:rPr lang="en-US" dirty="0" smtClean="0"/>
              <a:t>case report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i="1" dirty="0" smtClean="0"/>
              <a:t>Puberty period:</a:t>
            </a:r>
          </a:p>
          <a:p>
            <a:pPr algn="l" rtl="0"/>
            <a:r>
              <a:rPr lang="en-US" b="1" i="1" dirty="0" smtClean="0"/>
              <a:t>Growth </a:t>
            </a:r>
            <a:r>
              <a:rPr lang="en-US" b="1" i="1" dirty="0" err="1" smtClean="0"/>
              <a:t>spurt:her</a:t>
            </a:r>
            <a:r>
              <a:rPr lang="en-US" b="1" i="1" dirty="0" smtClean="0"/>
              <a:t> peak height velocity was </a:t>
            </a:r>
            <a:r>
              <a:rPr lang="en-US" b="1" i="1" dirty="0" err="1" smtClean="0"/>
              <a:t>untill</a:t>
            </a:r>
            <a:r>
              <a:rPr lang="en-US" b="1" i="1" dirty="0" smtClean="0"/>
              <a:t> </a:t>
            </a:r>
            <a:r>
              <a:rPr lang="en-US" b="1" i="1" dirty="0" smtClean="0"/>
              <a:t>10 years of age then was </a:t>
            </a:r>
            <a:r>
              <a:rPr lang="en-US" b="1" i="1" dirty="0" smtClean="0"/>
              <a:t>stopped.</a:t>
            </a:r>
            <a:endParaRPr lang="en-US" b="1" i="1" dirty="0" smtClean="0"/>
          </a:p>
          <a:p>
            <a:pPr algn="l" rtl="0"/>
            <a:r>
              <a:rPr lang="en-US" b="1" i="1" dirty="0" err="1" smtClean="0"/>
              <a:t>Thelarc</a:t>
            </a:r>
            <a:r>
              <a:rPr lang="en-US" b="1" i="1" dirty="0" smtClean="0"/>
              <a:t>(</a:t>
            </a:r>
            <a:r>
              <a:rPr lang="en-US" b="1" i="1" dirty="0" err="1" smtClean="0"/>
              <a:t>apearence</a:t>
            </a:r>
            <a:r>
              <a:rPr lang="en-US" b="1" i="1" dirty="0" smtClean="0"/>
              <a:t> of breast tissue) was at 13 years of age</a:t>
            </a:r>
          </a:p>
          <a:p>
            <a:pPr algn="l" rtl="0"/>
            <a:r>
              <a:rPr lang="en-US" b="1" i="1" dirty="0" err="1" smtClean="0"/>
              <a:t>Menarche:amenorrhea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Pubarch:11 </a:t>
            </a:r>
            <a:r>
              <a:rPr lang="en-US" b="1" i="1" dirty="0" smtClean="0"/>
              <a:t>years</a:t>
            </a:r>
          </a:p>
          <a:p>
            <a:pPr algn="l" rtl="0"/>
            <a:endParaRPr lang="fa-IR" b="1" i="1" dirty="0" smtClean="0"/>
          </a:p>
          <a:p>
            <a:endParaRPr lang="fa-I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7884" y="1143000"/>
            <a:ext cx="2960214" cy="2057400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6000760" y="3283634"/>
            <a:ext cx="2817338" cy="1920240"/>
          </a:xfrm>
        </p:spPr>
        <p:txBody>
          <a:bodyPr>
            <a:normAutofit/>
          </a:bodyPr>
          <a:lstStyle/>
          <a:p>
            <a:pPr algn="l" rtl="0"/>
            <a:r>
              <a:rPr lang="en-US" sz="4800" dirty="0" smtClean="0"/>
              <a:t>Upper lip</a:t>
            </a:r>
            <a:endParaRPr lang="fa-IR" sz="4800" dirty="0"/>
          </a:p>
        </p:txBody>
      </p:sp>
      <p:pic>
        <p:nvPicPr>
          <p:cNvPr id="5" name="Picture Placeholder 4" descr="IMG-20180831-WA0008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/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chin</a:t>
            </a:r>
            <a:endParaRPr lang="fa-IR" sz="8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Picture Placeholder 4" descr="IMG-20180831-WA0006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/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Lateral arms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Picture Placeholder 4" descr="IMG-20180831-WA0010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2514" b="12514"/>
          <a:stretch>
            <a:fillRect/>
          </a:stretch>
        </p:blipFill>
        <p:spPr/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Mid sternum</a:t>
            </a:r>
            <a:endParaRPr lang="fa-IR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Picture Placeholder 4" descr="IMG-20180831-WA000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Upper Abdomen</a:t>
            </a:r>
            <a:endParaRPr lang="fa-IR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Picture Placeholder 4" descr="IMG-20180831-WA0013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/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abdomen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Picture Placeholder 4" descr="IMG-20180831-WA0014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/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/>
              <a:t>back</a:t>
            </a:r>
            <a:endParaRPr lang="fa-IR" sz="4000" i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Picture Placeholder 4" descr="IMG-20180831-WA001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fa-IR"/>
          </a:p>
        </p:txBody>
      </p:sp>
      <p:pic>
        <p:nvPicPr>
          <p:cNvPr id="5" name="Picture Placeholder 4" descr="IMG-20180831-WA0015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l="12486" r="12486"/>
          <a:stretch>
            <a:fillRect/>
          </a:stretch>
        </p:blipFill>
        <p:spPr/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Ph/e</a:t>
            </a:r>
            <a:endParaRPr lang="fa-IR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None/>
            </a:pPr>
            <a:r>
              <a:rPr lang="en-US" b="1" i="1" dirty="0" smtClean="0"/>
              <a:t>GA: The patient was conscious and oriented. Height : 146cm , BW:55 Kg   BMI:25.8    </a:t>
            </a:r>
          </a:p>
          <a:p>
            <a:pPr algn="l" rtl="0">
              <a:buNone/>
            </a:pPr>
            <a:r>
              <a:rPr lang="en-US" b="1" i="1" dirty="0" smtClean="0"/>
              <a:t>Upper trunk/lower trunk:1.08   </a:t>
            </a:r>
            <a:r>
              <a:rPr lang="en-US" b="1" i="1" dirty="0" err="1" smtClean="0"/>
              <a:t>hirsutism</a:t>
            </a:r>
            <a:r>
              <a:rPr lang="en-US" b="1" i="1" dirty="0" smtClean="0"/>
              <a:t> </a:t>
            </a:r>
            <a:r>
              <a:rPr lang="en-US" b="1" i="1" dirty="0" smtClean="0"/>
              <a:t>score:26-27</a:t>
            </a:r>
            <a:endParaRPr lang="en-US" b="1" i="1" dirty="0" smtClean="0"/>
          </a:p>
          <a:p>
            <a:pPr algn="l" rtl="0">
              <a:buNone/>
            </a:pPr>
            <a:endParaRPr lang="en-US" b="1" i="1" dirty="0" smtClean="0"/>
          </a:p>
          <a:p>
            <a:pPr algn="l" rtl="0">
              <a:buNone/>
            </a:pPr>
            <a:r>
              <a:rPr lang="en-US" b="1" i="1" dirty="0" smtClean="0"/>
              <a:t>V/S: BP: 95/65(no orthostatic </a:t>
            </a:r>
            <a:r>
              <a:rPr lang="en-US" b="1" i="1" dirty="0" err="1" smtClean="0"/>
              <a:t>chang</a:t>
            </a:r>
            <a:r>
              <a:rPr lang="en-US" b="1" i="1" dirty="0" smtClean="0"/>
              <a:t>) ,</a:t>
            </a:r>
          </a:p>
          <a:p>
            <a:pPr algn="l" rtl="0">
              <a:buNone/>
            </a:pPr>
            <a:r>
              <a:rPr lang="en-US" b="1" i="1" dirty="0" smtClean="0"/>
              <a:t> PR: 75/min </a:t>
            </a:r>
            <a:r>
              <a:rPr lang="en-US" b="1" i="1" dirty="0" err="1" smtClean="0"/>
              <a:t>reg</a:t>
            </a:r>
            <a:r>
              <a:rPr lang="en-US" b="1" i="1" dirty="0" smtClean="0"/>
              <a:t> , OT: 37.0 C</a:t>
            </a:r>
          </a:p>
          <a:p>
            <a:pPr algn="l" rtl="0"/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 clinical examination the patient had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hirsutism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had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amusculine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look.</a:t>
            </a:r>
          </a:p>
          <a:p>
            <a:pPr algn="l" rtl="0"/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Cutaneous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examination of the patient showed long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multipele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non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prulant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striae</a:t>
            </a:r>
            <a:r>
              <a:rPr lang="en-US" b="1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(&lt;1cm)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 the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arms,abdomen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legs</a:t>
            </a:r>
            <a:endParaRPr lang="fa-I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illness</a:t>
            </a:r>
            <a:endParaRPr lang="fa-IR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None/>
            </a:pPr>
            <a:r>
              <a:rPr lang="en-US" b="1" i="1" dirty="0" smtClean="0"/>
              <a:t>We report a case of 20 years </a:t>
            </a:r>
            <a:r>
              <a:rPr lang="en-US" b="1" i="1" dirty="0" err="1" smtClean="0"/>
              <a:t>virgine</a:t>
            </a:r>
            <a:r>
              <a:rPr lang="en-US" b="1" i="1" dirty="0" smtClean="0"/>
              <a:t> old female in </a:t>
            </a:r>
            <a:r>
              <a:rPr lang="en-US" b="1" i="1" dirty="0" err="1" smtClean="0"/>
              <a:t>mashhad</a:t>
            </a:r>
            <a:r>
              <a:rPr lang="en-US" b="1" i="1" dirty="0" smtClean="0"/>
              <a:t> had </a:t>
            </a:r>
            <a:r>
              <a:rPr lang="en-US" b="1" i="1" dirty="0" err="1" smtClean="0"/>
              <a:t>ambiggous</a:t>
            </a:r>
            <a:r>
              <a:rPr lang="en-US" b="1" i="1" dirty="0" smtClean="0"/>
              <a:t> </a:t>
            </a:r>
            <a:r>
              <a:rPr lang="en-US" b="1" i="1" dirty="0" smtClean="0"/>
              <a:t>genitalia since birth.</a:t>
            </a:r>
          </a:p>
          <a:p>
            <a:pPr algn="l" rtl="0">
              <a:buNone/>
            </a:pPr>
            <a:r>
              <a:rPr lang="en-US" b="1" i="1" dirty="0" smtClean="0"/>
              <a:t>After 2 w nausea ,</a:t>
            </a:r>
            <a:r>
              <a:rPr lang="en-US" b="1" i="1" dirty="0" err="1" smtClean="0"/>
              <a:t>vomiting,two</a:t>
            </a:r>
            <a:r>
              <a:rPr lang="en-US" b="1" i="1" dirty="0" smtClean="0"/>
              <a:t> </a:t>
            </a:r>
            <a:r>
              <a:rPr lang="en-US" b="1" i="1" dirty="0" smtClean="0"/>
              <a:t>times seizure and </a:t>
            </a:r>
            <a:r>
              <a:rPr lang="en-US" b="1" i="1" dirty="0" err="1" smtClean="0"/>
              <a:t>hypotention</a:t>
            </a:r>
            <a:r>
              <a:rPr lang="en-US" b="1" i="1" dirty="0" smtClean="0"/>
              <a:t> was </a:t>
            </a:r>
            <a:r>
              <a:rPr lang="en-US" b="1" i="1" dirty="0" err="1" smtClean="0"/>
              <a:t>begin.the</a:t>
            </a:r>
            <a:r>
              <a:rPr lang="en-US" b="1" i="1" dirty="0" smtClean="0"/>
              <a:t> </a:t>
            </a:r>
            <a:r>
              <a:rPr lang="en-US" b="1" i="1" dirty="0" smtClean="0"/>
              <a:t>child was born out of non </a:t>
            </a:r>
            <a:r>
              <a:rPr lang="en-US" b="1" i="1" dirty="0" err="1" smtClean="0"/>
              <a:t>consangious</a:t>
            </a:r>
            <a:r>
              <a:rPr lang="en-US" b="1" i="1" dirty="0" smtClean="0"/>
              <a:t> </a:t>
            </a:r>
            <a:r>
              <a:rPr lang="en-US" b="1" i="1" dirty="0" err="1" smtClean="0"/>
              <a:t>marriage,the</a:t>
            </a:r>
            <a:r>
              <a:rPr lang="en-US" b="1" i="1" dirty="0" smtClean="0"/>
              <a:t> mother had never been treated with any drug during pregnancy.</a:t>
            </a:r>
          </a:p>
          <a:p>
            <a:pPr algn="l" rtl="0">
              <a:buNone/>
            </a:pPr>
            <a:r>
              <a:rPr lang="en-US" b="1" i="1" dirty="0" smtClean="0"/>
              <a:t>The patient has been on  </a:t>
            </a:r>
            <a:r>
              <a:rPr lang="en-US" b="1" i="1" dirty="0" err="1" smtClean="0"/>
              <a:t>fludrocortison</a:t>
            </a:r>
            <a:r>
              <a:rPr lang="en-US" b="1" i="1" dirty="0" smtClean="0"/>
              <a:t> &amp; </a:t>
            </a:r>
            <a:r>
              <a:rPr lang="en-US" b="1" i="1" dirty="0" err="1" smtClean="0"/>
              <a:t>hydrocortison</a:t>
            </a:r>
            <a:r>
              <a:rPr lang="en-US" b="1" i="1" dirty="0" smtClean="0"/>
              <a:t> since </a:t>
            </a:r>
            <a:r>
              <a:rPr lang="en-US" b="1" i="1" dirty="0" smtClean="0"/>
              <a:t>2 weeks after birth.</a:t>
            </a:r>
            <a:endParaRPr lang="en-US" b="1" i="1" dirty="0" smtClean="0"/>
          </a:p>
          <a:p>
            <a:pPr algn="l" rtl="0">
              <a:buNone/>
            </a:pPr>
            <a:endParaRPr lang="fa-I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i="1" dirty="0" smtClean="0"/>
              <a:t>Thyroid was in normal size of 20g, no nodule is detected</a:t>
            </a:r>
          </a:p>
          <a:p>
            <a:pPr algn="l" rtl="0"/>
            <a:r>
              <a:rPr lang="en-US" b="1" i="1" dirty="0" err="1" smtClean="0"/>
              <a:t>Breast:tuner</a:t>
            </a:r>
            <a:r>
              <a:rPr lang="en-US" b="1" i="1" dirty="0" smtClean="0"/>
              <a:t> 3</a:t>
            </a:r>
          </a:p>
          <a:p>
            <a:pPr algn="l" rtl="0"/>
            <a:r>
              <a:rPr lang="en-US" b="1" i="1" dirty="0" smtClean="0"/>
              <a:t>Cardiac and pulmonary </a:t>
            </a:r>
            <a:r>
              <a:rPr lang="en-US" b="1" i="1" dirty="0" err="1" smtClean="0"/>
              <a:t>ascultation</a:t>
            </a:r>
            <a:r>
              <a:rPr lang="en-US" b="1" i="1" dirty="0" smtClean="0"/>
              <a:t> was normal </a:t>
            </a:r>
          </a:p>
          <a:p>
            <a:pPr algn="l" rtl="0"/>
            <a:r>
              <a:rPr lang="en-US" b="1" i="1" dirty="0" err="1" smtClean="0"/>
              <a:t>Muscel</a:t>
            </a:r>
            <a:r>
              <a:rPr lang="en-US" b="1" i="1" dirty="0" smtClean="0"/>
              <a:t> force and tone was normal and no </a:t>
            </a:r>
            <a:r>
              <a:rPr lang="en-US" b="1" i="1" dirty="0" err="1" smtClean="0"/>
              <a:t>myopathy</a:t>
            </a:r>
            <a:endParaRPr lang="en-US" b="1" i="1" dirty="0" smtClean="0"/>
          </a:p>
          <a:p>
            <a:pPr algn="l" rtl="0"/>
            <a:r>
              <a:rPr lang="en-US" b="1" i="1" dirty="0" smtClean="0"/>
              <a:t>Labia major and minor and </a:t>
            </a:r>
            <a:r>
              <a:rPr lang="en-US" b="1" i="1" dirty="0" err="1" smtClean="0"/>
              <a:t>uretheral</a:t>
            </a:r>
            <a:r>
              <a:rPr lang="en-US" b="1" i="1" dirty="0" smtClean="0"/>
              <a:t> orifice were normal.</a:t>
            </a:r>
          </a:p>
          <a:p>
            <a:endParaRPr lang="fa-I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85724" y="0"/>
          <a:ext cx="7572425" cy="705819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81775"/>
                <a:gridCol w="1081775"/>
                <a:gridCol w="1081775"/>
                <a:gridCol w="1081775"/>
                <a:gridCol w="1081775"/>
                <a:gridCol w="1081775"/>
                <a:gridCol w="1081775"/>
              </a:tblGrid>
              <a:tr h="632854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97/5/28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96/6/6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95/11/6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94/8/4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93/11/1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89/5/6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126557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0.025ng/ml</a:t>
                      </a:r>
                    </a:p>
                    <a:p>
                      <a:pPr rtl="1"/>
                      <a:r>
                        <a:rPr lang="en-US" dirty="0" smtClean="0"/>
                        <a:t>(0.06-0.82)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3.9ng/ml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0.3ng/ml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0.1 </a:t>
                      </a:r>
                      <a:r>
                        <a:rPr lang="en-US" dirty="0" err="1" smtClean="0"/>
                        <a:t>ng</a:t>
                      </a:r>
                      <a:r>
                        <a:rPr lang="en-US" dirty="0" smtClean="0"/>
                        <a:t>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8.5ng/ml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err="1" smtClean="0"/>
                        <a:t>testeron</a:t>
                      </a:r>
                      <a:endParaRPr lang="fa-IR" dirty="0"/>
                    </a:p>
                  </a:txBody>
                  <a:tcPr/>
                </a:tc>
              </a:tr>
              <a:tr h="973516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6.73ng/dl</a:t>
                      </a:r>
                    </a:p>
                    <a:p>
                      <a:pPr rtl="1"/>
                      <a:r>
                        <a:rPr lang="en-US" dirty="0" smtClean="0"/>
                        <a:t>(65-368)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6.9ng/ml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0.2ng/ml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0.2ng/ml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3.1ng/ml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DHEA</a:t>
                      </a:r>
                      <a:endParaRPr lang="fa-IR" dirty="0"/>
                    </a:p>
                  </a:txBody>
                  <a:tcPr/>
                </a:tc>
              </a:tr>
              <a:tr h="1265570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0.01 </a:t>
                      </a:r>
                      <a:r>
                        <a:rPr lang="en-US" dirty="0" err="1" smtClean="0"/>
                        <a:t>ng</a:t>
                      </a:r>
                      <a:r>
                        <a:rPr lang="en-US" dirty="0" smtClean="0"/>
                        <a:t>/ml</a:t>
                      </a:r>
                    </a:p>
                    <a:p>
                      <a:pPr rtl="1"/>
                      <a:r>
                        <a:rPr lang="en-US" dirty="0" smtClean="0"/>
                        <a:t>(0.39-3.6)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69ng/ml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&gt;20ng/ml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13.4ng/ml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0.8ng/ml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7ng/ml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17(OH)</a:t>
                      </a:r>
                    </a:p>
                    <a:p>
                      <a:pPr algn="l" rtl="0"/>
                      <a:r>
                        <a:rPr lang="en-US" dirty="0" err="1" smtClean="0"/>
                        <a:t>Progestron</a:t>
                      </a:r>
                      <a:endParaRPr lang="fa-IR" dirty="0"/>
                    </a:p>
                  </a:txBody>
                  <a:tcPr/>
                </a:tc>
              </a:tr>
              <a:tr h="973516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9.2pg/ml(7.2-63.3)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&gt;1250pg/ml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16.3 pg/ml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ACTH</a:t>
                      </a:r>
                      <a:endParaRPr lang="fa-IR" dirty="0"/>
                    </a:p>
                  </a:txBody>
                  <a:tcPr/>
                </a:tc>
              </a:tr>
              <a:tr h="681461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0.01ng/ml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37ng/ml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30ng/ml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PRA</a:t>
                      </a:r>
                      <a:endParaRPr lang="fa-IR" dirty="0"/>
                    </a:p>
                  </a:txBody>
                  <a:tcPr/>
                </a:tc>
              </a:tr>
              <a:tr h="632854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135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136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133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133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Na</a:t>
                      </a:r>
                      <a:endParaRPr lang="fa-IR" dirty="0"/>
                    </a:p>
                  </a:txBody>
                  <a:tcPr/>
                </a:tc>
              </a:tr>
              <a:tr h="632854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5.2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4.5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5.7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K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5" y="857232"/>
          <a:ext cx="8143905" cy="12814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63415"/>
                <a:gridCol w="1163415"/>
                <a:gridCol w="1163415"/>
                <a:gridCol w="1163415"/>
                <a:gridCol w="1163415"/>
                <a:gridCol w="1163415"/>
                <a:gridCol w="1163415"/>
              </a:tblGrid>
              <a:tr h="640724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97/5/28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96/12/14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96/10/11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96/6/6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95/11/4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93/11/19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40724"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1.07mIU/l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0.3mIU/l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1.8mIU/l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6.9mIU/l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26.9mIU/l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3.91mIU/l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/>
                        <a:t>TSH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" y="3929066"/>
          <a:ext cx="8143898" cy="135732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63414"/>
                <a:gridCol w="1163414"/>
                <a:gridCol w="1163414"/>
                <a:gridCol w="1163414"/>
                <a:gridCol w="1163414"/>
                <a:gridCol w="1163414"/>
                <a:gridCol w="1163414"/>
              </a:tblGrid>
              <a:tr h="678661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97/5/28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96/12/19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96/10/11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94/11/29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94/8/4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678661"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9.2pg/ml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&gt;2000pg/ml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&gt;1250pg/ml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5.4pg/ml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16.3pg/ml</a:t>
                      </a:r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dirty="0" smtClean="0"/>
                        <a:t>ACTH</a:t>
                      </a:r>
                      <a:endParaRPr lang="fa-I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ome\Desktop\sono\IMG-20180902-WA0000.jpg"/>
          <p:cNvPicPr>
            <a:picLocks noChangeAspect="1" noChangeArrowheads="1"/>
          </p:cNvPicPr>
          <p:nvPr/>
        </p:nvPicPr>
        <p:blipFill>
          <a:blip r:embed="rId2" cstate="print"/>
          <a:srcRect t="14583" r="1812" b="18750"/>
          <a:stretch>
            <a:fillRect/>
          </a:stretch>
        </p:blipFill>
        <p:spPr bwMode="auto">
          <a:xfrm>
            <a:off x="1" y="0"/>
            <a:ext cx="81439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ome\Desktop\CAH PRESENTATION\IMG-20180831-WA0019.jpg"/>
          <p:cNvPicPr>
            <a:picLocks noChangeAspect="1" noChangeArrowheads="1"/>
          </p:cNvPicPr>
          <p:nvPr/>
        </p:nvPicPr>
        <p:blipFill>
          <a:blip r:embed="rId2" cstate="print"/>
          <a:srcRect t="13541" r="-1389"/>
          <a:stretch>
            <a:fillRect/>
          </a:stretch>
        </p:blipFill>
        <p:spPr bwMode="auto">
          <a:xfrm>
            <a:off x="0" y="0"/>
            <a:ext cx="821533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ome\Desktop\CAH PRESENTATION\IMG-20180831-WA0020.jpg"/>
          <p:cNvPicPr>
            <a:picLocks noChangeAspect="1" noChangeArrowheads="1"/>
          </p:cNvPicPr>
          <p:nvPr/>
        </p:nvPicPr>
        <p:blipFill>
          <a:blip r:embed="rId2" cstate="print"/>
          <a:srcRect t="13541" r="1389" b="10416"/>
          <a:stretch>
            <a:fillRect/>
          </a:stretch>
        </p:blipFill>
        <p:spPr bwMode="auto">
          <a:xfrm>
            <a:off x="0" y="0"/>
            <a:ext cx="81439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ome\Desktop\CAH PRESENTATION\IMG-20180831-WA0022.jpg"/>
          <p:cNvPicPr>
            <a:picLocks noChangeAspect="1" noChangeArrowheads="1"/>
          </p:cNvPicPr>
          <p:nvPr/>
        </p:nvPicPr>
        <p:blipFill>
          <a:blip r:embed="rId2" cstate="print"/>
          <a:srcRect t="13541" r="1389" b="18750"/>
          <a:stretch>
            <a:fillRect/>
          </a:stretch>
        </p:blipFill>
        <p:spPr bwMode="auto">
          <a:xfrm>
            <a:off x="0" y="0"/>
            <a:ext cx="81439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Home\Desktop\sono\IMG-20180901-WA0003.jpg"/>
          <p:cNvPicPr>
            <a:picLocks noChangeAspect="1" noChangeArrowheads="1"/>
          </p:cNvPicPr>
          <p:nvPr/>
        </p:nvPicPr>
        <p:blipFill>
          <a:blip r:embed="rId2" cstate="print"/>
          <a:srcRect l="11079" t="23958" r="9225" b="19792"/>
          <a:stretch>
            <a:fillRect/>
          </a:stretch>
        </p:blipFill>
        <p:spPr bwMode="auto">
          <a:xfrm>
            <a:off x="0" y="-420345"/>
            <a:ext cx="8143900" cy="727834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ome\Desktop\sono\IMG-20180901-WA0004.jpg"/>
          <p:cNvPicPr>
            <a:picLocks noChangeAspect="1" noChangeArrowheads="1"/>
          </p:cNvPicPr>
          <p:nvPr/>
        </p:nvPicPr>
        <p:blipFill>
          <a:blip r:embed="rId2" cstate="print"/>
          <a:srcRect l="3665" t="17708" r="3665" b="12500"/>
          <a:stretch>
            <a:fillRect/>
          </a:stretch>
        </p:blipFill>
        <p:spPr bwMode="auto">
          <a:xfrm>
            <a:off x="0" y="0"/>
            <a:ext cx="81439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ome\Desktop\sono\IMG-20180901-WA0005.jpg"/>
          <p:cNvPicPr>
            <a:picLocks noChangeAspect="1" noChangeArrowheads="1"/>
          </p:cNvPicPr>
          <p:nvPr/>
        </p:nvPicPr>
        <p:blipFill>
          <a:blip r:embed="rId2" cstate="print"/>
          <a:srcRect l="3665" t="21875" r="7372" b="29166"/>
          <a:stretch>
            <a:fillRect/>
          </a:stretch>
        </p:blipFill>
        <p:spPr bwMode="auto">
          <a:xfrm>
            <a:off x="0" y="0"/>
            <a:ext cx="81439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illness</a:t>
            </a:r>
            <a:endParaRPr lang="fa-IR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>
              <a:buNone/>
            </a:pPr>
            <a:r>
              <a:rPr lang="en-US" b="1" i="1" dirty="0" smtClean="0"/>
              <a:t>At the age of 6months  chromosomal analysis revealed an XX </a:t>
            </a:r>
            <a:r>
              <a:rPr lang="en-US" b="1" i="1" dirty="0" err="1" smtClean="0"/>
              <a:t>Karyotype</a:t>
            </a:r>
            <a:r>
              <a:rPr lang="en-US" b="1" i="1" dirty="0" smtClean="0"/>
              <a:t> Study .</a:t>
            </a:r>
          </a:p>
          <a:p>
            <a:pPr algn="l" rtl="0">
              <a:buNone/>
            </a:pPr>
            <a:endParaRPr lang="en-US" b="1" i="1" dirty="0" smtClean="0"/>
          </a:p>
          <a:p>
            <a:pPr algn="l" rtl="0">
              <a:buNone/>
            </a:pPr>
            <a:endParaRPr lang="en-US" b="1" i="1" dirty="0" smtClean="0"/>
          </a:p>
          <a:p>
            <a:pPr algn="l" rtl="0">
              <a:buNone/>
            </a:pPr>
            <a:r>
              <a:rPr lang="en-US" b="1" i="1" dirty="0" smtClean="0"/>
              <a:t>Patient had </a:t>
            </a:r>
            <a:r>
              <a:rPr lang="en-US" b="1" i="1" dirty="0" err="1" smtClean="0"/>
              <a:t>clitoromegally,fusion</a:t>
            </a:r>
            <a:r>
              <a:rPr lang="en-US" b="1" i="1" dirty="0" smtClean="0"/>
              <a:t> of  minor </a:t>
            </a:r>
            <a:r>
              <a:rPr lang="en-US" b="1" i="1" dirty="0" err="1" smtClean="0"/>
              <a:t>labia,single</a:t>
            </a:r>
            <a:r>
              <a:rPr lang="en-US" b="1" i="1" dirty="0" smtClean="0"/>
              <a:t> </a:t>
            </a:r>
            <a:r>
              <a:rPr lang="en-US" b="1" i="1" dirty="0" err="1" smtClean="0"/>
              <a:t>urovaginal</a:t>
            </a:r>
            <a:r>
              <a:rPr lang="en-US" b="1" i="1" dirty="0" smtClean="0"/>
              <a:t> opening (</a:t>
            </a:r>
            <a:r>
              <a:rPr lang="en-US" b="1" i="1" dirty="0" err="1" smtClean="0"/>
              <a:t>urogenital</a:t>
            </a:r>
            <a:r>
              <a:rPr lang="en-US" b="1" i="1" dirty="0" smtClean="0"/>
              <a:t> sinus anomaly) that  at the age of 1years  she has done genital surgery(</a:t>
            </a:r>
            <a:r>
              <a:rPr lang="en-US" b="1" i="1" dirty="0" err="1" smtClean="0"/>
              <a:t>genitoplasty</a:t>
            </a:r>
            <a:r>
              <a:rPr lang="en-US" b="1" i="1" dirty="0" smtClean="0"/>
              <a:t>).</a:t>
            </a:r>
          </a:p>
          <a:p>
            <a:pPr algn="l" rtl="0"/>
            <a:endParaRPr lang="fa-IR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ome\Desktop\sono\IMG-20180901-WA0006.jpg"/>
          <p:cNvPicPr>
            <a:picLocks noChangeAspect="1" noChangeArrowheads="1"/>
          </p:cNvPicPr>
          <p:nvPr/>
        </p:nvPicPr>
        <p:blipFill>
          <a:blip r:embed="rId2" cstate="print"/>
          <a:srcRect l="3665" t="14583" r="3665" b="13541"/>
          <a:stretch>
            <a:fillRect/>
          </a:stretch>
        </p:blipFill>
        <p:spPr bwMode="auto">
          <a:xfrm>
            <a:off x="0" y="0"/>
            <a:ext cx="81439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Home\Desktop\CAH PRESENTATION\IMG-20180830-WA0035.jpg"/>
          <p:cNvPicPr>
            <a:picLocks noChangeAspect="1" noChangeArrowheads="1"/>
          </p:cNvPicPr>
          <p:nvPr/>
        </p:nvPicPr>
        <p:blipFill>
          <a:blip r:embed="rId2" cstate="print"/>
          <a:srcRect l="4166" t="14583" b="13541"/>
          <a:stretch>
            <a:fillRect/>
          </a:stretch>
        </p:blipFill>
        <p:spPr bwMode="auto">
          <a:xfrm>
            <a:off x="0" y="0"/>
            <a:ext cx="81439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071602" y="2143116"/>
            <a:ext cx="7242048" cy="1143000"/>
          </a:xfrm>
        </p:spPr>
        <p:txBody>
          <a:bodyPr>
            <a:normAutofit/>
          </a:bodyPr>
          <a:lstStyle/>
          <a:p>
            <a:pPr algn="r" rtl="0"/>
            <a:r>
              <a:rPr lang="en-US" sz="6000" i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  <a:endParaRPr lang="fa-IR" sz="6000" i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i="1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illness</a:t>
            </a:r>
            <a:endParaRPr lang="fa-IR" i="1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rtl="0">
              <a:buNone/>
            </a:pPr>
            <a:r>
              <a:rPr lang="en-US" b="1" i="1" dirty="0" smtClean="0"/>
              <a:t>The patient underwent </a:t>
            </a:r>
            <a:r>
              <a:rPr lang="en-US" b="1" i="1" dirty="0" err="1" smtClean="0"/>
              <a:t>fludrocortison,Hydrocortison</a:t>
            </a:r>
            <a:r>
              <a:rPr lang="en-US" b="1" i="1" dirty="0" smtClean="0"/>
              <a:t> and then </a:t>
            </a:r>
            <a:r>
              <a:rPr lang="en-US" b="1" i="1" dirty="0" err="1" smtClean="0"/>
              <a:t>dexamethason</a:t>
            </a:r>
            <a:r>
              <a:rPr lang="en-US" b="1" i="1" dirty="0" smtClean="0"/>
              <a:t> treatment but she acknowledged poor adherence to treatment and irregular medical assistance.</a:t>
            </a:r>
          </a:p>
          <a:p>
            <a:pPr algn="l" rtl="0">
              <a:buNone/>
            </a:pPr>
            <a:r>
              <a:rPr lang="en-US" b="1" i="1" dirty="0" smtClean="0"/>
              <a:t>Patient didn’t use her drug at 4years ago because of complication of drug </a:t>
            </a:r>
            <a:r>
              <a:rPr lang="en-US" b="1" i="1" dirty="0" err="1" smtClean="0"/>
              <a:t>i,e</a:t>
            </a:r>
            <a:r>
              <a:rPr lang="en-US" b="1" i="1" dirty="0" smtClean="0"/>
              <a:t> obesity.</a:t>
            </a:r>
          </a:p>
          <a:p>
            <a:pPr algn="l" rtl="0">
              <a:buNone/>
            </a:pPr>
            <a:r>
              <a:rPr lang="en-US" b="1" i="1" dirty="0" smtClean="0"/>
              <a:t>Then after 3 months she had </a:t>
            </a:r>
            <a:r>
              <a:rPr lang="en-US" b="1" i="1" dirty="0" err="1" smtClean="0"/>
              <a:t>refered</a:t>
            </a:r>
            <a:r>
              <a:rPr lang="en-US" b="1" i="1" dirty="0" smtClean="0"/>
              <a:t> to endocrinologist with </a:t>
            </a:r>
            <a:r>
              <a:rPr lang="en-US" b="1" i="1" dirty="0" err="1" smtClean="0"/>
              <a:t>cutaneous</a:t>
            </a:r>
            <a:r>
              <a:rPr lang="en-US" b="1" i="1" dirty="0" smtClean="0"/>
              <a:t> and gingival ,</a:t>
            </a:r>
            <a:r>
              <a:rPr lang="en-US" b="1" i="1" dirty="0" err="1" smtClean="0"/>
              <a:t>lip,around</a:t>
            </a:r>
            <a:r>
              <a:rPr lang="en-US" b="1" i="1" dirty="0" smtClean="0"/>
              <a:t> </a:t>
            </a:r>
            <a:r>
              <a:rPr lang="en-US" b="1" i="1" dirty="0" err="1" smtClean="0"/>
              <a:t>areol</a:t>
            </a:r>
            <a:r>
              <a:rPr lang="en-US" b="1" i="1" smtClean="0"/>
              <a:t> hyperpigmentation,weakness,hypotention,loss</a:t>
            </a:r>
            <a:r>
              <a:rPr lang="en-US" b="1" i="1" dirty="0" smtClean="0"/>
              <a:t> of </a:t>
            </a:r>
            <a:r>
              <a:rPr lang="en-US" b="1" i="1" dirty="0" err="1" smtClean="0"/>
              <a:t>wieght</a:t>
            </a:r>
            <a:r>
              <a:rPr lang="en-US" b="1" i="1" dirty="0" smtClean="0"/>
              <a:t>.</a:t>
            </a:r>
          </a:p>
          <a:p>
            <a:pPr algn="l" rtl="0">
              <a:buNone/>
            </a:pP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illness</a:t>
            </a:r>
            <a:endParaRPr lang="fa-IR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l" rtl="0"/>
            <a:r>
              <a:rPr lang="en-US" b="1" i="1" dirty="0" smtClean="0"/>
              <a:t>After this accident(in 93/5/4) because of left adrenal mass(adrenal cortical adenoma) she had underwent on </a:t>
            </a:r>
            <a:r>
              <a:rPr lang="en-US" b="1" i="1" dirty="0" err="1" smtClean="0"/>
              <a:t>adrenalectomy</a:t>
            </a:r>
            <a:r>
              <a:rPr lang="en-US" b="1" i="1" dirty="0" smtClean="0"/>
              <a:t> surgery.</a:t>
            </a:r>
          </a:p>
          <a:p>
            <a:pPr algn="l" rtl="0">
              <a:buNone/>
            </a:pPr>
            <a:endParaRPr lang="en-US" b="1" i="1" dirty="0" smtClean="0"/>
          </a:p>
          <a:p>
            <a:pPr algn="l" rtl="0">
              <a:buNone/>
            </a:pPr>
            <a:r>
              <a:rPr lang="en-US" b="1" i="1" dirty="0" smtClean="0"/>
              <a:t>Recently she had symptoms suggestive of </a:t>
            </a:r>
            <a:r>
              <a:rPr lang="en-US" b="1" i="1" dirty="0" err="1" smtClean="0"/>
              <a:t>virilization.there</a:t>
            </a:r>
            <a:r>
              <a:rPr lang="en-US" b="1" i="1" dirty="0" smtClean="0"/>
              <a:t> was history of deepening of </a:t>
            </a:r>
            <a:r>
              <a:rPr lang="en-US" b="1" i="1" dirty="0" err="1" smtClean="0"/>
              <a:t>voice,temporal</a:t>
            </a:r>
            <a:r>
              <a:rPr lang="en-US" b="1" i="1" dirty="0" smtClean="0"/>
              <a:t> </a:t>
            </a:r>
            <a:r>
              <a:rPr lang="en-US" b="1" i="1" dirty="0" err="1" smtClean="0"/>
              <a:t>buldging</a:t>
            </a:r>
            <a:r>
              <a:rPr lang="en-US" b="1" i="1" dirty="0" smtClean="0"/>
              <a:t>.</a:t>
            </a:r>
          </a:p>
          <a:p>
            <a:pPr algn="l" rtl="0">
              <a:buNone/>
            </a:pPr>
            <a:endParaRPr lang="en-US" b="1" i="1" dirty="0" smtClean="0"/>
          </a:p>
          <a:p>
            <a:pPr algn="l" rtl="0"/>
            <a:r>
              <a:rPr lang="en-US" b="1" i="1" dirty="0" smtClean="0"/>
              <a:t>In 97/1/29 recurrently she had underwent on </a:t>
            </a:r>
            <a:r>
              <a:rPr lang="en-US" b="1" i="1" dirty="0" err="1" smtClean="0"/>
              <a:t>clitroplasty</a:t>
            </a:r>
            <a:r>
              <a:rPr lang="en-US" b="1" i="1" dirty="0" smtClean="0"/>
              <a:t> &amp; </a:t>
            </a:r>
            <a:r>
              <a:rPr lang="en-US" b="1" i="1" dirty="0" err="1" smtClean="0"/>
              <a:t>uretroplasty</a:t>
            </a:r>
            <a:r>
              <a:rPr lang="en-US" b="1" i="1" dirty="0" smtClean="0"/>
              <a:t> &amp;</a:t>
            </a:r>
            <a:r>
              <a:rPr lang="en-US" b="1" i="1" dirty="0" err="1" smtClean="0"/>
              <a:t>labioplasty</a:t>
            </a:r>
            <a:r>
              <a:rPr lang="en-US" b="1" i="1" dirty="0" smtClean="0"/>
              <a:t> surgery.</a:t>
            </a:r>
            <a:endParaRPr lang="fa-IR" b="1" i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u="sng" dirty="0" smtClean="0">
                <a:solidFill>
                  <a:schemeClr val="bg2">
                    <a:lumMod val="10000"/>
                  </a:schemeClr>
                </a:solidFill>
              </a:rPr>
              <a:t>Past medical&amp; surgical history</a:t>
            </a:r>
            <a:endParaRPr lang="fa-IR" i="1" u="sng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sz="3600" b="1" i="1" dirty="0" smtClean="0"/>
              <a:t>In </a:t>
            </a:r>
            <a:r>
              <a:rPr lang="en-US" sz="3600" b="1" i="1" dirty="0" smtClean="0"/>
              <a:t>1394  </a:t>
            </a:r>
            <a:r>
              <a:rPr lang="en-US" sz="3600" b="1" i="1" dirty="0" smtClean="0"/>
              <a:t>she had numbness and tingling sensation in right hand with diagnosis of unilateral CTS he</a:t>
            </a:r>
            <a:r>
              <a:rPr lang="fa-IR" sz="3600" b="1" i="1" dirty="0" smtClean="0"/>
              <a:t> </a:t>
            </a:r>
            <a:r>
              <a:rPr lang="en-US" sz="3600" b="1" i="1" dirty="0" smtClean="0"/>
              <a:t>underwent surgery.</a:t>
            </a:r>
          </a:p>
          <a:p>
            <a:pPr algn="l" rtl="0"/>
            <a:r>
              <a:rPr lang="en-US" sz="3600" b="1" i="1" dirty="0" smtClean="0"/>
              <a:t>Hypothyroidism(from </a:t>
            </a:r>
            <a:r>
              <a:rPr lang="en-US" sz="3600" b="1" i="1" dirty="0" smtClean="0"/>
              <a:t>1395)</a:t>
            </a:r>
            <a:endParaRPr lang="en-US" sz="3600" b="1" i="1" dirty="0" smtClean="0"/>
          </a:p>
          <a:p>
            <a:pPr algn="l" rtl="0"/>
            <a:r>
              <a:rPr lang="en-US" sz="3600" b="1" i="1" dirty="0" smtClean="0"/>
              <a:t>Her </a:t>
            </a:r>
            <a:r>
              <a:rPr lang="en-US" sz="3600" b="1" i="1" dirty="0" err="1" smtClean="0"/>
              <a:t>menstural</a:t>
            </a:r>
            <a:r>
              <a:rPr lang="en-US" sz="3600" b="1" i="1" dirty="0" smtClean="0"/>
              <a:t> cycles had not started(primary amenorrhea)</a:t>
            </a:r>
            <a:endParaRPr lang="fa-I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Drug history</a:t>
            </a:r>
            <a:endParaRPr lang="fa-IR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i="1" dirty="0" smtClean="0"/>
              <a:t>Tab </a:t>
            </a:r>
            <a:r>
              <a:rPr lang="en-US" b="1" i="1" dirty="0" err="1" smtClean="0"/>
              <a:t>hydrocortison</a:t>
            </a:r>
            <a:r>
              <a:rPr lang="en-US" b="1" i="1" dirty="0" smtClean="0"/>
              <a:t> 10mg/3 tab/daily</a:t>
            </a:r>
          </a:p>
          <a:p>
            <a:pPr algn="l" rtl="0"/>
            <a:r>
              <a:rPr lang="en-US" b="1" i="1" dirty="0" smtClean="0"/>
              <a:t>Tab </a:t>
            </a:r>
            <a:r>
              <a:rPr lang="en-US" b="1" i="1" dirty="0" err="1" smtClean="0"/>
              <a:t>fludrocortison</a:t>
            </a:r>
            <a:r>
              <a:rPr lang="en-US" b="1" i="1" dirty="0" smtClean="0"/>
              <a:t> 0.1mg/2tab/daily</a:t>
            </a:r>
          </a:p>
          <a:p>
            <a:pPr algn="l" rtl="0"/>
            <a:r>
              <a:rPr lang="en-US" b="1" i="1" dirty="0" smtClean="0"/>
              <a:t>Tab </a:t>
            </a:r>
            <a:r>
              <a:rPr lang="en-US" b="1" i="1" dirty="0" err="1" smtClean="0"/>
              <a:t>dexamethason</a:t>
            </a:r>
            <a:r>
              <a:rPr lang="en-US" b="1" i="1" dirty="0" smtClean="0"/>
              <a:t> 0.5mg/1tab/daily</a:t>
            </a:r>
            <a:endParaRPr lang="fa-IR" b="1" i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Family history</a:t>
            </a:r>
            <a:endParaRPr lang="fa-IR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i="1" dirty="0" smtClean="0"/>
              <a:t>She was the first sibling of her family and had a younger brother 14 years age(Height:170cm)</a:t>
            </a:r>
          </a:p>
          <a:p>
            <a:pPr algn="l" rtl="0">
              <a:buNone/>
            </a:pPr>
            <a:r>
              <a:rPr lang="en-US" b="1" i="1" dirty="0" smtClean="0"/>
              <a:t>&amp; another brother 19 years age(Height:184)</a:t>
            </a:r>
          </a:p>
          <a:p>
            <a:pPr algn="l" rtl="0">
              <a:buNone/>
            </a:pPr>
            <a:r>
              <a:rPr lang="en-US" b="1" i="1" dirty="0" smtClean="0"/>
              <a:t>Her mother&amp; father Height  is more than 160cm.</a:t>
            </a:r>
          </a:p>
          <a:p>
            <a:pPr algn="l" rtl="0">
              <a:buNone/>
            </a:pPr>
            <a:r>
              <a:rPr lang="en-US" b="1" i="1" dirty="0" smtClean="0"/>
              <a:t>Her mother attained </a:t>
            </a:r>
            <a:r>
              <a:rPr lang="en-US" b="1" i="1" dirty="0" err="1" smtClean="0"/>
              <a:t>menarch</a:t>
            </a:r>
            <a:r>
              <a:rPr lang="en-US" b="1" i="1" dirty="0" smtClean="0"/>
              <a:t> at the age of 13 years and have regular cycles and had no symptoms suggestive of </a:t>
            </a:r>
            <a:r>
              <a:rPr lang="en-US" b="1" i="1" dirty="0" err="1" smtClean="0"/>
              <a:t>virilization</a:t>
            </a:r>
            <a:r>
              <a:rPr lang="en-US" b="1" i="1" dirty="0" smtClean="0"/>
              <a:t>.</a:t>
            </a:r>
          </a:p>
          <a:p>
            <a:pPr algn="l" rtl="0">
              <a:buNone/>
            </a:pPr>
            <a:endParaRPr lang="fa-IR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u="sng" dirty="0" smtClean="0">
                <a:solidFill>
                  <a:schemeClr val="bg2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ROS</a:t>
            </a:r>
            <a:endParaRPr lang="fa-IR" i="1" u="sng" dirty="0">
              <a:solidFill>
                <a:schemeClr val="bg2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Excessive hair growth over on androgen dependent(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hirsutism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from 9years of old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Deepening voice and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virilization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Spotting</a:t>
            </a:r>
          </a:p>
          <a:p>
            <a:pPr algn="l" rtl="0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Reduced </a:t>
            </a:r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appetitis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Acne</a:t>
            </a:r>
          </a:p>
          <a:p>
            <a:pPr algn="l" rtl="0"/>
            <a:r>
              <a:rPr lang="en-US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strriae</a:t>
            </a:r>
            <a:endParaRPr lang="en-US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easy bruising</a:t>
            </a:r>
          </a:p>
          <a:p>
            <a:pPr algn="l" rtl="0"/>
            <a:endParaRPr lang="fa-IR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384</TotalTime>
  <Words>592</Words>
  <Application>Microsoft Office PowerPoint</Application>
  <PresentationFormat>On-screen Show (4:3)</PresentationFormat>
  <Paragraphs>139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Opulent</vt:lpstr>
      <vt:lpstr>Congenital adrenal hyperplasia case report</vt:lpstr>
      <vt:lpstr>Present illness</vt:lpstr>
      <vt:lpstr>Present illness</vt:lpstr>
      <vt:lpstr>Present illness</vt:lpstr>
      <vt:lpstr>Present illness</vt:lpstr>
      <vt:lpstr>Past medical&amp; surgical history</vt:lpstr>
      <vt:lpstr>Drug history</vt:lpstr>
      <vt:lpstr>Family history</vt:lpstr>
      <vt:lpstr>ROS</vt:lpstr>
      <vt:lpstr>Slide 10</vt:lpstr>
      <vt:lpstr>Slide 11</vt:lpstr>
      <vt:lpstr>chin</vt:lpstr>
      <vt:lpstr>Lateral arms</vt:lpstr>
      <vt:lpstr>Mid sternum</vt:lpstr>
      <vt:lpstr>Upper Abdomen</vt:lpstr>
      <vt:lpstr>Lower abdomen</vt:lpstr>
      <vt:lpstr>back</vt:lpstr>
      <vt:lpstr>Slide 18</vt:lpstr>
      <vt:lpstr>Ph/e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Congenital adrenal hyperplasia case report</dc:title>
  <dc:creator>Home</dc:creator>
  <cp:lastModifiedBy>Home</cp:lastModifiedBy>
  <cp:revision>82</cp:revision>
  <dcterms:created xsi:type="dcterms:W3CDTF">2018-08-31T18:13:45Z</dcterms:created>
  <dcterms:modified xsi:type="dcterms:W3CDTF">2018-09-02T18:14:56Z</dcterms:modified>
</cp:coreProperties>
</file>