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2" r:id="rId4"/>
    <p:sldId id="257" r:id="rId5"/>
    <p:sldId id="273" r:id="rId6"/>
    <p:sldId id="258" r:id="rId7"/>
    <p:sldId id="274" r:id="rId8"/>
    <p:sldId id="260" r:id="rId9"/>
    <p:sldId id="259" r:id="rId10"/>
    <p:sldId id="263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8" r:id="rId29"/>
    <p:sldId id="286" r:id="rId30"/>
    <p:sldId id="287" r:id="rId31"/>
    <p:sldId id="275" r:id="rId32"/>
    <p:sldId id="276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99AF-17A1-4B83-8E87-259D2119959D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4A0B-9E96-4FD3-97FE-8D1A30690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99AF-17A1-4B83-8E87-259D2119959D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4A0B-9E96-4FD3-97FE-8D1A30690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4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99AF-17A1-4B83-8E87-259D2119959D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4A0B-9E96-4FD3-97FE-8D1A30690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4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99AF-17A1-4B83-8E87-259D2119959D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4A0B-9E96-4FD3-97FE-8D1A30690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99AF-17A1-4B83-8E87-259D2119959D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4A0B-9E96-4FD3-97FE-8D1A30690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99AF-17A1-4B83-8E87-259D2119959D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4A0B-9E96-4FD3-97FE-8D1A30690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5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99AF-17A1-4B83-8E87-259D2119959D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4A0B-9E96-4FD3-97FE-8D1A30690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1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99AF-17A1-4B83-8E87-259D2119959D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4A0B-9E96-4FD3-97FE-8D1A30690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99AF-17A1-4B83-8E87-259D2119959D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4A0B-9E96-4FD3-97FE-8D1A30690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99AF-17A1-4B83-8E87-259D2119959D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4A0B-9E96-4FD3-97FE-8D1A30690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99AF-17A1-4B83-8E87-259D2119959D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4A0B-9E96-4FD3-97FE-8D1A30690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299AF-17A1-4B83-8E87-259D2119959D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4A0B-9E96-4FD3-97FE-8D1A30690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Pituitary Stalk </a:t>
            </a:r>
            <a:r>
              <a:rPr lang="en-US" b="1" dirty="0" smtClean="0"/>
              <a:t>Lesions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Omid </a:t>
            </a:r>
            <a:r>
              <a:rPr lang="en-US" dirty="0" err="1" smtClean="0"/>
              <a:t>Gharooei</a:t>
            </a:r>
            <a:r>
              <a:rPr lang="en-US" dirty="0" smtClean="0"/>
              <a:t> </a:t>
            </a:r>
            <a:r>
              <a:rPr lang="en-US" dirty="0" err="1" smtClean="0"/>
              <a:t>Ahangar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474" y="424206"/>
            <a:ext cx="11085922" cy="57527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8157" y="1753386"/>
            <a:ext cx="10765410" cy="146115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909089" y="1225485"/>
            <a:ext cx="1329179" cy="4619134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8158" y="5293360"/>
            <a:ext cx="10765410" cy="355600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639" y="678730"/>
            <a:ext cx="8097521" cy="54958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83360" y="3535680"/>
            <a:ext cx="7914640" cy="34544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680" y="0"/>
            <a:ext cx="9935852" cy="6858000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7904480" y="5659120"/>
            <a:ext cx="782320" cy="7416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303" y="1112363"/>
            <a:ext cx="10976728" cy="40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786" y="872256"/>
            <a:ext cx="10822756" cy="46424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2800" y="3048000"/>
            <a:ext cx="10678160" cy="41656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838" y="179109"/>
            <a:ext cx="10020693" cy="6476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838" y="5029200"/>
            <a:ext cx="10020693" cy="144272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7838" y="599440"/>
            <a:ext cx="10020693" cy="609600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621" y="1112363"/>
            <a:ext cx="11180189" cy="4873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621" y="955040"/>
            <a:ext cx="11180189" cy="12192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1835"/>
          </a:xfrm>
        </p:spPr>
        <p:txBody>
          <a:bodyPr/>
          <a:lstStyle/>
          <a:p>
            <a:r>
              <a:rPr lang="en-US" dirty="0"/>
              <a:t>Investigating a pituitary stalk lesion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3120"/>
            <a:ext cx="10515600" cy="58033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patients discovered to have a PS lesion, including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incidental cases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undergo the following noninvasive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investigations.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pituitary hormones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(FSH , LH, testosterone (men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estradiol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(women), ACTH, cortisol, TSH, fT4, prolactin,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GH, IGF-1)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blood examination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blood film, biochemistry,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phosphate, renal and liver function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Markers of cell turnover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(LDH, B2M)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CRP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(C-reactive protein), ESR (erythrocyte sedimentation rate)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ACE, 1,25 dihydroxyvitamin D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AFP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(alpha-fetoprotein)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(human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chorionic gonadotropin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c-ANCA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(cytoplasmic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antineutrophil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cytoplasmic antibody)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Quantiferon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presence of risk factors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tuberculosis.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Urinalysis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CT neck, chest, abdomen and pelvis with contrast</a:t>
            </a:r>
          </a:p>
        </p:txBody>
      </p:sp>
    </p:spTree>
    <p:extLst>
      <p:ext uri="{BB962C8B-B14F-4D97-AF65-F5344CB8AC3E}">
        <p14:creationId xmlns:p14="http://schemas.microsoft.com/office/powerpoint/2010/main" val="16703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Incidental pituitary stalk lesion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suggest clinical review and repeat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pituitary hormone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in 3 months,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MRI pituitary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6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thereafter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6–12 months during the first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2– 3 years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PS lesion increases significantly in size (&gt;65 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in 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width) or new lesions develop, or if pituitary hormone 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 arises 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the patient’s clinical status changes, then we 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 proceeding 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more invasive investigations 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consideration 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PS biopsy.</a:t>
            </a:r>
          </a:p>
        </p:txBody>
      </p:sp>
    </p:spTree>
    <p:extLst>
      <p:ext uri="{BB962C8B-B14F-4D97-AF65-F5344CB8AC3E}">
        <p14:creationId xmlns:p14="http://schemas.microsoft.com/office/powerpoint/2010/main" val="35836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501244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suggest PS biopsy when all the following criteria are met:</a:t>
            </a:r>
          </a:p>
          <a:p>
            <a:pPr algn="just">
              <a:lnSpc>
                <a:spcPct val="16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lesion (especially if width &gt;65 mm)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without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pituitary pathology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imaging.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(Normal measuring </a:t>
            </a:r>
            <a:r>
              <a:rPr lang="en-US" u="sng" dirty="0">
                <a:solidFill>
                  <a:srgbClr val="FF0000"/>
                </a:solidFill>
              </a:rPr>
              <a:t>3.25±0.56 mm in transverse diameter at the optic </a:t>
            </a:r>
            <a:r>
              <a:rPr lang="en-US" u="sng" dirty="0" smtClean="0">
                <a:solidFill>
                  <a:srgbClr val="FF0000"/>
                </a:solidFill>
              </a:rPr>
              <a:t>chiasm </a:t>
            </a:r>
            <a:r>
              <a:rPr lang="en-US" u="sng" dirty="0">
                <a:solidFill>
                  <a:srgbClr val="FF0000"/>
                </a:solidFill>
              </a:rPr>
              <a:t>and 1.91±0.40 mm at </a:t>
            </a:r>
            <a:r>
              <a:rPr lang="en-US" u="sng" dirty="0" smtClean="0">
                <a:solidFill>
                  <a:srgbClr val="FF0000"/>
                </a:solidFill>
              </a:rPr>
              <a:t>its pituitary </a:t>
            </a:r>
            <a:r>
              <a:rPr lang="en-US" u="sng" dirty="0">
                <a:solidFill>
                  <a:srgbClr val="FF0000"/>
                </a:solidFill>
              </a:rPr>
              <a:t>insertion</a:t>
            </a:r>
            <a:r>
              <a:rPr lang="en-US" u="sng" dirty="0" smtClean="0">
                <a:solidFill>
                  <a:srgbClr val="FF0000"/>
                </a:solidFill>
              </a:rPr>
              <a:t>)</a:t>
            </a: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CDI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 hypopituitarism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progressive disease on imaging.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unclear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extensive investigations.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sites for biopsy not available or accessible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Pituitary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neurosurgical expertise available.</a:t>
            </a:r>
          </a:p>
        </p:txBody>
      </p:sp>
    </p:spTree>
    <p:extLst>
      <p:ext uri="{BB962C8B-B14F-4D97-AF65-F5344CB8AC3E}">
        <p14:creationId xmlns:p14="http://schemas.microsoft.com/office/powerpoint/2010/main" val="2314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 </a:t>
            </a:r>
            <a:r>
              <a:rPr lang="en-US" dirty="0" smtClean="0"/>
              <a:t>healthy woman</a:t>
            </a:r>
            <a:endParaRPr lang="en-US" dirty="0" smtClean="0"/>
          </a:p>
          <a:p>
            <a:r>
              <a:rPr lang="en-US" dirty="0" err="1" smtClean="0"/>
              <a:t>Prolactinemia</a:t>
            </a:r>
            <a:r>
              <a:rPr lang="en-US" dirty="0" smtClean="0"/>
              <a:t> with micro adenoma</a:t>
            </a:r>
          </a:p>
          <a:p>
            <a:r>
              <a:rPr lang="en-US" dirty="0" smtClean="0"/>
              <a:t>Mass of stalk</a:t>
            </a:r>
          </a:p>
          <a:p>
            <a:r>
              <a:rPr lang="en-US" dirty="0" smtClean="0"/>
              <a:t>Ca in ULN</a:t>
            </a:r>
          </a:p>
          <a:p>
            <a:r>
              <a:rPr lang="en-US" dirty="0" smtClean="0"/>
              <a:t>PTH high</a:t>
            </a:r>
          </a:p>
          <a:p>
            <a:r>
              <a:rPr lang="en-US" dirty="0" smtClean="0"/>
              <a:t>Vitamin D low</a:t>
            </a:r>
          </a:p>
          <a:p>
            <a:r>
              <a:rPr lang="en-US" dirty="0" smtClean="0"/>
              <a:t>IGF 1 HIGH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8200" y="2846895"/>
            <a:ext cx="2668571" cy="537328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54000" y="2846895"/>
            <a:ext cx="457200" cy="537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160" y="0"/>
            <a:ext cx="7757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145" y="769823"/>
            <a:ext cx="10303496" cy="49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070" y="848412"/>
            <a:ext cx="10077254" cy="54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664" y="94268"/>
            <a:ext cx="6070862" cy="67637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4664" y="738130"/>
            <a:ext cx="6070862" cy="1751682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54664" y="6099858"/>
            <a:ext cx="6070862" cy="312517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362" y="716437"/>
            <a:ext cx="10162095" cy="54605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20851" y="5972537"/>
            <a:ext cx="347240" cy="335666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20851" y="5254906"/>
            <a:ext cx="347240" cy="254643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20851" y="4525701"/>
            <a:ext cx="347240" cy="370390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20851" y="3808071"/>
            <a:ext cx="347240" cy="23149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20851" y="3078866"/>
            <a:ext cx="347240" cy="26621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23" y="970961"/>
            <a:ext cx="10906812" cy="52060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59747" y="1574157"/>
            <a:ext cx="370390" cy="289367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59747" y="2395959"/>
            <a:ext cx="370390" cy="324092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55575" y="3252486"/>
            <a:ext cx="474562" cy="416689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59747" y="4155311"/>
            <a:ext cx="370390" cy="335666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59747" y="5011838"/>
            <a:ext cx="370390" cy="335666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59747" y="5891514"/>
            <a:ext cx="370390" cy="243068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69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910" y="1109188"/>
            <a:ext cx="104218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21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13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Pituitary stalk interruption syndrome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characterized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following: an ectopic posterior pituitary,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hypoplastic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pituitary, and lack of or significant thinning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pituitary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stalk. On MRI, the ectopic posterior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pituitary appears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high-signal nodule in the area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infundibular recess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third ventricle.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 deficiency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common feature.</a:t>
            </a:r>
          </a:p>
          <a:p>
            <a:pPr>
              <a:lnSpc>
                <a:spcPct val="17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septooptic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dysplasia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characterized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midline forebrain abnormalities,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 nerve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hypoplasia, and hypopituitarism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Duplication of the pituitary,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the stalk has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 reported.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cases are often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midline facial abnormalities and many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in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infancy.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84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648" y="2853682"/>
            <a:ext cx="10515600" cy="1325563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</a:rPr>
              <a:t>What about calcium?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Light" panose="020B03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27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54000"/>
            <a:ext cx="9072880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0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DDX of pituitary stalk lesion</a:t>
            </a:r>
          </a:p>
          <a:p>
            <a:r>
              <a:rPr lang="en-US" dirty="0" smtClean="0"/>
              <a:t>Kinds of stalk lesion shape in MRI</a:t>
            </a:r>
          </a:p>
          <a:p>
            <a:r>
              <a:rPr lang="en-US" dirty="0" smtClean="0"/>
              <a:t>DDX of any shape</a:t>
            </a:r>
          </a:p>
          <a:p>
            <a:r>
              <a:rPr lang="en-US" dirty="0" smtClean="0"/>
              <a:t>What DX close to our patient</a:t>
            </a:r>
          </a:p>
          <a:p>
            <a:r>
              <a:rPr lang="en-US" dirty="0" smtClean="0"/>
              <a:t>What the next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8160"/>
            <a:ext cx="10515600" cy="565880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353637"/>
                </a:solidFill>
                <a:latin typeface="Georgia" panose="02040502050405020303" pitchFamily="18" charset="0"/>
              </a:rPr>
              <a:t>Here is the most important fact on this </a:t>
            </a:r>
            <a:r>
              <a:rPr lang="en-US" dirty="0" smtClean="0">
                <a:solidFill>
                  <a:srgbClr val="353637"/>
                </a:solidFill>
                <a:latin typeface="Georgia" panose="02040502050405020303" pitchFamily="18" charset="0"/>
              </a:rPr>
              <a:t>page: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53637"/>
                </a:solidFill>
                <a:latin typeface="Georgia" panose="02040502050405020303" pitchFamily="18" charset="0"/>
              </a:rPr>
              <a:t>since </a:t>
            </a:r>
            <a:r>
              <a:rPr lang="en-US" dirty="0">
                <a:solidFill>
                  <a:srgbClr val="353637"/>
                </a:solidFill>
                <a:latin typeface="Georgia" panose="02040502050405020303" pitchFamily="18" charset="0"/>
              </a:rPr>
              <a:t>vitamin D is required for humans to absorb calcium in their intestines, </a:t>
            </a:r>
            <a:r>
              <a:rPr lang="en-US" b="1" dirty="0" smtClean="0">
                <a:solidFill>
                  <a:srgbClr val="353637"/>
                </a:solidFill>
                <a:latin typeface="Georgia" panose="02040502050405020303" pitchFamily="18" charset="0"/>
              </a:rPr>
              <a:t>a </a:t>
            </a:r>
            <a:r>
              <a:rPr lang="en-US" b="1" i="1" dirty="0" smtClean="0">
                <a:solidFill>
                  <a:srgbClr val="353637"/>
                </a:solidFill>
                <a:latin typeface="Georgia" panose="02040502050405020303" pitchFamily="18" charset="0"/>
              </a:rPr>
              <a:t>low</a:t>
            </a:r>
            <a:r>
              <a:rPr lang="en-US" b="1" dirty="0">
                <a:solidFill>
                  <a:srgbClr val="353637"/>
                </a:solidFill>
                <a:latin typeface="Georgia" panose="02040502050405020303" pitchFamily="18" charset="0"/>
              </a:rPr>
              <a:t> vitamin D cannot ever be the cause of </a:t>
            </a:r>
            <a:r>
              <a:rPr lang="en-US" b="1" i="1" dirty="0">
                <a:solidFill>
                  <a:srgbClr val="353637"/>
                </a:solidFill>
                <a:latin typeface="Georgia" panose="02040502050405020303" pitchFamily="18" charset="0"/>
              </a:rPr>
              <a:t>high</a:t>
            </a:r>
            <a:r>
              <a:rPr lang="en-US" b="1" dirty="0">
                <a:solidFill>
                  <a:srgbClr val="353637"/>
                </a:solidFill>
                <a:latin typeface="Georgia" panose="02040502050405020303" pitchFamily="18" charset="0"/>
              </a:rPr>
              <a:t> blood calcium</a:t>
            </a:r>
            <a:r>
              <a:rPr lang="en-US" dirty="0">
                <a:solidFill>
                  <a:srgbClr val="353637"/>
                </a:solidFill>
                <a:latin typeface="Georgia" panose="02040502050405020303" pitchFamily="18" charset="0"/>
              </a:rPr>
              <a:t>. This fact is not debatable.  </a:t>
            </a:r>
            <a:endParaRPr lang="en-US" dirty="0" smtClean="0">
              <a:solidFill>
                <a:srgbClr val="353637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53637"/>
                </a:solidFill>
                <a:latin typeface="Georgia" panose="02040502050405020303" pitchFamily="18" charset="0"/>
              </a:rPr>
              <a:t>Thus</a:t>
            </a:r>
            <a:r>
              <a:rPr lang="en-US" dirty="0">
                <a:solidFill>
                  <a:srgbClr val="353637"/>
                </a:solidFill>
                <a:latin typeface="Georgia" panose="02040502050405020303" pitchFamily="18" charset="0"/>
              </a:rPr>
              <a:t>, if you have a low vitamin D and your calcium is above 10.0, then the high calcium in your blood must have come from somewhere else other than your diet (it came from your bones). Thus, </a:t>
            </a:r>
            <a:r>
              <a:rPr lang="en-US" u="sng" dirty="0">
                <a:solidFill>
                  <a:srgbClr val="FF0000"/>
                </a:solidFill>
                <a:latin typeface="Georgia" panose="02040502050405020303" pitchFamily="18" charset="0"/>
              </a:rPr>
              <a:t>if you have a low vitamin D, and a calcium level above 10.1, then you are almost guaranteed to have primary hyperparathyroidism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4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 step?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 am suggested BX of lesion Because of size and progression</a:t>
            </a:r>
          </a:p>
          <a:p>
            <a:r>
              <a:rPr lang="en-US" dirty="0" smtClean="0"/>
              <a:t>Correction of vitamin D</a:t>
            </a:r>
          </a:p>
          <a:p>
            <a:r>
              <a:rPr lang="en-US" dirty="0"/>
              <a:t>Repeated IPTH after </a:t>
            </a:r>
            <a:r>
              <a:rPr lang="en-US" dirty="0" smtClean="0"/>
              <a:t>correction</a:t>
            </a:r>
            <a:endParaRPr lang="en-US" dirty="0"/>
          </a:p>
          <a:p>
            <a:r>
              <a:rPr lang="en-US" dirty="0" smtClean="0"/>
              <a:t>Urine 24 hours for </a:t>
            </a:r>
            <a:r>
              <a:rPr lang="en-US" dirty="0" err="1" smtClean="0"/>
              <a:t>hypercalciuria</a:t>
            </a:r>
            <a:endParaRPr lang="en-US" dirty="0" smtClean="0"/>
          </a:p>
          <a:p>
            <a:r>
              <a:rPr lang="en-US" dirty="0" smtClean="0"/>
              <a:t>GTT for elevated IGF-1</a:t>
            </a:r>
          </a:p>
          <a:p>
            <a:r>
              <a:rPr lang="en-US" dirty="0" smtClean="0"/>
              <a:t>Consider MEN_1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5768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Lymphocytic </a:t>
            </a:r>
            <a:r>
              <a:rPr lang="en-US" dirty="0" err="1"/>
              <a:t>hypophysitis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affects the anterior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pituitary,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rarely involves the posterior pituitary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probable diagnosis of lymphocytic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hypophysitis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on the basis of clinical, laboratory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imaging findings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however histopathology is required for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definitive diagnosis.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literature supports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supraphysiological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doses of glucocorticoids when there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significant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enlargement of the pituitary or PS, CDI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hypopituitarism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150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054"/>
          </a:xfrm>
        </p:spPr>
        <p:txBody>
          <a:bodyPr/>
          <a:lstStyle/>
          <a:p>
            <a:r>
              <a:rPr lang="en-US" dirty="0" err="1"/>
              <a:t>Neurosarcoidosis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850"/>
            <a:ext cx="10515600" cy="507162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neurosarcoidosis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in 5–15% of cases and usually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context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widespread disease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pituitary, PS or hypothalamus are affected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patients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neurosarcoidosis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Neurosarcoidosis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requires a tissue sample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diagnosis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Serum ACE is a useful preliminary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(specificity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95%, sensitivity 24–76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imaging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useful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it is abnormal in up to 90% of patients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sarcoidosis.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ACE in the CSF is highly specific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94– 95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 but lacks sensitivity (24–55%) and therefore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recommended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first-line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0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56" y="1338606"/>
            <a:ext cx="11755224" cy="46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767" y="970960"/>
            <a:ext cx="11227323" cy="55429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38940" y="4186410"/>
            <a:ext cx="3690650" cy="429657"/>
          </a:xfrm>
          <a:prstGeom prst="rect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5229"/>
            <a:ext cx="10515600" cy="51117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etiological spectrum of these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lesions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and can be divided in 3 categories: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neoplastic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inflammatory/infectious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chronicity it is unlikely to be malignant cause so I can not consider it.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the lesion was not cystic so DDX of cystic can not be consider.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DX limited to some congenital or inflammatory cases.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04" y="999240"/>
            <a:ext cx="11755225" cy="48359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5600" y="1615440"/>
            <a:ext cx="3017520" cy="316992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909089" y="1615440"/>
            <a:ext cx="3817855" cy="41066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05394" y="1615440"/>
            <a:ext cx="4100660" cy="4059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0767" y="3327662"/>
            <a:ext cx="1989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1913" y="2997724"/>
            <a:ext cx="2158739" cy="94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0767" y="2234153"/>
            <a:ext cx="3007151" cy="669303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825" y="641022"/>
            <a:ext cx="9068585" cy="5712643"/>
          </a:xfrm>
          <a:prstGeom prst="rect">
            <a:avLst/>
          </a:prstGeom>
          <a:noFill/>
          <a:ln cmpd="thickThin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180080" y="3373120"/>
            <a:ext cx="2824480" cy="25704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791</Words>
  <Application>Microsoft Office PowerPoint</Application>
  <PresentationFormat>Widescreen</PresentationFormat>
  <Paragraphs>70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Abadi MT Condensed Light</vt:lpstr>
      <vt:lpstr>Arial</vt:lpstr>
      <vt:lpstr>Calibri</vt:lpstr>
      <vt:lpstr>Calibri Light</vt:lpstr>
      <vt:lpstr>Georgia</vt:lpstr>
      <vt:lpstr>Times New Roman</vt:lpstr>
      <vt:lpstr>Office Theme</vt:lpstr>
      <vt:lpstr>Pituitary Stalk Lesions</vt:lpstr>
      <vt:lpstr>Problem list</vt:lpstr>
      <vt:lpstr>AGENDA</vt:lpstr>
      <vt:lpstr>PowerPoint Presentation</vt:lpstr>
      <vt:lpstr>PowerPoint Presentation</vt:lpstr>
      <vt:lpstr>PowerPoint Presentation</vt:lpstr>
      <vt:lpstr>In our patient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Investigating a pituitary stalk lesion</vt:lpstr>
      <vt:lpstr>Incidental pituitary stalk lesion</vt:lpstr>
      <vt:lpstr>BX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Congenital lesions</vt:lpstr>
      <vt:lpstr>What about calcium?</vt:lpstr>
      <vt:lpstr>PowerPoint Presentation</vt:lpstr>
      <vt:lpstr>PowerPoint Presentation</vt:lpstr>
      <vt:lpstr>What is next step?</vt:lpstr>
      <vt:lpstr>Lymphocytic hypophysitis</vt:lpstr>
      <vt:lpstr>Neurosarcoidosis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Pituitary Stalk Lesions</dc:title>
  <dc:creator>omid</dc:creator>
  <cp:lastModifiedBy>user</cp:lastModifiedBy>
  <cp:revision>49</cp:revision>
  <dcterms:created xsi:type="dcterms:W3CDTF">2018-04-13T06:57:11Z</dcterms:created>
  <dcterms:modified xsi:type="dcterms:W3CDTF">2018-04-16T04:51:32Z</dcterms:modified>
</cp:coreProperties>
</file>