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996" r:id="rId1"/>
  </p:sldMasterIdLst>
  <p:sldIdLst>
    <p:sldId id="318" r:id="rId2"/>
    <p:sldId id="320" r:id="rId3"/>
    <p:sldId id="259" r:id="rId4"/>
    <p:sldId id="285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6" r:id="rId20"/>
    <p:sldId id="278" r:id="rId21"/>
    <p:sldId id="279" r:id="rId22"/>
    <p:sldId id="280" r:id="rId23"/>
    <p:sldId id="281" r:id="rId24"/>
    <p:sldId id="282" r:id="rId25"/>
    <p:sldId id="283" r:id="rId26"/>
    <p:sldId id="286" r:id="rId27"/>
    <p:sldId id="284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09" r:id="rId51"/>
    <p:sldId id="310" r:id="rId52"/>
    <p:sldId id="317" r:id="rId53"/>
    <p:sldId id="311" r:id="rId54"/>
    <p:sldId id="312" r:id="rId55"/>
    <p:sldId id="313" r:id="rId56"/>
    <p:sldId id="314" r:id="rId57"/>
    <p:sldId id="315" r:id="rId58"/>
    <p:sldId id="316" r:id="rId59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380"/>
    <p:restoredTop sz="94660"/>
  </p:normalViewPr>
  <p:slideViewPr>
    <p:cSldViewPr>
      <p:cViewPr varScale="1">
        <p:scale>
          <a:sx n="79" d="100"/>
          <a:sy n="79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5A002-AAB6-4689-BC2B-3613F41E82A5}" type="datetimeFigureOut">
              <a:rPr lang="fa-IR" smtClean="0"/>
              <a:t>01/02/1436</a:t>
            </a:fld>
            <a:endParaRPr lang="fa-I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CCFB51-3F26-406A-B6EE-81F7821F126A}" type="slidenum">
              <a:rPr lang="fa-IR" smtClean="0"/>
              <a:t>‹#›</a:t>
            </a:fld>
            <a:endParaRPr lang="fa-I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a-I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5A002-AAB6-4689-BC2B-3613F41E82A5}" type="datetimeFigureOut">
              <a:rPr lang="fa-IR" smtClean="0"/>
              <a:t>01/02/1436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FB51-3F26-406A-B6EE-81F7821F126A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5A002-AAB6-4689-BC2B-3613F41E82A5}" type="datetimeFigureOut">
              <a:rPr lang="fa-IR" smtClean="0"/>
              <a:t>01/02/1436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FB51-3F26-406A-B6EE-81F7821F126A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5A002-AAB6-4689-BC2B-3613F41E82A5}" type="datetimeFigureOut">
              <a:rPr lang="fa-IR" smtClean="0"/>
              <a:t>01/02/1436</a:t>
            </a:fld>
            <a:endParaRPr lang="fa-IR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CCFB51-3F26-406A-B6EE-81F7821F126A}" type="slidenum">
              <a:rPr lang="fa-IR" smtClean="0"/>
              <a:t>‹#›</a:t>
            </a:fld>
            <a:endParaRPr lang="fa-IR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5A002-AAB6-4689-BC2B-3613F41E82A5}" type="datetimeFigureOut">
              <a:rPr lang="fa-IR" smtClean="0"/>
              <a:t>01/02/1436</a:t>
            </a:fld>
            <a:endParaRPr lang="fa-IR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CCFB51-3F26-406A-B6EE-81F7821F126A}" type="slidenum">
              <a:rPr lang="fa-IR" smtClean="0"/>
              <a:t>‹#›</a:t>
            </a:fld>
            <a:endParaRPr lang="fa-I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5A002-AAB6-4689-BC2B-3613F41E82A5}" type="datetimeFigureOut">
              <a:rPr lang="fa-IR" smtClean="0"/>
              <a:t>01/02/1436</a:t>
            </a:fld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CCFB51-3F26-406A-B6EE-81F7821F126A}" type="slidenum">
              <a:rPr lang="fa-IR" smtClean="0"/>
              <a:t>‹#›</a:t>
            </a:fld>
            <a:endParaRPr lang="fa-I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5A002-AAB6-4689-BC2B-3613F41E82A5}" type="datetimeFigureOut">
              <a:rPr lang="fa-IR" smtClean="0"/>
              <a:t>01/02/1436</a:t>
            </a:fld>
            <a:endParaRPr lang="fa-IR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CCFB51-3F26-406A-B6EE-81F7821F126A}" type="slidenum">
              <a:rPr lang="fa-IR" smtClean="0"/>
              <a:t>‹#›</a:t>
            </a:fld>
            <a:endParaRPr lang="fa-IR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5A002-AAB6-4689-BC2B-3613F41E82A5}" type="datetimeFigureOut">
              <a:rPr lang="fa-IR" smtClean="0"/>
              <a:t>01/02/1436</a:t>
            </a:fld>
            <a:endParaRPr lang="fa-I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CCFB51-3F26-406A-B6EE-81F7821F126A}" type="slidenum">
              <a:rPr lang="fa-IR" smtClean="0"/>
              <a:t>‹#›</a:t>
            </a:fld>
            <a:endParaRPr lang="fa-I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5A002-AAB6-4689-BC2B-3613F41E82A5}" type="datetimeFigureOut">
              <a:rPr lang="fa-IR" smtClean="0"/>
              <a:t>01/02/1436</a:t>
            </a:fld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CCFB51-3F26-406A-B6EE-81F7821F126A}" type="slidenum">
              <a:rPr lang="fa-IR" smtClean="0"/>
              <a:t>‹#›</a:t>
            </a:fld>
            <a:endParaRPr lang="fa-I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5A002-AAB6-4689-BC2B-3613F41E82A5}" type="datetimeFigureOut">
              <a:rPr lang="fa-IR" smtClean="0"/>
              <a:t>01/02/1436</a:t>
            </a:fld>
            <a:endParaRPr lang="fa-I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CCFB51-3F26-406A-B6EE-81F7821F126A}" type="slidenum">
              <a:rPr lang="fa-IR" smtClean="0"/>
              <a:t>‹#›</a:t>
            </a:fld>
            <a:endParaRPr lang="fa-I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5A002-AAB6-4689-BC2B-3613F41E82A5}" type="datetimeFigureOut">
              <a:rPr lang="fa-IR" smtClean="0"/>
              <a:t>01/02/1436</a:t>
            </a:fld>
            <a:endParaRPr lang="fa-I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CCFB51-3F26-406A-B6EE-81F7821F126A}" type="slidenum">
              <a:rPr lang="fa-IR" smtClean="0"/>
              <a:t>‹#›</a:t>
            </a:fld>
            <a:endParaRPr lang="fa-IR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a-I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6645A002-AAB6-4689-BC2B-3613F41E82A5}" type="datetimeFigureOut">
              <a:rPr lang="fa-IR" smtClean="0"/>
              <a:t>01/02/1436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7FCCFB51-3F26-406A-B6EE-81F7821F126A}" type="slidenum">
              <a:rPr lang="fa-IR" smtClean="0"/>
              <a:t>‹#›</a:t>
            </a:fld>
            <a:endParaRPr lang="fa-I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l" defTabSz="914400" rtl="1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74320" indent="-256032" algn="r" defTabSz="914400" rtl="1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r" defTabSz="914400" rtl="1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r" defTabSz="914400" rtl="1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r" defTabSz="914400" rtl="1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r" defTabSz="914400" rtl="1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r" defTabSz="914400" rtl="1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r" defTabSz="914400" rtl="1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r" defTabSz="914400" rtl="1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r" defTabSz="914400" rtl="1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Documents and Settings\Guest\Desktop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6408"/>
            <a:ext cx="9001000" cy="6943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55267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Rectangle 2"/>
          <p:cNvSpPr/>
          <p:nvPr/>
        </p:nvSpPr>
        <p:spPr>
          <a:xfrm>
            <a:off x="251520" y="332656"/>
            <a:ext cx="856895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b="1" dirty="0" smtClean="0"/>
              <a:t>ASIA</a:t>
            </a:r>
          </a:p>
          <a:p>
            <a:pPr algn="l"/>
            <a:r>
              <a:rPr lang="en-US" sz="2000" b="1" dirty="0" smtClean="0">
                <a:solidFill>
                  <a:srgbClr val="FFFF00"/>
                </a:solidFill>
              </a:rPr>
              <a:t> china :asymptomatic </a:t>
            </a:r>
            <a:r>
              <a:rPr lang="en-US" sz="2000" b="1" dirty="0">
                <a:solidFill>
                  <a:srgbClr val="FFFF00"/>
                </a:solidFill>
              </a:rPr>
              <a:t>cases increased from less than 20% </a:t>
            </a:r>
            <a:r>
              <a:rPr lang="en-US" sz="2000" b="1" dirty="0" smtClean="0">
                <a:solidFill>
                  <a:srgbClr val="FFFF00"/>
                </a:solidFill>
              </a:rPr>
              <a:t>before 2006 </a:t>
            </a:r>
            <a:r>
              <a:rPr lang="en-US" sz="2000" b="1" dirty="0">
                <a:solidFill>
                  <a:srgbClr val="FFFF00"/>
                </a:solidFill>
              </a:rPr>
              <a:t>to approximately 50% in 2007–2010. </a:t>
            </a:r>
            <a:r>
              <a:rPr lang="en-US" sz="2000" b="1" dirty="0" smtClean="0">
                <a:solidFill>
                  <a:srgbClr val="FFFF00"/>
                </a:solidFill>
              </a:rPr>
              <a:t>( </a:t>
            </a:r>
            <a:r>
              <a:rPr lang="en-US" sz="2000" b="1" dirty="0">
                <a:solidFill>
                  <a:srgbClr val="FFFF00"/>
                </a:solidFill>
              </a:rPr>
              <a:t>serum calcium </a:t>
            </a:r>
            <a:r>
              <a:rPr lang="en-US" sz="2000" b="1" dirty="0" smtClean="0">
                <a:solidFill>
                  <a:srgbClr val="FFFF00"/>
                </a:solidFill>
              </a:rPr>
              <a:t>testing/thyroid US).</a:t>
            </a:r>
          </a:p>
          <a:p>
            <a:pPr algn="l"/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>
                <a:solidFill>
                  <a:srgbClr val="FFFF00"/>
                </a:solidFill>
              </a:rPr>
              <a:t>In Hong Kong, asymptomatic PHPT </a:t>
            </a:r>
            <a:r>
              <a:rPr lang="en-US" sz="2000" b="1" dirty="0" smtClean="0">
                <a:solidFill>
                  <a:srgbClr val="FFFF00"/>
                </a:solidFill>
              </a:rPr>
              <a:t>increased </a:t>
            </a:r>
            <a:r>
              <a:rPr lang="en-US" sz="2000" b="1" dirty="0">
                <a:solidFill>
                  <a:srgbClr val="FFFF00"/>
                </a:solidFill>
              </a:rPr>
              <a:t>from 5% in </a:t>
            </a:r>
            <a:r>
              <a:rPr lang="en-US" sz="2000" b="1" dirty="0" smtClean="0">
                <a:solidFill>
                  <a:srgbClr val="FFFF00"/>
                </a:solidFill>
              </a:rPr>
              <a:t>1973–1982 </a:t>
            </a:r>
            <a:r>
              <a:rPr lang="en-US" sz="2000" b="1" dirty="0">
                <a:solidFill>
                  <a:srgbClr val="FFFF00"/>
                </a:solidFill>
              </a:rPr>
              <a:t>to 39% in 1983–1992 </a:t>
            </a:r>
            <a:r>
              <a:rPr lang="en-US" sz="2000" b="1" dirty="0" smtClean="0">
                <a:solidFill>
                  <a:srgbClr val="FFFF00"/>
                </a:solidFill>
              </a:rPr>
              <a:t>to 59</a:t>
            </a:r>
            <a:r>
              <a:rPr lang="en-US" sz="2000" b="1" dirty="0">
                <a:solidFill>
                  <a:srgbClr val="FFFF00"/>
                </a:solidFill>
              </a:rPr>
              <a:t>% in </a:t>
            </a:r>
            <a:r>
              <a:rPr lang="en-US" sz="2000" b="1" dirty="0" smtClean="0">
                <a:solidFill>
                  <a:srgbClr val="FFFF00"/>
                </a:solidFill>
              </a:rPr>
              <a:t>1993–2002</a:t>
            </a:r>
          </a:p>
          <a:p>
            <a:pPr algn="l"/>
            <a:endParaRPr lang="en-US" sz="2000" b="1" dirty="0" smtClean="0">
              <a:solidFill>
                <a:srgbClr val="FFFF00"/>
              </a:solidFill>
            </a:endParaRPr>
          </a:p>
          <a:p>
            <a:pPr algn="l"/>
            <a:r>
              <a:rPr lang="en-US" sz="2000" b="1" dirty="0">
                <a:solidFill>
                  <a:srgbClr val="FFFF00"/>
                </a:solidFill>
              </a:rPr>
              <a:t> other Asian countries (India, </a:t>
            </a:r>
            <a:r>
              <a:rPr lang="en-US" sz="2000" b="1" dirty="0" smtClean="0">
                <a:solidFill>
                  <a:srgbClr val="FFFF00"/>
                </a:solidFill>
              </a:rPr>
              <a:t>Iran, Saudi </a:t>
            </a:r>
            <a:r>
              <a:rPr lang="en-US" sz="2000" b="1" dirty="0">
                <a:solidFill>
                  <a:srgbClr val="FFFF00"/>
                </a:solidFill>
              </a:rPr>
              <a:t>Arabia, Thailand) still </a:t>
            </a:r>
            <a:r>
              <a:rPr lang="en-US" sz="2000" b="1" dirty="0" smtClean="0">
                <a:solidFill>
                  <a:srgbClr val="FFFF00"/>
                </a:solidFill>
              </a:rPr>
              <a:t>report predominantly symptomatic </a:t>
            </a:r>
            <a:r>
              <a:rPr lang="en-US" sz="2000" b="1" dirty="0">
                <a:solidFill>
                  <a:srgbClr val="FFFF00"/>
                </a:solidFill>
              </a:rPr>
              <a:t>disease </a:t>
            </a:r>
            <a:r>
              <a:rPr lang="en-US" sz="2000" b="1" dirty="0" smtClean="0">
                <a:solidFill>
                  <a:srgbClr val="FFFF00"/>
                </a:solidFill>
              </a:rPr>
              <a:t>, and </a:t>
            </a:r>
            <a:r>
              <a:rPr lang="en-US" sz="2000" b="1" dirty="0">
                <a:solidFill>
                  <a:srgbClr val="FFFF00"/>
                </a:solidFill>
              </a:rPr>
              <a:t>asymptomatic PHPT is </a:t>
            </a:r>
            <a:r>
              <a:rPr lang="en-US" sz="2000" b="1" dirty="0" smtClean="0">
                <a:solidFill>
                  <a:srgbClr val="FFFF00"/>
                </a:solidFill>
              </a:rPr>
              <a:t>rare</a:t>
            </a:r>
          </a:p>
          <a:p>
            <a:pPr algn="l"/>
            <a:r>
              <a:rPr lang="en-US" sz="2000" b="1" dirty="0" smtClean="0">
                <a:solidFill>
                  <a:srgbClr val="FFFF00"/>
                </a:solidFill>
              </a:rPr>
              <a:t>(0 </a:t>
            </a:r>
            <a:r>
              <a:rPr lang="en-US" sz="2000" b="1" dirty="0">
                <a:solidFill>
                  <a:srgbClr val="FFFF00"/>
                </a:solidFill>
              </a:rPr>
              <a:t>–2.2%) </a:t>
            </a:r>
            <a:r>
              <a:rPr lang="en-US" sz="2000" b="1" dirty="0" smtClean="0">
                <a:solidFill>
                  <a:srgbClr val="FFFF00"/>
                </a:solidFill>
              </a:rPr>
              <a:t>. </a:t>
            </a:r>
            <a:r>
              <a:rPr lang="en-US" sz="2000" b="1" dirty="0" err="1" smtClean="0">
                <a:solidFill>
                  <a:srgbClr val="FFFF00"/>
                </a:solidFill>
              </a:rPr>
              <a:t>Normocalcemic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>
                <a:solidFill>
                  <a:srgbClr val="FFFF00"/>
                </a:solidFill>
              </a:rPr>
              <a:t>PHPT has not yet been formally described </a:t>
            </a:r>
            <a:r>
              <a:rPr lang="en-US" sz="2000" b="1" dirty="0" smtClean="0">
                <a:solidFill>
                  <a:srgbClr val="FFFF00"/>
                </a:solidFill>
              </a:rPr>
              <a:t>in Asian </a:t>
            </a:r>
            <a:r>
              <a:rPr lang="en-US" sz="2000" b="1" dirty="0">
                <a:solidFill>
                  <a:srgbClr val="FFFF00"/>
                </a:solidFill>
              </a:rPr>
              <a:t>cohort</a:t>
            </a:r>
            <a:endParaRPr lang="fa-IR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74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Rectangle 2"/>
          <p:cNvSpPr/>
          <p:nvPr/>
        </p:nvSpPr>
        <p:spPr>
          <a:xfrm>
            <a:off x="30629" y="332655"/>
            <a:ext cx="8856984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b="1" dirty="0"/>
              <a:t>Question 2: Should regional </a:t>
            </a:r>
            <a:r>
              <a:rPr lang="en-US" sz="2400" b="1" dirty="0" smtClean="0"/>
              <a:t>geographic differences </a:t>
            </a:r>
            <a:r>
              <a:rPr lang="en-US" sz="2400" b="1" dirty="0"/>
              <a:t>in the clinical presentation of </a:t>
            </a:r>
            <a:r>
              <a:rPr lang="en-US" sz="2400" b="1" dirty="0" smtClean="0"/>
              <a:t>PHPT lead </a:t>
            </a:r>
            <a:r>
              <a:rPr lang="en-US" sz="2400" b="1" dirty="0"/>
              <a:t>to regional differences in surgical guidelines</a:t>
            </a:r>
            <a:r>
              <a:rPr lang="en-US" sz="2400" b="1" dirty="0" smtClean="0"/>
              <a:t>?</a:t>
            </a:r>
          </a:p>
          <a:p>
            <a:pPr algn="l"/>
            <a:endParaRPr lang="en-US" sz="2400" b="1" dirty="0">
              <a:solidFill>
                <a:srgbClr val="FFFF00"/>
              </a:solidFill>
            </a:endParaRPr>
          </a:p>
          <a:p>
            <a:pPr algn="l"/>
            <a:r>
              <a:rPr lang="fa-IR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Response</a:t>
            </a:r>
            <a:r>
              <a:rPr lang="en-US" sz="2400" b="1" dirty="0">
                <a:solidFill>
                  <a:srgbClr val="FF0000"/>
                </a:solidFill>
              </a:rPr>
              <a:t>: Not </a:t>
            </a:r>
            <a:r>
              <a:rPr lang="en-US" sz="2400" b="1" dirty="0" smtClean="0">
                <a:solidFill>
                  <a:srgbClr val="FF0000"/>
                </a:solidFill>
              </a:rPr>
              <a:t>yet</a:t>
            </a:r>
          </a:p>
          <a:p>
            <a:pPr algn="l"/>
            <a:endParaRPr lang="en-US" sz="2400" b="1" dirty="0" smtClean="0">
              <a:solidFill>
                <a:srgbClr val="FFFF00"/>
              </a:solidFill>
            </a:endParaRPr>
          </a:p>
          <a:p>
            <a:pPr algn="l"/>
            <a:r>
              <a:rPr lang="en-US" sz="2800" b="1" dirty="0">
                <a:solidFill>
                  <a:srgbClr val="FFFF00"/>
                </a:solidFill>
              </a:rPr>
              <a:t>, </a:t>
            </a:r>
            <a:r>
              <a:rPr lang="en-US" sz="2400" b="1" dirty="0">
                <a:solidFill>
                  <a:srgbClr val="FFFF00"/>
                </a:solidFill>
              </a:rPr>
              <a:t>the disease is </a:t>
            </a:r>
            <a:r>
              <a:rPr lang="en-US" sz="2400" b="1" dirty="0" smtClean="0">
                <a:solidFill>
                  <a:srgbClr val="FFFF00"/>
                </a:solidFill>
              </a:rPr>
              <a:t>changing from </a:t>
            </a:r>
            <a:r>
              <a:rPr lang="en-US" sz="2400" b="1" dirty="0">
                <a:solidFill>
                  <a:srgbClr val="FFFF00"/>
                </a:solidFill>
              </a:rPr>
              <a:t>a high rate </a:t>
            </a:r>
            <a:r>
              <a:rPr lang="en-US" sz="2400" b="1" dirty="0" smtClean="0">
                <a:solidFill>
                  <a:srgbClr val="FFFF00"/>
                </a:solidFill>
              </a:rPr>
              <a:t>of symptomatic </a:t>
            </a:r>
            <a:r>
              <a:rPr lang="en-US" sz="2400" b="1" dirty="0">
                <a:solidFill>
                  <a:srgbClr val="FFFF00"/>
                </a:solidFill>
              </a:rPr>
              <a:t>disease toward a </a:t>
            </a:r>
            <a:r>
              <a:rPr lang="en-US" sz="2400" b="1" dirty="0" smtClean="0">
                <a:solidFill>
                  <a:srgbClr val="FFFF00"/>
                </a:solidFill>
              </a:rPr>
              <a:t>large number </a:t>
            </a:r>
            <a:r>
              <a:rPr lang="en-US" sz="2400" b="1" dirty="0">
                <a:solidFill>
                  <a:srgbClr val="FFFF00"/>
                </a:solidFill>
              </a:rPr>
              <a:t>of asymptomatic patients. In some </a:t>
            </a:r>
            <a:r>
              <a:rPr lang="en-US" sz="2400" b="1" dirty="0" smtClean="0">
                <a:solidFill>
                  <a:srgbClr val="FFFF00"/>
                </a:solidFill>
              </a:rPr>
              <a:t>countries where </a:t>
            </a:r>
            <a:r>
              <a:rPr lang="en-US" sz="2400" b="1" dirty="0">
                <a:solidFill>
                  <a:srgbClr val="FFFF00"/>
                </a:solidFill>
              </a:rPr>
              <a:t>data are available, the </a:t>
            </a:r>
            <a:r>
              <a:rPr lang="en-US" sz="2400" b="1" dirty="0" err="1">
                <a:solidFill>
                  <a:srgbClr val="FFFF00"/>
                </a:solidFill>
              </a:rPr>
              <a:t>normocalcemic</a:t>
            </a:r>
            <a:r>
              <a:rPr lang="en-US" sz="2400" b="1" dirty="0">
                <a:solidFill>
                  <a:srgbClr val="FFFF00"/>
                </a:solidFill>
              </a:rPr>
              <a:t> variant </a:t>
            </a:r>
            <a:r>
              <a:rPr lang="en-US" sz="2400" b="1" dirty="0" smtClean="0">
                <a:solidFill>
                  <a:srgbClr val="FFFF00"/>
                </a:solidFill>
              </a:rPr>
              <a:t>is becoming </a:t>
            </a:r>
            <a:r>
              <a:rPr lang="en-US" sz="2400" b="1" dirty="0">
                <a:solidFill>
                  <a:srgbClr val="FFFF00"/>
                </a:solidFill>
              </a:rPr>
              <a:t>more common. However, it is unclear that </a:t>
            </a:r>
            <a:r>
              <a:rPr lang="fa-IR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thes</a:t>
            </a:r>
            <a:r>
              <a:rPr lang="en-US" sz="2400" b="1" dirty="0" smtClean="0">
                <a:solidFill>
                  <a:srgbClr val="FFFF00"/>
                </a:solidFill>
              </a:rPr>
              <a:t> data </a:t>
            </a:r>
            <a:r>
              <a:rPr lang="en-US" sz="2400" b="1" dirty="0">
                <a:solidFill>
                  <a:srgbClr val="FFFF00"/>
                </a:solidFill>
              </a:rPr>
              <a:t>warrant regional differences in </a:t>
            </a:r>
            <a:r>
              <a:rPr lang="en-US" sz="2400" b="1" dirty="0" smtClean="0">
                <a:solidFill>
                  <a:srgbClr val="FFFF00"/>
                </a:solidFill>
              </a:rPr>
              <a:t>surgical guidelines.</a:t>
            </a:r>
            <a:endParaRPr lang="fa-IR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93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0032" y="-1035496"/>
            <a:ext cx="7543800" cy="914400"/>
          </a:xfrm>
        </p:spPr>
        <p:txBody>
          <a:bodyPr/>
          <a:lstStyle/>
          <a:p>
            <a:endParaRPr lang="fa-IR"/>
          </a:p>
        </p:txBody>
      </p:sp>
      <p:sp>
        <p:nvSpPr>
          <p:cNvPr id="3" name="Rectangle 2"/>
          <p:cNvSpPr/>
          <p:nvPr/>
        </p:nvSpPr>
        <p:spPr>
          <a:xfrm>
            <a:off x="323528" y="476672"/>
            <a:ext cx="813690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b="1" dirty="0" smtClean="0"/>
              <a:t> </a:t>
            </a:r>
            <a:r>
              <a:rPr lang="en-US" sz="2800" b="1" dirty="0"/>
              <a:t>Classical Features—The </a:t>
            </a:r>
            <a:r>
              <a:rPr lang="en-US" sz="2800" b="1" dirty="0" smtClean="0"/>
              <a:t>Skeleton</a:t>
            </a:r>
          </a:p>
          <a:p>
            <a:pPr algn="l"/>
            <a:r>
              <a:rPr lang="en-US" sz="2800" b="1" dirty="0">
                <a:solidFill>
                  <a:srgbClr val="FF0000"/>
                </a:solidFill>
              </a:rPr>
              <a:t>BMD in asymptomatic </a:t>
            </a:r>
            <a:r>
              <a:rPr lang="en-US" sz="2800" b="1" dirty="0" smtClean="0">
                <a:solidFill>
                  <a:srgbClr val="FF0000"/>
                </a:solidFill>
              </a:rPr>
              <a:t>PHP</a:t>
            </a:r>
          </a:p>
          <a:p>
            <a:pPr algn="l"/>
            <a:r>
              <a:rPr lang="en-US" sz="2000" b="1" dirty="0" smtClean="0">
                <a:solidFill>
                  <a:srgbClr val="FFFF00"/>
                </a:solidFill>
              </a:rPr>
              <a:t>DXA </a:t>
            </a:r>
            <a:r>
              <a:rPr lang="en-US" sz="2000" b="1" dirty="0">
                <a:solidFill>
                  <a:srgbClr val="FFFF00"/>
                </a:solidFill>
              </a:rPr>
              <a:t>is a standard of care for the evaluation of </a:t>
            </a:r>
            <a:r>
              <a:rPr lang="en-US" sz="2000" b="1" dirty="0" smtClean="0">
                <a:solidFill>
                  <a:srgbClr val="FFFF00"/>
                </a:solidFill>
              </a:rPr>
              <a:t>PHPT. </a:t>
            </a:r>
            <a:endParaRPr lang="en-US" sz="2000" b="1" dirty="0">
              <a:solidFill>
                <a:srgbClr val="FFFF00"/>
              </a:solidFill>
            </a:endParaRPr>
          </a:p>
          <a:p>
            <a:pPr algn="l"/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>
                <a:solidFill>
                  <a:srgbClr val="FFFF00"/>
                </a:solidFill>
              </a:rPr>
              <a:t>D</a:t>
            </a:r>
            <a:r>
              <a:rPr lang="en-US" sz="2000" b="1" dirty="0" smtClean="0">
                <a:solidFill>
                  <a:srgbClr val="FFFF00"/>
                </a:solidFill>
              </a:rPr>
              <a:t>etermine </a:t>
            </a:r>
            <a:r>
              <a:rPr lang="en-US" sz="2000" b="1" dirty="0">
                <a:solidFill>
                  <a:srgbClr val="FFFF00"/>
                </a:solidFill>
              </a:rPr>
              <a:t>the </a:t>
            </a:r>
            <a:r>
              <a:rPr lang="en-US" sz="2000" b="1" dirty="0">
                <a:solidFill>
                  <a:srgbClr val="FFC000"/>
                </a:solidFill>
              </a:rPr>
              <a:t>advisability of surgery </a:t>
            </a:r>
            <a:r>
              <a:rPr lang="en-US" sz="2000" b="1" dirty="0" smtClean="0">
                <a:solidFill>
                  <a:srgbClr val="FFFF00"/>
                </a:solidFill>
              </a:rPr>
              <a:t>in asymptomatic </a:t>
            </a:r>
            <a:r>
              <a:rPr lang="en-US" sz="2000" b="1" dirty="0">
                <a:solidFill>
                  <a:srgbClr val="FFFF00"/>
                </a:solidFill>
              </a:rPr>
              <a:t>patients 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>
                <a:solidFill>
                  <a:srgbClr val="FFC000"/>
                </a:solidFill>
              </a:rPr>
              <a:t>monitor patients </a:t>
            </a:r>
            <a:r>
              <a:rPr lang="en-US" sz="2000" b="1" dirty="0">
                <a:solidFill>
                  <a:srgbClr val="FFFF00"/>
                </a:solidFill>
              </a:rPr>
              <a:t>over </a:t>
            </a:r>
            <a:r>
              <a:rPr lang="en-US" sz="2000" b="1" dirty="0" smtClean="0">
                <a:solidFill>
                  <a:srgbClr val="FFFF00"/>
                </a:solidFill>
              </a:rPr>
              <a:t>time.</a:t>
            </a:r>
          </a:p>
          <a:p>
            <a:pPr algn="l"/>
            <a:endParaRPr lang="en-US" sz="2000" b="1" dirty="0">
              <a:solidFill>
                <a:srgbClr val="FFFF00"/>
              </a:solidFill>
            </a:endParaRPr>
          </a:p>
          <a:p>
            <a:pPr algn="l"/>
            <a:r>
              <a:rPr lang="en-US" sz="2000" b="1" dirty="0" smtClean="0">
                <a:solidFill>
                  <a:srgbClr val="FFFF00"/>
                </a:solidFill>
              </a:rPr>
              <a:t>bone </a:t>
            </a:r>
            <a:r>
              <a:rPr lang="en-US" sz="2000" b="1" dirty="0">
                <a:solidFill>
                  <a:srgbClr val="FFFF00"/>
                </a:solidFill>
              </a:rPr>
              <a:t>loss </a:t>
            </a:r>
            <a:r>
              <a:rPr lang="en-US" sz="2000" b="1" dirty="0" smtClean="0">
                <a:solidFill>
                  <a:srgbClr val="FFFF00"/>
                </a:solidFill>
              </a:rPr>
              <a:t>is greatest </a:t>
            </a:r>
            <a:r>
              <a:rPr lang="en-US" sz="2000" b="1" dirty="0">
                <a:solidFill>
                  <a:srgbClr val="FFFF00"/>
                </a:solidFill>
              </a:rPr>
              <a:t>at the forearm (33% radius), </a:t>
            </a:r>
            <a:r>
              <a:rPr lang="en-US" sz="2000" b="1" dirty="0" smtClean="0">
                <a:solidFill>
                  <a:srgbClr val="FFFF00"/>
                </a:solidFill>
              </a:rPr>
              <a:t>{cortical bone} </a:t>
            </a:r>
          </a:p>
          <a:p>
            <a:pPr algn="l"/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>
                <a:solidFill>
                  <a:srgbClr val="FFFF00"/>
                </a:solidFill>
              </a:rPr>
              <a:t>least at </a:t>
            </a:r>
            <a:r>
              <a:rPr lang="en-US" sz="2000" b="1" dirty="0" smtClean="0">
                <a:solidFill>
                  <a:srgbClr val="FFFF00"/>
                </a:solidFill>
              </a:rPr>
              <a:t>the lumbar </a:t>
            </a:r>
            <a:r>
              <a:rPr lang="en-US" sz="2000" b="1" dirty="0">
                <a:solidFill>
                  <a:srgbClr val="FFFF00"/>
                </a:solidFill>
              </a:rPr>
              <a:t>spine, </a:t>
            </a:r>
            <a:r>
              <a:rPr lang="en-US" sz="2000" b="1" dirty="0" smtClean="0">
                <a:solidFill>
                  <a:srgbClr val="FFFF00"/>
                </a:solidFill>
              </a:rPr>
              <a:t>{trabecular bone}</a:t>
            </a:r>
          </a:p>
          <a:p>
            <a:pPr algn="l"/>
            <a:endParaRPr lang="en-US" sz="2000" b="1" dirty="0">
              <a:solidFill>
                <a:srgbClr val="FFFF00"/>
              </a:solidFill>
            </a:endParaRPr>
          </a:p>
          <a:p>
            <a:pPr algn="l"/>
            <a:r>
              <a:rPr lang="en-US" sz="2000" b="1" dirty="0">
                <a:solidFill>
                  <a:srgbClr val="FFFF00"/>
                </a:solidFill>
              </a:rPr>
              <a:t>Successful PTX </a:t>
            </a:r>
            <a:r>
              <a:rPr lang="en-US" sz="2000" b="1" dirty="0" smtClean="0">
                <a:solidFill>
                  <a:srgbClr val="FFFF00"/>
                </a:solidFill>
              </a:rPr>
              <a:t>      increases </a:t>
            </a:r>
            <a:r>
              <a:rPr lang="en-US" sz="2000" b="1" dirty="0">
                <a:solidFill>
                  <a:srgbClr val="FFFF00"/>
                </a:solidFill>
              </a:rPr>
              <a:t>in </a:t>
            </a:r>
            <a:r>
              <a:rPr lang="en-US" sz="2000" b="1" dirty="0" smtClean="0">
                <a:solidFill>
                  <a:srgbClr val="FFFF00"/>
                </a:solidFill>
              </a:rPr>
              <a:t>BMD that </a:t>
            </a:r>
            <a:r>
              <a:rPr lang="en-US" sz="2000" b="1" dirty="0">
                <a:solidFill>
                  <a:srgbClr val="FFFF00"/>
                </a:solidFill>
              </a:rPr>
              <a:t>are greatest and most rapid at the lumbar spine </a:t>
            </a:r>
            <a:r>
              <a:rPr lang="en-US" sz="2000" b="1" dirty="0" smtClean="0">
                <a:solidFill>
                  <a:srgbClr val="FFFF00"/>
                </a:solidFill>
              </a:rPr>
              <a:t>and hip</a:t>
            </a:r>
            <a:r>
              <a:rPr lang="en-US" sz="2000" b="1" dirty="0">
                <a:solidFill>
                  <a:srgbClr val="FFFF00"/>
                </a:solidFill>
              </a:rPr>
              <a:t>, followed later </a:t>
            </a:r>
            <a:r>
              <a:rPr lang="en-US" sz="2000" b="1" dirty="0" smtClean="0">
                <a:solidFill>
                  <a:srgbClr val="FFFF00"/>
                </a:solidFill>
              </a:rPr>
              <a:t>by </a:t>
            </a:r>
            <a:r>
              <a:rPr lang="en-US" sz="2000" b="1" dirty="0">
                <a:solidFill>
                  <a:srgbClr val="FFFF00"/>
                </a:solidFill>
              </a:rPr>
              <a:t>increases in the distal 1/3 </a:t>
            </a:r>
            <a:r>
              <a:rPr lang="en-US" sz="2000" b="1" dirty="0" smtClean="0">
                <a:solidFill>
                  <a:srgbClr val="FFFF00"/>
                </a:solidFill>
              </a:rPr>
              <a:t>radius</a:t>
            </a:r>
          </a:p>
          <a:p>
            <a:pPr algn="l"/>
            <a:endParaRPr lang="en-US" sz="2000" b="1" dirty="0" smtClean="0">
              <a:solidFill>
                <a:srgbClr val="FFFF00"/>
              </a:solidFill>
            </a:endParaRPr>
          </a:p>
          <a:p>
            <a:pPr algn="l"/>
            <a:r>
              <a:rPr lang="en-US" sz="2000" b="1" dirty="0">
                <a:solidFill>
                  <a:srgbClr val="FFFF00"/>
                </a:solidFill>
              </a:rPr>
              <a:t>. A meta-analysis :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>
                <a:solidFill>
                  <a:srgbClr val="FFFF00"/>
                </a:solidFill>
              </a:rPr>
              <a:t>increases in BMD are similar with surgery and </a:t>
            </a:r>
            <a:r>
              <a:rPr lang="en-US" sz="2000" b="1" dirty="0" err="1" smtClean="0">
                <a:solidFill>
                  <a:srgbClr val="FFFF00"/>
                </a:solidFill>
              </a:rPr>
              <a:t>antiresorptive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>
                <a:solidFill>
                  <a:srgbClr val="FFFF00"/>
                </a:solidFill>
              </a:rPr>
              <a:t>therapy .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Cinacalcet</a:t>
            </a:r>
            <a:r>
              <a:rPr lang="en-US" sz="2000" b="1" dirty="0" smtClean="0">
                <a:solidFill>
                  <a:srgbClr val="FFFF00"/>
                </a:solidFill>
              </a:rPr>
              <a:t>  </a:t>
            </a:r>
            <a:r>
              <a:rPr lang="en-US" sz="2000" b="1" dirty="0">
                <a:solidFill>
                  <a:srgbClr val="FFFF00"/>
                </a:solidFill>
              </a:rPr>
              <a:t>reduces the </a:t>
            </a:r>
            <a:r>
              <a:rPr lang="en-US" sz="2000" b="1" dirty="0" smtClean="0">
                <a:solidFill>
                  <a:srgbClr val="FFFF00"/>
                </a:solidFill>
              </a:rPr>
              <a:t>elevated serum </a:t>
            </a:r>
            <a:r>
              <a:rPr lang="en-US" sz="2000" b="1" dirty="0">
                <a:solidFill>
                  <a:srgbClr val="FFFF00"/>
                </a:solidFill>
              </a:rPr>
              <a:t>calcium to normal in most subjects but does </a:t>
            </a:r>
            <a:r>
              <a:rPr lang="en-US" sz="2000" b="1" dirty="0" smtClean="0">
                <a:solidFill>
                  <a:srgbClr val="FFFF00"/>
                </a:solidFill>
              </a:rPr>
              <a:t>not improve </a:t>
            </a:r>
            <a:r>
              <a:rPr lang="en-US" sz="2000" b="1" dirty="0">
                <a:solidFill>
                  <a:srgbClr val="FFFF00"/>
                </a:solidFill>
              </a:rPr>
              <a:t>BMD</a:t>
            </a:r>
            <a:endParaRPr lang="fa-IR" sz="2000" b="1" dirty="0">
              <a:solidFill>
                <a:srgbClr val="FFFF00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2291411" y="3537012"/>
            <a:ext cx="288032" cy="21602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8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Rectangle 2"/>
          <p:cNvSpPr/>
          <p:nvPr/>
        </p:nvSpPr>
        <p:spPr>
          <a:xfrm>
            <a:off x="251520" y="332656"/>
            <a:ext cx="856895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b="1" dirty="0"/>
              <a:t>Bone turnover markers in </a:t>
            </a:r>
            <a:r>
              <a:rPr lang="en-US" sz="2400" b="1" dirty="0" smtClean="0"/>
              <a:t>PHPT</a:t>
            </a:r>
          </a:p>
          <a:p>
            <a:pPr algn="l"/>
            <a:endParaRPr lang="en-US" sz="2400" b="1" dirty="0" smtClean="0">
              <a:solidFill>
                <a:srgbClr val="FFFF00"/>
              </a:solidFill>
            </a:endParaRPr>
          </a:p>
          <a:p>
            <a:pPr algn="l"/>
            <a:r>
              <a:rPr lang="en-US" sz="2000" b="1" dirty="0" smtClean="0">
                <a:solidFill>
                  <a:srgbClr val="FFFF00"/>
                </a:solidFill>
              </a:rPr>
              <a:t> Half of </a:t>
            </a:r>
            <a:r>
              <a:rPr lang="en-US" sz="2000" b="1" dirty="0">
                <a:solidFill>
                  <a:srgbClr val="FFFF00"/>
                </a:solidFill>
              </a:rPr>
              <a:t>patients with PHPT </a:t>
            </a:r>
            <a:r>
              <a:rPr lang="en-US" sz="2000" b="1" dirty="0" smtClean="0">
                <a:solidFill>
                  <a:srgbClr val="FFFF00"/>
                </a:solidFill>
              </a:rPr>
              <a:t>have </a:t>
            </a:r>
            <a:r>
              <a:rPr lang="en-US" sz="2000" b="1" dirty="0" smtClean="0">
                <a:solidFill>
                  <a:srgbClr val="FF0000"/>
                </a:solidFill>
              </a:rPr>
              <a:t>increased bone turnover markers</a:t>
            </a:r>
            <a:r>
              <a:rPr lang="en-US" sz="2000" b="1" dirty="0" smtClean="0">
                <a:solidFill>
                  <a:srgbClr val="FFFF00"/>
                </a:solidFill>
              </a:rPr>
              <a:t>.</a:t>
            </a:r>
          </a:p>
          <a:p>
            <a:pPr algn="l"/>
            <a:r>
              <a:rPr lang="en-US" sz="2000" b="1" dirty="0" smtClean="0">
                <a:solidFill>
                  <a:srgbClr val="FFFF00"/>
                </a:solidFill>
              </a:rPr>
              <a:t> In </a:t>
            </a:r>
            <a:r>
              <a:rPr lang="en-US" sz="2000" b="1" dirty="0">
                <a:solidFill>
                  <a:srgbClr val="FFFF00"/>
                </a:solidFill>
              </a:rPr>
              <a:t>the absence of intervention, markers tend to be </a:t>
            </a:r>
            <a:r>
              <a:rPr lang="en-US" sz="2000" b="1" dirty="0" smtClean="0">
                <a:solidFill>
                  <a:srgbClr val="FFFF00"/>
                </a:solidFill>
              </a:rPr>
              <a:t>stable for years </a:t>
            </a:r>
          </a:p>
          <a:p>
            <a:pPr algn="l"/>
            <a:endParaRPr lang="en-US" sz="2000" b="1" dirty="0">
              <a:solidFill>
                <a:srgbClr val="FFFF00"/>
              </a:solidFill>
            </a:endParaRPr>
          </a:p>
          <a:p>
            <a:pPr algn="l"/>
            <a:r>
              <a:rPr lang="en-US" sz="2000" b="1" dirty="0" err="1" smtClean="0">
                <a:solidFill>
                  <a:srgbClr val="FF0000"/>
                </a:solidFill>
              </a:rPr>
              <a:t>Parathyroidectomy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>
                <a:solidFill>
                  <a:srgbClr val="FFFF00"/>
                </a:solidFill>
              </a:rPr>
              <a:t>results in </a:t>
            </a:r>
            <a:r>
              <a:rPr lang="en-US" sz="2000" b="1" dirty="0" smtClean="0">
                <a:solidFill>
                  <a:srgbClr val="FFFF00"/>
                </a:solidFill>
              </a:rPr>
              <a:t>a normalization </a:t>
            </a:r>
            <a:r>
              <a:rPr lang="en-US" sz="2000" b="1" dirty="0">
                <a:solidFill>
                  <a:srgbClr val="FFFF00"/>
                </a:solidFill>
              </a:rPr>
              <a:t>of bone markers. </a:t>
            </a:r>
          </a:p>
          <a:p>
            <a:pPr algn="l"/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>
                <a:solidFill>
                  <a:srgbClr val="FFFF00"/>
                </a:solidFill>
              </a:rPr>
              <a:t>h</a:t>
            </a:r>
            <a:r>
              <a:rPr lang="en-US" sz="2000" b="1" dirty="0" smtClean="0">
                <a:solidFill>
                  <a:srgbClr val="FFFF00"/>
                </a:solidFill>
              </a:rPr>
              <a:t>igher </a:t>
            </a:r>
            <a:r>
              <a:rPr lang="en-US" sz="2000" b="1" dirty="0">
                <a:solidFill>
                  <a:srgbClr val="FFFF00"/>
                </a:solidFill>
              </a:rPr>
              <a:t>preoperative markers associated </a:t>
            </a:r>
            <a:r>
              <a:rPr lang="en-US" sz="2000" b="1" dirty="0" smtClean="0">
                <a:solidFill>
                  <a:srgbClr val="FFFF00"/>
                </a:solidFill>
              </a:rPr>
              <a:t>with greater </a:t>
            </a:r>
            <a:r>
              <a:rPr lang="en-US" sz="2000" b="1" dirty="0">
                <a:solidFill>
                  <a:srgbClr val="FFFF00"/>
                </a:solidFill>
              </a:rPr>
              <a:t>postoperative </a:t>
            </a:r>
            <a:r>
              <a:rPr lang="en-US" sz="2000" b="1" dirty="0" smtClean="0">
                <a:solidFill>
                  <a:srgbClr val="FFFF00"/>
                </a:solidFill>
              </a:rPr>
              <a:t>increases in BMD</a:t>
            </a:r>
          </a:p>
          <a:p>
            <a:pPr algn="l"/>
            <a:endParaRPr lang="en-US" sz="2000" b="1" dirty="0">
              <a:solidFill>
                <a:srgbClr val="FFFF00"/>
              </a:solidFill>
            </a:endParaRPr>
          </a:p>
          <a:p>
            <a:pPr algn="l"/>
            <a:endParaRPr lang="fa-IR" sz="2000" b="1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1520" y="3501008"/>
            <a:ext cx="82809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>
                <a:solidFill>
                  <a:srgbClr val="FFFF00"/>
                </a:solidFill>
              </a:rPr>
              <a:t>E</a:t>
            </a:r>
            <a:r>
              <a:rPr lang="en-US" sz="2000" b="1" dirty="0" smtClean="0">
                <a:solidFill>
                  <a:srgbClr val="FFFF00"/>
                </a:solidFill>
              </a:rPr>
              <a:t>strogen therapy </a:t>
            </a:r>
            <a:r>
              <a:rPr lang="en-US" sz="2000" b="1" dirty="0">
                <a:solidFill>
                  <a:srgbClr val="FFFF00"/>
                </a:solidFill>
              </a:rPr>
              <a:t>and </a:t>
            </a:r>
            <a:r>
              <a:rPr lang="en-US" sz="2000" b="1" dirty="0" err="1">
                <a:solidFill>
                  <a:srgbClr val="FFFF00"/>
                </a:solidFill>
              </a:rPr>
              <a:t>raloxifene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smtClean="0">
                <a:solidFill>
                  <a:srgbClr val="FFFF00"/>
                </a:solidFill>
              </a:rPr>
              <a:t> and alendronate reduce </a:t>
            </a:r>
            <a:r>
              <a:rPr lang="en-US" sz="2000" b="1" dirty="0">
                <a:solidFill>
                  <a:srgbClr val="FFFF00"/>
                </a:solidFill>
              </a:rPr>
              <a:t>bone turnover </a:t>
            </a:r>
            <a:r>
              <a:rPr lang="en-US" sz="2000" b="1" dirty="0" smtClean="0">
                <a:solidFill>
                  <a:srgbClr val="FFFF00"/>
                </a:solidFill>
              </a:rPr>
              <a:t>markers.  </a:t>
            </a:r>
          </a:p>
          <a:p>
            <a:pPr algn="l"/>
            <a:r>
              <a:rPr lang="en-US" sz="2000" b="1" dirty="0" err="1" smtClean="0">
                <a:solidFill>
                  <a:srgbClr val="FFFF00"/>
                </a:solidFill>
              </a:rPr>
              <a:t>Cinacalcet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>
                <a:solidFill>
                  <a:srgbClr val="FFFF00"/>
                </a:solidFill>
              </a:rPr>
              <a:t>therapy </a:t>
            </a:r>
            <a:r>
              <a:rPr lang="en-US" sz="2000" b="1" dirty="0" smtClean="0">
                <a:solidFill>
                  <a:srgbClr val="FFFF00"/>
                </a:solidFill>
              </a:rPr>
              <a:t> lowering </a:t>
            </a:r>
            <a:r>
              <a:rPr lang="en-US" sz="2000" b="1" dirty="0">
                <a:solidFill>
                  <a:srgbClr val="FFFF00"/>
                </a:solidFill>
              </a:rPr>
              <a:t>PTH </a:t>
            </a:r>
            <a:r>
              <a:rPr lang="en-US" sz="2000" b="1" dirty="0" smtClean="0">
                <a:solidFill>
                  <a:srgbClr val="FFFF00"/>
                </a:solidFill>
              </a:rPr>
              <a:t>levels but not BTM</a:t>
            </a:r>
            <a:endParaRPr lang="fa-IR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73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8144" y="-723240"/>
            <a:ext cx="7543800" cy="914400"/>
          </a:xfrm>
        </p:spPr>
        <p:txBody>
          <a:bodyPr/>
          <a:lstStyle/>
          <a:p>
            <a:endParaRPr lang="fa-IR" dirty="0"/>
          </a:p>
        </p:txBody>
      </p:sp>
      <p:sp>
        <p:nvSpPr>
          <p:cNvPr id="3" name="Rectangle 2"/>
          <p:cNvSpPr/>
          <p:nvPr/>
        </p:nvSpPr>
        <p:spPr>
          <a:xfrm>
            <a:off x="221999" y="188640"/>
            <a:ext cx="36744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The bone biopsy in PHPT</a:t>
            </a:r>
            <a:endParaRPr lang="fa-IR" sz="2400" dirty="0"/>
          </a:p>
        </p:txBody>
      </p:sp>
      <p:sp>
        <p:nvSpPr>
          <p:cNvPr id="4" name="Rectangle 3"/>
          <p:cNvSpPr/>
          <p:nvPr/>
        </p:nvSpPr>
        <p:spPr>
          <a:xfrm>
            <a:off x="107504" y="650305"/>
            <a:ext cx="82089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b="1" dirty="0">
                <a:solidFill>
                  <a:srgbClr val="FFFF00"/>
                </a:solidFill>
              </a:rPr>
              <a:t> By dynamic parameters, bone turnover is </a:t>
            </a:r>
            <a:r>
              <a:rPr lang="en-US" sz="2000" b="1" dirty="0" smtClean="0">
                <a:solidFill>
                  <a:srgbClr val="FFFF00"/>
                </a:solidFill>
              </a:rPr>
              <a:t>increased </a:t>
            </a:r>
            <a:r>
              <a:rPr lang="en-US" sz="2000" b="1" dirty="0">
                <a:solidFill>
                  <a:srgbClr val="FFFF00"/>
                </a:solidFill>
              </a:rPr>
              <a:t>in PHPT. </a:t>
            </a:r>
            <a:endParaRPr lang="en-US" sz="2000" b="1" dirty="0" smtClean="0">
              <a:solidFill>
                <a:srgbClr val="FFFF00"/>
              </a:solidFill>
            </a:endParaRPr>
          </a:p>
          <a:p>
            <a:pPr algn="l"/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>
                <a:solidFill>
                  <a:srgbClr val="FFFF00"/>
                </a:solidFill>
              </a:rPr>
              <a:t>M</a:t>
            </a:r>
            <a:r>
              <a:rPr lang="en-US" sz="2000" b="1" dirty="0" smtClean="0">
                <a:solidFill>
                  <a:srgbClr val="FFFF00"/>
                </a:solidFill>
              </a:rPr>
              <a:t>icrostructural </a:t>
            </a:r>
            <a:r>
              <a:rPr lang="en-US" sz="2000" b="1" dirty="0">
                <a:solidFill>
                  <a:srgbClr val="FFFF00"/>
                </a:solidFill>
              </a:rPr>
              <a:t>abnormalities </a:t>
            </a:r>
            <a:r>
              <a:rPr lang="en-US" sz="2000" b="1" dirty="0" smtClean="0">
                <a:solidFill>
                  <a:srgbClr val="FFFF00"/>
                </a:solidFill>
              </a:rPr>
              <a:t>are predominantly </a:t>
            </a:r>
            <a:r>
              <a:rPr lang="en-US" sz="2000" b="1" dirty="0">
                <a:solidFill>
                  <a:srgbClr val="FFFF00"/>
                </a:solidFill>
              </a:rPr>
              <a:t>seen in </a:t>
            </a:r>
            <a:r>
              <a:rPr lang="en-US" sz="2000" b="1" dirty="0" smtClean="0">
                <a:solidFill>
                  <a:srgbClr val="FFFF00"/>
                </a:solidFill>
              </a:rPr>
              <a:t>cortical bone </a:t>
            </a:r>
            <a:r>
              <a:rPr lang="en-US" sz="2000" b="1" dirty="0">
                <a:solidFill>
                  <a:srgbClr val="FFFF00"/>
                </a:solidFill>
              </a:rPr>
              <a:t>(reduced cortical width and increased porosity</a:t>
            </a:r>
            <a:r>
              <a:rPr lang="en-US" sz="2000" b="1" dirty="0" smtClean="0">
                <a:solidFill>
                  <a:srgbClr val="FFFF00"/>
                </a:solidFill>
              </a:rPr>
              <a:t>), whereas </a:t>
            </a:r>
            <a:r>
              <a:rPr lang="en-US" sz="2000" b="1" dirty="0">
                <a:solidFill>
                  <a:srgbClr val="FFFF00"/>
                </a:solidFill>
              </a:rPr>
              <a:t>the trabecular compartment is relatively well </a:t>
            </a:r>
            <a:r>
              <a:rPr lang="en-US" sz="2000" b="1" dirty="0" smtClean="0">
                <a:solidFill>
                  <a:srgbClr val="FFFF00"/>
                </a:solidFill>
              </a:rPr>
              <a:t>preserved.</a:t>
            </a:r>
            <a:endParaRPr lang="fa-IR" sz="2000" b="1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7504" y="2550095"/>
            <a:ext cx="35718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High-resolution imaging</a:t>
            </a:r>
            <a:endParaRPr lang="fa-IR" sz="2400" dirty="0"/>
          </a:p>
        </p:txBody>
      </p:sp>
      <p:sp>
        <p:nvSpPr>
          <p:cNvPr id="6" name="Rectangle 5"/>
          <p:cNvSpPr/>
          <p:nvPr/>
        </p:nvSpPr>
        <p:spPr>
          <a:xfrm>
            <a:off x="221999" y="3212976"/>
            <a:ext cx="82089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b="1" dirty="0">
                <a:solidFill>
                  <a:srgbClr val="FFFF00"/>
                </a:solidFill>
              </a:rPr>
              <a:t>DXA </a:t>
            </a:r>
            <a:r>
              <a:rPr lang="en-US" sz="2000" b="1" dirty="0" smtClean="0">
                <a:solidFill>
                  <a:srgbClr val="FFFF00"/>
                </a:solidFill>
              </a:rPr>
              <a:t>is </a:t>
            </a:r>
            <a:r>
              <a:rPr lang="en-US" sz="2000" b="1" dirty="0">
                <a:solidFill>
                  <a:srgbClr val="FFFF00"/>
                </a:solidFill>
              </a:rPr>
              <a:t>the “</a:t>
            </a:r>
            <a:r>
              <a:rPr lang="en-US" sz="2000" b="1" dirty="0" smtClean="0">
                <a:solidFill>
                  <a:srgbClr val="FFFF00"/>
                </a:solidFill>
              </a:rPr>
              <a:t>gold standard</a:t>
            </a:r>
            <a:r>
              <a:rPr lang="en-US" sz="2000" b="1" dirty="0">
                <a:solidFill>
                  <a:srgbClr val="FFFF00"/>
                </a:solidFill>
              </a:rPr>
              <a:t>” in the evaluation of any metabolic bone </a:t>
            </a:r>
            <a:r>
              <a:rPr lang="en-US" sz="2000" b="1" dirty="0" smtClean="0">
                <a:solidFill>
                  <a:srgbClr val="FFFF00"/>
                </a:solidFill>
              </a:rPr>
              <a:t>disease. </a:t>
            </a:r>
            <a:r>
              <a:rPr lang="en-US" sz="2000" b="1" dirty="0">
                <a:solidFill>
                  <a:srgbClr val="FFFF00"/>
                </a:solidFill>
              </a:rPr>
              <a:t>A</a:t>
            </a:r>
            <a:r>
              <a:rPr lang="en-US" sz="2000" b="1" dirty="0" smtClean="0">
                <a:solidFill>
                  <a:srgbClr val="FFFF00"/>
                </a:solidFill>
              </a:rPr>
              <a:t>real </a:t>
            </a:r>
            <a:r>
              <a:rPr lang="en-US" sz="2000" b="1" dirty="0">
                <a:solidFill>
                  <a:srgbClr val="FFFF00"/>
                </a:solidFill>
              </a:rPr>
              <a:t>quantity (</a:t>
            </a:r>
            <a:r>
              <a:rPr lang="en-US" sz="2000" b="1" dirty="0" smtClean="0">
                <a:solidFill>
                  <a:srgbClr val="FFFF00"/>
                </a:solidFill>
              </a:rPr>
              <a:t>g/cm 2), </a:t>
            </a:r>
            <a:r>
              <a:rPr lang="en-US" sz="2000" b="1" dirty="0">
                <a:solidFill>
                  <a:srgbClr val="FFFF00"/>
                </a:solidFill>
              </a:rPr>
              <a:t>not a true </a:t>
            </a:r>
            <a:r>
              <a:rPr lang="en-US" sz="2000" b="1" dirty="0" smtClean="0">
                <a:solidFill>
                  <a:srgbClr val="FFFF00"/>
                </a:solidFill>
              </a:rPr>
              <a:t>bone density </a:t>
            </a:r>
            <a:r>
              <a:rPr lang="en-US" sz="2000" b="1" dirty="0">
                <a:solidFill>
                  <a:srgbClr val="FFFF00"/>
                </a:solidFill>
              </a:rPr>
              <a:t>(</a:t>
            </a:r>
            <a:r>
              <a:rPr lang="en-US" sz="2000" b="1" dirty="0" smtClean="0">
                <a:solidFill>
                  <a:srgbClr val="FFFF00"/>
                </a:solidFill>
              </a:rPr>
              <a:t>g/cm 3).</a:t>
            </a:r>
          </a:p>
          <a:p>
            <a:pPr algn="l"/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>
                <a:solidFill>
                  <a:srgbClr val="FFFF00"/>
                </a:solidFill>
              </a:rPr>
              <a:t>Quantitative computed </a:t>
            </a:r>
            <a:r>
              <a:rPr lang="en-US" sz="2000" b="1" dirty="0" smtClean="0">
                <a:solidFill>
                  <a:srgbClr val="FFFF00"/>
                </a:solidFill>
              </a:rPr>
              <a:t>tomography </a:t>
            </a:r>
            <a:r>
              <a:rPr lang="en-US" sz="2000" b="1" dirty="0">
                <a:solidFill>
                  <a:srgbClr val="FFFF00"/>
                </a:solidFill>
              </a:rPr>
              <a:t>measures true volumetric BMD (</a:t>
            </a:r>
            <a:r>
              <a:rPr lang="en-US" sz="2000" b="1" dirty="0" smtClean="0">
                <a:solidFill>
                  <a:srgbClr val="FFFF00"/>
                </a:solidFill>
              </a:rPr>
              <a:t>mg/cm3 ), </a:t>
            </a:r>
            <a:r>
              <a:rPr lang="en-US" sz="2000" b="1" dirty="0">
                <a:solidFill>
                  <a:srgbClr val="FFFF00"/>
                </a:solidFill>
              </a:rPr>
              <a:t>and </a:t>
            </a:r>
            <a:r>
              <a:rPr lang="en-US" sz="2000" b="1" dirty="0" smtClean="0">
                <a:solidFill>
                  <a:srgbClr val="FFFF00"/>
                </a:solidFill>
              </a:rPr>
              <a:t>can distinguish </a:t>
            </a:r>
            <a:r>
              <a:rPr lang="en-US" sz="2000" b="1" dirty="0">
                <a:solidFill>
                  <a:srgbClr val="FFFF00"/>
                </a:solidFill>
              </a:rPr>
              <a:t>between cortical and trabecular </a:t>
            </a:r>
            <a:r>
              <a:rPr lang="en-US" sz="2000" b="1" dirty="0" smtClean="0">
                <a:solidFill>
                  <a:srgbClr val="FFFF00"/>
                </a:solidFill>
              </a:rPr>
              <a:t>bone</a:t>
            </a:r>
          </a:p>
          <a:p>
            <a:pPr algn="l"/>
            <a:endParaRPr lang="en-US" sz="2000" b="1" dirty="0">
              <a:solidFill>
                <a:srgbClr val="FFFF00"/>
              </a:solidFill>
            </a:endParaRPr>
          </a:p>
          <a:p>
            <a:pPr algn="l"/>
            <a:endParaRPr lang="fa-IR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27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04664"/>
            <a:ext cx="8743632" cy="4680520"/>
          </a:xfrm>
        </p:spPr>
        <p:txBody>
          <a:bodyPr/>
          <a:lstStyle/>
          <a:p>
            <a:r>
              <a:rPr lang="en-US" sz="3600" b="1" dirty="0" smtClean="0"/>
              <a:t>HRPQCT</a:t>
            </a:r>
            <a:br>
              <a:rPr lang="en-US" sz="3600" b="1" dirty="0" smtClean="0"/>
            </a:br>
            <a:r>
              <a:rPr lang="fa-IR" sz="3600" b="1" dirty="0" smtClean="0"/>
              <a:t> </a:t>
            </a:r>
            <a:r>
              <a:rPr lang="en-US" sz="2400" b="1" dirty="0">
                <a:solidFill>
                  <a:srgbClr val="FFFF00"/>
                </a:solidFill>
              </a:rPr>
              <a:t>Estimate</a:t>
            </a:r>
            <a:r>
              <a:rPr lang="en-US" sz="3600" b="1" dirty="0"/>
              <a:t> </a:t>
            </a:r>
            <a:r>
              <a:rPr lang="en-US" sz="2400" b="1" dirty="0" smtClean="0">
                <a:solidFill>
                  <a:srgbClr val="FFFF00"/>
                </a:solidFill>
              </a:rPr>
              <a:t>bone strength/FX risk/assess age related bone loss/ response to pharmacological treatment for </a:t>
            </a:r>
            <a:r>
              <a:rPr lang="en-US" sz="2400" b="1" dirty="0" err="1" smtClean="0">
                <a:solidFill>
                  <a:srgbClr val="FFFF00"/>
                </a:solidFill>
              </a:rPr>
              <a:t>osteoporesis</a:t>
            </a:r>
            <a:r>
              <a:rPr lang="en-US" sz="2400" b="1" dirty="0" smtClean="0">
                <a:solidFill>
                  <a:srgbClr val="FFFF00"/>
                </a:solidFill>
              </a:rPr>
              <a:t>                        </a:t>
            </a:r>
            <a:r>
              <a:rPr lang="en-US" sz="2400" b="1" dirty="0">
                <a:solidFill>
                  <a:srgbClr val="FFFF00"/>
                </a:solidFill>
              </a:rPr>
              <a:t/>
            </a:r>
            <a:br>
              <a:rPr lang="en-US" sz="2400" b="1" dirty="0">
                <a:solidFill>
                  <a:srgbClr val="FFFF00"/>
                </a:solidFill>
              </a:rPr>
            </a:br>
            <a:r>
              <a:rPr lang="en-US" sz="2400" b="1" dirty="0" smtClean="0">
                <a:solidFill>
                  <a:srgbClr val="FFFF00"/>
                </a:solidFill>
              </a:rPr>
              <a:t>The </a:t>
            </a:r>
            <a:r>
              <a:rPr lang="en-US" sz="2400" b="1" dirty="0">
                <a:solidFill>
                  <a:srgbClr val="FFFF00"/>
                </a:solidFill>
              </a:rPr>
              <a:t>results are more compatible with fracture </a:t>
            </a:r>
            <a:r>
              <a:rPr lang="en-US" sz="2400" b="1" dirty="0" smtClean="0">
                <a:solidFill>
                  <a:srgbClr val="FFFF00"/>
                </a:solidFill>
              </a:rPr>
              <a:t>incidence </a:t>
            </a:r>
            <a:r>
              <a:rPr lang="en-US" sz="2400" b="1" dirty="0">
                <a:solidFill>
                  <a:srgbClr val="FFFF00"/>
                </a:solidFill>
              </a:rPr>
              <a:t>data than the results obtained by DXA or by </a:t>
            </a:r>
            <a:r>
              <a:rPr lang="en-US" sz="2400" b="1" dirty="0" smtClean="0">
                <a:solidFill>
                  <a:srgbClr val="FFFF00"/>
                </a:solidFill>
              </a:rPr>
              <a:t>the bone </a:t>
            </a:r>
            <a:r>
              <a:rPr lang="en-US" sz="2400" b="1" dirty="0">
                <a:solidFill>
                  <a:srgbClr val="FFFF00"/>
                </a:solidFill>
              </a:rPr>
              <a:t>biopsy .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>
                <a:solidFill>
                  <a:srgbClr val="FFFF00"/>
                </a:solidFill>
              </a:rPr>
              <a:t>Unfortunately, </a:t>
            </a:r>
            <a:r>
              <a:rPr lang="en-US" sz="2400" b="1" dirty="0" err="1">
                <a:solidFill>
                  <a:srgbClr val="FFFF00"/>
                </a:solidFill>
              </a:rPr>
              <a:t>HRpQCT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smtClean="0">
                <a:solidFill>
                  <a:srgbClr val="FFFF00"/>
                </a:solidFill>
              </a:rPr>
              <a:t>is available </a:t>
            </a:r>
            <a:r>
              <a:rPr lang="en-US" sz="2400" b="1" dirty="0">
                <a:solidFill>
                  <a:srgbClr val="FFFF00"/>
                </a:solidFill>
              </a:rPr>
              <a:t>in only a few sites in the world and is unlikely </a:t>
            </a:r>
            <a:r>
              <a:rPr lang="en-US" sz="2400" b="1" dirty="0" smtClean="0">
                <a:solidFill>
                  <a:srgbClr val="FFFF00"/>
                </a:solidFill>
              </a:rPr>
              <a:t>to become </a:t>
            </a:r>
            <a:r>
              <a:rPr lang="en-US" sz="2400" b="1" dirty="0">
                <a:solidFill>
                  <a:srgbClr val="FFFF00"/>
                </a:solidFill>
              </a:rPr>
              <a:t>widely </a:t>
            </a:r>
            <a:r>
              <a:rPr lang="en-US" sz="2400" b="1" dirty="0" smtClean="0">
                <a:solidFill>
                  <a:srgbClr val="FFFF00"/>
                </a:solidFill>
              </a:rPr>
              <a:t>used</a:t>
            </a:r>
            <a:br>
              <a:rPr lang="en-US" sz="2400" b="1" dirty="0" smtClean="0">
                <a:solidFill>
                  <a:srgbClr val="FFFF00"/>
                </a:solidFill>
              </a:rPr>
            </a:br>
            <a:r>
              <a:rPr lang="en-US" sz="2400" b="1" dirty="0">
                <a:solidFill>
                  <a:srgbClr val="FFFF00"/>
                </a:solidFill>
              </a:rPr>
              <a:t/>
            </a:r>
            <a:br>
              <a:rPr lang="en-US" sz="2400" b="1" dirty="0">
                <a:solidFill>
                  <a:srgbClr val="FFFF00"/>
                </a:solidFill>
              </a:rPr>
            </a:br>
            <a:r>
              <a:rPr lang="fa-IR" sz="3600" b="1" dirty="0" smtClean="0"/>
              <a:t> </a:t>
            </a:r>
            <a:endParaRPr lang="fa-IR" sz="3600" b="1" dirty="0"/>
          </a:p>
        </p:txBody>
      </p:sp>
    </p:spTree>
    <p:extLst>
      <p:ext uri="{BB962C8B-B14F-4D97-AF65-F5344CB8AC3E}">
        <p14:creationId xmlns:p14="http://schemas.microsoft.com/office/powerpoint/2010/main" val="77120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Rectangle 2"/>
          <p:cNvSpPr/>
          <p:nvPr/>
        </p:nvSpPr>
        <p:spPr>
          <a:xfrm>
            <a:off x="-13226" y="374213"/>
            <a:ext cx="46011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Trabecular bone score (TBS)</a:t>
            </a:r>
            <a:endParaRPr lang="fa-IR" sz="2800" dirty="0"/>
          </a:p>
        </p:txBody>
      </p:sp>
      <p:sp>
        <p:nvSpPr>
          <p:cNvPr id="4" name="Rectangle 3"/>
          <p:cNvSpPr/>
          <p:nvPr/>
        </p:nvSpPr>
        <p:spPr>
          <a:xfrm>
            <a:off x="107504" y="897433"/>
            <a:ext cx="864096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b="1" dirty="0" smtClean="0">
                <a:solidFill>
                  <a:srgbClr val="FFFF00"/>
                </a:solidFill>
              </a:rPr>
              <a:t>Direct </a:t>
            </a:r>
            <a:r>
              <a:rPr lang="en-US" sz="2000" b="1" dirty="0">
                <a:solidFill>
                  <a:srgbClr val="FFFF00"/>
                </a:solidFill>
              </a:rPr>
              <a:t>measures </a:t>
            </a:r>
            <a:r>
              <a:rPr lang="en-US" sz="2000" b="1" dirty="0" smtClean="0">
                <a:solidFill>
                  <a:srgbClr val="FFFF00"/>
                </a:solidFill>
              </a:rPr>
              <a:t>of bone </a:t>
            </a:r>
            <a:r>
              <a:rPr lang="en-US" sz="2000" b="1" dirty="0">
                <a:solidFill>
                  <a:srgbClr val="FFFF00"/>
                </a:solidFill>
              </a:rPr>
              <a:t>microarchitecture and fracture risk and can </a:t>
            </a:r>
            <a:r>
              <a:rPr lang="en-US" sz="2000" b="1" dirty="0" smtClean="0">
                <a:solidFill>
                  <a:srgbClr val="FFFF00"/>
                </a:solidFill>
              </a:rPr>
              <a:t>differentiate between </a:t>
            </a:r>
            <a:r>
              <a:rPr lang="en-US" sz="2000" b="1" dirty="0">
                <a:solidFill>
                  <a:srgbClr val="FFFF00"/>
                </a:solidFill>
              </a:rPr>
              <a:t>bone structures </a:t>
            </a:r>
            <a:r>
              <a:rPr lang="en-US" sz="2000" b="1" dirty="0" smtClean="0">
                <a:solidFill>
                  <a:srgbClr val="FFFF00"/>
                </a:solidFill>
              </a:rPr>
              <a:t>with </a:t>
            </a:r>
            <a:r>
              <a:rPr lang="en-US" sz="2000" b="1" dirty="0">
                <a:solidFill>
                  <a:srgbClr val="FFFF00"/>
                </a:solidFill>
              </a:rPr>
              <a:t>the same </a:t>
            </a:r>
            <a:r>
              <a:rPr lang="en-US" sz="2000" b="1" dirty="0" err="1">
                <a:solidFill>
                  <a:srgbClr val="FFFF00"/>
                </a:solidFill>
              </a:rPr>
              <a:t>aBMD</a:t>
            </a:r>
            <a:r>
              <a:rPr lang="en-US" sz="2000" b="1" dirty="0">
                <a:solidFill>
                  <a:srgbClr val="FFFF00"/>
                </a:solidFill>
              </a:rPr>
              <a:t> but different trabecular </a:t>
            </a:r>
            <a:r>
              <a:rPr lang="en-US" sz="2000" b="1" dirty="0" smtClean="0">
                <a:solidFill>
                  <a:srgbClr val="FFFF00"/>
                </a:solidFill>
              </a:rPr>
              <a:t>micro-architecture.</a:t>
            </a:r>
          </a:p>
          <a:p>
            <a:pPr algn="l"/>
            <a:endParaRPr lang="en-US" sz="2000" b="1" dirty="0" smtClean="0">
              <a:solidFill>
                <a:srgbClr val="FFFF00"/>
              </a:solidFill>
            </a:endParaRPr>
          </a:p>
          <a:p>
            <a:pPr algn="l"/>
            <a:r>
              <a:rPr lang="en-US" sz="2000" b="1" dirty="0">
                <a:solidFill>
                  <a:srgbClr val="FFFF00"/>
                </a:solidFill>
              </a:rPr>
              <a:t>TBS analysis </a:t>
            </a:r>
            <a:r>
              <a:rPr lang="en-US" sz="2000" b="1" dirty="0" smtClean="0">
                <a:solidFill>
                  <a:srgbClr val="FFFF00"/>
                </a:solidFill>
              </a:rPr>
              <a:t>by lumbar spine </a:t>
            </a:r>
            <a:r>
              <a:rPr lang="en-US" sz="2000" b="1" dirty="0">
                <a:solidFill>
                  <a:srgbClr val="FFFF00"/>
                </a:solidFill>
              </a:rPr>
              <a:t>DXA </a:t>
            </a:r>
            <a:r>
              <a:rPr lang="en-US" sz="2000" b="1" dirty="0" smtClean="0">
                <a:solidFill>
                  <a:srgbClr val="FFFF00"/>
                </a:solidFill>
              </a:rPr>
              <a:t>image.</a:t>
            </a:r>
          </a:p>
          <a:p>
            <a:pPr algn="l"/>
            <a:r>
              <a:rPr lang="en-US" sz="2000" b="1" dirty="0">
                <a:solidFill>
                  <a:srgbClr val="FFFF00"/>
                </a:solidFill>
              </a:rPr>
              <a:t>E</a:t>
            </a:r>
            <a:r>
              <a:rPr lang="en-US" sz="2000" b="1" dirty="0" smtClean="0">
                <a:solidFill>
                  <a:srgbClr val="FFFF00"/>
                </a:solidFill>
              </a:rPr>
              <a:t>nhance </a:t>
            </a:r>
            <a:r>
              <a:rPr lang="en-US" sz="2000" b="1" dirty="0">
                <a:solidFill>
                  <a:srgbClr val="FFFF00"/>
                </a:solidFill>
              </a:rPr>
              <a:t>the ability of DXA </a:t>
            </a:r>
            <a:r>
              <a:rPr lang="en-US" sz="2000" b="1" dirty="0" smtClean="0">
                <a:solidFill>
                  <a:srgbClr val="FFFF00"/>
                </a:solidFill>
              </a:rPr>
              <a:t>to discriminate </a:t>
            </a:r>
            <a:r>
              <a:rPr lang="en-US" sz="2000" b="1" dirty="0">
                <a:solidFill>
                  <a:srgbClr val="FFFF00"/>
                </a:solidFill>
              </a:rPr>
              <a:t>those </a:t>
            </a:r>
            <a:r>
              <a:rPr lang="en-US" sz="2000" b="1" dirty="0" smtClean="0">
                <a:solidFill>
                  <a:srgbClr val="FFFF00"/>
                </a:solidFill>
              </a:rPr>
              <a:t>with and </a:t>
            </a:r>
            <a:r>
              <a:rPr lang="en-US" sz="2000" b="1" dirty="0">
                <a:solidFill>
                  <a:srgbClr val="FFFF00"/>
                </a:solidFill>
              </a:rPr>
              <a:t>without fractures and to predict osteoporotic </a:t>
            </a:r>
            <a:r>
              <a:rPr lang="en-US" sz="2000" b="1" dirty="0" smtClean="0">
                <a:solidFill>
                  <a:srgbClr val="FFFF00"/>
                </a:solidFill>
              </a:rPr>
              <a:t>fractures</a:t>
            </a:r>
            <a:r>
              <a:rPr lang="en-US" sz="2000" b="1" dirty="0">
                <a:solidFill>
                  <a:srgbClr val="FFFF00"/>
                </a:solidFill>
              </a:rPr>
              <a:t>, independent of </a:t>
            </a:r>
            <a:r>
              <a:rPr lang="en-US" sz="2000" b="1" dirty="0" err="1" smtClean="0">
                <a:solidFill>
                  <a:srgbClr val="FFFF00"/>
                </a:solidFill>
              </a:rPr>
              <a:t>aBMD</a:t>
            </a:r>
            <a:endParaRPr lang="en-US" sz="2000" b="1" dirty="0" smtClean="0">
              <a:solidFill>
                <a:srgbClr val="FFFF00"/>
              </a:solidFill>
            </a:endParaRPr>
          </a:p>
          <a:p>
            <a:pPr algn="l"/>
            <a:endParaRPr lang="en-US" sz="2000" b="1" dirty="0">
              <a:solidFill>
                <a:srgbClr val="FFFF00"/>
              </a:solidFill>
            </a:endParaRPr>
          </a:p>
          <a:p>
            <a:pPr algn="l"/>
            <a:r>
              <a:rPr lang="en-US" sz="2000" b="1" dirty="0">
                <a:solidFill>
                  <a:srgbClr val="FFFF00"/>
                </a:solidFill>
              </a:rPr>
              <a:t>TBS data are </a:t>
            </a:r>
            <a:r>
              <a:rPr lang="en-US" sz="2000" b="1" dirty="0" smtClean="0">
                <a:solidFill>
                  <a:srgbClr val="FFFF00"/>
                </a:solidFill>
              </a:rPr>
              <a:t>also compatible </a:t>
            </a:r>
            <a:r>
              <a:rPr lang="en-US" sz="2000" b="1" dirty="0">
                <a:solidFill>
                  <a:srgbClr val="FFFF00"/>
                </a:solidFill>
              </a:rPr>
              <a:t>with epidemiological evidence of increased</a:t>
            </a:r>
          </a:p>
          <a:p>
            <a:pPr algn="l"/>
            <a:r>
              <a:rPr lang="en-US" sz="2000" b="1" dirty="0">
                <a:solidFill>
                  <a:srgbClr val="FFFF00"/>
                </a:solidFill>
              </a:rPr>
              <a:t>fracture risk at vertebral and </a:t>
            </a:r>
            <a:r>
              <a:rPr lang="en-US" sz="2000" b="1" dirty="0" err="1">
                <a:solidFill>
                  <a:srgbClr val="FFFF00"/>
                </a:solidFill>
              </a:rPr>
              <a:t>nonvertebral</a:t>
            </a:r>
            <a:r>
              <a:rPr lang="en-US" sz="2000" b="1" dirty="0">
                <a:solidFill>
                  <a:srgbClr val="FFFF00"/>
                </a:solidFill>
              </a:rPr>
              <a:t> sites in PHPT</a:t>
            </a:r>
            <a:endParaRPr lang="fa-IR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6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Rectangle 2"/>
          <p:cNvSpPr/>
          <p:nvPr/>
        </p:nvSpPr>
        <p:spPr>
          <a:xfrm>
            <a:off x="83790" y="260648"/>
            <a:ext cx="39841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Fracture risk in PHPT</a:t>
            </a:r>
            <a:endParaRPr lang="fa-IR" sz="2800" dirty="0"/>
          </a:p>
        </p:txBody>
      </p:sp>
      <p:sp>
        <p:nvSpPr>
          <p:cNvPr id="4" name="Rectangle 3"/>
          <p:cNvSpPr/>
          <p:nvPr/>
        </p:nvSpPr>
        <p:spPr>
          <a:xfrm>
            <a:off x="251520" y="795705"/>
            <a:ext cx="842493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solidFill>
                  <a:srgbClr val="FF0000"/>
                </a:solidFill>
              </a:rPr>
              <a:t>S</a:t>
            </a:r>
            <a:r>
              <a:rPr lang="en-US" sz="2400" dirty="0" smtClean="0">
                <a:solidFill>
                  <a:srgbClr val="FF0000"/>
                </a:solidFill>
              </a:rPr>
              <a:t>tudies limited </a:t>
            </a:r>
            <a:r>
              <a:rPr lang="en-US" sz="2400" dirty="0" smtClean="0">
                <a:solidFill>
                  <a:srgbClr val="FFFF00"/>
                </a:solidFill>
              </a:rPr>
              <a:t>by </a:t>
            </a:r>
            <a:r>
              <a:rPr lang="en-US" sz="2400" dirty="0">
                <a:solidFill>
                  <a:srgbClr val="FFFF00"/>
                </a:solidFill>
              </a:rPr>
              <a:t>their retrospective design, small sample size, </a:t>
            </a:r>
            <a:r>
              <a:rPr lang="en-US" sz="2400" dirty="0" smtClean="0">
                <a:solidFill>
                  <a:srgbClr val="FFFF00"/>
                </a:solidFill>
              </a:rPr>
              <a:t>selection of </a:t>
            </a:r>
            <a:r>
              <a:rPr lang="en-US" sz="2400" dirty="0">
                <a:solidFill>
                  <a:srgbClr val="FFFF00"/>
                </a:solidFill>
              </a:rPr>
              <a:t>patients and controls, and </a:t>
            </a:r>
            <a:r>
              <a:rPr lang="en-US" sz="2400" dirty="0" smtClean="0">
                <a:solidFill>
                  <a:srgbClr val="FFFF00"/>
                </a:solidFill>
              </a:rPr>
              <a:t>variable</a:t>
            </a:r>
          </a:p>
          <a:p>
            <a:pPr algn="l"/>
            <a:r>
              <a:rPr lang="en-US" sz="2400" dirty="0" smtClean="0">
                <a:solidFill>
                  <a:srgbClr val="FFFF00"/>
                </a:solidFill>
              </a:rPr>
              <a:t>definitions </a:t>
            </a:r>
            <a:r>
              <a:rPr lang="en-US" sz="2400" dirty="0">
                <a:solidFill>
                  <a:srgbClr val="FFFF00"/>
                </a:solidFill>
              </a:rPr>
              <a:t>of </a:t>
            </a:r>
            <a:r>
              <a:rPr lang="en-US" sz="2400" dirty="0" smtClean="0">
                <a:solidFill>
                  <a:srgbClr val="FFFF00"/>
                </a:solidFill>
              </a:rPr>
              <a:t>vertebral fractures</a:t>
            </a:r>
          </a:p>
          <a:p>
            <a:pPr algn="l"/>
            <a:endParaRPr lang="en-US" sz="2400" dirty="0">
              <a:solidFill>
                <a:srgbClr val="FFFF00"/>
              </a:solidFill>
            </a:endParaRPr>
          </a:p>
          <a:p>
            <a:pPr algn="l"/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smtClean="0">
                <a:solidFill>
                  <a:srgbClr val="FFFF00"/>
                </a:solidFill>
              </a:rPr>
              <a:t>Although </a:t>
            </a:r>
            <a:r>
              <a:rPr lang="en-US" sz="2400" dirty="0" err="1">
                <a:solidFill>
                  <a:srgbClr val="FF0000"/>
                </a:solidFill>
              </a:rPr>
              <a:t>antiresorptive</a:t>
            </a:r>
            <a:r>
              <a:rPr lang="en-US" sz="2400" dirty="0">
                <a:solidFill>
                  <a:srgbClr val="FFFF00"/>
                </a:solidFill>
              </a:rPr>
              <a:t> drugs increased BMD in placebo-controlled trials, no data are available on whether </a:t>
            </a:r>
            <a:r>
              <a:rPr lang="en-US" sz="2400" dirty="0" smtClean="0">
                <a:solidFill>
                  <a:srgbClr val="FFFF00"/>
                </a:solidFill>
              </a:rPr>
              <a:t>these agents </a:t>
            </a:r>
            <a:r>
              <a:rPr lang="en-US" sz="2400" dirty="0">
                <a:solidFill>
                  <a:srgbClr val="FFFF00"/>
                </a:solidFill>
              </a:rPr>
              <a:t>reduce fracture risk in </a:t>
            </a:r>
            <a:r>
              <a:rPr lang="en-US" sz="2400" dirty="0" smtClean="0">
                <a:solidFill>
                  <a:srgbClr val="FFFF00"/>
                </a:solidFill>
              </a:rPr>
              <a:t>PHPT</a:t>
            </a:r>
          </a:p>
          <a:p>
            <a:pPr algn="l"/>
            <a:endParaRPr lang="en-US" sz="2400" dirty="0">
              <a:solidFill>
                <a:srgbClr val="FFFF00"/>
              </a:solidFill>
            </a:endParaRPr>
          </a:p>
          <a:p>
            <a:pPr algn="l"/>
            <a:r>
              <a:rPr lang="en-US" sz="2400" dirty="0">
                <a:solidFill>
                  <a:srgbClr val="FFFF00"/>
                </a:solidFill>
              </a:rPr>
              <a:t>Overall</a:t>
            </a:r>
            <a:r>
              <a:rPr lang="en-US" sz="2400" dirty="0" smtClean="0">
                <a:solidFill>
                  <a:srgbClr val="FFFF00"/>
                </a:solidFill>
              </a:rPr>
              <a:t>, </a:t>
            </a:r>
            <a:r>
              <a:rPr lang="en-US" sz="2400" dirty="0" smtClean="0">
                <a:solidFill>
                  <a:srgbClr val="FF0000"/>
                </a:solidFill>
              </a:rPr>
              <a:t>increased </a:t>
            </a:r>
            <a:r>
              <a:rPr lang="en-US" sz="2400" dirty="0">
                <a:solidFill>
                  <a:srgbClr val="FF0000"/>
                </a:solidFill>
              </a:rPr>
              <a:t>risk of </a:t>
            </a:r>
            <a:r>
              <a:rPr lang="en-US" sz="2400" dirty="0" smtClean="0">
                <a:solidFill>
                  <a:srgbClr val="FF0000"/>
                </a:solidFill>
              </a:rPr>
              <a:t>fractures </a:t>
            </a:r>
            <a:r>
              <a:rPr lang="en-US" sz="2400" dirty="0" smtClean="0">
                <a:solidFill>
                  <a:srgbClr val="FFFF00"/>
                </a:solidFill>
              </a:rPr>
              <a:t>in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FF00"/>
                </a:solidFill>
              </a:rPr>
              <a:t>PHPT.</a:t>
            </a:r>
          </a:p>
          <a:p>
            <a:pPr algn="l"/>
            <a:endParaRPr lang="en-US" sz="2400" dirty="0" smtClean="0">
              <a:solidFill>
                <a:srgbClr val="FFFF00"/>
              </a:solidFill>
            </a:endParaRPr>
          </a:p>
          <a:p>
            <a:pPr algn="l"/>
            <a:r>
              <a:rPr lang="en-US" sz="2400" dirty="0" smtClean="0">
                <a:solidFill>
                  <a:srgbClr val="FFFF00"/>
                </a:solidFill>
              </a:rPr>
              <a:t>The </a:t>
            </a:r>
            <a:r>
              <a:rPr lang="en-US" sz="2400" dirty="0">
                <a:solidFill>
                  <a:srgbClr val="FFFF00"/>
                </a:solidFill>
              </a:rPr>
              <a:t>risk of </a:t>
            </a:r>
            <a:r>
              <a:rPr lang="en-US" sz="2400" dirty="0">
                <a:solidFill>
                  <a:srgbClr val="FF0000"/>
                </a:solidFill>
              </a:rPr>
              <a:t>forearm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fractures</a:t>
            </a:r>
            <a:r>
              <a:rPr lang="en-US" sz="2400" dirty="0">
                <a:solidFill>
                  <a:srgbClr val="FFFF00"/>
                </a:solidFill>
              </a:rPr>
              <a:t> is increased, </a:t>
            </a:r>
            <a:r>
              <a:rPr lang="en-US" sz="2400" dirty="0" smtClean="0">
                <a:solidFill>
                  <a:srgbClr val="FFFF00"/>
                </a:solidFill>
              </a:rPr>
              <a:t>whereas PHPT </a:t>
            </a:r>
            <a:r>
              <a:rPr lang="en-US" sz="2400" dirty="0">
                <a:solidFill>
                  <a:srgbClr val="FFFF00"/>
                </a:solidFill>
              </a:rPr>
              <a:t>does not seem to be common in patients with </a:t>
            </a:r>
            <a:r>
              <a:rPr lang="en-US" sz="2400" dirty="0" smtClean="0">
                <a:solidFill>
                  <a:srgbClr val="FFFF00"/>
                </a:solidFill>
              </a:rPr>
              <a:t>hip fracture . </a:t>
            </a:r>
            <a:r>
              <a:rPr lang="fa-IR" sz="2400" dirty="0" smtClean="0">
                <a:solidFill>
                  <a:srgbClr val="FFFF00"/>
                </a:solidFill>
              </a:rPr>
              <a:t>.</a:t>
            </a:r>
            <a:endParaRPr lang="en-US" sz="2400" dirty="0" smtClean="0">
              <a:solidFill>
                <a:srgbClr val="FFFF00"/>
              </a:solidFill>
            </a:endParaRPr>
          </a:p>
          <a:p>
            <a:pPr algn="l"/>
            <a:endParaRPr lang="en-US" sz="2400" dirty="0">
              <a:solidFill>
                <a:srgbClr val="FFFF00"/>
              </a:solidFill>
            </a:endParaRPr>
          </a:p>
          <a:p>
            <a:pPr algn="l"/>
            <a:r>
              <a:rPr lang="en-US" sz="2400" dirty="0" smtClean="0">
                <a:solidFill>
                  <a:srgbClr val="FFFF00"/>
                </a:solidFill>
              </a:rPr>
              <a:t>Variable </a:t>
            </a:r>
            <a:r>
              <a:rPr lang="en-US" sz="2400" dirty="0">
                <a:solidFill>
                  <a:srgbClr val="FFFF00"/>
                </a:solidFill>
              </a:rPr>
              <a:t>results </a:t>
            </a:r>
            <a:r>
              <a:rPr lang="en-US" sz="2400" dirty="0" smtClean="0">
                <a:solidFill>
                  <a:srgbClr val="FFFF00"/>
                </a:solidFill>
              </a:rPr>
              <a:t>on the </a:t>
            </a:r>
            <a:r>
              <a:rPr lang="en-US" sz="2400" dirty="0">
                <a:solidFill>
                  <a:srgbClr val="FFFF00"/>
                </a:solidFill>
              </a:rPr>
              <a:t>risk of vertebral fractures</a:t>
            </a:r>
          </a:p>
          <a:p>
            <a:pPr algn="l"/>
            <a:endParaRPr lang="fa-IR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82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Rectangle 2"/>
          <p:cNvSpPr/>
          <p:nvPr/>
        </p:nvSpPr>
        <p:spPr>
          <a:xfrm>
            <a:off x="133287" y="-171400"/>
            <a:ext cx="85689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endParaRPr lang="en-US" sz="2800" dirty="0"/>
          </a:p>
          <a:p>
            <a:pPr algn="l"/>
            <a:r>
              <a:rPr lang="en-US" sz="2800" dirty="0"/>
              <a:t>3A. Do the new data on the skeletal manifestations </a:t>
            </a:r>
            <a:r>
              <a:rPr lang="en-US" sz="2800" dirty="0" smtClean="0"/>
              <a:t>of</a:t>
            </a:r>
          </a:p>
          <a:p>
            <a:pPr algn="l"/>
            <a:r>
              <a:rPr lang="en-US" sz="2800" dirty="0" smtClean="0"/>
              <a:t>PHPT </a:t>
            </a:r>
            <a:r>
              <a:rPr lang="en-US" sz="2800" dirty="0"/>
              <a:t>support a re-examination of skeletal criteria </a:t>
            </a:r>
            <a:r>
              <a:rPr lang="en-US" sz="2800" dirty="0" smtClean="0"/>
              <a:t>for surgery</a:t>
            </a:r>
            <a:r>
              <a:rPr lang="en-US" sz="2800" dirty="0"/>
              <a:t>?</a:t>
            </a:r>
            <a:endParaRPr lang="fa-IR" sz="2800" dirty="0"/>
          </a:p>
        </p:txBody>
      </p:sp>
      <p:sp>
        <p:nvSpPr>
          <p:cNvPr id="4" name="Rectangle 3"/>
          <p:cNvSpPr/>
          <p:nvPr/>
        </p:nvSpPr>
        <p:spPr>
          <a:xfrm>
            <a:off x="395536" y="1859340"/>
            <a:ext cx="82809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solidFill>
                  <a:srgbClr val="FF0000"/>
                </a:solidFill>
              </a:rPr>
              <a:t>Response: Yes. 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FF00"/>
                </a:solidFill>
              </a:rPr>
              <a:t>A</a:t>
            </a:r>
            <a:r>
              <a:rPr lang="en-US" sz="2400" dirty="0" smtClean="0">
                <a:solidFill>
                  <a:srgbClr val="FFFF00"/>
                </a:solidFill>
              </a:rPr>
              <a:t>ssessment </a:t>
            </a:r>
            <a:r>
              <a:rPr lang="en-US" sz="2400" dirty="0">
                <a:solidFill>
                  <a:srgbClr val="FFFF00"/>
                </a:solidFill>
              </a:rPr>
              <a:t>using </a:t>
            </a:r>
            <a:r>
              <a:rPr lang="en-US" sz="2400" dirty="0" smtClean="0">
                <a:solidFill>
                  <a:srgbClr val="FFFF00"/>
                </a:solidFill>
              </a:rPr>
              <a:t>DXA </a:t>
            </a:r>
            <a:r>
              <a:rPr lang="en-US" sz="2400" dirty="0">
                <a:solidFill>
                  <a:srgbClr val="FFFF00"/>
                </a:solidFill>
              </a:rPr>
              <a:t>and the </a:t>
            </a:r>
            <a:r>
              <a:rPr lang="en-US" sz="2400" dirty="0" err="1">
                <a:solidFill>
                  <a:srgbClr val="FFFF00"/>
                </a:solidFill>
              </a:rPr>
              <a:t>transiliac</a:t>
            </a:r>
            <a:r>
              <a:rPr lang="en-US" sz="2400" dirty="0">
                <a:solidFill>
                  <a:srgbClr val="FFFF00"/>
                </a:solidFill>
              </a:rPr>
              <a:t> bone biopsy may not </a:t>
            </a:r>
            <a:r>
              <a:rPr lang="en-US" sz="2400" dirty="0" smtClean="0">
                <a:solidFill>
                  <a:srgbClr val="FFFF00"/>
                </a:solidFill>
              </a:rPr>
              <a:t>accurately reflect </a:t>
            </a:r>
            <a:r>
              <a:rPr lang="en-US" sz="2400" dirty="0">
                <a:solidFill>
                  <a:srgbClr val="FFFF00"/>
                </a:solidFill>
              </a:rPr>
              <a:t>the quality or strength of </a:t>
            </a:r>
            <a:r>
              <a:rPr lang="en-US" sz="2400" dirty="0">
                <a:solidFill>
                  <a:srgbClr val="FF0000"/>
                </a:solidFill>
              </a:rPr>
              <a:t>trabecular </a:t>
            </a:r>
            <a:r>
              <a:rPr lang="en-US" sz="2400" dirty="0">
                <a:solidFill>
                  <a:srgbClr val="FFFF00"/>
                </a:solidFill>
              </a:rPr>
              <a:t>bone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FF00"/>
                </a:solidFill>
              </a:rPr>
              <a:t>in </a:t>
            </a:r>
            <a:r>
              <a:rPr lang="en-US" sz="2400" dirty="0" smtClean="0">
                <a:solidFill>
                  <a:srgbClr val="FFFF00"/>
                </a:solidFill>
              </a:rPr>
              <a:t>PHPT, whereas </a:t>
            </a:r>
            <a:r>
              <a:rPr lang="en-US" sz="2400" dirty="0" smtClean="0">
                <a:solidFill>
                  <a:srgbClr val="FF0000"/>
                </a:solidFill>
              </a:rPr>
              <a:t>cortical </a:t>
            </a:r>
            <a:r>
              <a:rPr lang="en-US" sz="2400" dirty="0" smtClean="0">
                <a:solidFill>
                  <a:srgbClr val="FFFF00"/>
                </a:solidFill>
              </a:rPr>
              <a:t>bone abnormalities </a:t>
            </a:r>
            <a:r>
              <a:rPr lang="en-US" sz="2400" dirty="0">
                <a:solidFill>
                  <a:srgbClr val="FFFF00"/>
                </a:solidFill>
              </a:rPr>
              <a:t>by </a:t>
            </a:r>
            <a:r>
              <a:rPr lang="fa-IR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HRpQCT</a:t>
            </a:r>
            <a:r>
              <a:rPr lang="en-US" sz="2400" dirty="0" smtClean="0">
                <a:solidFill>
                  <a:srgbClr val="FFFF00"/>
                </a:solidFill>
              </a:rPr>
              <a:t> are consistent with DXA and bone BX.</a:t>
            </a:r>
          </a:p>
          <a:p>
            <a:pPr algn="l"/>
            <a:endParaRPr lang="en-US" sz="2400" dirty="0" smtClean="0">
              <a:solidFill>
                <a:srgbClr val="FFFF00"/>
              </a:solidFill>
            </a:endParaRPr>
          </a:p>
          <a:p>
            <a:pPr algn="l"/>
            <a:r>
              <a:rPr lang="en-US" sz="2400" dirty="0" smtClean="0">
                <a:solidFill>
                  <a:srgbClr val="FFFF00"/>
                </a:solidFill>
              </a:rPr>
              <a:t>As </a:t>
            </a:r>
            <a:r>
              <a:rPr lang="en-US" sz="2400" dirty="0">
                <a:solidFill>
                  <a:srgbClr val="FFFF00"/>
                </a:solidFill>
              </a:rPr>
              <a:t>TBS becomes more widely available, </a:t>
            </a:r>
            <a:r>
              <a:rPr lang="en-US" sz="2400" dirty="0">
                <a:solidFill>
                  <a:srgbClr val="FF0000"/>
                </a:solidFill>
              </a:rPr>
              <a:t>TBS </a:t>
            </a:r>
            <a:r>
              <a:rPr lang="en-US" sz="2400" dirty="0" smtClean="0">
                <a:solidFill>
                  <a:srgbClr val="FF0000"/>
                </a:solidFill>
              </a:rPr>
              <a:t>used with </a:t>
            </a:r>
            <a:r>
              <a:rPr lang="en-US" sz="2400" dirty="0">
                <a:solidFill>
                  <a:srgbClr val="FF0000"/>
                </a:solidFill>
              </a:rPr>
              <a:t>DXA</a:t>
            </a:r>
            <a:r>
              <a:rPr lang="en-US" sz="2400" dirty="0">
                <a:solidFill>
                  <a:srgbClr val="FFFF00"/>
                </a:solidFill>
              </a:rPr>
              <a:t> may become a reasonable option.</a:t>
            </a:r>
          </a:p>
        </p:txBody>
      </p:sp>
    </p:spTree>
    <p:extLst>
      <p:ext uri="{BB962C8B-B14F-4D97-AF65-F5344CB8AC3E}">
        <p14:creationId xmlns:p14="http://schemas.microsoft.com/office/powerpoint/2010/main" val="264520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Rectangle 2"/>
          <p:cNvSpPr/>
          <p:nvPr/>
        </p:nvSpPr>
        <p:spPr>
          <a:xfrm>
            <a:off x="0" y="332656"/>
            <a:ext cx="903649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200" dirty="0"/>
              <a:t>3B. Do the new data warrant a change </a:t>
            </a:r>
            <a:r>
              <a:rPr lang="en-US" sz="3200" dirty="0" smtClean="0"/>
              <a:t>in guidelines for </a:t>
            </a:r>
            <a:r>
              <a:rPr lang="en-US" sz="3200" dirty="0"/>
              <a:t>monitoring with or without parathyroid </a:t>
            </a:r>
            <a:r>
              <a:rPr lang="en-US" sz="3200" dirty="0" smtClean="0"/>
              <a:t>surgery?</a:t>
            </a:r>
          </a:p>
          <a:p>
            <a:pPr algn="l"/>
            <a:endParaRPr lang="en-US" sz="3200" dirty="0"/>
          </a:p>
          <a:p>
            <a:pPr algn="l"/>
            <a:r>
              <a:rPr lang="en-US" sz="2800" dirty="0">
                <a:solidFill>
                  <a:srgbClr val="FF0000"/>
                </a:solidFill>
              </a:rPr>
              <a:t>Response: No. </a:t>
            </a:r>
            <a:r>
              <a:rPr lang="en-US" sz="2800" dirty="0">
                <a:solidFill>
                  <a:srgbClr val="FFFF00"/>
                </a:solidFill>
              </a:rPr>
              <a:t>New </a:t>
            </a:r>
            <a:r>
              <a:rPr lang="en-US" sz="2800" dirty="0" smtClean="0">
                <a:solidFill>
                  <a:srgbClr val="FFFF00"/>
                </a:solidFill>
              </a:rPr>
              <a:t>data </a:t>
            </a:r>
            <a:r>
              <a:rPr lang="en-US" sz="2800" dirty="0">
                <a:solidFill>
                  <a:srgbClr val="FFFF00"/>
                </a:solidFill>
              </a:rPr>
              <a:t>show </a:t>
            </a:r>
            <a:r>
              <a:rPr lang="en-US" sz="2800" dirty="0" smtClean="0">
                <a:solidFill>
                  <a:srgbClr val="FFFF00"/>
                </a:solidFill>
              </a:rPr>
              <a:t>improvement </a:t>
            </a:r>
            <a:r>
              <a:rPr lang="en-US" sz="2800" dirty="0">
                <a:solidFill>
                  <a:srgbClr val="FFFF00"/>
                </a:solidFill>
              </a:rPr>
              <a:t>in BMD after surgery, and early data </a:t>
            </a:r>
            <a:r>
              <a:rPr lang="en-US" sz="2800" dirty="0" smtClean="0">
                <a:solidFill>
                  <a:srgbClr val="FFFF00"/>
                </a:solidFill>
              </a:rPr>
              <a:t>with </a:t>
            </a:r>
            <a:r>
              <a:rPr lang="en-US" sz="2800" dirty="0" err="1" smtClean="0">
                <a:solidFill>
                  <a:srgbClr val="FFFF00"/>
                </a:solidFill>
              </a:rPr>
              <a:t>HRpQCT</a:t>
            </a:r>
            <a:r>
              <a:rPr lang="en-US" sz="2800" dirty="0" smtClean="0">
                <a:solidFill>
                  <a:srgbClr val="FFFF00"/>
                </a:solidFill>
              </a:rPr>
              <a:t> and </a:t>
            </a:r>
            <a:r>
              <a:rPr lang="en-US" sz="2800" dirty="0">
                <a:solidFill>
                  <a:srgbClr val="FFFF00"/>
                </a:solidFill>
              </a:rPr>
              <a:t>TBS also confirm postoperative improvements in </a:t>
            </a:r>
            <a:r>
              <a:rPr lang="en-US" sz="2800" dirty="0" smtClean="0">
                <a:solidFill>
                  <a:srgbClr val="FFFF00"/>
                </a:solidFill>
              </a:rPr>
              <a:t>skeletal </a:t>
            </a:r>
            <a:r>
              <a:rPr lang="en-US" sz="2800" dirty="0">
                <a:solidFill>
                  <a:srgbClr val="FFFF00"/>
                </a:solidFill>
              </a:rPr>
              <a:t>microstructure. </a:t>
            </a:r>
            <a:endParaRPr lang="en-US" sz="2800" dirty="0" smtClean="0">
              <a:solidFill>
                <a:srgbClr val="FFFF00"/>
              </a:solidFill>
            </a:endParaRPr>
          </a:p>
          <a:p>
            <a:pPr algn="l"/>
            <a:endParaRPr lang="en-US" sz="2800" dirty="0" smtClean="0">
              <a:solidFill>
                <a:srgbClr val="FFFF00"/>
              </a:solidFill>
            </a:endParaRPr>
          </a:p>
          <a:p>
            <a:pPr algn="l"/>
            <a:r>
              <a:rPr lang="en-US" sz="2800" dirty="0" smtClean="0">
                <a:solidFill>
                  <a:srgbClr val="FFFF00"/>
                </a:solidFill>
              </a:rPr>
              <a:t>Therefore</a:t>
            </a:r>
            <a:r>
              <a:rPr lang="en-US" sz="2800" dirty="0">
                <a:solidFill>
                  <a:srgbClr val="FFFF00"/>
                </a:solidFill>
              </a:rPr>
              <a:t>, there does not appear to </a:t>
            </a:r>
            <a:r>
              <a:rPr lang="en-US" sz="2800" dirty="0" smtClean="0">
                <a:solidFill>
                  <a:srgbClr val="FFFF00"/>
                </a:solidFill>
              </a:rPr>
              <a:t>be any </a:t>
            </a:r>
            <a:r>
              <a:rPr lang="en-US" sz="2800" dirty="0">
                <a:solidFill>
                  <a:srgbClr val="FFFF00"/>
                </a:solidFill>
              </a:rPr>
              <a:t>reason to change the guidelines for monitoring with </a:t>
            </a:r>
            <a:r>
              <a:rPr lang="en-US" sz="2800" dirty="0" smtClean="0">
                <a:solidFill>
                  <a:srgbClr val="FFFF00"/>
                </a:solidFill>
              </a:rPr>
              <a:t>or without </a:t>
            </a:r>
            <a:r>
              <a:rPr lang="en-US" sz="2800" dirty="0">
                <a:solidFill>
                  <a:srgbClr val="FFFF00"/>
                </a:solidFill>
              </a:rPr>
              <a:t>parathyroid surgery</a:t>
            </a:r>
            <a:endParaRPr lang="fa-IR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54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88640"/>
            <a:ext cx="7488832" cy="5688631"/>
          </a:xfrm>
        </p:spPr>
        <p:txBody>
          <a:bodyPr>
            <a:noAutofit/>
          </a:bodyPr>
          <a:lstStyle/>
          <a:p>
            <a:pPr marL="18288" indent="0" algn="l">
              <a:buNone/>
            </a:pPr>
            <a:r>
              <a:rPr lang="en-US" sz="4000" b="1" dirty="0" smtClean="0">
                <a:solidFill>
                  <a:srgbClr val="FFFF00"/>
                </a:solidFill>
                <a:effectLst/>
              </a:rPr>
              <a:t> Presentation of </a:t>
            </a:r>
            <a:r>
              <a:rPr lang="en-US" sz="4000" b="1" dirty="0">
                <a:solidFill>
                  <a:srgbClr val="FFFF00"/>
                </a:solidFill>
                <a:effectLst/>
              </a:rPr>
              <a:t>Asymptomatic</a:t>
            </a:r>
          </a:p>
          <a:p>
            <a:pPr marL="18288" indent="0" algn="l">
              <a:buNone/>
            </a:pPr>
            <a:r>
              <a:rPr lang="en-US" sz="4000" b="1" dirty="0">
                <a:solidFill>
                  <a:srgbClr val="FFFF00"/>
                </a:solidFill>
                <a:effectLst/>
              </a:rPr>
              <a:t>Primary </a:t>
            </a:r>
            <a:r>
              <a:rPr lang="en-US" sz="4000" b="1" dirty="0" smtClean="0">
                <a:solidFill>
                  <a:srgbClr val="FFFF00"/>
                </a:solidFill>
                <a:effectLst/>
              </a:rPr>
              <a:t>Hyperparathyroidism </a:t>
            </a:r>
            <a:endParaRPr lang="en-US" sz="4000" b="1" dirty="0">
              <a:solidFill>
                <a:srgbClr val="FFFF00"/>
              </a:solidFill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84804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Rectangle 2"/>
          <p:cNvSpPr/>
          <p:nvPr/>
        </p:nvSpPr>
        <p:spPr>
          <a:xfrm>
            <a:off x="251520" y="476672"/>
            <a:ext cx="8352928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200" dirty="0"/>
              <a:t>3C. </a:t>
            </a:r>
            <a:r>
              <a:rPr lang="en-US" sz="3200" dirty="0" smtClean="0"/>
              <a:t>Should </a:t>
            </a:r>
            <a:r>
              <a:rPr lang="en-US" sz="3200" dirty="0"/>
              <a:t>there be a change in the </a:t>
            </a:r>
            <a:r>
              <a:rPr lang="en-US" sz="3200" dirty="0" err="1" smtClean="0"/>
              <a:t>densitometric</a:t>
            </a:r>
            <a:r>
              <a:rPr lang="en-US" sz="3200" dirty="0" smtClean="0"/>
              <a:t> threshold </a:t>
            </a:r>
            <a:r>
              <a:rPr lang="en-US" sz="3200" dirty="0"/>
              <a:t>for surgery</a:t>
            </a:r>
            <a:r>
              <a:rPr lang="en-US" sz="3200" dirty="0" smtClean="0"/>
              <a:t>?</a:t>
            </a:r>
          </a:p>
          <a:p>
            <a:pPr algn="l"/>
            <a:endParaRPr lang="en-US" sz="2400" dirty="0" smtClean="0"/>
          </a:p>
          <a:p>
            <a:pPr algn="l"/>
            <a:r>
              <a:rPr lang="en-US" sz="2400" dirty="0">
                <a:solidFill>
                  <a:srgbClr val="FF0000"/>
                </a:solidFill>
              </a:rPr>
              <a:t>Response: Not at this </a:t>
            </a:r>
            <a:r>
              <a:rPr lang="en-US" sz="2400" dirty="0" smtClean="0">
                <a:solidFill>
                  <a:srgbClr val="FF0000"/>
                </a:solidFill>
              </a:rPr>
              <a:t>time </a:t>
            </a:r>
          </a:p>
          <a:p>
            <a:pPr algn="l"/>
            <a:r>
              <a:rPr lang="en-US" sz="2400" dirty="0" smtClean="0">
                <a:solidFill>
                  <a:srgbClr val="FFFF00"/>
                </a:solidFill>
              </a:rPr>
              <a:t>lumbar </a:t>
            </a:r>
            <a:r>
              <a:rPr lang="en-US" sz="2400" dirty="0">
                <a:solidFill>
                  <a:srgbClr val="FFFF00"/>
                </a:solidFill>
              </a:rPr>
              <a:t>spine DXA gives information that is </a:t>
            </a:r>
            <a:r>
              <a:rPr lang="en-US" sz="2400" dirty="0" smtClean="0">
                <a:solidFill>
                  <a:srgbClr val="FFFF00"/>
                </a:solidFill>
              </a:rPr>
              <a:t>inconsistent</a:t>
            </a:r>
          </a:p>
          <a:p>
            <a:pPr algn="l"/>
            <a:r>
              <a:rPr lang="en-US" sz="2400" dirty="0" smtClean="0">
                <a:solidFill>
                  <a:srgbClr val="FFFF00"/>
                </a:solidFill>
              </a:rPr>
              <a:t>with </a:t>
            </a:r>
            <a:r>
              <a:rPr lang="en-US" sz="2400" dirty="0">
                <a:solidFill>
                  <a:srgbClr val="FFFF00"/>
                </a:solidFill>
              </a:rPr>
              <a:t>central vertebral fracture risk in </a:t>
            </a:r>
            <a:r>
              <a:rPr lang="en-US" sz="2400" dirty="0" smtClean="0">
                <a:solidFill>
                  <a:srgbClr val="FFFF00"/>
                </a:solidFill>
              </a:rPr>
              <a:t>PHPT.</a:t>
            </a:r>
          </a:p>
          <a:p>
            <a:pPr algn="l"/>
            <a:endParaRPr lang="en-US" sz="2400" dirty="0">
              <a:solidFill>
                <a:srgbClr val="FFFF00"/>
              </a:solidFill>
            </a:endParaRPr>
          </a:p>
          <a:p>
            <a:pPr algn="l"/>
            <a:r>
              <a:rPr lang="en-US" sz="2400" dirty="0" smtClean="0">
                <a:solidFill>
                  <a:srgbClr val="FFFF00"/>
                </a:solidFill>
              </a:rPr>
              <a:t>Abnormalities </a:t>
            </a:r>
            <a:r>
              <a:rPr lang="en-US" sz="2400" dirty="0">
                <a:solidFill>
                  <a:srgbClr val="FFFF00"/>
                </a:solidFill>
              </a:rPr>
              <a:t>are noted both by </a:t>
            </a:r>
            <a:r>
              <a:rPr lang="en-US" sz="2400" dirty="0" err="1">
                <a:solidFill>
                  <a:srgbClr val="FFFF00"/>
                </a:solidFill>
              </a:rPr>
              <a:t>HRpQCT</a:t>
            </a:r>
            <a:r>
              <a:rPr lang="en-US" sz="2400" dirty="0">
                <a:solidFill>
                  <a:srgbClr val="FFFF00"/>
                </a:solidFill>
              </a:rPr>
              <a:t> and </a:t>
            </a:r>
            <a:r>
              <a:rPr lang="en-US" sz="2400" dirty="0" smtClean="0">
                <a:solidFill>
                  <a:srgbClr val="FFFF00"/>
                </a:solidFill>
              </a:rPr>
              <a:t>by TBS, even </a:t>
            </a:r>
            <a:r>
              <a:rPr lang="en-US" sz="2400" dirty="0">
                <a:solidFill>
                  <a:srgbClr val="FFFF00"/>
                </a:solidFill>
              </a:rPr>
              <a:t>when the spine DXA is </a:t>
            </a:r>
            <a:r>
              <a:rPr lang="en-US" sz="2400" dirty="0" smtClean="0">
                <a:solidFill>
                  <a:srgbClr val="FFFF00"/>
                </a:solidFill>
              </a:rPr>
              <a:t>normal</a:t>
            </a:r>
          </a:p>
          <a:p>
            <a:pPr algn="l"/>
            <a:endParaRPr lang="en-US" sz="2400" dirty="0">
              <a:solidFill>
                <a:srgbClr val="FFFF00"/>
              </a:solidFill>
            </a:endParaRPr>
          </a:p>
          <a:p>
            <a:pPr algn="l"/>
            <a:r>
              <a:rPr lang="en-US" sz="2400" dirty="0" smtClean="0">
                <a:solidFill>
                  <a:srgbClr val="FFFF00"/>
                </a:solidFill>
              </a:rPr>
              <a:t>With </a:t>
            </a:r>
            <a:r>
              <a:rPr lang="en-US" sz="2400" dirty="0">
                <a:solidFill>
                  <a:srgbClr val="FFFF00"/>
                </a:solidFill>
              </a:rPr>
              <a:t>greater </a:t>
            </a:r>
            <a:r>
              <a:rPr lang="en-US" sz="2400" dirty="0" smtClean="0">
                <a:solidFill>
                  <a:srgbClr val="FFFF00"/>
                </a:solidFill>
              </a:rPr>
              <a:t>availability of TBS</a:t>
            </a:r>
            <a:r>
              <a:rPr lang="en-US" sz="2400" dirty="0">
                <a:solidFill>
                  <a:srgbClr val="FFFF00"/>
                </a:solidFill>
              </a:rPr>
              <a:t>, perhaps both should </a:t>
            </a:r>
            <a:r>
              <a:rPr lang="en-US" sz="2400" dirty="0" smtClean="0">
                <a:solidFill>
                  <a:srgbClr val="FFFF00"/>
                </a:solidFill>
              </a:rPr>
              <a:t>be</a:t>
            </a:r>
          </a:p>
          <a:p>
            <a:pPr algn="l"/>
            <a:r>
              <a:rPr lang="en-US" sz="2400" dirty="0" smtClean="0">
                <a:solidFill>
                  <a:srgbClr val="FFFF00"/>
                </a:solidFill>
              </a:rPr>
              <a:t>used </a:t>
            </a:r>
            <a:r>
              <a:rPr lang="en-US" sz="2400" dirty="0">
                <a:solidFill>
                  <a:srgbClr val="FFFF00"/>
                </a:solidFill>
              </a:rPr>
              <a:t>together to </a:t>
            </a:r>
            <a:r>
              <a:rPr lang="en-US" sz="2400" dirty="0" smtClean="0">
                <a:solidFill>
                  <a:srgbClr val="FFFF00"/>
                </a:solidFill>
              </a:rPr>
              <a:t>determine </a:t>
            </a:r>
            <a:r>
              <a:rPr lang="en-US" sz="2400" dirty="0">
                <a:solidFill>
                  <a:srgbClr val="FFFF00"/>
                </a:solidFill>
              </a:rPr>
              <a:t>a </a:t>
            </a:r>
            <a:r>
              <a:rPr lang="en-US" sz="2400" dirty="0" err="1">
                <a:solidFill>
                  <a:srgbClr val="FFFF00"/>
                </a:solidFill>
              </a:rPr>
              <a:t>densitometric</a:t>
            </a:r>
            <a:r>
              <a:rPr lang="en-US" sz="2400" dirty="0">
                <a:solidFill>
                  <a:srgbClr val="FFFF00"/>
                </a:solidFill>
              </a:rPr>
              <a:t> threshold for surgery</a:t>
            </a:r>
          </a:p>
          <a:p>
            <a:pPr algn="l"/>
            <a:endParaRPr lang="en-US" sz="2400" dirty="0" smtClean="0"/>
          </a:p>
          <a:p>
            <a:pPr algn="l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8722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664396" y="-1539552"/>
            <a:ext cx="7543800" cy="914400"/>
          </a:xfrm>
        </p:spPr>
        <p:txBody>
          <a:bodyPr/>
          <a:lstStyle/>
          <a:p>
            <a:endParaRPr lang="fa-IR"/>
          </a:p>
        </p:txBody>
      </p:sp>
      <p:sp>
        <p:nvSpPr>
          <p:cNvPr id="3" name="Rectangle 2"/>
          <p:cNvSpPr/>
          <p:nvPr/>
        </p:nvSpPr>
        <p:spPr>
          <a:xfrm>
            <a:off x="107504" y="116632"/>
            <a:ext cx="8496944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b="1" dirty="0"/>
              <a:t>3D. Should bone density at the lumbar spine, hip, </a:t>
            </a:r>
            <a:r>
              <a:rPr lang="en-US" sz="2400" b="1" dirty="0" smtClean="0"/>
              <a:t>and distal </a:t>
            </a:r>
            <a:r>
              <a:rPr lang="en-US" sz="2400" b="1" dirty="0"/>
              <a:t>radius sites be viewed differently with </a:t>
            </a:r>
            <a:r>
              <a:rPr lang="en-US" sz="2400" b="1" dirty="0" smtClean="0"/>
              <a:t>regard to </a:t>
            </a:r>
            <a:r>
              <a:rPr lang="en-US" sz="2400" b="1" dirty="0"/>
              <a:t>recommendations for </a:t>
            </a:r>
            <a:r>
              <a:rPr lang="en-US" sz="2400" b="1" dirty="0" smtClean="0"/>
              <a:t>surgery?</a:t>
            </a:r>
          </a:p>
          <a:p>
            <a:pPr algn="l"/>
            <a:endParaRPr lang="en-US" sz="2400" b="1" dirty="0"/>
          </a:p>
          <a:p>
            <a:pPr algn="l"/>
            <a:r>
              <a:rPr lang="en-US" sz="2000" b="1" dirty="0">
                <a:solidFill>
                  <a:srgbClr val="FF0000"/>
                </a:solidFill>
              </a:rPr>
              <a:t>Response: Perhaps. 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</a:p>
          <a:p>
            <a:pPr algn="l"/>
            <a:r>
              <a:rPr lang="en-US" sz="2000" b="1" dirty="0" smtClean="0">
                <a:solidFill>
                  <a:srgbClr val="FFFF00"/>
                </a:solidFill>
              </a:rPr>
              <a:t>Lumbar  spine DXA </a:t>
            </a:r>
            <a:r>
              <a:rPr lang="en-US" sz="2000" b="1" dirty="0">
                <a:solidFill>
                  <a:srgbClr val="FFFF00"/>
                </a:solidFill>
              </a:rPr>
              <a:t>value is overestimating bone strength </a:t>
            </a:r>
            <a:r>
              <a:rPr lang="en-US" sz="2000" b="1" dirty="0" smtClean="0">
                <a:solidFill>
                  <a:srgbClr val="FFFF00"/>
                </a:solidFill>
              </a:rPr>
              <a:t> whereas </a:t>
            </a:r>
            <a:r>
              <a:rPr lang="en-US" sz="2000" b="1" dirty="0">
                <a:solidFill>
                  <a:srgbClr val="FFFF00"/>
                </a:solidFill>
              </a:rPr>
              <a:t>the distal 1/3 radius value is likely to be </a:t>
            </a:r>
            <a:r>
              <a:rPr lang="en-US" sz="2000" b="1" dirty="0" smtClean="0">
                <a:solidFill>
                  <a:srgbClr val="FFFF00"/>
                </a:solidFill>
              </a:rPr>
              <a:t>consistent with </a:t>
            </a:r>
            <a:r>
              <a:rPr lang="en-US" sz="2000" b="1" dirty="0" err="1" smtClean="0">
                <a:solidFill>
                  <a:srgbClr val="FFFF00"/>
                </a:solidFill>
              </a:rPr>
              <a:t>microarchitectural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>
                <a:solidFill>
                  <a:srgbClr val="FFFF00"/>
                </a:solidFill>
              </a:rPr>
              <a:t>studies. </a:t>
            </a:r>
            <a:r>
              <a:rPr lang="en-US" sz="2000" b="1" dirty="0" smtClean="0">
                <a:solidFill>
                  <a:srgbClr val="FFFF00"/>
                </a:solidFill>
              </a:rPr>
              <a:t>(Importance </a:t>
            </a:r>
            <a:r>
              <a:rPr lang="en-US" sz="2000" b="1" dirty="0">
                <a:solidFill>
                  <a:srgbClr val="FFFF00"/>
                </a:solidFill>
              </a:rPr>
              <a:t>of the 1/3 radius measurement </a:t>
            </a:r>
            <a:r>
              <a:rPr lang="en-US" sz="2000" b="1" dirty="0" smtClean="0">
                <a:solidFill>
                  <a:srgbClr val="FFFF00"/>
                </a:solidFill>
              </a:rPr>
              <a:t>in PHP)</a:t>
            </a:r>
            <a:endParaRPr lang="en-US" b="1" dirty="0" smtClean="0">
              <a:solidFill>
                <a:srgbClr val="FFFF00"/>
              </a:solidFill>
            </a:endParaRPr>
          </a:p>
          <a:p>
            <a:pPr algn="l"/>
            <a:endParaRPr lang="en-US" b="1" dirty="0"/>
          </a:p>
          <a:p>
            <a:pPr algn="l"/>
            <a:r>
              <a:rPr lang="en-US" sz="2400" b="1" dirty="0" smtClean="0"/>
              <a:t> 3E</a:t>
            </a:r>
            <a:r>
              <a:rPr lang="en-US" sz="2400" b="1" dirty="0"/>
              <a:t>. Is there a role for FRAX or other fracture </a:t>
            </a:r>
            <a:r>
              <a:rPr lang="en-US" sz="2400" b="1" dirty="0" smtClean="0"/>
              <a:t>risk</a:t>
            </a:r>
          </a:p>
          <a:p>
            <a:pPr algn="l"/>
            <a:r>
              <a:rPr lang="en-US" sz="2400" b="1" dirty="0" smtClean="0"/>
              <a:t>assessment </a:t>
            </a:r>
            <a:r>
              <a:rPr lang="en-US" sz="2400" b="1" dirty="0"/>
              <a:t>tools in assessing fracture risk in </a:t>
            </a:r>
            <a:r>
              <a:rPr lang="en-US" sz="2400" b="1" dirty="0" smtClean="0"/>
              <a:t>patients with </a:t>
            </a:r>
            <a:r>
              <a:rPr lang="en-US" sz="2400" b="1" dirty="0"/>
              <a:t>PHPT, and should this be included in the </a:t>
            </a:r>
            <a:r>
              <a:rPr lang="en-US" sz="2400" b="1" dirty="0" smtClean="0"/>
              <a:t>recommendations </a:t>
            </a:r>
            <a:r>
              <a:rPr lang="en-US" sz="2400" b="1" dirty="0"/>
              <a:t>for </a:t>
            </a:r>
            <a:r>
              <a:rPr lang="en-US" sz="2400" b="1" dirty="0" smtClean="0"/>
              <a:t>surgery?</a:t>
            </a:r>
          </a:p>
          <a:p>
            <a:pPr algn="l"/>
            <a:endParaRPr lang="en-US" sz="2400" b="1" dirty="0"/>
          </a:p>
          <a:p>
            <a:pPr algn="l"/>
            <a:r>
              <a:rPr lang="en-US" sz="2000" b="1" dirty="0" smtClean="0">
                <a:solidFill>
                  <a:srgbClr val="FF0000"/>
                </a:solidFill>
              </a:rPr>
              <a:t>Response</a:t>
            </a:r>
            <a:r>
              <a:rPr lang="en-US" sz="2000" b="1" dirty="0">
                <a:solidFill>
                  <a:srgbClr val="FF0000"/>
                </a:solidFill>
              </a:rPr>
              <a:t>: Not </a:t>
            </a:r>
            <a:r>
              <a:rPr lang="en-US" sz="2000" b="1" dirty="0" smtClean="0">
                <a:solidFill>
                  <a:srgbClr val="FF0000"/>
                </a:solidFill>
              </a:rPr>
              <a:t>yet</a:t>
            </a:r>
            <a:endParaRPr lang="en-US" sz="2000" b="1" dirty="0">
              <a:solidFill>
                <a:srgbClr val="FFFF00"/>
              </a:solidFill>
            </a:endParaRPr>
          </a:p>
          <a:p>
            <a:pPr algn="l"/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>
                <a:solidFill>
                  <a:srgbClr val="FFFF00"/>
                </a:solidFill>
              </a:rPr>
              <a:t>I</a:t>
            </a:r>
            <a:r>
              <a:rPr lang="en-US" sz="2000" b="1" dirty="0" smtClean="0">
                <a:solidFill>
                  <a:srgbClr val="FFFF00"/>
                </a:solidFill>
              </a:rPr>
              <a:t>t </a:t>
            </a:r>
            <a:r>
              <a:rPr lang="en-US" sz="2000" b="1" dirty="0">
                <a:solidFill>
                  <a:srgbClr val="FFFF00"/>
                </a:solidFill>
              </a:rPr>
              <a:t>is not </a:t>
            </a:r>
            <a:r>
              <a:rPr lang="en-US" sz="2000" b="1" dirty="0" smtClean="0">
                <a:solidFill>
                  <a:srgbClr val="FFFF00"/>
                </a:solidFill>
              </a:rPr>
              <a:t>clear whether </a:t>
            </a:r>
            <a:r>
              <a:rPr lang="en-US" sz="2000" b="1" dirty="0">
                <a:solidFill>
                  <a:srgbClr val="FFFF00"/>
                </a:solidFill>
              </a:rPr>
              <a:t>FRAX would predict fractures in the same way </a:t>
            </a:r>
            <a:r>
              <a:rPr lang="en-US" sz="2000" b="1" dirty="0" smtClean="0">
                <a:solidFill>
                  <a:srgbClr val="FFFF00"/>
                </a:solidFill>
              </a:rPr>
              <a:t>in PHPT </a:t>
            </a:r>
            <a:r>
              <a:rPr lang="en-US" sz="2000" b="1" dirty="0">
                <a:solidFill>
                  <a:srgbClr val="FFFF00"/>
                </a:solidFill>
              </a:rPr>
              <a:t>that it does in individuals without PHPT</a:t>
            </a:r>
            <a:r>
              <a:rPr lang="en-US" b="1" dirty="0"/>
              <a:t>.</a:t>
            </a:r>
            <a:endParaRPr lang="fa-IR" b="1" dirty="0"/>
          </a:p>
        </p:txBody>
      </p:sp>
    </p:spTree>
    <p:extLst>
      <p:ext uri="{BB962C8B-B14F-4D97-AF65-F5344CB8AC3E}">
        <p14:creationId xmlns:p14="http://schemas.microsoft.com/office/powerpoint/2010/main" val="25949918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5856" y="-914048"/>
            <a:ext cx="7543800" cy="914400"/>
          </a:xfrm>
        </p:spPr>
        <p:txBody>
          <a:bodyPr/>
          <a:lstStyle/>
          <a:p>
            <a:endParaRPr lang="fa-IR" dirty="0"/>
          </a:p>
        </p:txBody>
      </p:sp>
      <p:sp>
        <p:nvSpPr>
          <p:cNvPr id="3" name="Rectangle 2"/>
          <p:cNvSpPr/>
          <p:nvPr/>
        </p:nvSpPr>
        <p:spPr>
          <a:xfrm>
            <a:off x="251520" y="770097"/>
            <a:ext cx="87129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b="1" dirty="0">
                <a:solidFill>
                  <a:srgbClr val="FFFF00"/>
                </a:solidFill>
              </a:rPr>
              <a:t>M</a:t>
            </a:r>
            <a:r>
              <a:rPr lang="en-US" sz="2000" b="1" dirty="0" smtClean="0">
                <a:solidFill>
                  <a:srgbClr val="FFFF00"/>
                </a:solidFill>
              </a:rPr>
              <a:t>ost </a:t>
            </a:r>
            <a:r>
              <a:rPr lang="en-US" sz="2000" b="1" dirty="0">
                <a:solidFill>
                  <a:srgbClr val="FFFF00"/>
                </a:solidFill>
              </a:rPr>
              <a:t>likely to demonstrate </a:t>
            </a:r>
            <a:r>
              <a:rPr lang="en-US" sz="2000" b="1" dirty="0" smtClean="0">
                <a:solidFill>
                  <a:srgbClr val="FFFF00"/>
                </a:solidFill>
              </a:rPr>
              <a:t>clinically overt complications </a:t>
            </a:r>
            <a:r>
              <a:rPr lang="en-US" sz="2000" b="1" dirty="0">
                <a:solidFill>
                  <a:srgbClr val="FFFF00"/>
                </a:solidFill>
              </a:rPr>
              <a:t>of PHPT (nephrolithiasis </a:t>
            </a:r>
            <a:r>
              <a:rPr lang="en-US" sz="2000" b="1" dirty="0" smtClean="0">
                <a:solidFill>
                  <a:srgbClr val="FFFF00"/>
                </a:solidFill>
              </a:rPr>
              <a:t>or </a:t>
            </a:r>
            <a:r>
              <a:rPr lang="en-US" sz="2000" b="1" dirty="0" err="1" smtClean="0">
                <a:solidFill>
                  <a:srgbClr val="FFFF00"/>
                </a:solidFill>
              </a:rPr>
              <a:t>nephrocalcinosis</a:t>
            </a:r>
            <a:r>
              <a:rPr lang="en-US" sz="2000" b="1" dirty="0" smtClean="0">
                <a:solidFill>
                  <a:srgbClr val="FFFF00"/>
                </a:solidFill>
              </a:rPr>
              <a:t>)/ regulate calcium and phosphate  </a:t>
            </a:r>
            <a:endParaRPr lang="fa-IR" sz="2000" b="1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9512" y="260648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 smtClean="0"/>
              <a:t> </a:t>
            </a:r>
            <a:r>
              <a:rPr lang="en-US" sz="2400" dirty="0"/>
              <a:t>Classical Features—The Kidney</a:t>
            </a:r>
            <a:endParaRPr lang="fa-IR" sz="2400" dirty="0"/>
          </a:p>
        </p:txBody>
      </p:sp>
      <p:sp>
        <p:nvSpPr>
          <p:cNvPr id="5" name="Rectangle 4"/>
          <p:cNvSpPr/>
          <p:nvPr/>
        </p:nvSpPr>
        <p:spPr>
          <a:xfrm>
            <a:off x="179512" y="1916832"/>
            <a:ext cx="82809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b="1" dirty="0">
                <a:solidFill>
                  <a:srgbClr val="FF0000"/>
                </a:solidFill>
              </a:rPr>
              <a:t>Calcium stone </a:t>
            </a:r>
            <a:r>
              <a:rPr lang="en-US" sz="2000" b="1" dirty="0">
                <a:solidFill>
                  <a:srgbClr val="FFFF00"/>
                </a:solidFill>
              </a:rPr>
              <a:t>disease </a:t>
            </a:r>
            <a:r>
              <a:rPr lang="en-US" sz="2000" b="1" dirty="0" smtClean="0">
                <a:solidFill>
                  <a:srgbClr val="FFFF00"/>
                </a:solidFill>
              </a:rPr>
              <a:t>most common manifestation </a:t>
            </a:r>
            <a:r>
              <a:rPr lang="en-US" sz="2000" b="1" dirty="0">
                <a:solidFill>
                  <a:srgbClr val="FFFF00"/>
                </a:solidFill>
              </a:rPr>
              <a:t>of PHPT, </a:t>
            </a:r>
            <a:r>
              <a:rPr lang="en-US" sz="2000" b="1" dirty="0" smtClean="0">
                <a:solidFill>
                  <a:srgbClr val="FFFF00"/>
                </a:solidFill>
              </a:rPr>
              <a:t>(15 </a:t>
            </a:r>
            <a:r>
              <a:rPr lang="en-US" sz="2000" b="1" dirty="0">
                <a:solidFill>
                  <a:srgbClr val="FFFF00"/>
                </a:solidFill>
              </a:rPr>
              <a:t>and </a:t>
            </a:r>
            <a:r>
              <a:rPr lang="en-US" sz="2000" b="1" dirty="0" smtClean="0">
                <a:solidFill>
                  <a:srgbClr val="FFFF00"/>
                </a:solidFill>
              </a:rPr>
              <a:t>20% </a:t>
            </a:r>
            <a:r>
              <a:rPr lang="en-US" sz="2000" b="1" dirty="0">
                <a:solidFill>
                  <a:srgbClr val="FFFF00"/>
                </a:solidFill>
              </a:rPr>
              <a:t>)</a:t>
            </a:r>
            <a:r>
              <a:rPr lang="en-US" sz="2000" b="1" dirty="0" smtClean="0">
                <a:solidFill>
                  <a:srgbClr val="FFFF00"/>
                </a:solidFill>
              </a:rPr>
              <a:t>. </a:t>
            </a:r>
            <a:r>
              <a:rPr lang="en-US" sz="2000" b="1" dirty="0">
                <a:solidFill>
                  <a:srgbClr val="FFFF00"/>
                </a:solidFill>
              </a:rPr>
              <a:t>About 3% of patients with stone </a:t>
            </a:r>
            <a:r>
              <a:rPr lang="en-US" sz="2000" b="1" dirty="0" smtClean="0">
                <a:solidFill>
                  <a:srgbClr val="FFFF00"/>
                </a:solidFill>
              </a:rPr>
              <a:t>disease have </a:t>
            </a:r>
            <a:r>
              <a:rPr lang="en-US" sz="2000" b="1" dirty="0">
                <a:solidFill>
                  <a:srgbClr val="FFFF00"/>
                </a:solidFill>
              </a:rPr>
              <a:t>PHPT, and about 10% of patients with PHPT </a:t>
            </a:r>
            <a:r>
              <a:rPr lang="en-US" sz="2000" b="1" dirty="0" smtClean="0">
                <a:solidFill>
                  <a:srgbClr val="FFFF00"/>
                </a:solidFill>
              </a:rPr>
              <a:t>present </a:t>
            </a:r>
            <a:r>
              <a:rPr lang="en-US" sz="2000" b="1" dirty="0">
                <a:solidFill>
                  <a:srgbClr val="FFFF00"/>
                </a:solidFill>
              </a:rPr>
              <a:t>with recurrent calcium stone disease .</a:t>
            </a:r>
            <a:endParaRPr lang="fa-IR" sz="2000" b="1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9512" y="3284984"/>
            <a:ext cx="85689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b="1" dirty="0">
                <a:solidFill>
                  <a:srgbClr val="FFFF00"/>
                </a:solidFill>
              </a:rPr>
              <a:t> In more severe forms </a:t>
            </a:r>
            <a:r>
              <a:rPr lang="en-US" sz="2000" b="1" dirty="0" smtClean="0">
                <a:solidFill>
                  <a:srgbClr val="FFFF00"/>
                </a:solidFill>
              </a:rPr>
              <a:t>, </a:t>
            </a:r>
            <a:r>
              <a:rPr lang="en-US" sz="2000" b="1" dirty="0">
                <a:solidFill>
                  <a:srgbClr val="FFFF00"/>
                </a:solidFill>
              </a:rPr>
              <a:t>mineralization in </a:t>
            </a:r>
            <a:r>
              <a:rPr lang="en-US" sz="2000" b="1" dirty="0" smtClean="0">
                <a:solidFill>
                  <a:srgbClr val="FFFF00"/>
                </a:solidFill>
              </a:rPr>
              <a:t>the kidney tissue </a:t>
            </a:r>
            <a:r>
              <a:rPr lang="en-US" sz="2000" b="1" dirty="0">
                <a:solidFill>
                  <a:srgbClr val="FFFF00"/>
                </a:solidFill>
              </a:rPr>
              <a:t>diagnosed </a:t>
            </a:r>
            <a:r>
              <a:rPr lang="en-US" sz="2000" b="1" dirty="0" err="1" smtClean="0">
                <a:solidFill>
                  <a:srgbClr val="FFFF00"/>
                </a:solidFill>
              </a:rPr>
              <a:t>radiographically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>
                <a:solidFill>
                  <a:srgbClr val="FFFF00"/>
                </a:solidFill>
              </a:rPr>
              <a:t>as </a:t>
            </a:r>
            <a:r>
              <a:rPr lang="en-US" sz="2000" b="1" dirty="0" err="1">
                <a:solidFill>
                  <a:srgbClr val="FF0000"/>
                </a:solidFill>
              </a:rPr>
              <a:t>nephrocalcinosis</a:t>
            </a:r>
            <a:r>
              <a:rPr lang="en-US" sz="2000" b="1" dirty="0">
                <a:solidFill>
                  <a:srgbClr val="FFFF00"/>
                </a:solidFill>
              </a:rPr>
              <a:t>. </a:t>
            </a:r>
            <a:endParaRPr lang="en-US" sz="2000" b="1" dirty="0" smtClean="0">
              <a:solidFill>
                <a:srgbClr val="FFFF00"/>
              </a:solidFill>
            </a:endParaRPr>
          </a:p>
          <a:p>
            <a:pPr algn="l"/>
            <a:endParaRPr lang="en-US" sz="2000" b="1" dirty="0">
              <a:solidFill>
                <a:srgbClr val="FFFF00"/>
              </a:solidFill>
            </a:endParaRPr>
          </a:p>
          <a:p>
            <a:pPr algn="l"/>
            <a:r>
              <a:rPr lang="en-US" sz="2000" b="1" dirty="0" smtClean="0">
                <a:solidFill>
                  <a:srgbClr val="FFFF00"/>
                </a:solidFill>
              </a:rPr>
              <a:t>However</a:t>
            </a:r>
            <a:r>
              <a:rPr lang="en-US" sz="2000" b="1" dirty="0">
                <a:solidFill>
                  <a:srgbClr val="FFFF00"/>
                </a:solidFill>
              </a:rPr>
              <a:t>, </a:t>
            </a:r>
            <a:r>
              <a:rPr lang="en-US" sz="2000" b="1" dirty="0" smtClean="0">
                <a:solidFill>
                  <a:srgbClr val="FF0000"/>
                </a:solidFill>
              </a:rPr>
              <a:t>Randall’s plaques</a:t>
            </a:r>
            <a:r>
              <a:rPr lang="en-US" sz="2000" b="1" dirty="0" smtClean="0">
                <a:solidFill>
                  <a:srgbClr val="FFFF00"/>
                </a:solidFill>
              </a:rPr>
              <a:t>, small </a:t>
            </a:r>
            <a:r>
              <a:rPr lang="en-US" sz="2000" b="1" dirty="0">
                <a:solidFill>
                  <a:srgbClr val="FFFF00"/>
                </a:solidFill>
              </a:rPr>
              <a:t>deposits of calcium phosphate in the renal </a:t>
            </a:r>
            <a:r>
              <a:rPr lang="en-US" sz="2000" b="1" dirty="0" smtClean="0">
                <a:solidFill>
                  <a:srgbClr val="FFFF00"/>
                </a:solidFill>
              </a:rPr>
              <a:t>papillae are </a:t>
            </a:r>
            <a:r>
              <a:rPr lang="en-US" sz="2000" b="1" dirty="0">
                <a:solidFill>
                  <a:srgbClr val="FFFF00"/>
                </a:solidFill>
              </a:rPr>
              <a:t>common, </a:t>
            </a:r>
            <a:r>
              <a:rPr lang="en-US" sz="2000" b="1" dirty="0" smtClean="0">
                <a:solidFill>
                  <a:srgbClr val="FFFF00"/>
                </a:solidFill>
              </a:rPr>
              <a:t>not </a:t>
            </a:r>
            <a:r>
              <a:rPr lang="en-US" sz="2000" b="1" dirty="0">
                <a:solidFill>
                  <a:srgbClr val="FFFF00"/>
                </a:solidFill>
              </a:rPr>
              <a:t>seen </a:t>
            </a:r>
            <a:r>
              <a:rPr lang="en-US" sz="2000" b="1" dirty="0" err="1" smtClean="0">
                <a:solidFill>
                  <a:srgbClr val="FFFF00"/>
                </a:solidFill>
              </a:rPr>
              <a:t>radiologically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>
                <a:solidFill>
                  <a:srgbClr val="FFFF00"/>
                </a:solidFill>
              </a:rPr>
              <a:t>important in </a:t>
            </a:r>
            <a:r>
              <a:rPr lang="en-US" sz="2000" b="1" dirty="0" smtClean="0">
                <a:solidFill>
                  <a:srgbClr val="FFFF00"/>
                </a:solidFill>
              </a:rPr>
              <a:t>the</a:t>
            </a:r>
          </a:p>
          <a:p>
            <a:pPr algn="l"/>
            <a:r>
              <a:rPr lang="en-US" sz="2000" b="1" dirty="0" smtClean="0">
                <a:solidFill>
                  <a:srgbClr val="FFFF00"/>
                </a:solidFill>
              </a:rPr>
              <a:t>pathogenesis </a:t>
            </a:r>
            <a:r>
              <a:rPr lang="en-US" sz="2000" b="1" dirty="0">
                <a:solidFill>
                  <a:srgbClr val="FFFF00"/>
                </a:solidFill>
              </a:rPr>
              <a:t>in urinary </a:t>
            </a:r>
            <a:r>
              <a:rPr lang="en-US" sz="2000" b="1" dirty="0" smtClean="0">
                <a:solidFill>
                  <a:srgbClr val="FFFF00"/>
                </a:solidFill>
              </a:rPr>
              <a:t>calcium stone </a:t>
            </a:r>
            <a:r>
              <a:rPr lang="en-US" sz="2000" b="1" dirty="0">
                <a:solidFill>
                  <a:srgbClr val="FFFF00"/>
                </a:solidFill>
              </a:rPr>
              <a:t>formation and 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nephrocalcinosis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endParaRPr lang="fa-IR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2425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144" y="4271779"/>
            <a:ext cx="8909352" cy="914400"/>
          </a:xfrm>
        </p:spPr>
        <p:txBody>
          <a:bodyPr/>
          <a:lstStyle/>
          <a:p>
            <a:r>
              <a:rPr lang="en-US" sz="1800" b="1" dirty="0">
                <a:solidFill>
                  <a:srgbClr val="FFFF00"/>
                </a:solidFill>
              </a:rPr>
              <a:t>Finally, </a:t>
            </a:r>
            <a:r>
              <a:rPr lang="en-US" sz="1800" b="1" dirty="0">
                <a:solidFill>
                  <a:srgbClr val="FFC000"/>
                </a:solidFill>
              </a:rPr>
              <a:t>above average fluid intake </a:t>
            </a:r>
            <a:r>
              <a:rPr lang="en-US" sz="1800" b="1" dirty="0">
                <a:solidFill>
                  <a:srgbClr val="FFFF00"/>
                </a:solidFill>
              </a:rPr>
              <a:t>should </a:t>
            </a:r>
            <a:r>
              <a:rPr lang="en-US" sz="1800" b="1" dirty="0" smtClean="0">
                <a:solidFill>
                  <a:srgbClr val="FFFF00"/>
                </a:solidFill>
              </a:rPr>
              <a:t>be stressed </a:t>
            </a:r>
            <a:r>
              <a:rPr lang="en-US" sz="1800" b="1" dirty="0">
                <a:solidFill>
                  <a:srgbClr val="FFFF00"/>
                </a:solidFill>
              </a:rPr>
              <a:t>for all PHPT patients followed without surgery.</a:t>
            </a:r>
            <a:endParaRPr lang="fa-IR" sz="1800" b="1" dirty="0">
              <a:solidFill>
                <a:srgbClr val="FFFF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7504" y="188640"/>
            <a:ext cx="89289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b="1" dirty="0" smtClean="0"/>
              <a:t> </a:t>
            </a:r>
            <a:r>
              <a:rPr lang="en-US" sz="2000" b="1" dirty="0"/>
              <a:t>Are there new data </a:t>
            </a:r>
            <a:r>
              <a:rPr lang="en-US" sz="2000" b="1" dirty="0" smtClean="0"/>
              <a:t>on the </a:t>
            </a:r>
            <a:r>
              <a:rPr lang="en-US" sz="2000" b="1" dirty="0"/>
              <a:t>renal manifestations of PHPT (stones, </a:t>
            </a:r>
            <a:r>
              <a:rPr lang="en-US" sz="2000" b="1" dirty="0" smtClean="0"/>
              <a:t>urinary calcium </a:t>
            </a:r>
            <a:r>
              <a:rPr lang="en-US" sz="2000" b="1" dirty="0"/>
              <a:t>excretion, renal function</a:t>
            </a:r>
            <a:r>
              <a:rPr lang="en-US" sz="2000" b="1" dirty="0" smtClean="0"/>
              <a:t>)?  </a:t>
            </a:r>
            <a:r>
              <a:rPr lang="en-US" sz="2000" b="1" dirty="0"/>
              <a:t>Should the </a:t>
            </a:r>
            <a:r>
              <a:rPr lang="en-US" sz="2000" b="1" dirty="0" smtClean="0"/>
              <a:t>new data</a:t>
            </a:r>
            <a:r>
              <a:rPr lang="en-US" sz="2000" b="1" dirty="0"/>
              <a:t>, if they exist, </a:t>
            </a:r>
            <a:r>
              <a:rPr lang="en-US" sz="2000" b="1" dirty="0" smtClean="0"/>
              <a:t>change recommendations for surgery </a:t>
            </a:r>
            <a:r>
              <a:rPr lang="en-US" sz="2000" b="1" dirty="0"/>
              <a:t>based upon these </a:t>
            </a:r>
            <a:r>
              <a:rPr lang="en-US" sz="2000" b="1" dirty="0" smtClean="0"/>
              <a:t>renal manifestations</a:t>
            </a:r>
            <a:r>
              <a:rPr lang="en-US" sz="2000" b="1" dirty="0"/>
              <a:t>?</a:t>
            </a:r>
            <a:endParaRPr lang="fa-IR" sz="2000" b="1" dirty="0"/>
          </a:p>
        </p:txBody>
      </p:sp>
      <p:sp>
        <p:nvSpPr>
          <p:cNvPr id="4" name="Rectangle 3"/>
          <p:cNvSpPr/>
          <p:nvPr/>
        </p:nvSpPr>
        <p:spPr>
          <a:xfrm>
            <a:off x="107504" y="1628800"/>
            <a:ext cx="89289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b="1" dirty="0">
                <a:solidFill>
                  <a:srgbClr val="FF0000"/>
                </a:solidFill>
              </a:rPr>
              <a:t>Response: Yes</a:t>
            </a:r>
            <a:r>
              <a:rPr lang="en-US" b="1" dirty="0">
                <a:solidFill>
                  <a:srgbClr val="FFFF00"/>
                </a:solidFill>
              </a:rPr>
              <a:t>. </a:t>
            </a:r>
            <a:endParaRPr lang="en-US" b="1" dirty="0" smtClean="0">
              <a:solidFill>
                <a:srgbClr val="FFFF00"/>
              </a:solidFill>
            </a:endParaRPr>
          </a:p>
          <a:p>
            <a:pPr algn="l"/>
            <a:r>
              <a:rPr lang="en-US" b="1" dirty="0" smtClean="0">
                <a:solidFill>
                  <a:srgbClr val="FFFF00"/>
                </a:solidFill>
              </a:rPr>
              <a:t>Current renal imaging modalities </a:t>
            </a:r>
            <a:r>
              <a:rPr lang="en-US" b="1" dirty="0">
                <a:solidFill>
                  <a:srgbClr val="FFFF00"/>
                </a:solidFill>
              </a:rPr>
              <a:t>underestimate the amount </a:t>
            </a:r>
            <a:r>
              <a:rPr lang="en-US" b="1" dirty="0" smtClean="0">
                <a:solidFill>
                  <a:srgbClr val="FFFF00"/>
                </a:solidFill>
              </a:rPr>
              <a:t>of calcification present</a:t>
            </a:r>
            <a:endParaRPr lang="en-US" b="1" dirty="0">
              <a:solidFill>
                <a:srgbClr val="FFFF00"/>
              </a:solidFill>
            </a:endParaRPr>
          </a:p>
          <a:p>
            <a:pPr algn="l"/>
            <a:r>
              <a:rPr lang="en-US" b="1" dirty="0" smtClean="0">
                <a:solidFill>
                  <a:srgbClr val="FFFF00"/>
                </a:solidFill>
              </a:rPr>
              <a:t>Improved </a:t>
            </a:r>
            <a:r>
              <a:rPr lang="en-US" b="1" dirty="0">
                <a:solidFill>
                  <a:srgbClr val="FFFF00"/>
                </a:solidFill>
              </a:rPr>
              <a:t>methods are required</a:t>
            </a:r>
            <a:endParaRPr lang="fa-IR" b="1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7344" y="2607717"/>
            <a:ext cx="89391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</a:rPr>
              <a:t>we recommend </a:t>
            </a:r>
            <a:r>
              <a:rPr lang="en-US" b="1" dirty="0">
                <a:solidFill>
                  <a:srgbClr val="FFC000"/>
                </a:solidFill>
              </a:rPr>
              <a:t>renal imaging for </a:t>
            </a:r>
            <a:r>
              <a:rPr lang="en-US" b="1" dirty="0" smtClean="0">
                <a:solidFill>
                  <a:srgbClr val="FFC000"/>
                </a:solidFill>
              </a:rPr>
              <a:t>subclinical stone </a:t>
            </a:r>
            <a:r>
              <a:rPr lang="en-US" b="1" dirty="0">
                <a:solidFill>
                  <a:srgbClr val="FFC000"/>
                </a:solidFill>
              </a:rPr>
              <a:t>disease or </a:t>
            </a:r>
            <a:r>
              <a:rPr lang="en-US" b="1" dirty="0" err="1">
                <a:solidFill>
                  <a:srgbClr val="FFC000"/>
                </a:solidFill>
              </a:rPr>
              <a:t>nephrocalcinosis</a:t>
            </a:r>
            <a:r>
              <a:rPr lang="en-US" b="1" dirty="0">
                <a:solidFill>
                  <a:srgbClr val="FFC000"/>
                </a:solidFill>
              </a:rPr>
              <a:t>. </a:t>
            </a:r>
            <a:r>
              <a:rPr lang="en-US" b="1" dirty="0" smtClean="0">
                <a:solidFill>
                  <a:srgbClr val="FFFF00"/>
                </a:solidFill>
              </a:rPr>
              <a:t> (Renal </a:t>
            </a:r>
            <a:r>
              <a:rPr lang="en-US" b="1" dirty="0">
                <a:solidFill>
                  <a:srgbClr val="FFFF00"/>
                </a:solidFill>
              </a:rPr>
              <a:t>ultrasound, </a:t>
            </a:r>
            <a:r>
              <a:rPr lang="en-US" b="1" dirty="0" smtClean="0">
                <a:solidFill>
                  <a:srgbClr val="FFFF00"/>
                </a:solidFill>
              </a:rPr>
              <a:t>abdominal </a:t>
            </a:r>
            <a:r>
              <a:rPr lang="en-US" b="1" dirty="0">
                <a:solidFill>
                  <a:srgbClr val="FFFF00"/>
                </a:solidFill>
              </a:rPr>
              <a:t>x-ray, and spiral CT scan of the </a:t>
            </a:r>
            <a:r>
              <a:rPr lang="en-US" b="1" dirty="0" smtClean="0">
                <a:solidFill>
                  <a:srgbClr val="FFFF00"/>
                </a:solidFill>
              </a:rPr>
              <a:t>kidneys) </a:t>
            </a:r>
            <a:endParaRPr lang="fa-IR" b="1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7344" y="3645024"/>
            <a:ext cx="88671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b="1" dirty="0">
                <a:solidFill>
                  <a:srgbClr val="FFC000"/>
                </a:solidFill>
              </a:rPr>
              <a:t>Positive imaging </a:t>
            </a:r>
            <a:r>
              <a:rPr lang="en-US" b="1" dirty="0">
                <a:solidFill>
                  <a:srgbClr val="FFFF00"/>
                </a:solidFill>
              </a:rPr>
              <a:t>shall constitute an indication for </a:t>
            </a:r>
            <a:r>
              <a:rPr lang="en-US" b="1" dirty="0">
                <a:solidFill>
                  <a:srgbClr val="FFC000"/>
                </a:solidFill>
              </a:rPr>
              <a:t>surgery</a:t>
            </a:r>
            <a:r>
              <a:rPr lang="en-US" b="1" dirty="0">
                <a:solidFill>
                  <a:srgbClr val="FFFF00"/>
                </a:solidFill>
              </a:rPr>
              <a:t>.</a:t>
            </a:r>
          </a:p>
          <a:p>
            <a:pPr algn="l"/>
            <a:r>
              <a:rPr lang="en-US" b="1" dirty="0" smtClean="0">
                <a:solidFill>
                  <a:srgbClr val="FFFF00"/>
                </a:solidFill>
              </a:rPr>
              <a:t>we </a:t>
            </a:r>
            <a:r>
              <a:rPr lang="en-US" b="1" dirty="0">
                <a:solidFill>
                  <a:srgbClr val="FFFF00"/>
                </a:solidFill>
              </a:rPr>
              <a:t>recommend that risk factors for stone </a:t>
            </a:r>
            <a:r>
              <a:rPr lang="en-US" b="1" dirty="0" smtClean="0">
                <a:solidFill>
                  <a:srgbClr val="FFFF00"/>
                </a:solidFill>
              </a:rPr>
              <a:t>formation </a:t>
            </a:r>
            <a:r>
              <a:rPr lang="en-US" b="1" dirty="0">
                <a:solidFill>
                  <a:srgbClr val="FFFF00"/>
                </a:solidFill>
              </a:rPr>
              <a:t>be assessed,</a:t>
            </a:r>
            <a:endParaRPr lang="fa-IR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5416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Rectangle 2"/>
          <p:cNvSpPr/>
          <p:nvPr/>
        </p:nvSpPr>
        <p:spPr>
          <a:xfrm>
            <a:off x="107504" y="188640"/>
            <a:ext cx="8856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 smtClean="0">
                <a:solidFill>
                  <a:srgbClr val="FFC000"/>
                </a:solidFill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</a:rPr>
              <a:t>Nonclassical</a:t>
            </a:r>
            <a:r>
              <a:rPr lang="en-US" sz="2400" dirty="0" smtClean="0">
                <a:solidFill>
                  <a:srgbClr val="FFC000"/>
                </a:solidFill>
              </a:rPr>
              <a:t>  Features—Cardiovascular</a:t>
            </a:r>
            <a:endParaRPr lang="fa-IR" sz="2400" dirty="0">
              <a:solidFill>
                <a:srgbClr val="FFC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7504" y="655723"/>
            <a:ext cx="88569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b="1" dirty="0"/>
              <a:t>5A: Should evaluation of PHPT include assessment </a:t>
            </a:r>
            <a:r>
              <a:rPr lang="en-US" sz="2000" b="1" dirty="0" smtClean="0"/>
              <a:t>for cardiovascular </a:t>
            </a:r>
            <a:r>
              <a:rPr lang="en-US" sz="2000" b="1" dirty="0"/>
              <a:t>abnormalities? </a:t>
            </a:r>
            <a:r>
              <a:rPr lang="en-US" sz="2000" b="1" dirty="0">
                <a:solidFill>
                  <a:srgbClr val="FF0000"/>
                </a:solidFill>
              </a:rPr>
              <a:t>Response: No</a:t>
            </a:r>
            <a:r>
              <a:rPr lang="en-US" sz="2000" b="1" dirty="0"/>
              <a:t>.</a:t>
            </a:r>
          </a:p>
          <a:p>
            <a:pPr algn="l"/>
            <a:r>
              <a:rPr lang="en-US" sz="2000" b="1" dirty="0"/>
              <a:t>5B: Should cardiovascular manifestations be </a:t>
            </a:r>
            <a:r>
              <a:rPr lang="en-US" sz="2000" b="1" dirty="0" smtClean="0"/>
              <a:t>considered </a:t>
            </a:r>
            <a:r>
              <a:rPr lang="en-US" sz="2000" b="1" dirty="0"/>
              <a:t>in decisions </a:t>
            </a:r>
            <a:r>
              <a:rPr lang="en-US" sz="2000" b="1" dirty="0" smtClean="0"/>
              <a:t>regarding  surgery</a:t>
            </a:r>
            <a:r>
              <a:rPr lang="en-US" sz="2000" b="1" dirty="0"/>
              <a:t>? </a:t>
            </a:r>
            <a:r>
              <a:rPr lang="en-US" sz="2000" b="1" dirty="0">
                <a:solidFill>
                  <a:srgbClr val="FF0000"/>
                </a:solidFill>
              </a:rPr>
              <a:t>Response: No</a:t>
            </a:r>
            <a:endParaRPr lang="fa-IR" sz="20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7504" y="2085260"/>
            <a:ext cx="8784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b="1" dirty="0">
                <a:solidFill>
                  <a:srgbClr val="FFFF00"/>
                </a:solidFill>
              </a:rPr>
              <a:t>There are no prospective data on cardiovascular </a:t>
            </a:r>
            <a:r>
              <a:rPr lang="en-US" b="1" dirty="0" smtClean="0">
                <a:solidFill>
                  <a:srgbClr val="FFFF00"/>
                </a:solidFill>
              </a:rPr>
              <a:t>outcomes in</a:t>
            </a:r>
            <a:r>
              <a:rPr lang="en-US" sz="1600" b="1" dirty="0" smtClean="0">
                <a:solidFill>
                  <a:srgbClr val="FFFF00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</a:rPr>
              <a:t>asymptomatic PHPT.</a:t>
            </a:r>
            <a:endParaRPr lang="fa-IR" b="1" dirty="0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1520" y="2697624"/>
            <a:ext cx="8640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b="1" dirty="0" smtClean="0">
                <a:solidFill>
                  <a:srgbClr val="FFFF00"/>
                </a:solidFill>
              </a:rPr>
              <a:t>The </a:t>
            </a:r>
            <a:r>
              <a:rPr lang="en-US" b="1" dirty="0">
                <a:solidFill>
                  <a:srgbClr val="FFFF00"/>
                </a:solidFill>
              </a:rPr>
              <a:t>carotid bed </a:t>
            </a:r>
            <a:r>
              <a:rPr lang="en-US" b="1" dirty="0" smtClean="0">
                <a:solidFill>
                  <a:srgbClr val="FFFF00"/>
                </a:solidFill>
              </a:rPr>
              <a:t>more </a:t>
            </a:r>
            <a:r>
              <a:rPr lang="en-US" b="1" dirty="0">
                <a:solidFill>
                  <a:srgbClr val="FFFF00"/>
                </a:solidFill>
              </a:rPr>
              <a:t>affected than the heart, with </a:t>
            </a:r>
            <a:r>
              <a:rPr lang="en-US" b="1" dirty="0" smtClean="0">
                <a:solidFill>
                  <a:srgbClr val="FFFF00"/>
                </a:solidFill>
              </a:rPr>
              <a:t>elevated carotid IMT an </a:t>
            </a:r>
            <a:r>
              <a:rPr lang="en-US" b="1" dirty="0">
                <a:solidFill>
                  <a:srgbClr val="FFFF00"/>
                </a:solidFill>
              </a:rPr>
              <a:t>I</a:t>
            </a:r>
            <a:r>
              <a:rPr lang="en-US" b="1" dirty="0" smtClean="0">
                <a:solidFill>
                  <a:srgbClr val="FFFF00"/>
                </a:solidFill>
              </a:rPr>
              <a:t>ncreased </a:t>
            </a:r>
            <a:r>
              <a:rPr lang="en-US" b="1" dirty="0">
                <a:solidFill>
                  <a:srgbClr val="FFFF00"/>
                </a:solidFill>
              </a:rPr>
              <a:t>plaque thickness</a:t>
            </a:r>
            <a:r>
              <a:rPr lang="en-US" b="1" dirty="0" smtClean="0">
                <a:solidFill>
                  <a:srgbClr val="FFFF00"/>
                </a:solidFill>
              </a:rPr>
              <a:t>,</a:t>
            </a:r>
          </a:p>
          <a:p>
            <a:pPr algn="l"/>
            <a:r>
              <a:rPr lang="en-US" b="1" dirty="0" smtClean="0">
                <a:solidFill>
                  <a:srgbClr val="FFFF00"/>
                </a:solidFill>
              </a:rPr>
              <a:t>Cardiac structure </a:t>
            </a:r>
            <a:r>
              <a:rPr lang="en-US" b="1" dirty="0">
                <a:solidFill>
                  <a:srgbClr val="FFFF00"/>
                </a:solidFill>
              </a:rPr>
              <a:t>was mostly </a:t>
            </a:r>
            <a:r>
              <a:rPr lang="en-US" b="1" dirty="0" smtClean="0">
                <a:solidFill>
                  <a:srgbClr val="FFFF00"/>
                </a:solidFill>
              </a:rPr>
              <a:t>normal </a:t>
            </a:r>
            <a:r>
              <a:rPr lang="en-US" b="1" dirty="0">
                <a:solidFill>
                  <a:srgbClr val="FFFF00"/>
                </a:solidFill>
              </a:rPr>
              <a:t>/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</a:rPr>
              <a:t>propagation of vascular calcification </a:t>
            </a:r>
            <a:r>
              <a:rPr lang="en-US" b="1" dirty="0" smtClean="0">
                <a:solidFill>
                  <a:srgbClr val="FFFF00"/>
                </a:solidFill>
              </a:rPr>
              <a:t>.</a:t>
            </a:r>
            <a:endParaRPr lang="fa-IR" b="1" dirty="0">
              <a:solidFill>
                <a:srgbClr val="FFFF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7504" y="3897953"/>
            <a:ext cx="88569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b="1" dirty="0" smtClean="0">
                <a:solidFill>
                  <a:srgbClr val="FFFF00"/>
                </a:solidFill>
              </a:rPr>
              <a:t>Closer association of </a:t>
            </a:r>
            <a:r>
              <a:rPr lang="en-US" b="1" dirty="0">
                <a:solidFill>
                  <a:srgbClr val="FFFF00"/>
                </a:solidFill>
              </a:rPr>
              <a:t>some cardiovascular indices (left ventricular </a:t>
            </a:r>
            <a:r>
              <a:rPr lang="en-US" b="1" dirty="0" smtClean="0">
                <a:solidFill>
                  <a:srgbClr val="FFFF00"/>
                </a:solidFill>
              </a:rPr>
              <a:t>mass, CFR</a:t>
            </a:r>
            <a:r>
              <a:rPr lang="en-US" b="1" dirty="0">
                <a:solidFill>
                  <a:srgbClr val="FFFF00"/>
                </a:solidFill>
              </a:rPr>
              <a:t>, carotid stiffness, and aortic plaque area) with </a:t>
            </a:r>
            <a:r>
              <a:rPr lang="en-US" b="1" dirty="0" smtClean="0">
                <a:solidFill>
                  <a:srgbClr val="FFFF00"/>
                </a:solidFill>
              </a:rPr>
              <a:t>PTH as </a:t>
            </a:r>
            <a:r>
              <a:rPr lang="en-US" b="1" dirty="0">
                <a:solidFill>
                  <a:srgbClr val="FFFF00"/>
                </a:solidFill>
              </a:rPr>
              <a:t>opposed to </a:t>
            </a:r>
            <a:r>
              <a:rPr lang="en-US" b="1" dirty="0" smtClean="0">
                <a:solidFill>
                  <a:srgbClr val="FFFF00"/>
                </a:solidFill>
              </a:rPr>
              <a:t>calcium .</a:t>
            </a:r>
          </a:p>
          <a:p>
            <a:pPr algn="l"/>
            <a:endParaRPr lang="en-US" b="1" dirty="0">
              <a:solidFill>
                <a:srgbClr val="FFFF00"/>
              </a:solidFill>
            </a:endParaRPr>
          </a:p>
          <a:p>
            <a:pPr algn="l"/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RCTdata</a:t>
            </a:r>
            <a:r>
              <a:rPr lang="en-US" b="1" dirty="0" smtClean="0">
                <a:solidFill>
                  <a:srgbClr val="FFFF00"/>
                </a:solidFill>
              </a:rPr>
              <a:t>  </a:t>
            </a:r>
            <a:r>
              <a:rPr lang="en-US" b="1" dirty="0">
                <a:solidFill>
                  <a:srgbClr val="FFFF00"/>
                </a:solidFill>
              </a:rPr>
              <a:t>no benefit of surgery </a:t>
            </a:r>
            <a:r>
              <a:rPr lang="en-US" b="1" dirty="0" smtClean="0">
                <a:solidFill>
                  <a:srgbClr val="FFFF00"/>
                </a:solidFill>
              </a:rPr>
              <a:t>with regard </a:t>
            </a:r>
            <a:r>
              <a:rPr lang="en-US" b="1" dirty="0">
                <a:solidFill>
                  <a:srgbClr val="FFFF00"/>
                </a:solidFill>
              </a:rPr>
              <a:t>to markers of the metabolic syndrome, </a:t>
            </a:r>
            <a:r>
              <a:rPr lang="en-US" b="1" dirty="0" smtClean="0">
                <a:solidFill>
                  <a:srgbClr val="FFFF00"/>
                </a:solidFill>
              </a:rPr>
              <a:t>including hypertension</a:t>
            </a:r>
            <a:r>
              <a:rPr lang="en-US" b="1" dirty="0">
                <a:solidFill>
                  <a:srgbClr val="FFFF00"/>
                </a:solidFill>
              </a:rPr>
              <a:t>, cholesterol, inflammatory markers, </a:t>
            </a:r>
            <a:r>
              <a:rPr lang="en-US" b="1" dirty="0" err="1" smtClean="0">
                <a:solidFill>
                  <a:srgbClr val="FFFF00"/>
                </a:solidFill>
              </a:rPr>
              <a:t>adipokines</a:t>
            </a:r>
            <a:r>
              <a:rPr lang="en-US" b="1" dirty="0">
                <a:solidFill>
                  <a:srgbClr val="FFFF00"/>
                </a:solidFill>
              </a:rPr>
              <a:t>, and other cardiovascular risk markers.</a:t>
            </a:r>
          </a:p>
        </p:txBody>
      </p:sp>
    </p:spTree>
    <p:extLst>
      <p:ext uri="{BB962C8B-B14F-4D97-AF65-F5344CB8AC3E}">
        <p14:creationId xmlns:p14="http://schemas.microsoft.com/office/powerpoint/2010/main" val="29804117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9792" y="6619056"/>
            <a:ext cx="7543800" cy="914400"/>
          </a:xfrm>
        </p:spPr>
        <p:txBody>
          <a:bodyPr/>
          <a:lstStyle/>
          <a:p>
            <a:endParaRPr lang="fa-IR"/>
          </a:p>
        </p:txBody>
      </p:sp>
      <p:sp>
        <p:nvSpPr>
          <p:cNvPr id="4" name="Rectangle 3"/>
          <p:cNvSpPr/>
          <p:nvPr/>
        </p:nvSpPr>
        <p:spPr>
          <a:xfrm>
            <a:off x="107504" y="116632"/>
            <a:ext cx="88569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 err="1" smtClean="0"/>
              <a:t>Nonclassical</a:t>
            </a:r>
            <a:r>
              <a:rPr lang="en-US" sz="2400" dirty="0" smtClean="0"/>
              <a:t> features—neuropsychiatric </a:t>
            </a:r>
            <a:r>
              <a:rPr lang="en-US" sz="2400" dirty="0"/>
              <a:t>and cognitive.  </a:t>
            </a:r>
            <a:r>
              <a:rPr lang="en-US" sz="2400" dirty="0" smtClean="0"/>
              <a:t>Should neuropsychiatric </a:t>
            </a:r>
            <a:r>
              <a:rPr lang="en-US" sz="2400" dirty="0"/>
              <a:t>and cognitive dysfunction </a:t>
            </a:r>
            <a:r>
              <a:rPr lang="en-US" sz="2400" dirty="0" smtClean="0"/>
              <a:t>be considered </a:t>
            </a:r>
            <a:r>
              <a:rPr lang="en-US" sz="2400" dirty="0"/>
              <a:t>in decisions about surgery for PHPT?</a:t>
            </a:r>
            <a:endParaRPr lang="fa-IR" sz="2400" dirty="0"/>
          </a:p>
        </p:txBody>
      </p:sp>
      <p:sp>
        <p:nvSpPr>
          <p:cNvPr id="5" name="Rectangle 4"/>
          <p:cNvSpPr/>
          <p:nvPr/>
        </p:nvSpPr>
        <p:spPr>
          <a:xfrm>
            <a:off x="45656" y="1412776"/>
            <a:ext cx="8846824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b="1" dirty="0">
                <a:solidFill>
                  <a:srgbClr val="FF0000"/>
                </a:solidFill>
              </a:rPr>
              <a:t>Response: No</a:t>
            </a:r>
            <a:r>
              <a:rPr lang="en-US" sz="2000" b="1" dirty="0">
                <a:solidFill>
                  <a:srgbClr val="FFFF00"/>
                </a:solidFill>
              </a:rPr>
              <a:t>. </a:t>
            </a:r>
            <a:r>
              <a:rPr lang="en-US" sz="2000" b="1" dirty="0" smtClean="0">
                <a:solidFill>
                  <a:srgbClr val="FFFF00"/>
                </a:solidFill>
              </a:rPr>
              <a:t>PHPT is </a:t>
            </a:r>
            <a:r>
              <a:rPr lang="en-US" sz="2000" b="1" dirty="0">
                <a:solidFill>
                  <a:srgbClr val="FFFF00"/>
                </a:solidFill>
              </a:rPr>
              <a:t>associated with neuropsychological dysfunction </a:t>
            </a:r>
            <a:r>
              <a:rPr lang="en-US" sz="2000" b="1" dirty="0" err="1" smtClean="0">
                <a:solidFill>
                  <a:srgbClr val="FFFF00"/>
                </a:solidFill>
              </a:rPr>
              <a:t>includng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>
                <a:solidFill>
                  <a:srgbClr val="FFFF00"/>
                </a:solidFill>
              </a:rPr>
              <a:t>depression, reduced QOL, and changes in </a:t>
            </a:r>
            <a:r>
              <a:rPr lang="en-US" sz="2000" b="1" dirty="0" smtClean="0">
                <a:solidFill>
                  <a:srgbClr val="FFFF00"/>
                </a:solidFill>
              </a:rPr>
              <a:t>cognition .</a:t>
            </a:r>
          </a:p>
          <a:p>
            <a:pPr algn="l"/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>
                <a:solidFill>
                  <a:srgbClr val="FFFF00"/>
                </a:solidFill>
              </a:rPr>
              <a:t>Cognitive dysfunction </a:t>
            </a:r>
            <a:r>
              <a:rPr lang="en-US" sz="2000" b="1" dirty="0" smtClean="0">
                <a:solidFill>
                  <a:srgbClr val="FFFF00"/>
                </a:solidFill>
              </a:rPr>
              <a:t>may related </a:t>
            </a:r>
            <a:r>
              <a:rPr lang="en-US" sz="2000" b="1" dirty="0">
                <a:solidFill>
                  <a:srgbClr val="FFFF00"/>
                </a:solidFill>
              </a:rPr>
              <a:t>to the presence of depression</a:t>
            </a:r>
            <a:r>
              <a:rPr lang="en-US" sz="2000" b="1" dirty="0" smtClean="0">
                <a:solidFill>
                  <a:srgbClr val="FFFF00"/>
                </a:solidFill>
              </a:rPr>
              <a:t>.</a:t>
            </a:r>
          </a:p>
          <a:p>
            <a:pPr algn="l"/>
            <a:endParaRPr lang="en-US" sz="2000" b="1" dirty="0" smtClean="0">
              <a:solidFill>
                <a:srgbClr val="FFFF00"/>
              </a:solidFill>
            </a:endParaRPr>
          </a:p>
          <a:p>
            <a:pPr algn="l"/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>
                <a:solidFill>
                  <a:srgbClr val="FFFF00"/>
                </a:solidFill>
              </a:rPr>
              <a:t>Data regarding </a:t>
            </a:r>
            <a:r>
              <a:rPr lang="en-US" sz="2000" b="1" dirty="0" smtClean="0">
                <a:solidFill>
                  <a:srgbClr val="FFFF00"/>
                </a:solidFill>
              </a:rPr>
              <a:t>improvement </a:t>
            </a:r>
            <a:r>
              <a:rPr lang="en-US" sz="2000" b="1" dirty="0">
                <a:solidFill>
                  <a:srgbClr val="FFFF00"/>
                </a:solidFill>
              </a:rPr>
              <a:t>in neuropsychological symptoms and </a:t>
            </a:r>
            <a:r>
              <a:rPr lang="en-US" sz="2000" b="1" dirty="0" smtClean="0">
                <a:solidFill>
                  <a:srgbClr val="FFFF00"/>
                </a:solidFill>
              </a:rPr>
              <a:t>cognitive </a:t>
            </a:r>
            <a:r>
              <a:rPr lang="en-US" sz="2000" b="1" dirty="0">
                <a:solidFill>
                  <a:srgbClr val="FFFF00"/>
                </a:solidFill>
              </a:rPr>
              <a:t>function after PTX are inconsistent between studies</a:t>
            </a:r>
            <a:endParaRPr lang="fa-IR" sz="2000" b="1" dirty="0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132" y="3573016"/>
            <a:ext cx="88154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>
                <a:solidFill>
                  <a:srgbClr val="FFFF00"/>
                </a:solidFill>
              </a:rPr>
              <a:t>I</a:t>
            </a:r>
            <a:r>
              <a:rPr lang="en-US" sz="2000" b="1" dirty="0" smtClean="0">
                <a:solidFill>
                  <a:srgbClr val="FFFF00"/>
                </a:solidFill>
              </a:rPr>
              <a:t>nsufficient </a:t>
            </a:r>
            <a:r>
              <a:rPr lang="en-US" sz="2000" b="1" dirty="0">
                <a:solidFill>
                  <a:srgbClr val="FFFF00"/>
                </a:solidFill>
              </a:rPr>
              <a:t>evidence </a:t>
            </a:r>
            <a:r>
              <a:rPr lang="en-US" sz="2000" b="1" dirty="0" smtClean="0">
                <a:solidFill>
                  <a:srgbClr val="FFFF00"/>
                </a:solidFill>
              </a:rPr>
              <a:t>of symptom improvement  to recommend </a:t>
            </a:r>
            <a:r>
              <a:rPr lang="en-US" sz="2000" b="1" dirty="0">
                <a:solidFill>
                  <a:srgbClr val="FFFF00"/>
                </a:solidFill>
              </a:rPr>
              <a:t>PTX </a:t>
            </a:r>
            <a:r>
              <a:rPr lang="en-US" sz="2000" b="1" dirty="0" smtClean="0">
                <a:solidFill>
                  <a:srgbClr val="FFFF00"/>
                </a:solidFill>
              </a:rPr>
              <a:t>for </a:t>
            </a:r>
            <a:r>
              <a:rPr lang="en-US" sz="2000" b="1" dirty="0">
                <a:solidFill>
                  <a:srgbClr val="FFFF00"/>
                </a:solidFill>
              </a:rPr>
              <a:t>neurological or </a:t>
            </a:r>
            <a:r>
              <a:rPr lang="en-US" sz="2000" b="1" dirty="0" smtClean="0">
                <a:solidFill>
                  <a:srgbClr val="FFFF00"/>
                </a:solidFill>
              </a:rPr>
              <a:t>psychological symptoms</a:t>
            </a:r>
            <a:r>
              <a:rPr lang="en-US" sz="2000" b="1" dirty="0">
                <a:solidFill>
                  <a:srgbClr val="FFFF00"/>
                </a:solidFill>
              </a:rPr>
              <a:t>, although some patients do </a:t>
            </a:r>
            <a:r>
              <a:rPr lang="en-US" sz="2000" b="1" dirty="0" smtClean="0">
                <a:solidFill>
                  <a:srgbClr val="FFFF00"/>
                </a:solidFill>
              </a:rPr>
              <a:t>experience symptomatic </a:t>
            </a:r>
            <a:r>
              <a:rPr lang="en-US" sz="2000" b="1" dirty="0">
                <a:solidFill>
                  <a:srgbClr val="FFFF00"/>
                </a:solidFill>
              </a:rPr>
              <a:t>improvements after surgery</a:t>
            </a:r>
            <a:r>
              <a:rPr lang="en-US" sz="2000" b="1" dirty="0" smtClean="0">
                <a:solidFill>
                  <a:srgbClr val="FFFF00"/>
                </a:solidFill>
              </a:rPr>
              <a:t>.</a:t>
            </a:r>
          </a:p>
          <a:p>
            <a:pPr algn="l"/>
            <a:endParaRPr lang="en-US" sz="2000" b="1" dirty="0">
              <a:solidFill>
                <a:srgbClr val="FFFF00"/>
              </a:solidFill>
            </a:endParaRPr>
          </a:p>
          <a:p>
            <a:pPr algn="l"/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>
                <a:solidFill>
                  <a:srgbClr val="FFFF00"/>
                </a:solidFill>
              </a:rPr>
              <a:t>There are </a:t>
            </a:r>
            <a:r>
              <a:rPr lang="en-US" sz="2000" b="1" dirty="0" smtClean="0">
                <a:solidFill>
                  <a:srgbClr val="FFFF00"/>
                </a:solidFill>
              </a:rPr>
              <a:t>also insufficient </a:t>
            </a:r>
            <a:r>
              <a:rPr lang="en-US" sz="2000" b="1" dirty="0">
                <a:solidFill>
                  <a:srgbClr val="FFFF00"/>
                </a:solidFill>
              </a:rPr>
              <a:t>data to recommend formal </a:t>
            </a:r>
            <a:r>
              <a:rPr lang="en-US" sz="2000" b="1" dirty="0" smtClean="0">
                <a:solidFill>
                  <a:srgbClr val="FFFF00"/>
                </a:solidFill>
              </a:rPr>
              <a:t>neuropsychiatric or </a:t>
            </a:r>
            <a:r>
              <a:rPr lang="en-US" sz="2000" b="1" dirty="0">
                <a:solidFill>
                  <a:srgbClr val="FFFF00"/>
                </a:solidFill>
              </a:rPr>
              <a:t>neurocognitive testing in PHPT.</a:t>
            </a:r>
            <a:endParaRPr lang="fa-IR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2402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93936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22268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Rectangle 2"/>
          <p:cNvSpPr/>
          <p:nvPr/>
        </p:nvSpPr>
        <p:spPr>
          <a:xfrm>
            <a:off x="-6949280" y="-1323528"/>
            <a:ext cx="88569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dirty="0"/>
              <a:t>Update 7: Considering the </a:t>
            </a:r>
            <a:r>
              <a:rPr lang="en-US" sz="2000" dirty="0" smtClean="0"/>
              <a:t>Long-Term Variability </a:t>
            </a:r>
            <a:r>
              <a:rPr lang="en-US" sz="2000" dirty="0"/>
              <a:t>in These Parameters, </a:t>
            </a:r>
            <a:r>
              <a:rPr lang="en-US" sz="2000" dirty="0" smtClean="0"/>
              <a:t>What Represents </a:t>
            </a:r>
            <a:r>
              <a:rPr lang="en-US" sz="2000" dirty="0"/>
              <a:t>a Clinically Important </a:t>
            </a:r>
            <a:r>
              <a:rPr lang="en-US" sz="2000" dirty="0" smtClean="0"/>
              <a:t>Change in </a:t>
            </a:r>
            <a:r>
              <a:rPr lang="en-US" sz="2000" dirty="0"/>
              <a:t>Serum Calcium, Renal Function, </a:t>
            </a:r>
            <a:r>
              <a:rPr lang="en-US" sz="2000" dirty="0" smtClean="0"/>
              <a:t>and BMD </a:t>
            </a:r>
            <a:r>
              <a:rPr lang="en-US" sz="2000" dirty="0"/>
              <a:t>in the Nonsurgical Management </a:t>
            </a:r>
            <a:r>
              <a:rPr lang="en-US" sz="2000" dirty="0" smtClean="0"/>
              <a:t>of PHPT</a:t>
            </a:r>
            <a:r>
              <a:rPr lang="en-US" sz="2000" dirty="0"/>
              <a:t>?</a:t>
            </a:r>
            <a:endParaRPr lang="fa-IR" sz="2000" dirty="0"/>
          </a:p>
        </p:txBody>
      </p:sp>
      <p:sp>
        <p:nvSpPr>
          <p:cNvPr id="4" name="Rectangle 3"/>
          <p:cNvSpPr/>
          <p:nvPr/>
        </p:nvSpPr>
        <p:spPr>
          <a:xfrm>
            <a:off x="107504" y="116632"/>
            <a:ext cx="88569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b="1" dirty="0" smtClean="0"/>
              <a:t>In </a:t>
            </a:r>
            <a:r>
              <a:rPr lang="en-US" sz="2000" b="1" dirty="0"/>
              <a:t>patients with PHPT who </a:t>
            </a:r>
            <a:r>
              <a:rPr lang="en-US" sz="2000" b="1" dirty="0" smtClean="0"/>
              <a:t>are followed </a:t>
            </a:r>
            <a:r>
              <a:rPr lang="en-US" sz="2000" b="1" dirty="0"/>
              <a:t>without surgery, what represents </a:t>
            </a:r>
            <a:r>
              <a:rPr lang="en-US" sz="2000" b="1" dirty="0" smtClean="0"/>
              <a:t>a clinically </a:t>
            </a:r>
            <a:r>
              <a:rPr lang="en-US" sz="2000" b="1" dirty="0"/>
              <a:t>significant change in serum calcium, </a:t>
            </a:r>
            <a:r>
              <a:rPr lang="en-US" sz="2000" b="1" dirty="0" smtClean="0"/>
              <a:t>renal function</a:t>
            </a:r>
            <a:r>
              <a:rPr lang="en-US" sz="2000" b="1" dirty="0"/>
              <a:t>, and BMD that would constitute </a:t>
            </a:r>
            <a:r>
              <a:rPr lang="en-US" sz="2000" b="1" dirty="0" smtClean="0"/>
              <a:t>an indication </a:t>
            </a:r>
            <a:r>
              <a:rPr lang="en-US" sz="2000" b="1" dirty="0"/>
              <a:t>for surgery?</a:t>
            </a:r>
            <a:endParaRPr lang="fa-IR" sz="2000" b="1" dirty="0"/>
          </a:p>
        </p:txBody>
      </p:sp>
      <p:sp>
        <p:nvSpPr>
          <p:cNvPr id="5" name="Rectangle 4"/>
          <p:cNvSpPr/>
          <p:nvPr/>
        </p:nvSpPr>
        <p:spPr>
          <a:xfrm>
            <a:off x="107504" y="1340768"/>
            <a:ext cx="88569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b="1" dirty="0" smtClean="0">
                <a:solidFill>
                  <a:srgbClr val="FFFF00"/>
                </a:solidFill>
              </a:rPr>
              <a:t>1</a:t>
            </a:r>
            <a:r>
              <a:rPr lang="en-US" sz="2400" b="1" dirty="0">
                <a:solidFill>
                  <a:srgbClr val="FFFF00"/>
                </a:solidFill>
              </a:rPr>
              <a:t>) an increase in serum </a:t>
            </a:r>
            <a:r>
              <a:rPr lang="en-US" sz="2400" b="1" dirty="0">
                <a:solidFill>
                  <a:srgbClr val="FF0000"/>
                </a:solidFill>
              </a:rPr>
              <a:t>calcium</a:t>
            </a:r>
            <a:r>
              <a:rPr lang="en-US" sz="2400" b="1" dirty="0">
                <a:solidFill>
                  <a:srgbClr val="FFFF00"/>
                </a:solidFill>
              </a:rPr>
              <a:t> to </a:t>
            </a:r>
            <a:r>
              <a:rPr lang="en-US" sz="2400" b="1" dirty="0" smtClean="0">
                <a:solidFill>
                  <a:srgbClr val="FFFF00"/>
                </a:solidFill>
              </a:rPr>
              <a:t>levels 1 </a:t>
            </a:r>
            <a:r>
              <a:rPr lang="en-US" sz="2400" b="1" dirty="0">
                <a:solidFill>
                  <a:srgbClr val="FFFF00"/>
                </a:solidFill>
              </a:rPr>
              <a:t>mg/</a:t>
            </a:r>
            <a:r>
              <a:rPr lang="en-US" sz="2400" b="1" dirty="0" err="1">
                <a:solidFill>
                  <a:srgbClr val="FFFF00"/>
                </a:solidFill>
              </a:rPr>
              <a:t>dL</a:t>
            </a:r>
            <a:r>
              <a:rPr lang="en-US" sz="2400" b="1" dirty="0">
                <a:solidFill>
                  <a:srgbClr val="FFFF00"/>
                </a:solidFill>
              </a:rPr>
              <a:t> above the upper limit of normal</a:t>
            </a:r>
            <a:endParaRPr lang="fa-IR" sz="2400" b="1" dirty="0">
              <a:solidFill>
                <a:srgbClr val="FFFF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028" y="2170709"/>
            <a:ext cx="87849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smtClean="0">
                <a:solidFill>
                  <a:srgbClr val="FFFF00"/>
                </a:solidFill>
              </a:rPr>
              <a:t>2)</a:t>
            </a:r>
            <a:r>
              <a:rPr lang="en-US" sz="2400" b="1" dirty="0" smtClean="0">
                <a:solidFill>
                  <a:srgbClr val="FF0000"/>
                </a:solidFill>
              </a:rPr>
              <a:t>BMD</a:t>
            </a:r>
            <a:r>
              <a:rPr lang="en-US" sz="2400" b="1" dirty="0" smtClean="0">
                <a:solidFill>
                  <a:srgbClr val="FFFF00"/>
                </a:solidFill>
              </a:rPr>
              <a:t> T-score&lt; -2.5</a:t>
            </a:r>
          </a:p>
          <a:p>
            <a:pPr algn="l"/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>
                <a:solidFill>
                  <a:srgbClr val="FFFF00"/>
                </a:solidFill>
              </a:rPr>
              <a:t>progressive reduction in BMD that </a:t>
            </a:r>
            <a:r>
              <a:rPr lang="en-US" sz="2400" b="1" dirty="0" smtClean="0">
                <a:solidFill>
                  <a:srgbClr val="FFFF00"/>
                </a:solidFill>
              </a:rPr>
              <a:t>exceeds the LSC and is between-2and-2.5, the </a:t>
            </a:r>
            <a:r>
              <a:rPr lang="en-US" sz="2400" b="1" dirty="0">
                <a:solidFill>
                  <a:srgbClr val="FFFF00"/>
                </a:solidFill>
              </a:rPr>
              <a:t>physician may opt to recommend surgery </a:t>
            </a:r>
            <a:r>
              <a:rPr lang="en-US" sz="2400" b="1" dirty="0" smtClean="0">
                <a:solidFill>
                  <a:srgbClr val="FFFF00"/>
                </a:solidFill>
              </a:rPr>
              <a:t>although guidelines </a:t>
            </a:r>
            <a:r>
              <a:rPr lang="en-US" sz="2400" b="1" dirty="0">
                <a:solidFill>
                  <a:srgbClr val="FFFF00"/>
                </a:solidFill>
              </a:rPr>
              <a:t>have not been strictly </a:t>
            </a:r>
            <a:r>
              <a:rPr lang="en-US" sz="2400" b="1" dirty="0" smtClean="0">
                <a:solidFill>
                  <a:srgbClr val="FFFF00"/>
                </a:solidFill>
              </a:rPr>
              <a:t>met </a:t>
            </a:r>
            <a:endParaRPr lang="en-US" sz="2400" b="1" dirty="0">
              <a:solidFill>
                <a:srgbClr val="FFFF00"/>
              </a:solidFill>
            </a:endParaRPr>
          </a:p>
          <a:p>
            <a:pPr algn="l"/>
            <a:endParaRPr lang="fa-IR" sz="2400" b="1" dirty="0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300" y="4648310"/>
            <a:ext cx="8856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b="1" dirty="0">
                <a:solidFill>
                  <a:srgbClr val="FFFF00"/>
                </a:solidFill>
              </a:rPr>
              <a:t> 3) a reduction </a:t>
            </a:r>
            <a:r>
              <a:rPr lang="en-US" sz="2400" b="1" dirty="0" smtClean="0">
                <a:solidFill>
                  <a:srgbClr val="FFFF00"/>
                </a:solidFill>
              </a:rPr>
              <a:t>in </a:t>
            </a:r>
            <a:r>
              <a:rPr lang="en-US" sz="2400" b="1" dirty="0" err="1" smtClean="0">
                <a:solidFill>
                  <a:srgbClr val="FF0000"/>
                </a:solidFill>
              </a:rPr>
              <a:t>creatinine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clearance </a:t>
            </a:r>
            <a:r>
              <a:rPr lang="en-US" sz="2400" b="1" dirty="0" smtClean="0">
                <a:solidFill>
                  <a:srgbClr val="FFFF00"/>
                </a:solidFill>
              </a:rPr>
              <a:t>to  &lt;60 </a:t>
            </a:r>
            <a:r>
              <a:rPr lang="en-US" sz="2400" b="1" dirty="0">
                <a:solidFill>
                  <a:srgbClr val="FFFF00"/>
                </a:solidFill>
              </a:rPr>
              <a:t>mL/min</a:t>
            </a:r>
            <a:endParaRPr lang="fa-IR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8890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Rectangle 2"/>
          <p:cNvSpPr/>
          <p:nvPr/>
        </p:nvSpPr>
        <p:spPr>
          <a:xfrm>
            <a:off x="107504" y="116632"/>
            <a:ext cx="8856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/>
              <a:t>Diagnosis of Asymptomatic </a:t>
            </a:r>
            <a:r>
              <a:rPr lang="en-US" sz="2400" dirty="0" smtClean="0"/>
              <a:t>Primary Hyperparathyroidism</a:t>
            </a:r>
          </a:p>
        </p:txBody>
      </p:sp>
      <p:sp>
        <p:nvSpPr>
          <p:cNvPr id="4" name="Rectangle 3"/>
          <p:cNvSpPr/>
          <p:nvPr/>
        </p:nvSpPr>
        <p:spPr>
          <a:xfrm>
            <a:off x="179512" y="748388"/>
            <a:ext cx="87129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b="1" dirty="0" smtClean="0">
                <a:solidFill>
                  <a:srgbClr val="FFFF00"/>
                </a:solidFill>
              </a:rPr>
              <a:t>Question 1: A, Do third-generation PTH assays perform better clinically than second-generation PTH assays for the diagnosis of PHPT?</a:t>
            </a:r>
          </a:p>
          <a:p>
            <a:pPr algn="l"/>
            <a:r>
              <a:rPr lang="en-US" b="1" dirty="0" smtClean="0">
                <a:solidFill>
                  <a:srgbClr val="FFFF00"/>
                </a:solidFill>
              </a:rPr>
              <a:t> </a:t>
            </a:r>
          </a:p>
          <a:p>
            <a:pPr algn="l"/>
            <a:r>
              <a:rPr lang="en-US" b="1" dirty="0" smtClean="0">
                <a:solidFill>
                  <a:srgbClr val="FFFF00"/>
                </a:solidFill>
              </a:rPr>
              <a:t>B, Do we now have optimal reference intervals for serum </a:t>
            </a:r>
            <a:r>
              <a:rPr lang="en-US" b="1" dirty="0">
                <a:solidFill>
                  <a:srgbClr val="FFFF00"/>
                </a:solidFill>
              </a:rPr>
              <a:t>PTH, and are these intervals based on individuals </a:t>
            </a:r>
            <a:r>
              <a:rPr lang="en-US" b="1" dirty="0" smtClean="0">
                <a:solidFill>
                  <a:srgbClr val="FFFF00"/>
                </a:solidFill>
              </a:rPr>
              <a:t>who are </a:t>
            </a:r>
            <a:r>
              <a:rPr lang="en-US" b="1" dirty="0">
                <a:solidFill>
                  <a:srgbClr val="FFFF00"/>
                </a:solidFill>
              </a:rPr>
              <a:t>vitamin D replete</a:t>
            </a:r>
            <a:r>
              <a:rPr lang="en-US" b="1" dirty="0" smtClean="0">
                <a:solidFill>
                  <a:srgbClr val="FFFF00"/>
                </a:solidFill>
              </a:rPr>
              <a:t>?</a:t>
            </a:r>
          </a:p>
          <a:p>
            <a:pPr algn="l"/>
            <a:endParaRPr lang="en-US" b="1" dirty="0" smtClean="0">
              <a:solidFill>
                <a:srgbClr val="FFFF00"/>
              </a:solidFill>
            </a:endParaRPr>
          </a:p>
          <a:p>
            <a:pPr algn="l"/>
            <a:r>
              <a:rPr lang="en-US" b="1" dirty="0">
                <a:solidFill>
                  <a:srgbClr val="FFFF00"/>
                </a:solidFill>
              </a:rPr>
              <a:t>Question 2: A, Should we measure </a:t>
            </a:r>
            <a:r>
              <a:rPr lang="en-US" b="1" dirty="0" smtClean="0">
                <a:solidFill>
                  <a:srgbClr val="FFFF00"/>
                </a:solidFill>
              </a:rPr>
              <a:t>25-hydroxyvitamin D </a:t>
            </a:r>
            <a:r>
              <a:rPr lang="en-US" b="1" dirty="0">
                <a:solidFill>
                  <a:srgbClr val="FFFF00"/>
                </a:solidFill>
              </a:rPr>
              <a:t>[25(OH)D] in all patients with suspected PHPT</a:t>
            </a:r>
            <a:r>
              <a:rPr lang="en-US" b="1" dirty="0" smtClean="0">
                <a:solidFill>
                  <a:srgbClr val="FFFF00"/>
                </a:solidFill>
              </a:rPr>
              <a:t>?</a:t>
            </a:r>
          </a:p>
          <a:p>
            <a:pPr algn="l"/>
            <a:r>
              <a:rPr lang="en-US" b="1" dirty="0" smtClean="0">
                <a:solidFill>
                  <a:srgbClr val="FFFF00"/>
                </a:solidFill>
              </a:rPr>
              <a:t> </a:t>
            </a:r>
          </a:p>
          <a:p>
            <a:pPr algn="l"/>
            <a:r>
              <a:rPr lang="en-US" b="1" dirty="0" err="1" smtClean="0">
                <a:solidFill>
                  <a:srgbClr val="FFFF00"/>
                </a:solidFill>
              </a:rPr>
              <a:t>B,How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</a:rPr>
              <a:t>should the reference ranges for different assays </a:t>
            </a:r>
            <a:r>
              <a:rPr lang="en-US" b="1" dirty="0" smtClean="0">
                <a:solidFill>
                  <a:srgbClr val="FFFF00"/>
                </a:solidFill>
              </a:rPr>
              <a:t>be interpreted?</a:t>
            </a:r>
          </a:p>
          <a:p>
            <a:pPr algn="l"/>
            <a:r>
              <a:rPr lang="en-US" b="1" dirty="0" smtClean="0">
                <a:solidFill>
                  <a:srgbClr val="FFFF00"/>
                </a:solidFill>
              </a:rPr>
              <a:t> </a:t>
            </a:r>
          </a:p>
          <a:p>
            <a:pPr algn="l"/>
            <a:r>
              <a:rPr lang="en-US" b="1" dirty="0" smtClean="0">
                <a:solidFill>
                  <a:srgbClr val="FFFF00"/>
                </a:solidFill>
              </a:rPr>
              <a:t>C</a:t>
            </a:r>
            <a:r>
              <a:rPr lang="en-US" b="1" dirty="0">
                <a:solidFill>
                  <a:srgbClr val="FFFF00"/>
                </a:solidFill>
              </a:rPr>
              <a:t>, What represents the threshold for over-treatment? D, Is it useful to measure </a:t>
            </a:r>
            <a:r>
              <a:rPr lang="en-US" b="1" dirty="0" smtClean="0">
                <a:solidFill>
                  <a:srgbClr val="FFFF00"/>
                </a:solidFill>
              </a:rPr>
              <a:t>1,25 </a:t>
            </a:r>
            <a:r>
              <a:rPr lang="en-US" b="1" dirty="0" err="1" smtClean="0">
                <a:solidFill>
                  <a:srgbClr val="FFFF00"/>
                </a:solidFill>
              </a:rPr>
              <a:t>dihydroxyvitamin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</a:rPr>
              <a:t>D [</a:t>
            </a:r>
            <a:r>
              <a:rPr lang="en-US" b="1" dirty="0" smtClean="0">
                <a:solidFill>
                  <a:srgbClr val="FFFF00"/>
                </a:solidFill>
              </a:rPr>
              <a:t>1,25(OH)2 D</a:t>
            </a:r>
            <a:r>
              <a:rPr lang="en-US" b="1" dirty="0">
                <a:solidFill>
                  <a:srgbClr val="FFFF00"/>
                </a:solidFill>
              </a:rPr>
              <a:t>] in patients with PHPT, and </a:t>
            </a:r>
            <a:r>
              <a:rPr lang="en-US" b="1" dirty="0" smtClean="0">
                <a:solidFill>
                  <a:srgbClr val="FFFF00"/>
                </a:solidFill>
              </a:rPr>
              <a:t>under what </a:t>
            </a:r>
            <a:r>
              <a:rPr lang="en-US" b="1" dirty="0">
                <a:solidFill>
                  <a:srgbClr val="FFFF00"/>
                </a:solidFill>
              </a:rPr>
              <a:t>circumstances?,</a:t>
            </a:r>
            <a:endParaRPr lang="en-US" b="1" dirty="0" smtClean="0">
              <a:solidFill>
                <a:srgbClr val="FFFF00"/>
              </a:solidFill>
            </a:endParaRPr>
          </a:p>
          <a:p>
            <a:pPr algn="l"/>
            <a:endParaRPr lang="en-US" b="1" dirty="0">
              <a:solidFill>
                <a:srgbClr val="FFFF00"/>
              </a:solidFill>
            </a:endParaRPr>
          </a:p>
          <a:p>
            <a:pPr algn="l"/>
            <a:endParaRPr lang="fa-IR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4545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Rectangle 2"/>
          <p:cNvSpPr/>
          <p:nvPr/>
        </p:nvSpPr>
        <p:spPr>
          <a:xfrm>
            <a:off x="107504" y="116632"/>
            <a:ext cx="8856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/>
              <a:t>Diagnosis of Asymptomatic </a:t>
            </a:r>
            <a:r>
              <a:rPr lang="en-US" sz="2400" dirty="0" smtClean="0"/>
              <a:t>Primary Hyperparathyroidism</a:t>
            </a:r>
          </a:p>
        </p:txBody>
      </p:sp>
      <p:sp>
        <p:nvSpPr>
          <p:cNvPr id="4" name="Rectangle 3"/>
          <p:cNvSpPr/>
          <p:nvPr/>
        </p:nvSpPr>
        <p:spPr>
          <a:xfrm>
            <a:off x="179512" y="748388"/>
            <a:ext cx="87129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b="1" dirty="0" smtClean="0">
                <a:solidFill>
                  <a:srgbClr val="FFFF00"/>
                </a:solidFill>
              </a:rPr>
              <a:t>Question 1: A, Do third-generation PTH assays perform better clinically than second-generation PTH assays for the diagnosis of PHPT?</a:t>
            </a:r>
          </a:p>
          <a:p>
            <a:pPr algn="l"/>
            <a:r>
              <a:rPr lang="en-US" b="1" dirty="0" smtClean="0">
                <a:solidFill>
                  <a:srgbClr val="FFFF00"/>
                </a:solidFill>
              </a:rPr>
              <a:t> </a:t>
            </a:r>
          </a:p>
          <a:p>
            <a:pPr algn="l"/>
            <a:r>
              <a:rPr lang="en-US" b="1" dirty="0" smtClean="0">
                <a:solidFill>
                  <a:srgbClr val="FFFF00"/>
                </a:solidFill>
              </a:rPr>
              <a:t>B, Do we now have optimal reference intervals for serum </a:t>
            </a:r>
            <a:r>
              <a:rPr lang="en-US" b="1" dirty="0">
                <a:solidFill>
                  <a:srgbClr val="FFFF00"/>
                </a:solidFill>
              </a:rPr>
              <a:t>PTH, and are these intervals based on individuals </a:t>
            </a:r>
            <a:r>
              <a:rPr lang="en-US" b="1" dirty="0" smtClean="0">
                <a:solidFill>
                  <a:srgbClr val="FFFF00"/>
                </a:solidFill>
              </a:rPr>
              <a:t>who are </a:t>
            </a:r>
            <a:r>
              <a:rPr lang="en-US" b="1" dirty="0">
                <a:solidFill>
                  <a:srgbClr val="FFFF00"/>
                </a:solidFill>
              </a:rPr>
              <a:t>vitamin D replete</a:t>
            </a:r>
            <a:r>
              <a:rPr lang="en-US" b="1" dirty="0" smtClean="0">
                <a:solidFill>
                  <a:srgbClr val="FFFF00"/>
                </a:solidFill>
              </a:rPr>
              <a:t>?</a:t>
            </a:r>
          </a:p>
          <a:p>
            <a:pPr algn="l"/>
            <a:endParaRPr lang="en-US" b="1" dirty="0" smtClean="0">
              <a:solidFill>
                <a:srgbClr val="FFFF00"/>
              </a:solidFill>
            </a:endParaRPr>
          </a:p>
          <a:p>
            <a:pPr algn="l"/>
            <a:r>
              <a:rPr lang="en-US" b="1" dirty="0">
                <a:solidFill>
                  <a:srgbClr val="FFFF00"/>
                </a:solidFill>
              </a:rPr>
              <a:t>Question 2: A, Should we measure </a:t>
            </a:r>
            <a:r>
              <a:rPr lang="en-US" b="1" dirty="0" smtClean="0">
                <a:solidFill>
                  <a:srgbClr val="FFFF00"/>
                </a:solidFill>
              </a:rPr>
              <a:t>25-hydroxyvitamin D </a:t>
            </a:r>
            <a:r>
              <a:rPr lang="en-US" b="1" dirty="0">
                <a:solidFill>
                  <a:srgbClr val="FFFF00"/>
                </a:solidFill>
              </a:rPr>
              <a:t>[25(OH)D] in all patients with suspected PHPT</a:t>
            </a:r>
            <a:r>
              <a:rPr lang="en-US" b="1" dirty="0" smtClean="0">
                <a:solidFill>
                  <a:srgbClr val="FFFF00"/>
                </a:solidFill>
              </a:rPr>
              <a:t>?</a:t>
            </a:r>
          </a:p>
          <a:p>
            <a:pPr algn="l"/>
            <a:r>
              <a:rPr lang="en-US" b="1" dirty="0" smtClean="0">
                <a:solidFill>
                  <a:srgbClr val="FFFF00"/>
                </a:solidFill>
              </a:rPr>
              <a:t> </a:t>
            </a:r>
          </a:p>
          <a:p>
            <a:pPr algn="l"/>
            <a:r>
              <a:rPr lang="en-US" b="1" dirty="0" err="1" smtClean="0">
                <a:solidFill>
                  <a:srgbClr val="FFFF00"/>
                </a:solidFill>
              </a:rPr>
              <a:t>B,How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</a:rPr>
              <a:t>should the reference ranges for different assays </a:t>
            </a:r>
            <a:r>
              <a:rPr lang="en-US" b="1" dirty="0" smtClean="0">
                <a:solidFill>
                  <a:srgbClr val="FFFF00"/>
                </a:solidFill>
              </a:rPr>
              <a:t>be interpreted?</a:t>
            </a:r>
          </a:p>
          <a:p>
            <a:pPr algn="l"/>
            <a:r>
              <a:rPr lang="en-US" b="1" dirty="0" smtClean="0">
                <a:solidFill>
                  <a:srgbClr val="FFFF00"/>
                </a:solidFill>
              </a:rPr>
              <a:t> </a:t>
            </a:r>
          </a:p>
          <a:p>
            <a:pPr algn="l"/>
            <a:r>
              <a:rPr lang="en-US" b="1" dirty="0" smtClean="0">
                <a:solidFill>
                  <a:srgbClr val="FFFF00"/>
                </a:solidFill>
              </a:rPr>
              <a:t>C</a:t>
            </a:r>
            <a:r>
              <a:rPr lang="en-US" b="1" dirty="0">
                <a:solidFill>
                  <a:srgbClr val="FFFF00"/>
                </a:solidFill>
              </a:rPr>
              <a:t>, What represents the threshold for over-treatment? D, Is it useful to measure </a:t>
            </a:r>
            <a:r>
              <a:rPr lang="en-US" b="1" dirty="0" smtClean="0">
                <a:solidFill>
                  <a:srgbClr val="FFFF00"/>
                </a:solidFill>
              </a:rPr>
              <a:t>1,25 </a:t>
            </a:r>
            <a:r>
              <a:rPr lang="en-US" b="1" dirty="0" err="1" smtClean="0">
                <a:solidFill>
                  <a:srgbClr val="FFFF00"/>
                </a:solidFill>
              </a:rPr>
              <a:t>dihydroxyvitamin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</a:rPr>
              <a:t>D [</a:t>
            </a:r>
            <a:r>
              <a:rPr lang="en-US" b="1" dirty="0" smtClean="0">
                <a:solidFill>
                  <a:srgbClr val="FFFF00"/>
                </a:solidFill>
              </a:rPr>
              <a:t>1,25(OH)2 D</a:t>
            </a:r>
            <a:r>
              <a:rPr lang="en-US" b="1" dirty="0">
                <a:solidFill>
                  <a:srgbClr val="FFFF00"/>
                </a:solidFill>
              </a:rPr>
              <a:t>] in patients with PHPT, and </a:t>
            </a:r>
            <a:r>
              <a:rPr lang="en-US" b="1" dirty="0" smtClean="0">
                <a:solidFill>
                  <a:srgbClr val="FFFF00"/>
                </a:solidFill>
              </a:rPr>
              <a:t>under what </a:t>
            </a:r>
            <a:r>
              <a:rPr lang="en-US" b="1" dirty="0">
                <a:solidFill>
                  <a:srgbClr val="FFFF00"/>
                </a:solidFill>
              </a:rPr>
              <a:t>circumstances?,</a:t>
            </a:r>
            <a:endParaRPr lang="en-US" b="1" dirty="0" smtClean="0">
              <a:solidFill>
                <a:srgbClr val="FFFF00"/>
              </a:solidFill>
            </a:endParaRPr>
          </a:p>
          <a:p>
            <a:pPr algn="l"/>
            <a:endParaRPr lang="en-US" b="1" dirty="0">
              <a:solidFill>
                <a:srgbClr val="FFFF00"/>
              </a:solidFill>
            </a:endParaRPr>
          </a:p>
          <a:p>
            <a:pPr algn="l"/>
            <a:endParaRPr lang="fa-IR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420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32656"/>
            <a:ext cx="8280920" cy="5760639"/>
          </a:xfrm>
        </p:spPr>
        <p:txBody>
          <a:bodyPr>
            <a:noAutofit/>
          </a:bodyPr>
          <a:lstStyle/>
          <a:p>
            <a:pPr marL="18288" indent="0" algn="l">
              <a:buNone/>
            </a:pPr>
            <a:r>
              <a:rPr lang="en-US" sz="2400" b="1" dirty="0">
                <a:solidFill>
                  <a:srgbClr val="FFFF00"/>
                </a:solidFill>
              </a:rPr>
              <a:t>1. Is there new information on the natural history of</a:t>
            </a:r>
          </a:p>
          <a:p>
            <a:pPr marL="18288" indent="0" algn="l">
              <a:buNone/>
            </a:pPr>
            <a:r>
              <a:rPr lang="en-US" sz="2400" b="1" dirty="0">
                <a:solidFill>
                  <a:srgbClr val="FFFF00"/>
                </a:solidFill>
              </a:rPr>
              <a:t>PHPT?</a:t>
            </a:r>
          </a:p>
          <a:p>
            <a:pPr marL="18288" indent="0" algn="l">
              <a:buNone/>
            </a:pPr>
            <a:r>
              <a:rPr lang="en-US" sz="2400" b="1" dirty="0">
                <a:solidFill>
                  <a:srgbClr val="FFFF00"/>
                </a:solidFill>
              </a:rPr>
              <a:t>2. Are there data to support the need for geography-specific guidelines for disease management?</a:t>
            </a:r>
          </a:p>
          <a:p>
            <a:pPr marL="18288" indent="0" algn="l">
              <a:buNone/>
            </a:pPr>
            <a:r>
              <a:rPr lang="en-US" sz="2400" b="1" dirty="0">
                <a:solidFill>
                  <a:srgbClr val="FFFF00"/>
                </a:solidFill>
              </a:rPr>
              <a:t>3. What are the new data regarding the effects of PHPT</a:t>
            </a:r>
          </a:p>
          <a:p>
            <a:pPr marL="18288" indent="0" algn="l">
              <a:buNone/>
            </a:pPr>
            <a:r>
              <a:rPr lang="en-US" sz="2400" b="1" dirty="0">
                <a:solidFill>
                  <a:srgbClr val="FFFF00"/>
                </a:solidFill>
              </a:rPr>
              <a:t>on its two classical target organs: the skeleton?</a:t>
            </a:r>
          </a:p>
          <a:p>
            <a:pPr marL="18288" indent="0" algn="l">
              <a:buNone/>
            </a:pPr>
            <a:r>
              <a:rPr lang="en-US" sz="2400" b="1" dirty="0">
                <a:solidFill>
                  <a:srgbClr val="FFFF00"/>
                </a:solidFill>
              </a:rPr>
              <a:t>4. And the kidney?</a:t>
            </a:r>
          </a:p>
          <a:p>
            <a:pPr marL="18288" indent="0" algn="l">
              <a:buNone/>
            </a:pPr>
            <a:r>
              <a:rPr lang="en-US" sz="2400" b="1" dirty="0">
                <a:solidFill>
                  <a:srgbClr val="FFFF00"/>
                </a:solidFill>
              </a:rPr>
              <a:t>5. Are there new insights on </a:t>
            </a:r>
            <a:r>
              <a:rPr lang="en-US" sz="2400" b="1" dirty="0" smtClean="0">
                <a:solidFill>
                  <a:srgbClr val="FFFF00"/>
                </a:solidFill>
              </a:rPr>
              <a:t>non classical manifestations </a:t>
            </a:r>
            <a:r>
              <a:rPr lang="en-US" sz="2400" b="1" dirty="0">
                <a:solidFill>
                  <a:srgbClr val="FFFF00"/>
                </a:solidFill>
              </a:rPr>
              <a:t>of PHPT, namely those affecting the </a:t>
            </a:r>
            <a:r>
              <a:rPr lang="en-US" sz="2400" b="1" dirty="0" smtClean="0">
                <a:solidFill>
                  <a:srgbClr val="FFFF00"/>
                </a:solidFill>
              </a:rPr>
              <a:t>cardiovascular </a:t>
            </a:r>
            <a:r>
              <a:rPr lang="en-US" sz="2400" b="1" dirty="0">
                <a:solidFill>
                  <a:srgbClr val="FFFF00"/>
                </a:solidFill>
              </a:rPr>
              <a:t>system?</a:t>
            </a:r>
          </a:p>
          <a:p>
            <a:pPr marL="18288" indent="0" algn="l">
              <a:buNone/>
            </a:pPr>
            <a:r>
              <a:rPr lang="en-US" sz="2400" b="1" dirty="0">
                <a:solidFill>
                  <a:srgbClr val="FFFF00"/>
                </a:solidFill>
              </a:rPr>
              <a:t>6. And neuropsychiatric/cognitive function?</a:t>
            </a:r>
          </a:p>
          <a:p>
            <a:pPr marL="18288" indent="0" algn="l">
              <a:buNone/>
            </a:pPr>
            <a:r>
              <a:rPr lang="en-US" sz="2400" b="1" dirty="0">
                <a:solidFill>
                  <a:srgbClr val="FFFF00"/>
                </a:solidFill>
              </a:rPr>
              <a:t>7. Do new data on changes in serum calcium levels,</a:t>
            </a:r>
          </a:p>
          <a:p>
            <a:pPr marL="18288" indent="0" algn="l">
              <a:buNone/>
            </a:pPr>
            <a:r>
              <a:rPr lang="en-US" sz="2400" b="1" dirty="0">
                <a:solidFill>
                  <a:srgbClr val="FFFF00"/>
                </a:solidFill>
              </a:rPr>
              <a:t>renal function, or bone involvement (bone mineral</a:t>
            </a:r>
          </a:p>
          <a:p>
            <a:pPr marL="18288" indent="0" algn="l">
              <a:buNone/>
            </a:pPr>
            <a:r>
              <a:rPr lang="en-US" sz="2400" b="1" dirty="0">
                <a:solidFill>
                  <a:srgbClr val="FFFF00"/>
                </a:solidFill>
              </a:rPr>
              <a:t>density [BMD] and fragility fractures) over time </a:t>
            </a:r>
            <a:r>
              <a:rPr lang="en-US" sz="2400" b="1" dirty="0" smtClean="0">
                <a:solidFill>
                  <a:srgbClr val="FFFF00"/>
                </a:solidFill>
              </a:rPr>
              <a:t>suggest </a:t>
            </a:r>
            <a:r>
              <a:rPr lang="en-US" sz="2400" b="1" dirty="0">
                <a:solidFill>
                  <a:srgbClr val="FFFF00"/>
                </a:solidFill>
              </a:rPr>
              <a:t>new guidelines for surgery?</a:t>
            </a:r>
            <a:endParaRPr lang="fa-IR" sz="2400" b="1" dirty="0">
              <a:solidFill>
                <a:srgbClr val="FFFF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864348"/>
            <a:ext cx="7543800" cy="914400"/>
          </a:xfrm>
        </p:spPr>
        <p:txBody>
          <a:bodyPr/>
          <a:lstStyle/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96582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Rectangle 2"/>
          <p:cNvSpPr/>
          <p:nvPr/>
        </p:nvSpPr>
        <p:spPr>
          <a:xfrm>
            <a:off x="107504" y="116632"/>
            <a:ext cx="89289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dirty="0" smtClean="0"/>
              <a:t> </a:t>
            </a:r>
            <a:r>
              <a:rPr lang="en-US" sz="2000" dirty="0"/>
              <a:t>Do third-generation PTH </a:t>
            </a:r>
            <a:r>
              <a:rPr lang="en-US" sz="2000" dirty="0" smtClean="0"/>
              <a:t>assays perform </a:t>
            </a:r>
            <a:r>
              <a:rPr lang="en-US" sz="2000" dirty="0"/>
              <a:t>better clinically than </a:t>
            </a:r>
            <a:r>
              <a:rPr lang="en-US" sz="2000" dirty="0" smtClean="0"/>
              <a:t>second-generation PTH </a:t>
            </a:r>
            <a:r>
              <a:rPr lang="en-US" sz="2000" dirty="0"/>
              <a:t>assays for the diagnosis of PHPT?</a:t>
            </a:r>
            <a:endParaRPr lang="fa-IR" sz="2000" dirty="0"/>
          </a:p>
        </p:txBody>
      </p:sp>
      <p:sp>
        <p:nvSpPr>
          <p:cNvPr id="4" name="Rectangle 3"/>
          <p:cNvSpPr/>
          <p:nvPr/>
        </p:nvSpPr>
        <p:spPr>
          <a:xfrm>
            <a:off x="251520" y="980728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b="1" dirty="0" smtClean="0">
                <a:solidFill>
                  <a:srgbClr val="FFFF00"/>
                </a:solidFill>
              </a:rPr>
              <a:t>Only </a:t>
            </a:r>
            <a:r>
              <a:rPr lang="en-US" b="1" dirty="0">
                <a:solidFill>
                  <a:srgbClr val="FFFF00"/>
                </a:solidFill>
              </a:rPr>
              <a:t>four published studies are available </a:t>
            </a:r>
            <a:r>
              <a:rPr lang="en-US" b="1" dirty="0" smtClean="0">
                <a:solidFill>
                  <a:srgbClr val="FFFF00"/>
                </a:solidFill>
              </a:rPr>
              <a:t>all </a:t>
            </a:r>
            <a:r>
              <a:rPr lang="en-US" b="1" dirty="0">
                <a:solidFill>
                  <a:srgbClr val="FFFF00"/>
                </a:solidFill>
              </a:rPr>
              <a:t>of which preceded the last PHPT </a:t>
            </a:r>
            <a:r>
              <a:rPr lang="en-US" b="1" dirty="0" smtClean="0">
                <a:solidFill>
                  <a:srgbClr val="FFFF00"/>
                </a:solidFill>
              </a:rPr>
              <a:t>workshop</a:t>
            </a:r>
            <a:endParaRPr lang="fa-IR" b="1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7187" y="1772816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b="1" dirty="0" smtClean="0">
                <a:solidFill>
                  <a:srgbClr val="FFFF00"/>
                </a:solidFill>
              </a:rPr>
              <a:t>Diagnostic </a:t>
            </a:r>
            <a:r>
              <a:rPr lang="en-US" b="1" dirty="0">
                <a:solidFill>
                  <a:srgbClr val="FFFF00"/>
                </a:solidFill>
              </a:rPr>
              <a:t>sensitivity for PHPT is similar </a:t>
            </a:r>
            <a:r>
              <a:rPr lang="en-US" b="1" dirty="0" smtClean="0">
                <a:solidFill>
                  <a:srgbClr val="FFFF00"/>
                </a:solidFill>
              </a:rPr>
              <a:t>between </a:t>
            </a:r>
            <a:r>
              <a:rPr lang="en-US" b="1" dirty="0">
                <a:solidFill>
                  <a:srgbClr val="FFFF00"/>
                </a:solidFill>
              </a:rPr>
              <a:t>second- and third-generation PTH assays (Table 1</a:t>
            </a:r>
            <a:r>
              <a:rPr lang="en-US" b="1" dirty="0" smtClean="0">
                <a:solidFill>
                  <a:srgbClr val="FFFF00"/>
                </a:solidFill>
              </a:rPr>
              <a:t>). It </a:t>
            </a:r>
            <a:r>
              <a:rPr lang="en-US" b="1" dirty="0">
                <a:solidFill>
                  <a:srgbClr val="FFFF00"/>
                </a:solidFill>
              </a:rPr>
              <a:t>is important to have the adequate reference range for</a:t>
            </a:r>
          </a:p>
          <a:p>
            <a:pPr algn="l"/>
            <a:r>
              <a:rPr lang="en-US" b="1" dirty="0">
                <a:solidFill>
                  <a:srgbClr val="FFFF00"/>
                </a:solidFill>
              </a:rPr>
              <a:t>each assay to determine whether PTH concentrations </a:t>
            </a:r>
            <a:r>
              <a:rPr lang="en-US" b="1" dirty="0" smtClean="0">
                <a:solidFill>
                  <a:srgbClr val="FFFF00"/>
                </a:solidFill>
              </a:rPr>
              <a:t>are elevated</a:t>
            </a:r>
            <a:endParaRPr lang="fa-IR" b="1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780928"/>
            <a:ext cx="8928992" cy="4077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28202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Rectangle 2"/>
          <p:cNvSpPr/>
          <p:nvPr/>
        </p:nvSpPr>
        <p:spPr>
          <a:xfrm>
            <a:off x="107504" y="116632"/>
            <a:ext cx="89289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b="1" dirty="0" smtClean="0"/>
              <a:t>Do </a:t>
            </a:r>
            <a:r>
              <a:rPr lang="en-US" sz="2000" b="1" dirty="0"/>
              <a:t>we now have optimal </a:t>
            </a:r>
            <a:r>
              <a:rPr lang="en-US" sz="2000" b="1" dirty="0" smtClean="0"/>
              <a:t>reference intervals </a:t>
            </a:r>
            <a:r>
              <a:rPr lang="en-US" sz="2000" b="1" dirty="0"/>
              <a:t>for serum PTH, and are these </a:t>
            </a:r>
            <a:r>
              <a:rPr lang="en-US" sz="2000" b="1" dirty="0" smtClean="0"/>
              <a:t>intervals based </a:t>
            </a:r>
            <a:r>
              <a:rPr lang="en-US" sz="2000" b="1" dirty="0"/>
              <a:t>on individuals who are vitamin D </a:t>
            </a:r>
            <a:r>
              <a:rPr lang="en-US" sz="2000" b="1" dirty="0" smtClean="0"/>
              <a:t>replete?</a:t>
            </a:r>
          </a:p>
          <a:p>
            <a:pPr algn="l"/>
            <a:endParaRPr lang="en-US" sz="2000" b="1" dirty="0"/>
          </a:p>
          <a:p>
            <a:pPr algn="l"/>
            <a:r>
              <a:rPr lang="en-US" sz="2000" b="1" dirty="0" smtClean="0">
                <a:solidFill>
                  <a:srgbClr val="FF0000"/>
                </a:solidFill>
              </a:rPr>
              <a:t>Further studies needed</a:t>
            </a:r>
          </a:p>
          <a:p>
            <a:pPr algn="l"/>
            <a:endParaRPr lang="en-US" sz="2000" b="1" dirty="0"/>
          </a:p>
          <a:p>
            <a:pPr algn="l"/>
            <a:endParaRPr lang="fa-IR" sz="2000" b="1" dirty="0"/>
          </a:p>
        </p:txBody>
      </p:sp>
      <p:sp>
        <p:nvSpPr>
          <p:cNvPr id="4" name="Rectangle 3"/>
          <p:cNvSpPr/>
          <p:nvPr/>
        </p:nvSpPr>
        <p:spPr>
          <a:xfrm>
            <a:off x="107504" y="1568465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b="1" dirty="0">
                <a:solidFill>
                  <a:srgbClr val="FFFF00"/>
                </a:solidFill>
              </a:rPr>
              <a:t>U</a:t>
            </a:r>
            <a:r>
              <a:rPr lang="en-US" b="1" dirty="0" smtClean="0">
                <a:solidFill>
                  <a:srgbClr val="FFFF00"/>
                </a:solidFill>
              </a:rPr>
              <a:t>pper </a:t>
            </a:r>
            <a:r>
              <a:rPr lang="en-US" b="1" dirty="0">
                <a:solidFill>
                  <a:srgbClr val="FFFF00"/>
                </a:solidFill>
              </a:rPr>
              <a:t>limit of the </a:t>
            </a:r>
            <a:r>
              <a:rPr lang="en-US" b="1" dirty="0" smtClean="0">
                <a:solidFill>
                  <a:srgbClr val="FFFF00"/>
                </a:solidFill>
              </a:rPr>
              <a:t>PTH reference </a:t>
            </a:r>
            <a:r>
              <a:rPr lang="en-US" b="1" dirty="0">
                <a:solidFill>
                  <a:srgbClr val="FFFF00"/>
                </a:solidFill>
              </a:rPr>
              <a:t>interval is lower in vitamin </a:t>
            </a:r>
            <a:r>
              <a:rPr lang="en-US" b="1" dirty="0" smtClean="0">
                <a:solidFill>
                  <a:srgbClr val="FFFF00"/>
                </a:solidFill>
              </a:rPr>
              <a:t>D-replete.</a:t>
            </a:r>
          </a:p>
          <a:p>
            <a:pPr algn="l"/>
            <a:r>
              <a:rPr lang="en-US" b="1" dirty="0">
                <a:solidFill>
                  <a:srgbClr val="FFFF00"/>
                </a:solidFill>
              </a:rPr>
              <a:t>D</a:t>
            </a:r>
            <a:r>
              <a:rPr lang="en-US" b="1" dirty="0" smtClean="0">
                <a:solidFill>
                  <a:srgbClr val="FFFF00"/>
                </a:solidFill>
              </a:rPr>
              <a:t>iagnostic accuracy  for PHPT is also improved in a vitamin D-replete </a:t>
            </a:r>
            <a:r>
              <a:rPr lang="en-US" b="1" dirty="0">
                <a:solidFill>
                  <a:srgbClr val="FFFF00"/>
                </a:solidFill>
              </a:rPr>
              <a:t>.</a:t>
            </a:r>
            <a:endParaRPr lang="fa-IR" b="1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5005821" y="-99392"/>
            <a:ext cx="511332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 err="1"/>
              <a:t>Fillée</a:t>
            </a:r>
            <a:r>
              <a:rPr lang="en-US" dirty="0"/>
              <a:t> et </a:t>
            </a:r>
            <a:r>
              <a:rPr lang="en-US" dirty="0" smtClean="0"/>
              <a:t>al</a:t>
            </a:r>
          </a:p>
          <a:p>
            <a:pPr algn="l"/>
            <a:endParaRPr lang="en-US" dirty="0"/>
          </a:p>
          <a:p>
            <a:pPr algn="l"/>
            <a:endParaRPr lang="en-US" dirty="0" smtClean="0"/>
          </a:p>
          <a:p>
            <a:pPr algn="l"/>
            <a:endParaRPr lang="en-US" dirty="0"/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pPr algn="l"/>
            <a:endParaRPr lang="en-US" dirty="0"/>
          </a:p>
          <a:p>
            <a:pPr algn="l"/>
            <a:r>
              <a:rPr lang="en-US" dirty="0" smtClean="0"/>
              <a:t> </a:t>
            </a:r>
            <a:endParaRPr lang="en-US" dirty="0"/>
          </a:p>
          <a:p>
            <a:pPr algn="l"/>
            <a:endParaRPr lang="fa-IR" dirty="0"/>
          </a:p>
        </p:txBody>
      </p:sp>
      <p:sp>
        <p:nvSpPr>
          <p:cNvPr id="10" name="Rectangle 9"/>
          <p:cNvSpPr/>
          <p:nvPr/>
        </p:nvSpPr>
        <p:spPr>
          <a:xfrm>
            <a:off x="42600" y="2636912"/>
            <a:ext cx="86338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b="1" dirty="0" smtClean="0">
                <a:solidFill>
                  <a:srgbClr val="FFFF00"/>
                </a:solidFill>
              </a:rPr>
              <a:t>In </a:t>
            </a:r>
            <a:r>
              <a:rPr lang="en-US" b="1" dirty="0" err="1" smtClean="0">
                <a:solidFill>
                  <a:srgbClr val="FFFF00"/>
                </a:solidFill>
              </a:rPr>
              <a:t>Fillee</a:t>
            </a:r>
            <a:r>
              <a:rPr lang="en-US" b="1" dirty="0" smtClean="0">
                <a:solidFill>
                  <a:srgbClr val="FFFF00"/>
                </a:solidFill>
              </a:rPr>
              <a:t> et al study, </a:t>
            </a:r>
            <a:r>
              <a:rPr lang="en-US" b="1" dirty="0">
                <a:solidFill>
                  <a:srgbClr val="FFFF00"/>
                </a:solidFill>
              </a:rPr>
              <a:t>about 12% of subjects with PHPT had PTH </a:t>
            </a:r>
            <a:r>
              <a:rPr lang="en-US" b="1" dirty="0" smtClean="0">
                <a:solidFill>
                  <a:srgbClr val="FFFF00"/>
                </a:solidFill>
              </a:rPr>
              <a:t>concentrations </a:t>
            </a:r>
            <a:r>
              <a:rPr lang="en-US" b="1" dirty="0">
                <a:solidFill>
                  <a:srgbClr val="FFFF00"/>
                </a:solidFill>
              </a:rPr>
              <a:t>that were within the normal reference range. </a:t>
            </a:r>
            <a:r>
              <a:rPr lang="en-US" b="1" dirty="0" smtClean="0">
                <a:solidFill>
                  <a:srgbClr val="FFFF00"/>
                </a:solidFill>
              </a:rPr>
              <a:t>A larger </a:t>
            </a:r>
            <a:r>
              <a:rPr lang="en-US" b="1" dirty="0">
                <a:solidFill>
                  <a:srgbClr val="FFFF00"/>
                </a:solidFill>
              </a:rPr>
              <a:t>case series found 8% of subjects with PHPT </a:t>
            </a:r>
            <a:r>
              <a:rPr lang="en-US" b="1" dirty="0" smtClean="0">
                <a:solidFill>
                  <a:srgbClr val="FFFF00"/>
                </a:solidFill>
              </a:rPr>
              <a:t>whose PTH </a:t>
            </a:r>
            <a:r>
              <a:rPr lang="en-US" b="1" dirty="0">
                <a:solidFill>
                  <a:srgbClr val="FFFF00"/>
                </a:solidFill>
              </a:rPr>
              <a:t>concentrations were within the normal </a:t>
            </a:r>
            <a:r>
              <a:rPr lang="en-US" b="1" dirty="0" smtClean="0">
                <a:solidFill>
                  <a:srgbClr val="FFFF00"/>
                </a:solidFill>
              </a:rPr>
              <a:t> Range </a:t>
            </a:r>
            <a:endParaRPr lang="fa-IR" b="1" dirty="0">
              <a:solidFill>
                <a:srgbClr val="FFFF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7504" y="3933056"/>
            <a:ext cx="86338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b="1" dirty="0">
                <a:solidFill>
                  <a:srgbClr val="FFFF00"/>
                </a:solidFill>
              </a:rPr>
              <a:t> Subjects </a:t>
            </a:r>
            <a:r>
              <a:rPr lang="en-US" b="1" dirty="0" smtClean="0">
                <a:solidFill>
                  <a:srgbClr val="FFFF00"/>
                </a:solidFill>
              </a:rPr>
              <a:t>with </a:t>
            </a:r>
            <a:r>
              <a:rPr lang="en-US" b="1" dirty="0" err="1" smtClean="0">
                <a:solidFill>
                  <a:srgbClr val="FFFF00"/>
                </a:solidFill>
              </a:rPr>
              <a:t>hypercalcemia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</a:rPr>
              <a:t>and a PTH in the upper range of normal </a:t>
            </a:r>
            <a:r>
              <a:rPr lang="en-US" b="1" dirty="0" smtClean="0">
                <a:solidFill>
                  <a:srgbClr val="FFFF00"/>
                </a:solidFill>
              </a:rPr>
              <a:t>are physiologically not normal</a:t>
            </a:r>
          </a:p>
          <a:p>
            <a:pPr algn="l"/>
            <a:endParaRPr lang="en-US" b="1" dirty="0">
              <a:solidFill>
                <a:srgbClr val="FFFF00"/>
              </a:solidFill>
            </a:endParaRPr>
          </a:p>
          <a:p>
            <a:pPr algn="l"/>
            <a:r>
              <a:rPr lang="en-US" b="1" dirty="0" smtClean="0">
                <a:solidFill>
                  <a:srgbClr val="FFFF00"/>
                </a:solidFill>
              </a:rPr>
              <a:t>Older and </a:t>
            </a:r>
            <a:r>
              <a:rPr lang="en-US" b="1" dirty="0">
                <a:solidFill>
                  <a:srgbClr val="FFFF00"/>
                </a:solidFill>
              </a:rPr>
              <a:t>less mobile subjects have less suppression of PTH </a:t>
            </a:r>
            <a:r>
              <a:rPr lang="en-US" b="1" dirty="0" smtClean="0">
                <a:solidFill>
                  <a:srgbClr val="FFFF00"/>
                </a:solidFill>
              </a:rPr>
              <a:t>in response </a:t>
            </a:r>
            <a:r>
              <a:rPr lang="en-US" b="1" dirty="0">
                <a:solidFill>
                  <a:srgbClr val="FFFF00"/>
                </a:solidFill>
              </a:rPr>
              <a:t>to vitamin D </a:t>
            </a:r>
            <a:r>
              <a:rPr lang="en-US" b="1" dirty="0" smtClean="0">
                <a:solidFill>
                  <a:srgbClr val="FFFF00"/>
                </a:solidFill>
              </a:rPr>
              <a:t>repletion</a:t>
            </a:r>
          </a:p>
          <a:p>
            <a:pPr algn="l"/>
            <a:endParaRPr lang="fa-IR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4845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Rectangle 2"/>
          <p:cNvSpPr/>
          <p:nvPr/>
        </p:nvSpPr>
        <p:spPr>
          <a:xfrm>
            <a:off x="11832" y="116632"/>
            <a:ext cx="90246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b="1" dirty="0" smtClean="0"/>
              <a:t> </a:t>
            </a:r>
            <a:r>
              <a:rPr lang="en-US" sz="2400" b="1" dirty="0"/>
              <a:t>Is </a:t>
            </a:r>
            <a:r>
              <a:rPr lang="en-US" sz="2400" b="1" dirty="0" err="1" smtClean="0"/>
              <a:t>normocalcemic</a:t>
            </a:r>
            <a:r>
              <a:rPr lang="en-US" sz="2400" b="1" dirty="0" smtClean="0"/>
              <a:t> hyperparathyroidism </a:t>
            </a:r>
            <a:r>
              <a:rPr lang="en-US" sz="2400" b="1" dirty="0"/>
              <a:t>a part of the </a:t>
            </a:r>
            <a:r>
              <a:rPr lang="en-US" sz="2400" b="1" dirty="0" smtClean="0"/>
              <a:t>diagnostic spectrum </a:t>
            </a:r>
            <a:r>
              <a:rPr lang="en-US" sz="2400" b="1" dirty="0"/>
              <a:t>of PHPT</a:t>
            </a:r>
            <a:r>
              <a:rPr lang="en-US" sz="2400" b="1" dirty="0" smtClean="0"/>
              <a:t>? </a:t>
            </a:r>
            <a:r>
              <a:rPr lang="en-US" sz="2400" b="1" dirty="0" smtClean="0">
                <a:solidFill>
                  <a:srgbClr val="FF0000"/>
                </a:solidFill>
              </a:rPr>
              <a:t>Yes</a:t>
            </a:r>
            <a:endParaRPr lang="fa-IR" sz="24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4" y="1109514"/>
            <a:ext cx="88569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b="1" dirty="0">
                <a:solidFill>
                  <a:srgbClr val="FFFF00"/>
                </a:solidFill>
              </a:rPr>
              <a:t>A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</a:rPr>
              <a:t>variant of the traditional </a:t>
            </a:r>
            <a:r>
              <a:rPr lang="en-US" b="1" dirty="0" err="1" smtClean="0">
                <a:solidFill>
                  <a:srgbClr val="FFFF00"/>
                </a:solidFill>
              </a:rPr>
              <a:t>hypercalcemic</a:t>
            </a:r>
            <a:r>
              <a:rPr lang="en-US" b="1" dirty="0" smtClean="0">
                <a:solidFill>
                  <a:srgbClr val="FFFF00"/>
                </a:solidFill>
              </a:rPr>
              <a:t> presentation </a:t>
            </a:r>
            <a:r>
              <a:rPr lang="en-US" b="1" dirty="0">
                <a:solidFill>
                  <a:srgbClr val="FFFF00"/>
                </a:solidFill>
              </a:rPr>
              <a:t>of </a:t>
            </a:r>
            <a:r>
              <a:rPr lang="en-US" b="1" dirty="0" smtClean="0">
                <a:solidFill>
                  <a:srgbClr val="FFFF00"/>
                </a:solidFill>
              </a:rPr>
              <a:t>PHPT: Elevated </a:t>
            </a:r>
            <a:r>
              <a:rPr lang="en-US" b="1" dirty="0">
                <a:solidFill>
                  <a:srgbClr val="FFFF00"/>
                </a:solidFill>
              </a:rPr>
              <a:t>PTH </a:t>
            </a:r>
            <a:r>
              <a:rPr lang="en-US" b="1" dirty="0" smtClean="0">
                <a:solidFill>
                  <a:srgbClr val="FFFF00"/>
                </a:solidFill>
              </a:rPr>
              <a:t>with </a:t>
            </a:r>
            <a:r>
              <a:rPr lang="en-US" b="1" dirty="0">
                <a:solidFill>
                  <a:srgbClr val="FFFF00"/>
                </a:solidFill>
              </a:rPr>
              <a:t>normal total and </a:t>
            </a:r>
            <a:r>
              <a:rPr lang="en-US" b="1" dirty="0" smtClean="0">
                <a:solidFill>
                  <a:srgbClr val="FFFF00"/>
                </a:solidFill>
              </a:rPr>
              <a:t>ionized </a:t>
            </a:r>
            <a:r>
              <a:rPr lang="en-US" b="1" dirty="0">
                <a:solidFill>
                  <a:srgbClr val="FFFF00"/>
                </a:solidFill>
              </a:rPr>
              <a:t>serum calcium </a:t>
            </a:r>
            <a:r>
              <a:rPr lang="en-US" b="1" dirty="0" smtClean="0">
                <a:solidFill>
                  <a:srgbClr val="FFFF00"/>
                </a:solidFill>
              </a:rPr>
              <a:t>in </a:t>
            </a:r>
            <a:r>
              <a:rPr lang="en-US" b="1" dirty="0">
                <a:solidFill>
                  <a:srgbClr val="FFFF00"/>
                </a:solidFill>
              </a:rPr>
              <a:t>the absence of </a:t>
            </a:r>
            <a:r>
              <a:rPr lang="en-US" b="1" dirty="0" smtClean="0">
                <a:solidFill>
                  <a:srgbClr val="FFFF00"/>
                </a:solidFill>
              </a:rPr>
              <a:t>secondary </a:t>
            </a:r>
            <a:r>
              <a:rPr lang="en-US" b="1" dirty="0">
                <a:solidFill>
                  <a:srgbClr val="FFFF00"/>
                </a:solidFill>
              </a:rPr>
              <a:t>causes for elevated PTH </a:t>
            </a:r>
            <a:r>
              <a:rPr lang="en-US" b="1" dirty="0" smtClean="0">
                <a:solidFill>
                  <a:srgbClr val="FFFF00"/>
                </a:solidFill>
              </a:rPr>
              <a:t>(</a:t>
            </a:r>
            <a:r>
              <a:rPr lang="en-US" b="1" dirty="0" err="1" smtClean="0">
                <a:solidFill>
                  <a:srgbClr val="FFFF00"/>
                </a:solidFill>
              </a:rPr>
              <a:t>eg:low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vitD</a:t>
            </a:r>
            <a:r>
              <a:rPr lang="en-US" b="1" dirty="0" smtClean="0">
                <a:solidFill>
                  <a:srgbClr val="FFFF00"/>
                </a:solidFill>
              </a:rPr>
              <a:t>/CRF/drugs/</a:t>
            </a:r>
            <a:r>
              <a:rPr lang="en-US" b="1" dirty="0" err="1" smtClean="0">
                <a:solidFill>
                  <a:srgbClr val="FFFF00"/>
                </a:solidFill>
              </a:rPr>
              <a:t>hypercalciuria</a:t>
            </a:r>
            <a:r>
              <a:rPr lang="en-US" b="1" dirty="0" smtClean="0">
                <a:solidFill>
                  <a:srgbClr val="FFFF00"/>
                </a:solidFill>
              </a:rPr>
              <a:t>/occult </a:t>
            </a:r>
            <a:r>
              <a:rPr lang="en-US" b="1" dirty="0" err="1" smtClean="0">
                <a:solidFill>
                  <a:srgbClr val="FFFF00"/>
                </a:solidFill>
              </a:rPr>
              <a:t>malabsotion</a:t>
            </a:r>
            <a:r>
              <a:rPr lang="en-US" b="1" dirty="0" smtClean="0">
                <a:solidFill>
                  <a:srgbClr val="FFFF00"/>
                </a:solidFill>
              </a:rPr>
              <a:t>)</a:t>
            </a:r>
            <a:endParaRPr lang="fa-IR" b="1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7504" y="2706346"/>
            <a:ext cx="884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b="1" dirty="0">
                <a:solidFill>
                  <a:srgbClr val="FFFF00"/>
                </a:solidFill>
              </a:rPr>
              <a:t> A</a:t>
            </a:r>
            <a:r>
              <a:rPr lang="en-US" b="1" dirty="0" smtClean="0">
                <a:solidFill>
                  <a:srgbClr val="FFFF00"/>
                </a:solidFill>
              </a:rPr>
              <a:t>n </a:t>
            </a:r>
            <a:r>
              <a:rPr lang="en-US" b="1" dirty="0">
                <a:solidFill>
                  <a:srgbClr val="FFFF00"/>
                </a:solidFill>
              </a:rPr>
              <a:t>isolated level of </a:t>
            </a:r>
            <a:r>
              <a:rPr lang="en-US" b="1" dirty="0" smtClean="0">
                <a:solidFill>
                  <a:srgbClr val="FFFF00"/>
                </a:solidFill>
              </a:rPr>
              <a:t>PTH above </a:t>
            </a:r>
            <a:r>
              <a:rPr lang="en-US" b="1" dirty="0">
                <a:solidFill>
                  <a:srgbClr val="FFFF00"/>
                </a:solidFill>
              </a:rPr>
              <a:t>the upper limit of the normal range should be </a:t>
            </a:r>
            <a:r>
              <a:rPr lang="en-US" b="1" dirty="0" smtClean="0">
                <a:solidFill>
                  <a:srgbClr val="FFFF00"/>
                </a:solidFill>
              </a:rPr>
              <a:t>confirmed </a:t>
            </a:r>
            <a:r>
              <a:rPr lang="en-US" b="1" dirty="0">
                <a:solidFill>
                  <a:srgbClr val="FFFF00"/>
                </a:solidFill>
              </a:rPr>
              <a:t>on at least two further </a:t>
            </a:r>
            <a:r>
              <a:rPr lang="en-US" b="1" dirty="0" smtClean="0">
                <a:solidFill>
                  <a:srgbClr val="FFFF00"/>
                </a:solidFill>
              </a:rPr>
              <a:t> occasions </a:t>
            </a:r>
            <a:r>
              <a:rPr lang="en-US" b="1" dirty="0">
                <a:solidFill>
                  <a:srgbClr val="FFFF00"/>
                </a:solidFill>
              </a:rPr>
              <a:t>over a period </a:t>
            </a:r>
            <a:r>
              <a:rPr lang="en-US" b="1" dirty="0" smtClean="0">
                <a:solidFill>
                  <a:srgbClr val="FFFF00"/>
                </a:solidFill>
              </a:rPr>
              <a:t>of 3</a:t>
            </a:r>
            <a:r>
              <a:rPr lang="en-US" b="1" dirty="0">
                <a:solidFill>
                  <a:srgbClr val="FFFF00"/>
                </a:solidFill>
              </a:rPr>
              <a:t>– 6 months.</a:t>
            </a:r>
            <a:endParaRPr lang="fa-IR" b="1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8428" y="3789040"/>
            <a:ext cx="87849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b="1" dirty="0">
                <a:solidFill>
                  <a:srgbClr val="FFFF00"/>
                </a:solidFill>
              </a:rPr>
              <a:t>There have been recent reports that </a:t>
            </a:r>
            <a:r>
              <a:rPr lang="en-US" b="1" dirty="0" smtClean="0">
                <a:solidFill>
                  <a:srgbClr val="FFFF00"/>
                </a:solidFill>
              </a:rPr>
              <a:t>between 4 </a:t>
            </a:r>
            <a:r>
              <a:rPr lang="en-US" b="1" dirty="0">
                <a:solidFill>
                  <a:srgbClr val="FFFF00"/>
                </a:solidFill>
              </a:rPr>
              <a:t>and 10% of patients with PHPT have normal </a:t>
            </a:r>
            <a:r>
              <a:rPr lang="en-US" b="1" dirty="0" smtClean="0">
                <a:solidFill>
                  <a:srgbClr val="FFFF00"/>
                </a:solidFill>
              </a:rPr>
              <a:t>serum calcium </a:t>
            </a:r>
            <a:r>
              <a:rPr lang="en-US" b="1" dirty="0">
                <a:solidFill>
                  <a:srgbClr val="FFFF00"/>
                </a:solidFill>
              </a:rPr>
              <a:t>but </a:t>
            </a:r>
            <a:r>
              <a:rPr lang="en-US" b="1" dirty="0">
                <a:solidFill>
                  <a:srgbClr val="FF0000"/>
                </a:solidFill>
              </a:rPr>
              <a:t>elevated ionized calcium </a:t>
            </a:r>
            <a:r>
              <a:rPr lang="en-US" b="1" dirty="0">
                <a:solidFill>
                  <a:srgbClr val="FFFF00"/>
                </a:solidFill>
              </a:rPr>
              <a:t>and PTH </a:t>
            </a:r>
            <a:endParaRPr lang="en-US" b="1" dirty="0" smtClean="0">
              <a:solidFill>
                <a:srgbClr val="FFFF00"/>
              </a:solidFill>
            </a:endParaRPr>
          </a:p>
          <a:p>
            <a:pPr algn="l"/>
            <a:endParaRPr lang="en-US" b="1" dirty="0">
              <a:solidFill>
                <a:srgbClr val="FFFF00"/>
              </a:solidFill>
            </a:endParaRPr>
          </a:p>
          <a:p>
            <a:pPr algn="l"/>
            <a:r>
              <a:rPr lang="en-US" b="1" dirty="0">
                <a:solidFill>
                  <a:srgbClr val="FFFF00"/>
                </a:solidFill>
              </a:rPr>
              <a:t> NPHPT is the first phase of a </a:t>
            </a:r>
            <a:r>
              <a:rPr lang="en-US" b="1" dirty="0">
                <a:solidFill>
                  <a:srgbClr val="FF0000"/>
                </a:solidFill>
              </a:rPr>
              <a:t>biphasic </a:t>
            </a:r>
            <a:r>
              <a:rPr lang="en-US" b="1" dirty="0" smtClean="0">
                <a:solidFill>
                  <a:srgbClr val="FF0000"/>
                </a:solidFill>
              </a:rPr>
              <a:t>disorder </a:t>
            </a:r>
            <a:r>
              <a:rPr lang="en-US" b="1" dirty="0" smtClean="0">
                <a:solidFill>
                  <a:srgbClr val="FFFF00"/>
                </a:solidFill>
              </a:rPr>
              <a:t>that </a:t>
            </a:r>
            <a:r>
              <a:rPr lang="en-US" b="1" dirty="0">
                <a:solidFill>
                  <a:srgbClr val="FFFF00"/>
                </a:solidFill>
              </a:rPr>
              <a:t>later may become manifest as </a:t>
            </a:r>
            <a:r>
              <a:rPr lang="en-US" b="1" dirty="0" err="1">
                <a:solidFill>
                  <a:srgbClr val="FFFF00"/>
                </a:solidFill>
              </a:rPr>
              <a:t>hypercalcemic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smtClean="0">
                <a:solidFill>
                  <a:srgbClr val="FFFF00"/>
                </a:solidFill>
              </a:rPr>
              <a:t>PHPT, occasionally </a:t>
            </a:r>
            <a:r>
              <a:rPr lang="en-US" b="1" dirty="0">
                <a:solidFill>
                  <a:srgbClr val="FFFF00"/>
                </a:solidFill>
              </a:rPr>
              <a:t>being unmasked by the estrogen deficiency of</a:t>
            </a:r>
          </a:p>
          <a:p>
            <a:pPr algn="l"/>
            <a:r>
              <a:rPr lang="en-US" b="1" dirty="0">
                <a:solidFill>
                  <a:srgbClr val="FFFF00"/>
                </a:solidFill>
              </a:rPr>
              <a:t>the </a:t>
            </a:r>
            <a:r>
              <a:rPr lang="en-US" b="1" dirty="0" smtClean="0">
                <a:solidFill>
                  <a:srgbClr val="FFFF00"/>
                </a:solidFill>
              </a:rPr>
              <a:t>menopause</a:t>
            </a:r>
          </a:p>
          <a:p>
            <a:pPr algn="l"/>
            <a:endParaRPr lang="en-US" b="1" dirty="0">
              <a:solidFill>
                <a:srgbClr val="FFFF00"/>
              </a:solidFill>
            </a:endParaRPr>
          </a:p>
          <a:p>
            <a:pPr algn="l"/>
            <a:r>
              <a:rPr lang="en-US" b="1" dirty="0">
                <a:solidFill>
                  <a:srgbClr val="FFFF00"/>
                </a:solidFill>
              </a:rPr>
              <a:t>P</a:t>
            </a:r>
            <a:r>
              <a:rPr lang="en-US" b="1" dirty="0" smtClean="0">
                <a:solidFill>
                  <a:srgbClr val="FFFF00"/>
                </a:solidFill>
              </a:rPr>
              <a:t>revalence </a:t>
            </a:r>
            <a:r>
              <a:rPr lang="en-US" b="1" dirty="0">
                <a:solidFill>
                  <a:srgbClr val="FFFF00"/>
                </a:solidFill>
              </a:rPr>
              <a:t>of this disorder is unclear </a:t>
            </a:r>
            <a:r>
              <a:rPr lang="en-US" b="1" dirty="0" smtClean="0">
                <a:solidFill>
                  <a:srgbClr val="FFFF00"/>
                </a:solidFill>
              </a:rPr>
              <a:t> although it </a:t>
            </a:r>
            <a:r>
              <a:rPr lang="en-US" b="1" dirty="0">
                <a:solidFill>
                  <a:srgbClr val="FFFF00"/>
                </a:solidFill>
              </a:rPr>
              <a:t>may be between 0.4 </a:t>
            </a:r>
            <a:r>
              <a:rPr lang="en-US" b="1" dirty="0" smtClean="0">
                <a:solidFill>
                  <a:srgbClr val="FFFF00"/>
                </a:solidFill>
              </a:rPr>
              <a:t>and3.1</a:t>
            </a:r>
            <a:r>
              <a:rPr lang="en-US" b="1" dirty="0">
                <a:solidFill>
                  <a:srgbClr val="FFFF00"/>
                </a:solidFill>
              </a:rPr>
              <a:t>%</a:t>
            </a:r>
            <a:endParaRPr lang="fa-IR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5987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544" y="4437112"/>
            <a:ext cx="8928992" cy="914400"/>
          </a:xfrm>
        </p:spPr>
        <p:txBody>
          <a:bodyPr/>
          <a:lstStyle/>
          <a:p>
            <a:r>
              <a:rPr lang="en-US" sz="1800" b="1" dirty="0" smtClean="0">
                <a:solidFill>
                  <a:srgbClr val="FFFF00"/>
                </a:solidFill>
              </a:rPr>
              <a:t>vitamin </a:t>
            </a:r>
            <a:r>
              <a:rPr lang="en-US" sz="1800" b="1" dirty="0">
                <a:solidFill>
                  <a:srgbClr val="FFFF00"/>
                </a:solidFill>
              </a:rPr>
              <a:t>D repletion has been associated </a:t>
            </a:r>
            <a:r>
              <a:rPr lang="en-US" sz="1800" b="1" dirty="0" smtClean="0">
                <a:solidFill>
                  <a:srgbClr val="FFFF00"/>
                </a:solidFill>
              </a:rPr>
              <a:t>with reduction </a:t>
            </a:r>
            <a:r>
              <a:rPr lang="en-US" sz="1800" b="1" dirty="0">
                <a:solidFill>
                  <a:srgbClr val="FFFF00"/>
                </a:solidFill>
              </a:rPr>
              <a:t>in PTH concentrations but little effect on </a:t>
            </a:r>
            <a:r>
              <a:rPr lang="en-US" sz="1800" b="1" dirty="0" smtClean="0">
                <a:solidFill>
                  <a:srgbClr val="FFFF00"/>
                </a:solidFill>
              </a:rPr>
              <a:t>mean serum </a:t>
            </a:r>
            <a:r>
              <a:rPr lang="en-US" sz="1800" b="1" dirty="0">
                <a:solidFill>
                  <a:srgbClr val="FFFF00"/>
                </a:solidFill>
              </a:rPr>
              <a:t>calcium </a:t>
            </a:r>
            <a:endParaRPr lang="fa-IR" sz="1800" b="1" dirty="0">
              <a:solidFill>
                <a:srgbClr val="FFFF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052" y="0"/>
            <a:ext cx="892899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dirty="0">
                <a:solidFill>
                  <a:srgbClr val="FFC000"/>
                </a:solidFill>
              </a:rPr>
              <a:t>Measurement of 25(OH)D</a:t>
            </a:r>
          </a:p>
          <a:p>
            <a:pPr algn="l"/>
            <a:r>
              <a:rPr lang="en-US" sz="2000" dirty="0" smtClean="0"/>
              <a:t>A</a:t>
            </a:r>
            <a:r>
              <a:rPr lang="en-US" sz="2000" dirty="0"/>
              <a:t>, Should </a:t>
            </a:r>
            <a:r>
              <a:rPr lang="en-US" sz="2000" dirty="0" smtClean="0"/>
              <a:t> measure 25(OH)D </a:t>
            </a:r>
            <a:r>
              <a:rPr lang="en-US" sz="2000" dirty="0"/>
              <a:t>in all patients with </a:t>
            </a:r>
            <a:r>
              <a:rPr lang="en-US" sz="2000" dirty="0" smtClean="0"/>
              <a:t>suspected PHPT?  </a:t>
            </a:r>
          </a:p>
          <a:p>
            <a:pPr algn="l"/>
            <a:r>
              <a:rPr lang="en-US" sz="2000" dirty="0" smtClean="0"/>
              <a:t>B</a:t>
            </a:r>
            <a:r>
              <a:rPr lang="en-US" sz="2000" dirty="0"/>
              <a:t>, How should the reference ranges for </a:t>
            </a:r>
            <a:r>
              <a:rPr lang="en-US" sz="2000" dirty="0" smtClean="0"/>
              <a:t>different assays </a:t>
            </a:r>
            <a:r>
              <a:rPr lang="en-US" sz="2000" dirty="0"/>
              <a:t>be interpreted</a:t>
            </a:r>
            <a:r>
              <a:rPr lang="en-US" sz="2000" dirty="0" smtClean="0"/>
              <a:t>?</a:t>
            </a:r>
          </a:p>
          <a:p>
            <a:pPr algn="l"/>
            <a:r>
              <a:rPr lang="en-US" sz="2000" dirty="0" smtClean="0"/>
              <a:t> </a:t>
            </a:r>
            <a:r>
              <a:rPr lang="en-US" sz="2000" dirty="0"/>
              <a:t>C, What represents </a:t>
            </a:r>
            <a:r>
              <a:rPr lang="en-US" sz="2000" dirty="0" smtClean="0"/>
              <a:t>the threshold </a:t>
            </a:r>
            <a:r>
              <a:rPr lang="en-US" sz="2000" dirty="0"/>
              <a:t>for overtreatment? </a:t>
            </a:r>
            <a:r>
              <a:rPr lang="en-US" sz="2000" dirty="0" smtClean="0"/>
              <a:t>  D</a:t>
            </a:r>
            <a:r>
              <a:rPr lang="en-US" sz="2000" dirty="0"/>
              <a:t>, Is it useful </a:t>
            </a:r>
            <a:r>
              <a:rPr lang="en-US" sz="2000" dirty="0" smtClean="0"/>
              <a:t>to measure</a:t>
            </a:r>
            <a:r>
              <a:rPr lang="en-US" dirty="0" smtClean="0"/>
              <a:t> </a:t>
            </a:r>
            <a:r>
              <a:rPr lang="en-US" sz="2000" dirty="0"/>
              <a:t>1,25(OH)2D in patients with PHPT </a:t>
            </a:r>
            <a:r>
              <a:rPr lang="en-US" sz="2000" dirty="0" smtClean="0"/>
              <a:t>and under </a:t>
            </a:r>
            <a:r>
              <a:rPr lang="en-US" sz="2000" dirty="0"/>
              <a:t>what circumstances?</a:t>
            </a:r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17748" y="1772816"/>
            <a:ext cx="89289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b="1" dirty="0">
                <a:solidFill>
                  <a:srgbClr val="FFFF00"/>
                </a:solidFill>
              </a:rPr>
              <a:t>vitamin D deficiency was common in </a:t>
            </a:r>
            <a:r>
              <a:rPr lang="en-US" b="1" dirty="0" smtClean="0">
                <a:solidFill>
                  <a:srgbClr val="FFFF00"/>
                </a:solidFill>
              </a:rPr>
              <a:t>PHPT</a:t>
            </a:r>
          </a:p>
          <a:p>
            <a:pPr algn="l"/>
            <a:endParaRPr lang="en-US" b="1" dirty="0" smtClean="0">
              <a:solidFill>
                <a:srgbClr val="FFFF00"/>
              </a:solidFill>
            </a:endParaRPr>
          </a:p>
          <a:p>
            <a:pPr algn="l"/>
            <a:endParaRPr lang="en-US" b="1" dirty="0">
              <a:solidFill>
                <a:srgbClr val="FFFF00"/>
              </a:solidFill>
            </a:endParaRPr>
          </a:p>
          <a:p>
            <a:pPr algn="l"/>
            <a:endParaRPr lang="en-US" b="1" dirty="0" smtClean="0">
              <a:solidFill>
                <a:srgbClr val="FFFF00"/>
              </a:solidFill>
            </a:endParaRPr>
          </a:p>
          <a:p>
            <a:pPr algn="l"/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052" y="2204864"/>
            <a:ext cx="89289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b="1" dirty="0" smtClean="0">
                <a:solidFill>
                  <a:srgbClr val="FFFF00"/>
                </a:solidFill>
              </a:rPr>
              <a:t>Due to </a:t>
            </a:r>
            <a:r>
              <a:rPr lang="en-US" b="1" dirty="0">
                <a:solidFill>
                  <a:srgbClr val="FFFF00"/>
                </a:solidFill>
              </a:rPr>
              <a:t>increased rate of </a:t>
            </a:r>
            <a:r>
              <a:rPr lang="en-US" b="1" dirty="0" smtClean="0">
                <a:solidFill>
                  <a:srgbClr val="FFFF00"/>
                </a:solidFill>
              </a:rPr>
              <a:t>metabolic clearance </a:t>
            </a:r>
            <a:r>
              <a:rPr lang="en-US" b="1" dirty="0">
                <a:solidFill>
                  <a:srgbClr val="FFFF00"/>
                </a:solidFill>
              </a:rPr>
              <a:t>(24-hydroxylation) induced by </a:t>
            </a:r>
            <a:r>
              <a:rPr lang="en-US" b="1" dirty="0" smtClean="0">
                <a:solidFill>
                  <a:srgbClr val="FFFF00"/>
                </a:solidFill>
              </a:rPr>
              <a:t>1,25(OH) 2D(and </a:t>
            </a:r>
            <a:r>
              <a:rPr lang="en-US" b="1" dirty="0">
                <a:solidFill>
                  <a:srgbClr val="FFFF00"/>
                </a:solidFill>
              </a:rPr>
              <a:t>possibly </a:t>
            </a:r>
            <a:r>
              <a:rPr lang="en-US" b="1" dirty="0" smtClean="0">
                <a:solidFill>
                  <a:srgbClr val="FFFF00"/>
                </a:solidFill>
              </a:rPr>
              <a:t>PTH)</a:t>
            </a:r>
            <a:endParaRPr lang="fa-IR" b="1" dirty="0">
              <a:solidFill>
                <a:srgbClr val="FFFF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7504" y="3072477"/>
            <a:ext cx="8964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b="1" dirty="0">
                <a:solidFill>
                  <a:srgbClr val="FFFF00"/>
                </a:solidFill>
              </a:rPr>
              <a:t>Low concentrations of 25(OH)D are </a:t>
            </a:r>
            <a:r>
              <a:rPr lang="en-US" b="1" dirty="0" smtClean="0">
                <a:solidFill>
                  <a:srgbClr val="FFFF00"/>
                </a:solidFill>
              </a:rPr>
              <a:t>associated </a:t>
            </a:r>
            <a:r>
              <a:rPr lang="en-US" b="1" dirty="0">
                <a:solidFill>
                  <a:srgbClr val="FFFF00"/>
                </a:solidFill>
              </a:rPr>
              <a:t>with larger parathyroid adenoma </a:t>
            </a:r>
            <a:r>
              <a:rPr lang="en-US" b="1" dirty="0" smtClean="0">
                <a:solidFill>
                  <a:srgbClr val="FFFF00"/>
                </a:solidFill>
              </a:rPr>
              <a:t>size</a:t>
            </a:r>
            <a:endParaRPr lang="fa-IR" b="1" dirty="0">
              <a:solidFill>
                <a:srgbClr val="FFFF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496" y="3890665"/>
            <a:ext cx="89289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b="1" dirty="0">
                <a:solidFill>
                  <a:srgbClr val="FFFF00"/>
                </a:solidFill>
              </a:rPr>
              <a:t>. Low concentrations of 25(OH)D are </a:t>
            </a:r>
            <a:r>
              <a:rPr lang="en-US" b="1" dirty="0" smtClean="0">
                <a:solidFill>
                  <a:srgbClr val="FFFF00"/>
                </a:solidFill>
              </a:rPr>
              <a:t>associated </a:t>
            </a:r>
            <a:r>
              <a:rPr lang="en-US" b="1" dirty="0">
                <a:solidFill>
                  <a:srgbClr val="FFFF00"/>
                </a:solidFill>
              </a:rPr>
              <a:t>with higher concentrations of PTH and bone turn-over </a:t>
            </a:r>
            <a:r>
              <a:rPr lang="en-US" b="1" dirty="0" smtClean="0">
                <a:solidFill>
                  <a:srgbClr val="FFFF00"/>
                </a:solidFill>
              </a:rPr>
              <a:t>markers &amp; lower BMD/greater LVH.</a:t>
            </a:r>
            <a:endParaRPr lang="fa-IR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1801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Rectangle 2"/>
          <p:cNvSpPr/>
          <p:nvPr/>
        </p:nvSpPr>
        <p:spPr>
          <a:xfrm>
            <a:off x="107504" y="260647"/>
            <a:ext cx="87129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b="1" dirty="0"/>
              <a:t>Conclusions</a:t>
            </a:r>
            <a:r>
              <a:rPr lang="en-US" sz="2400" b="1" dirty="0" smtClean="0">
                <a:solidFill>
                  <a:srgbClr val="FFFF00"/>
                </a:solidFill>
              </a:rPr>
              <a:t>:</a:t>
            </a:r>
          </a:p>
          <a:p>
            <a:pPr algn="l"/>
            <a:r>
              <a:rPr lang="en-US" sz="2400" b="1" dirty="0" smtClean="0">
                <a:solidFill>
                  <a:srgbClr val="FFFF00"/>
                </a:solidFill>
              </a:rPr>
              <a:t>We </a:t>
            </a:r>
            <a:r>
              <a:rPr lang="en-US" sz="2400" b="1" dirty="0">
                <a:solidFill>
                  <a:srgbClr val="FFFF00"/>
                </a:solidFill>
              </a:rPr>
              <a:t>recommend that 25(OH)D be </a:t>
            </a:r>
            <a:r>
              <a:rPr lang="en-US" sz="2400" b="1" dirty="0" smtClean="0">
                <a:solidFill>
                  <a:srgbClr val="FFFF00"/>
                </a:solidFill>
              </a:rPr>
              <a:t>measured </a:t>
            </a:r>
            <a:r>
              <a:rPr lang="en-US" sz="2400" b="1" dirty="0">
                <a:solidFill>
                  <a:srgbClr val="FFFF00"/>
                </a:solidFill>
              </a:rPr>
              <a:t>in all subjects with </a:t>
            </a:r>
            <a:r>
              <a:rPr lang="en-US" sz="2400" b="1" dirty="0" smtClean="0">
                <a:solidFill>
                  <a:srgbClr val="FFFF00"/>
                </a:solidFill>
              </a:rPr>
              <a:t>PHPT</a:t>
            </a:r>
          </a:p>
          <a:p>
            <a:pPr algn="l"/>
            <a:r>
              <a:rPr lang="en-US" sz="2400" b="1" dirty="0" smtClean="0">
                <a:solidFill>
                  <a:srgbClr val="FFFF00"/>
                </a:solidFill>
              </a:rPr>
              <a:t>.</a:t>
            </a:r>
          </a:p>
          <a:p>
            <a:pPr algn="l"/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>
                <a:solidFill>
                  <a:srgbClr val="FFFF00"/>
                </a:solidFill>
              </a:rPr>
              <a:t>We recommend the cut-points proposed by the IOM of 50 </a:t>
            </a:r>
            <a:r>
              <a:rPr lang="en-US" sz="2400" b="1" dirty="0" err="1">
                <a:solidFill>
                  <a:srgbClr val="FFFF00"/>
                </a:solidFill>
              </a:rPr>
              <a:t>nmol</a:t>
            </a:r>
            <a:r>
              <a:rPr lang="en-US" sz="2400" b="1" dirty="0">
                <a:solidFill>
                  <a:srgbClr val="FFFF00"/>
                </a:solidFill>
              </a:rPr>
              <a:t>/L for </a:t>
            </a:r>
            <a:r>
              <a:rPr lang="en-US" sz="2400" b="1" dirty="0" smtClean="0">
                <a:solidFill>
                  <a:srgbClr val="FFFF00"/>
                </a:solidFill>
              </a:rPr>
              <a:t>insufficiency and </a:t>
            </a:r>
            <a:r>
              <a:rPr lang="en-US" sz="2400" b="1" dirty="0">
                <a:solidFill>
                  <a:srgbClr val="FFFF00"/>
                </a:solidFill>
              </a:rPr>
              <a:t>25 </a:t>
            </a:r>
            <a:r>
              <a:rPr lang="en-US" sz="2400" b="1" dirty="0" err="1">
                <a:solidFill>
                  <a:srgbClr val="FFFF00"/>
                </a:solidFill>
              </a:rPr>
              <a:t>nmol</a:t>
            </a:r>
            <a:r>
              <a:rPr lang="en-US" sz="2400" b="1" dirty="0">
                <a:solidFill>
                  <a:srgbClr val="FFFF00"/>
                </a:solidFill>
              </a:rPr>
              <a:t>/L for deficiency, but </a:t>
            </a:r>
            <a:r>
              <a:rPr lang="en-US" sz="2400" b="1" dirty="0" smtClean="0">
                <a:solidFill>
                  <a:srgbClr val="FFFF00"/>
                </a:solidFill>
              </a:rPr>
              <a:t> Concentrations 75 </a:t>
            </a:r>
            <a:r>
              <a:rPr lang="en-US" sz="2400" b="1" dirty="0" err="1">
                <a:solidFill>
                  <a:srgbClr val="FFFF00"/>
                </a:solidFill>
              </a:rPr>
              <a:t>nmol</a:t>
            </a:r>
            <a:r>
              <a:rPr lang="en-US" sz="2400" b="1" dirty="0">
                <a:solidFill>
                  <a:srgbClr val="FFFF00"/>
                </a:solidFill>
              </a:rPr>
              <a:t>/L could be associated with </a:t>
            </a:r>
            <a:r>
              <a:rPr lang="en-US" sz="2400" b="1" dirty="0" smtClean="0">
                <a:solidFill>
                  <a:srgbClr val="FFFF00"/>
                </a:solidFill>
              </a:rPr>
              <a:t>further </a:t>
            </a:r>
            <a:r>
              <a:rPr lang="en-US" sz="2400" b="1" dirty="0">
                <a:solidFill>
                  <a:srgbClr val="FFFF00"/>
                </a:solidFill>
              </a:rPr>
              <a:t>reductions in PTH concentrations. Cautious </a:t>
            </a:r>
            <a:r>
              <a:rPr lang="en-US" sz="2400" b="1" dirty="0" smtClean="0">
                <a:solidFill>
                  <a:srgbClr val="FFFF00"/>
                </a:solidFill>
              </a:rPr>
              <a:t>replenishment </a:t>
            </a:r>
            <a:r>
              <a:rPr lang="en-US" sz="2400" b="1" dirty="0">
                <a:solidFill>
                  <a:srgbClr val="FFFF00"/>
                </a:solidFill>
              </a:rPr>
              <a:t>with vitamin D would seem to be prudent </a:t>
            </a:r>
            <a:r>
              <a:rPr lang="en-US" sz="2400" b="1" dirty="0" smtClean="0">
                <a:solidFill>
                  <a:srgbClr val="FFFF00"/>
                </a:solidFill>
              </a:rPr>
              <a:t>in PHPT</a:t>
            </a:r>
            <a:r>
              <a:rPr lang="en-US" sz="2400" b="1" dirty="0">
                <a:solidFill>
                  <a:srgbClr val="FFFF00"/>
                </a:solidFill>
              </a:rPr>
              <a:t>. </a:t>
            </a:r>
            <a:endParaRPr lang="en-US" sz="2400" b="1" dirty="0" smtClean="0">
              <a:solidFill>
                <a:srgbClr val="FFFF00"/>
              </a:solidFill>
            </a:endParaRPr>
          </a:p>
          <a:p>
            <a:pPr algn="l"/>
            <a:endParaRPr lang="en-US" sz="2400" b="1" dirty="0">
              <a:solidFill>
                <a:srgbClr val="FFFF00"/>
              </a:solidFill>
            </a:endParaRPr>
          </a:p>
          <a:p>
            <a:pPr algn="l"/>
            <a:r>
              <a:rPr lang="en-US" sz="2400" b="1" dirty="0" smtClean="0">
                <a:solidFill>
                  <a:srgbClr val="FFFF00"/>
                </a:solidFill>
              </a:rPr>
              <a:t>No </a:t>
            </a:r>
            <a:r>
              <a:rPr lang="en-US" sz="2400" b="1" dirty="0">
                <a:solidFill>
                  <a:srgbClr val="FFFF00"/>
                </a:solidFill>
              </a:rPr>
              <a:t>additional information is gained by </a:t>
            </a:r>
            <a:r>
              <a:rPr lang="en-US" sz="2400" b="1" dirty="0" smtClean="0">
                <a:solidFill>
                  <a:srgbClr val="FFFF00"/>
                </a:solidFill>
              </a:rPr>
              <a:t>measuring 1,25(OH)2 D</a:t>
            </a:r>
            <a:r>
              <a:rPr lang="en-US" sz="2400" b="1" dirty="0">
                <a:solidFill>
                  <a:srgbClr val="FFFF00"/>
                </a:solidFill>
              </a:rPr>
              <a:t>, so it is not recommended</a:t>
            </a:r>
            <a:endParaRPr lang="fa-IR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8504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Rectangle 2"/>
          <p:cNvSpPr/>
          <p:nvPr/>
        </p:nvSpPr>
        <p:spPr>
          <a:xfrm>
            <a:off x="107504" y="116632"/>
            <a:ext cx="89289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/>
              <a:t>Genetics of </a:t>
            </a:r>
            <a:r>
              <a:rPr lang="en-US" sz="2400" dirty="0" err="1"/>
              <a:t>Hypercalcemia</a:t>
            </a:r>
            <a:r>
              <a:rPr lang="en-US" sz="2400" dirty="0"/>
              <a:t> and PHPT</a:t>
            </a:r>
            <a:endParaRPr lang="fa-IR" sz="2400" dirty="0"/>
          </a:p>
        </p:txBody>
      </p:sp>
      <p:sp>
        <p:nvSpPr>
          <p:cNvPr id="4" name="Rectangle 3"/>
          <p:cNvSpPr/>
          <p:nvPr/>
        </p:nvSpPr>
        <p:spPr>
          <a:xfrm>
            <a:off x="107504" y="599232"/>
            <a:ext cx="88569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b="1" dirty="0" smtClean="0">
                <a:solidFill>
                  <a:srgbClr val="FFC000"/>
                </a:solidFill>
              </a:rPr>
              <a:t>What </a:t>
            </a:r>
            <a:r>
              <a:rPr lang="en-US" sz="2000" b="1" dirty="0">
                <a:solidFill>
                  <a:srgbClr val="FFC000"/>
                </a:solidFill>
              </a:rPr>
              <a:t>is the genetic basis </a:t>
            </a:r>
            <a:r>
              <a:rPr lang="en-US" sz="2000" b="1" dirty="0" smtClean="0">
                <a:solidFill>
                  <a:srgbClr val="FFC000"/>
                </a:solidFill>
              </a:rPr>
              <a:t>for </a:t>
            </a:r>
            <a:r>
              <a:rPr lang="en-US" sz="2000" b="1" dirty="0" err="1" smtClean="0">
                <a:solidFill>
                  <a:srgbClr val="FFC000"/>
                </a:solidFill>
              </a:rPr>
              <a:t>syndromic</a:t>
            </a:r>
            <a:r>
              <a:rPr lang="en-US" sz="2000" b="1" dirty="0" smtClean="0">
                <a:solidFill>
                  <a:srgbClr val="FFC000"/>
                </a:solidFill>
              </a:rPr>
              <a:t> </a:t>
            </a:r>
            <a:r>
              <a:rPr lang="en-US" sz="2000" b="1" dirty="0">
                <a:solidFill>
                  <a:srgbClr val="FFC000"/>
                </a:solidFill>
              </a:rPr>
              <a:t>and </a:t>
            </a:r>
            <a:r>
              <a:rPr lang="en-US" sz="2000" b="1" dirty="0" err="1">
                <a:solidFill>
                  <a:srgbClr val="FFC000"/>
                </a:solidFill>
              </a:rPr>
              <a:t>nonsyndromic</a:t>
            </a:r>
            <a:r>
              <a:rPr lang="en-US" sz="2000" b="1" dirty="0">
                <a:solidFill>
                  <a:srgbClr val="FFC000"/>
                </a:solidFill>
              </a:rPr>
              <a:t> </a:t>
            </a:r>
            <a:r>
              <a:rPr lang="en-US" sz="2000" b="1" dirty="0" smtClean="0">
                <a:solidFill>
                  <a:srgbClr val="FFC000"/>
                </a:solidFill>
              </a:rPr>
              <a:t>forms </a:t>
            </a:r>
            <a:r>
              <a:rPr lang="en-US" sz="2000" b="1" dirty="0">
                <a:solidFill>
                  <a:srgbClr val="FFC000"/>
                </a:solidFill>
              </a:rPr>
              <a:t>of PHPT?</a:t>
            </a:r>
            <a:endParaRPr lang="fa-IR" sz="2000" b="1" dirty="0">
              <a:solidFill>
                <a:srgbClr val="FFC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7504" y="1307118"/>
            <a:ext cx="88569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b="1" dirty="0">
                <a:solidFill>
                  <a:srgbClr val="FFFF00"/>
                </a:solidFill>
              </a:rPr>
              <a:t>More than 10% of patients with PHPT will have </a:t>
            </a:r>
            <a:r>
              <a:rPr lang="en-US" b="1" dirty="0" smtClean="0">
                <a:solidFill>
                  <a:srgbClr val="FFFF00"/>
                </a:solidFill>
              </a:rPr>
              <a:t>a mutation </a:t>
            </a:r>
            <a:r>
              <a:rPr lang="en-US" b="1" dirty="0">
                <a:solidFill>
                  <a:srgbClr val="FFFF00"/>
                </a:solidFill>
              </a:rPr>
              <a:t>in one of </a:t>
            </a:r>
            <a:r>
              <a:rPr lang="en-US" b="1" dirty="0">
                <a:solidFill>
                  <a:srgbClr val="FF0000"/>
                </a:solidFill>
              </a:rPr>
              <a:t>11 </a:t>
            </a:r>
            <a:r>
              <a:rPr lang="en-US" b="1" dirty="0" smtClean="0">
                <a:solidFill>
                  <a:srgbClr val="FF0000"/>
                </a:solidFill>
              </a:rPr>
              <a:t>genes</a:t>
            </a:r>
          </a:p>
          <a:p>
            <a:pPr algn="l"/>
            <a:r>
              <a:rPr lang="en-US" b="1" dirty="0" smtClean="0">
                <a:solidFill>
                  <a:srgbClr val="FFFF00"/>
                </a:solidFill>
              </a:rPr>
              <a:t> </a:t>
            </a:r>
            <a:endParaRPr lang="en-US" b="1" dirty="0">
              <a:solidFill>
                <a:srgbClr val="FFFF00"/>
              </a:solidFill>
            </a:endParaRPr>
          </a:p>
          <a:p>
            <a:pPr algn="l"/>
            <a:r>
              <a:rPr lang="en-US" b="1" dirty="0" smtClean="0">
                <a:solidFill>
                  <a:srgbClr val="FFFF00"/>
                </a:solidFill>
              </a:rPr>
              <a:t>Testing for mutations help </a:t>
            </a:r>
            <a:r>
              <a:rPr lang="en-US" b="1" dirty="0">
                <a:solidFill>
                  <a:srgbClr val="FFFF00"/>
                </a:solidFill>
              </a:rPr>
              <a:t>to confirm the </a:t>
            </a:r>
            <a:r>
              <a:rPr lang="en-US" b="1" dirty="0">
                <a:solidFill>
                  <a:srgbClr val="FF0000"/>
                </a:solidFill>
              </a:rPr>
              <a:t>diagnosis </a:t>
            </a:r>
            <a:r>
              <a:rPr lang="en-US" b="1" dirty="0">
                <a:solidFill>
                  <a:srgbClr val="FFFF00"/>
                </a:solidFill>
              </a:rPr>
              <a:t>of a </a:t>
            </a:r>
            <a:r>
              <a:rPr lang="en-US" b="1" dirty="0" err="1">
                <a:solidFill>
                  <a:srgbClr val="FFFF00"/>
                </a:solidFill>
              </a:rPr>
              <a:t>syndromic</a:t>
            </a:r>
            <a:r>
              <a:rPr lang="en-US" b="1" dirty="0">
                <a:solidFill>
                  <a:srgbClr val="FFFF00"/>
                </a:solidFill>
              </a:rPr>
              <a:t> or non-</a:t>
            </a:r>
            <a:r>
              <a:rPr lang="en-US" b="1" dirty="0" err="1">
                <a:solidFill>
                  <a:srgbClr val="FFFF00"/>
                </a:solidFill>
              </a:rPr>
              <a:t>syndromic</a:t>
            </a:r>
            <a:r>
              <a:rPr lang="en-US" b="1" dirty="0">
                <a:solidFill>
                  <a:srgbClr val="FFFF00"/>
                </a:solidFill>
              </a:rPr>
              <a:t> form of PHPT, and thereby help in the </a:t>
            </a:r>
            <a:r>
              <a:rPr lang="en-US" b="1" dirty="0" smtClean="0">
                <a:solidFill>
                  <a:srgbClr val="FFFF00"/>
                </a:solidFill>
              </a:rPr>
              <a:t>clinical </a:t>
            </a:r>
            <a:r>
              <a:rPr lang="en-US" b="1" dirty="0">
                <a:solidFill>
                  <a:srgbClr val="FFFF00"/>
                </a:solidFill>
              </a:rPr>
              <a:t>management and treatment of PHPT patients </a:t>
            </a:r>
            <a:r>
              <a:rPr lang="en-US" b="1" dirty="0" smtClean="0">
                <a:solidFill>
                  <a:srgbClr val="FFFF00"/>
                </a:solidFill>
              </a:rPr>
              <a:t>and their </a:t>
            </a:r>
            <a:r>
              <a:rPr lang="en-US" b="1" dirty="0">
                <a:solidFill>
                  <a:srgbClr val="FFFF00"/>
                </a:solidFill>
              </a:rPr>
              <a:t>relatives</a:t>
            </a:r>
            <a:endParaRPr lang="fa-IR" b="1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852936"/>
            <a:ext cx="8640960" cy="3600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674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Rectangle 2"/>
          <p:cNvSpPr/>
          <p:nvPr/>
        </p:nvSpPr>
        <p:spPr>
          <a:xfrm>
            <a:off x="0" y="116632"/>
            <a:ext cx="9036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b="1" dirty="0" err="1">
                <a:solidFill>
                  <a:srgbClr val="FFFF00"/>
                </a:solidFill>
              </a:rPr>
              <a:t>Syndromic</a:t>
            </a:r>
            <a:r>
              <a:rPr lang="en-US" b="1" dirty="0">
                <a:solidFill>
                  <a:srgbClr val="FFFF00"/>
                </a:solidFill>
              </a:rPr>
              <a:t> and </a:t>
            </a:r>
            <a:r>
              <a:rPr lang="en-US" b="1" dirty="0" err="1">
                <a:solidFill>
                  <a:srgbClr val="FFFF00"/>
                </a:solidFill>
              </a:rPr>
              <a:t>nonsyndromic</a:t>
            </a:r>
            <a:r>
              <a:rPr lang="en-US" b="1" dirty="0">
                <a:solidFill>
                  <a:srgbClr val="FFFF00"/>
                </a:solidFill>
              </a:rPr>
              <a:t> forms of PHPT </a:t>
            </a:r>
            <a:r>
              <a:rPr lang="en-US" b="1">
                <a:solidFill>
                  <a:srgbClr val="FFFF00"/>
                </a:solidFill>
              </a:rPr>
              <a:t>may </a:t>
            </a:r>
            <a:r>
              <a:rPr lang="en-US" b="1" smtClean="0">
                <a:solidFill>
                  <a:srgbClr val="FFFF00"/>
                </a:solidFill>
              </a:rPr>
              <a:t>occur </a:t>
            </a:r>
            <a:r>
              <a:rPr lang="en-US" b="1" dirty="0">
                <a:solidFill>
                  <a:srgbClr val="FFFF00"/>
                </a:solidFill>
              </a:rPr>
              <a:t>as hereditary (</a:t>
            </a:r>
            <a:r>
              <a:rPr lang="en-US" b="1" dirty="0" err="1">
                <a:solidFill>
                  <a:srgbClr val="FFFF00"/>
                </a:solidFill>
              </a:rPr>
              <a:t>ie</a:t>
            </a:r>
            <a:r>
              <a:rPr lang="en-US" b="1" dirty="0">
                <a:solidFill>
                  <a:srgbClr val="FFFF00"/>
                </a:solidFill>
              </a:rPr>
              <a:t>, familial) disorders, or they may </a:t>
            </a:r>
            <a:r>
              <a:rPr lang="en-US" b="1" dirty="0" smtClean="0">
                <a:solidFill>
                  <a:srgbClr val="FFFF00"/>
                </a:solidFill>
              </a:rPr>
              <a:t>occur as </a:t>
            </a:r>
            <a:r>
              <a:rPr lang="en-US" b="1" dirty="0" err="1">
                <a:solidFill>
                  <a:srgbClr val="FFFF00"/>
                </a:solidFill>
              </a:rPr>
              <a:t>nonfamilial</a:t>
            </a:r>
            <a:r>
              <a:rPr lang="en-US" b="1" dirty="0">
                <a:solidFill>
                  <a:srgbClr val="FFFF00"/>
                </a:solidFill>
              </a:rPr>
              <a:t> (</a:t>
            </a:r>
            <a:r>
              <a:rPr lang="en-US" b="1" dirty="0" err="1">
                <a:solidFill>
                  <a:srgbClr val="FFFF00"/>
                </a:solidFill>
              </a:rPr>
              <a:t>ie</a:t>
            </a:r>
            <a:r>
              <a:rPr lang="en-US" b="1" dirty="0">
                <a:solidFill>
                  <a:srgbClr val="FFFF00"/>
                </a:solidFill>
              </a:rPr>
              <a:t>, sporadic) diseases </a:t>
            </a:r>
            <a:endParaRPr lang="fa-IR" b="1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986" y="1159877"/>
            <a:ext cx="88569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b="1" dirty="0" err="1">
                <a:solidFill>
                  <a:srgbClr val="FFFF00"/>
                </a:solidFill>
              </a:rPr>
              <a:t>Syndromic</a:t>
            </a:r>
            <a:r>
              <a:rPr lang="en-US" b="1" dirty="0">
                <a:solidFill>
                  <a:srgbClr val="FFFF00"/>
                </a:solidFill>
              </a:rPr>
              <a:t> forms of PHPT may occur </a:t>
            </a:r>
            <a:r>
              <a:rPr lang="en-US" b="1" dirty="0" smtClean="0">
                <a:solidFill>
                  <a:srgbClr val="FFFF00"/>
                </a:solidFill>
              </a:rPr>
              <a:t>as </a:t>
            </a:r>
            <a:r>
              <a:rPr lang="en-US" b="1" dirty="0">
                <a:solidFill>
                  <a:srgbClr val="FFFF00"/>
                </a:solidFill>
              </a:rPr>
              <a:t>part </a:t>
            </a:r>
            <a:r>
              <a:rPr lang="en-US" b="1" dirty="0" err="1" smtClean="0">
                <a:solidFill>
                  <a:srgbClr val="FFFF00"/>
                </a:solidFill>
              </a:rPr>
              <a:t>ofMEN</a:t>
            </a:r>
            <a:r>
              <a:rPr lang="en-US" b="1" dirty="0" smtClean="0">
                <a:solidFill>
                  <a:srgbClr val="FFFF00"/>
                </a:solidFill>
              </a:rPr>
              <a:t> syndromes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smtClean="0">
                <a:solidFill>
                  <a:srgbClr val="FFFF00"/>
                </a:solidFill>
              </a:rPr>
              <a:t>or HPT-jaw tumor.</a:t>
            </a:r>
          </a:p>
          <a:p>
            <a:pPr algn="l"/>
            <a:endParaRPr lang="en-US" b="1" dirty="0" smtClean="0">
              <a:solidFill>
                <a:srgbClr val="FFFF00"/>
              </a:solidFill>
            </a:endParaRPr>
          </a:p>
          <a:p>
            <a:pPr algn="l"/>
            <a:r>
              <a:rPr lang="en-US" b="1" dirty="0" err="1" smtClean="0">
                <a:solidFill>
                  <a:srgbClr val="FFFF00"/>
                </a:solidFill>
              </a:rPr>
              <a:t>Nonsyndromic</a:t>
            </a:r>
            <a:r>
              <a:rPr lang="en-US" b="1" dirty="0" smtClean="0">
                <a:solidFill>
                  <a:srgbClr val="FFFF00"/>
                </a:solidFill>
              </a:rPr>
              <a:t> forms including: familial isolated HPT &amp; </a:t>
            </a:r>
            <a:r>
              <a:rPr lang="en-US" b="1" dirty="0" err="1" smtClean="0">
                <a:solidFill>
                  <a:srgbClr val="FFFF00"/>
                </a:solidFill>
              </a:rPr>
              <a:t>nonfamilial</a:t>
            </a:r>
            <a:r>
              <a:rPr lang="en-US" b="1" dirty="0" smtClean="0">
                <a:solidFill>
                  <a:srgbClr val="FFFF00"/>
                </a:solidFill>
              </a:rPr>
              <a:t> HPT</a:t>
            </a:r>
          </a:p>
        </p:txBody>
      </p:sp>
      <p:sp>
        <p:nvSpPr>
          <p:cNvPr id="5" name="Rectangle 4"/>
          <p:cNvSpPr/>
          <p:nvPr/>
        </p:nvSpPr>
        <p:spPr>
          <a:xfrm>
            <a:off x="39986" y="2348880"/>
            <a:ext cx="89289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b="1" dirty="0" smtClean="0">
                <a:solidFill>
                  <a:srgbClr val="FFFF00"/>
                </a:solidFill>
              </a:rPr>
              <a:t> Approximately </a:t>
            </a:r>
            <a:r>
              <a:rPr lang="en-US" b="1" dirty="0">
                <a:solidFill>
                  <a:srgbClr val="FFFF00"/>
                </a:solidFill>
              </a:rPr>
              <a:t>10% of patients </a:t>
            </a:r>
            <a:r>
              <a:rPr lang="en-US" b="1" dirty="0" smtClean="0">
                <a:solidFill>
                  <a:srgbClr val="FFFF00"/>
                </a:solidFill>
              </a:rPr>
              <a:t>presenting </a:t>
            </a:r>
            <a:r>
              <a:rPr lang="en-US" b="1" dirty="0">
                <a:solidFill>
                  <a:srgbClr val="FFFF00"/>
                </a:solidFill>
              </a:rPr>
              <a:t>with </a:t>
            </a:r>
            <a:r>
              <a:rPr lang="en-US" b="1" dirty="0" err="1">
                <a:solidFill>
                  <a:srgbClr val="FFFF00"/>
                </a:solidFill>
              </a:rPr>
              <a:t>nonfamilial</a:t>
            </a:r>
            <a:r>
              <a:rPr lang="en-US" b="1" dirty="0">
                <a:solidFill>
                  <a:srgbClr val="FFFF00"/>
                </a:solidFill>
              </a:rPr>
              <a:t> (sporadic) PHPT before the age of </a:t>
            </a:r>
            <a:r>
              <a:rPr lang="en-US" b="1" dirty="0" smtClean="0">
                <a:solidFill>
                  <a:srgbClr val="FFFF00"/>
                </a:solidFill>
              </a:rPr>
              <a:t>45 years </a:t>
            </a:r>
            <a:r>
              <a:rPr lang="en-US" b="1" dirty="0">
                <a:solidFill>
                  <a:srgbClr val="FFFF00"/>
                </a:solidFill>
              </a:rPr>
              <a:t>may have a </a:t>
            </a:r>
            <a:r>
              <a:rPr lang="en-US" b="1" dirty="0" smtClean="0">
                <a:solidFill>
                  <a:srgbClr val="FFFF00"/>
                </a:solidFill>
              </a:rPr>
              <a:t>germlineMEN1,CDC73,orCASRmutation</a:t>
            </a:r>
            <a:endParaRPr lang="fa-IR" b="1" dirty="0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986" y="3284984"/>
            <a:ext cx="88752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b="1" dirty="0">
                <a:solidFill>
                  <a:srgbClr val="FFFF00"/>
                </a:solidFill>
              </a:rPr>
              <a:t>. </a:t>
            </a:r>
            <a:r>
              <a:rPr lang="en-US" b="1" dirty="0" smtClean="0">
                <a:solidFill>
                  <a:srgbClr val="FF0000"/>
                </a:solidFill>
              </a:rPr>
              <a:t>FHH1: </a:t>
            </a:r>
            <a:r>
              <a:rPr lang="en-US" b="1" dirty="0" smtClean="0">
                <a:solidFill>
                  <a:srgbClr val="FFFF00"/>
                </a:solidFill>
              </a:rPr>
              <a:t>autosomal </a:t>
            </a:r>
            <a:r>
              <a:rPr lang="en-US" b="1" dirty="0">
                <a:solidFill>
                  <a:srgbClr val="FFFF00"/>
                </a:solidFill>
              </a:rPr>
              <a:t>dominant 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</a:rPr>
              <a:t>/</a:t>
            </a:r>
            <a:r>
              <a:rPr lang="en-US" b="1" dirty="0" smtClean="0">
                <a:solidFill>
                  <a:srgbClr val="FFFF00"/>
                </a:solidFill>
              </a:rPr>
              <a:t>lifelong </a:t>
            </a:r>
            <a:r>
              <a:rPr lang="en-US" b="1" dirty="0">
                <a:solidFill>
                  <a:srgbClr val="FFFF00"/>
                </a:solidFill>
              </a:rPr>
              <a:t>elevations of serum </a:t>
            </a:r>
            <a:r>
              <a:rPr lang="en-US" b="1" dirty="0" smtClean="0">
                <a:solidFill>
                  <a:srgbClr val="FFFF00"/>
                </a:solidFill>
              </a:rPr>
              <a:t>calcium with </a:t>
            </a:r>
            <a:r>
              <a:rPr lang="en-US" b="1" dirty="0">
                <a:solidFill>
                  <a:srgbClr val="FFFF00"/>
                </a:solidFill>
              </a:rPr>
              <a:t>low urinary calcium </a:t>
            </a:r>
            <a:r>
              <a:rPr lang="en-US" b="1" dirty="0" smtClean="0">
                <a:solidFill>
                  <a:srgbClr val="FFFF00"/>
                </a:solidFill>
              </a:rPr>
              <a:t>excretion</a:t>
            </a:r>
          </a:p>
          <a:p>
            <a:pPr algn="l"/>
            <a:r>
              <a:rPr lang="en-US" b="1" dirty="0" smtClean="0">
                <a:solidFill>
                  <a:srgbClr val="FFFF00"/>
                </a:solidFill>
              </a:rPr>
              <a:t>(urinary CA/CR clearance ratio typically&lt;0.01)&amp; normal PTH ( CASR mutation) </a:t>
            </a:r>
            <a:endParaRPr lang="fa-IR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14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Rectangle 2"/>
          <p:cNvSpPr/>
          <p:nvPr/>
        </p:nvSpPr>
        <p:spPr>
          <a:xfrm>
            <a:off x="107504" y="116632"/>
            <a:ext cx="88569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b="1" dirty="0" smtClean="0"/>
              <a:t> </a:t>
            </a:r>
            <a:r>
              <a:rPr lang="en-US" sz="2000" b="1" dirty="0"/>
              <a:t>What is the value of genetic </a:t>
            </a:r>
            <a:r>
              <a:rPr lang="en-US" sz="2000" b="1" dirty="0" smtClean="0"/>
              <a:t>testing in </a:t>
            </a:r>
            <a:r>
              <a:rPr lang="en-US" sz="2000" b="1" dirty="0"/>
              <a:t>clinical practice?</a:t>
            </a:r>
            <a:endParaRPr lang="fa-IR" sz="2000" b="1" dirty="0"/>
          </a:p>
        </p:txBody>
      </p:sp>
      <p:sp>
        <p:nvSpPr>
          <p:cNvPr id="4" name="Rectangle 3"/>
          <p:cNvSpPr/>
          <p:nvPr/>
        </p:nvSpPr>
        <p:spPr>
          <a:xfrm>
            <a:off x="107504" y="836712"/>
            <a:ext cx="89289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b="1" dirty="0">
                <a:solidFill>
                  <a:srgbClr val="FFFF00"/>
                </a:solidFill>
              </a:rPr>
              <a:t>1) confirmation of the </a:t>
            </a:r>
            <a:r>
              <a:rPr lang="en-US" sz="2000" b="1" dirty="0" smtClean="0">
                <a:solidFill>
                  <a:srgbClr val="FFFF00"/>
                </a:solidFill>
              </a:rPr>
              <a:t>clinical </a:t>
            </a:r>
            <a:r>
              <a:rPr lang="en-US" sz="2000" b="1" dirty="0">
                <a:solidFill>
                  <a:srgbClr val="FFFF00"/>
                </a:solidFill>
              </a:rPr>
              <a:t>diagnosis so that appropriate screening for </a:t>
            </a:r>
            <a:r>
              <a:rPr lang="en-US" sz="2000" b="1" dirty="0" smtClean="0">
                <a:solidFill>
                  <a:srgbClr val="FFFF00"/>
                </a:solidFill>
              </a:rPr>
              <a:t>associated tumors </a:t>
            </a:r>
            <a:r>
              <a:rPr lang="en-US" sz="2000" b="1" dirty="0">
                <a:solidFill>
                  <a:srgbClr val="FFFF00"/>
                </a:solidFill>
              </a:rPr>
              <a:t>can be undertaken</a:t>
            </a:r>
            <a:r>
              <a:rPr lang="en-US" sz="2000" b="1" dirty="0" smtClean="0">
                <a:solidFill>
                  <a:srgbClr val="FFFF00"/>
                </a:solidFill>
              </a:rPr>
              <a:t>;</a:t>
            </a:r>
          </a:p>
          <a:p>
            <a:pPr algn="l"/>
            <a:r>
              <a:rPr lang="en-US" sz="2000" b="1" dirty="0" smtClean="0">
                <a:solidFill>
                  <a:srgbClr val="FFFF00"/>
                </a:solidFill>
              </a:rPr>
              <a:t> </a:t>
            </a:r>
          </a:p>
          <a:p>
            <a:pPr algn="l"/>
            <a:r>
              <a:rPr lang="en-US" sz="2000" b="1" dirty="0" smtClean="0">
                <a:solidFill>
                  <a:srgbClr val="FFFF00"/>
                </a:solidFill>
              </a:rPr>
              <a:t>2</a:t>
            </a:r>
            <a:r>
              <a:rPr lang="en-US" sz="2000" b="1" dirty="0">
                <a:solidFill>
                  <a:srgbClr val="FFFF00"/>
                </a:solidFill>
              </a:rPr>
              <a:t>) implementation of </a:t>
            </a:r>
            <a:r>
              <a:rPr lang="en-US" sz="2000" b="1" dirty="0" smtClean="0">
                <a:solidFill>
                  <a:srgbClr val="FFFF00"/>
                </a:solidFill>
              </a:rPr>
              <a:t>appropriate </a:t>
            </a:r>
            <a:r>
              <a:rPr lang="en-US" sz="2000" b="1" dirty="0">
                <a:solidFill>
                  <a:srgbClr val="FFFF00"/>
                </a:solidFill>
              </a:rPr>
              <a:t>treatment</a:t>
            </a:r>
            <a:endParaRPr lang="fa-IR" sz="2000" b="1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212" y="2420888"/>
            <a:ext cx="884416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b="1" dirty="0">
                <a:solidFill>
                  <a:srgbClr val="FFFF00"/>
                </a:solidFill>
              </a:rPr>
              <a:t>3) identification of family members who may </a:t>
            </a:r>
            <a:r>
              <a:rPr lang="en-US" sz="2000" b="1" dirty="0" smtClean="0">
                <a:solidFill>
                  <a:srgbClr val="FFFF00"/>
                </a:solidFill>
              </a:rPr>
              <a:t>be asymptomatic </a:t>
            </a:r>
            <a:r>
              <a:rPr lang="en-US" sz="2000" b="1" dirty="0">
                <a:solidFill>
                  <a:srgbClr val="FFFF00"/>
                </a:solidFill>
              </a:rPr>
              <a:t>but harbor the mutation and therefore </a:t>
            </a:r>
            <a:r>
              <a:rPr lang="en-US" sz="2000" b="1" dirty="0" smtClean="0">
                <a:solidFill>
                  <a:srgbClr val="FFFF00"/>
                </a:solidFill>
              </a:rPr>
              <a:t>require </a:t>
            </a:r>
            <a:r>
              <a:rPr lang="en-US" sz="2000" b="1" dirty="0">
                <a:solidFill>
                  <a:srgbClr val="FFFF00"/>
                </a:solidFill>
              </a:rPr>
              <a:t>screening for tumor detection and </a:t>
            </a:r>
            <a:r>
              <a:rPr lang="en-US" sz="2000" b="1" dirty="0" smtClean="0">
                <a:solidFill>
                  <a:srgbClr val="FFFF00"/>
                </a:solidFill>
              </a:rPr>
              <a:t>early/appropriate treatment</a:t>
            </a:r>
          </a:p>
          <a:p>
            <a:pPr algn="l"/>
            <a:endParaRPr lang="en-US" sz="2000" b="1" dirty="0" smtClean="0">
              <a:solidFill>
                <a:srgbClr val="FFFF00"/>
              </a:solidFill>
            </a:endParaRPr>
          </a:p>
          <a:p>
            <a:pPr algn="l"/>
            <a:r>
              <a:rPr lang="en-US" sz="2000" b="1" dirty="0" smtClean="0">
                <a:solidFill>
                  <a:srgbClr val="FFFF00"/>
                </a:solidFill>
              </a:rPr>
              <a:t>4</a:t>
            </a:r>
            <a:r>
              <a:rPr lang="en-US" sz="2000" b="1" dirty="0">
                <a:solidFill>
                  <a:srgbClr val="FFFF00"/>
                </a:solidFill>
              </a:rPr>
              <a:t>) identification of the 50% of family </a:t>
            </a:r>
            <a:r>
              <a:rPr lang="en-US" sz="2000" b="1" dirty="0" smtClean="0">
                <a:solidFill>
                  <a:srgbClr val="FFFF00"/>
                </a:solidFill>
              </a:rPr>
              <a:t>members </a:t>
            </a:r>
            <a:r>
              <a:rPr lang="en-US" sz="2000" b="1" dirty="0">
                <a:solidFill>
                  <a:srgbClr val="FFFF00"/>
                </a:solidFill>
              </a:rPr>
              <a:t>who do not harbor the familial </a:t>
            </a:r>
            <a:r>
              <a:rPr lang="en-US" sz="2000" b="1" dirty="0" err="1">
                <a:solidFill>
                  <a:srgbClr val="FFFF00"/>
                </a:solidFill>
              </a:rPr>
              <a:t>germline</a:t>
            </a:r>
            <a:r>
              <a:rPr lang="en-US" sz="2000" b="1" dirty="0">
                <a:solidFill>
                  <a:srgbClr val="FFFF00"/>
                </a:solidFill>
              </a:rPr>
              <a:t> mutation </a:t>
            </a:r>
            <a:r>
              <a:rPr lang="en-US" sz="2000" b="1" dirty="0" smtClean="0">
                <a:solidFill>
                  <a:srgbClr val="FFFF00"/>
                </a:solidFill>
              </a:rPr>
              <a:t>and can </a:t>
            </a:r>
            <a:r>
              <a:rPr lang="en-US" sz="2000" b="1" dirty="0">
                <a:solidFill>
                  <a:srgbClr val="FFFF00"/>
                </a:solidFill>
              </a:rPr>
              <a:t>therefore be reassured </a:t>
            </a:r>
          </a:p>
        </p:txBody>
      </p:sp>
    </p:spTree>
    <p:extLst>
      <p:ext uri="{BB962C8B-B14F-4D97-AF65-F5344CB8AC3E}">
        <p14:creationId xmlns:p14="http://schemas.microsoft.com/office/powerpoint/2010/main" val="69447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Rectangle 2"/>
          <p:cNvSpPr/>
          <p:nvPr/>
        </p:nvSpPr>
        <p:spPr>
          <a:xfrm>
            <a:off x="27482" y="116632"/>
            <a:ext cx="90090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 smtClean="0"/>
              <a:t> </a:t>
            </a:r>
            <a:r>
              <a:rPr lang="en-US" dirty="0"/>
              <a:t>clinical </a:t>
            </a:r>
            <a:r>
              <a:rPr lang="en-US" dirty="0" smtClean="0"/>
              <a:t>approach to </a:t>
            </a:r>
            <a:r>
              <a:rPr lang="en-US" dirty="0"/>
              <a:t>gene testing in a patient </a:t>
            </a:r>
            <a:r>
              <a:rPr lang="en-US" dirty="0" smtClean="0"/>
              <a:t>with </a:t>
            </a:r>
            <a:r>
              <a:rPr lang="en-US" dirty="0" err="1" smtClean="0"/>
              <a:t>hypercalcemia</a:t>
            </a:r>
            <a:r>
              <a:rPr lang="en-US" dirty="0" smtClean="0"/>
              <a:t>? Fig 2</a:t>
            </a:r>
            <a:endParaRPr lang="fa-I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404664"/>
            <a:ext cx="9577064" cy="6416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494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-1"/>
            <a:ext cx="8928992" cy="6809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11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568952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158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Rectangle 2"/>
          <p:cNvSpPr/>
          <p:nvPr/>
        </p:nvSpPr>
        <p:spPr>
          <a:xfrm>
            <a:off x="0" y="260648"/>
            <a:ext cx="902765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b="1" dirty="0">
                <a:solidFill>
                  <a:srgbClr val="FFFF00"/>
                </a:solidFill>
              </a:rPr>
              <a:t>Genetic testing should use DNA obtained from </a:t>
            </a:r>
            <a:r>
              <a:rPr lang="en-US" sz="2000" b="1" dirty="0" smtClean="0">
                <a:solidFill>
                  <a:srgbClr val="FFFF00"/>
                </a:solidFill>
              </a:rPr>
              <a:t>leukocytes</a:t>
            </a:r>
            <a:r>
              <a:rPr lang="en-US" sz="2000" b="1" dirty="0">
                <a:solidFill>
                  <a:srgbClr val="FFFF00"/>
                </a:solidFill>
              </a:rPr>
              <a:t>, salivary cells, skin cells, or hair follicles (</a:t>
            </a:r>
            <a:r>
              <a:rPr lang="en-US" sz="2000" b="1" dirty="0" err="1">
                <a:solidFill>
                  <a:srgbClr val="FFFF00"/>
                </a:solidFill>
              </a:rPr>
              <a:t>ie</a:t>
            </a:r>
            <a:r>
              <a:rPr lang="en-US" sz="2000" b="1" dirty="0">
                <a:solidFill>
                  <a:srgbClr val="FFFF00"/>
                </a:solidFill>
              </a:rPr>
              <a:t>, non-tumor </a:t>
            </a:r>
            <a:r>
              <a:rPr lang="en-US" sz="2000" b="1" dirty="0" smtClean="0">
                <a:solidFill>
                  <a:srgbClr val="FFFF00"/>
                </a:solidFill>
              </a:rPr>
              <a:t>cells).</a:t>
            </a:r>
          </a:p>
          <a:p>
            <a:pPr algn="l"/>
            <a:r>
              <a:rPr lang="en-US" sz="2000" b="1" dirty="0" smtClean="0">
                <a:solidFill>
                  <a:srgbClr val="FFFF00"/>
                </a:solidFill>
              </a:rPr>
              <a:t>DNA </a:t>
            </a:r>
            <a:r>
              <a:rPr lang="en-US" sz="2000" b="1" dirty="0">
                <a:solidFill>
                  <a:srgbClr val="FFFF00"/>
                </a:solidFill>
              </a:rPr>
              <a:t>from parathyroid </a:t>
            </a:r>
            <a:r>
              <a:rPr lang="en-US" sz="2000" b="1" dirty="0" smtClean="0">
                <a:solidFill>
                  <a:srgbClr val="FFFF00"/>
                </a:solidFill>
              </a:rPr>
              <a:t>tumors </a:t>
            </a:r>
            <a:r>
              <a:rPr lang="en-US" sz="2000" b="1" dirty="0">
                <a:solidFill>
                  <a:srgbClr val="FFFF00"/>
                </a:solidFill>
              </a:rPr>
              <a:t>may contain multiple mutations</a:t>
            </a:r>
            <a:endParaRPr lang="fa-IR" sz="2000" b="1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484784"/>
            <a:ext cx="89201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b="1" dirty="0">
                <a:solidFill>
                  <a:srgbClr val="FFFF00"/>
                </a:solidFill>
              </a:rPr>
              <a:t>B</a:t>
            </a:r>
            <a:r>
              <a:rPr lang="en-US" sz="2000" b="1" dirty="0" smtClean="0">
                <a:solidFill>
                  <a:srgbClr val="FFFF00"/>
                </a:solidFill>
              </a:rPr>
              <a:t>est </a:t>
            </a:r>
            <a:r>
              <a:rPr lang="en-US" sz="2000" b="1" dirty="0">
                <a:solidFill>
                  <a:srgbClr val="FFFF00"/>
                </a:solidFill>
              </a:rPr>
              <a:t>clinical </a:t>
            </a:r>
            <a:r>
              <a:rPr lang="en-US" sz="2000" b="1" dirty="0" smtClean="0">
                <a:solidFill>
                  <a:srgbClr val="FFFF00"/>
                </a:solidFill>
              </a:rPr>
              <a:t>practice for </a:t>
            </a:r>
            <a:r>
              <a:rPr lang="en-US" sz="2000" b="1" dirty="0">
                <a:solidFill>
                  <a:srgbClr val="FFFF00"/>
                </a:solidFill>
              </a:rPr>
              <a:t>such genetic testing should include </a:t>
            </a:r>
            <a:r>
              <a:rPr lang="en-US" sz="2000" b="1" dirty="0">
                <a:solidFill>
                  <a:srgbClr val="FF0000"/>
                </a:solidFill>
              </a:rPr>
              <a:t>agreement</a:t>
            </a:r>
            <a:r>
              <a:rPr lang="en-US" sz="2000" b="1" dirty="0">
                <a:solidFill>
                  <a:srgbClr val="FFFF00"/>
                </a:solidFill>
              </a:rPr>
              <a:t> (</a:t>
            </a:r>
            <a:r>
              <a:rPr lang="en-US" sz="2000" b="1" dirty="0" err="1">
                <a:solidFill>
                  <a:srgbClr val="FFFF00"/>
                </a:solidFill>
              </a:rPr>
              <a:t>ie</a:t>
            </a:r>
            <a:r>
              <a:rPr lang="en-US" sz="2000" b="1" dirty="0">
                <a:solidFill>
                  <a:srgbClr val="FFFF00"/>
                </a:solidFill>
              </a:rPr>
              <a:t>, </a:t>
            </a:r>
            <a:r>
              <a:rPr lang="en-US" sz="2000" b="1" dirty="0" smtClean="0">
                <a:solidFill>
                  <a:srgbClr val="FFFF00"/>
                </a:solidFill>
              </a:rPr>
              <a:t>informed </a:t>
            </a:r>
            <a:r>
              <a:rPr lang="en-US" sz="2000" b="1" dirty="0">
                <a:solidFill>
                  <a:srgbClr val="FFFF00"/>
                </a:solidFill>
              </a:rPr>
              <a:t>consent) from the patient and access to </a:t>
            </a:r>
            <a:r>
              <a:rPr lang="en-US" sz="2000" b="1" dirty="0" smtClean="0">
                <a:solidFill>
                  <a:srgbClr val="FFFF00"/>
                </a:solidFill>
              </a:rPr>
              <a:t>genetic counselors</a:t>
            </a:r>
            <a:endParaRPr lang="fa-IR" sz="2000" b="1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420888"/>
            <a:ext cx="87636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b="1" dirty="0">
                <a:solidFill>
                  <a:srgbClr val="FFFF00"/>
                </a:solidFill>
              </a:rPr>
              <a:t> The price currently charged (</a:t>
            </a:r>
            <a:r>
              <a:rPr lang="en-US" sz="2000" b="1" dirty="0" smtClean="0">
                <a:solidFill>
                  <a:srgbClr val="FFFF00"/>
                </a:solidFill>
              </a:rPr>
              <a:t>April 2014</a:t>
            </a:r>
            <a:r>
              <a:rPr lang="en-US" sz="2000" b="1" dirty="0">
                <a:solidFill>
                  <a:srgbClr val="FFFF00"/>
                </a:solidFill>
              </a:rPr>
              <a:t>) in the United Kingdom for the genetic tests </a:t>
            </a:r>
            <a:r>
              <a:rPr lang="en-US" sz="2000" b="1" dirty="0" smtClean="0">
                <a:solidFill>
                  <a:srgbClr val="FFFF00"/>
                </a:solidFill>
              </a:rPr>
              <a:t>included in </a:t>
            </a:r>
            <a:r>
              <a:rPr lang="en-US" sz="2000" b="1" dirty="0">
                <a:solidFill>
                  <a:srgbClr val="FFFF00"/>
                </a:solidFill>
              </a:rPr>
              <a:t>Figure 3 is </a:t>
            </a:r>
            <a:r>
              <a:rPr lang="en-US" sz="2000" b="1" dirty="0">
                <a:solidFill>
                  <a:srgbClr val="FF0000"/>
                </a:solidFill>
              </a:rPr>
              <a:t>US $2100</a:t>
            </a:r>
            <a:endParaRPr lang="fa-IR" sz="20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910" y="3501008"/>
            <a:ext cx="88902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b="1" dirty="0">
                <a:solidFill>
                  <a:srgbClr val="FFFF00"/>
                </a:solidFill>
              </a:rPr>
              <a:t>We conclude that a genetic test is indicated in </a:t>
            </a:r>
            <a:r>
              <a:rPr lang="en-US" sz="2000" b="1" dirty="0" smtClean="0">
                <a:solidFill>
                  <a:srgbClr val="FFFF00"/>
                </a:solidFill>
              </a:rPr>
              <a:t>some patients </a:t>
            </a:r>
            <a:r>
              <a:rPr lang="en-US" sz="2000" b="1" dirty="0">
                <a:solidFill>
                  <a:srgbClr val="FFFF00"/>
                </a:solidFill>
              </a:rPr>
              <a:t>with PHPT and </a:t>
            </a:r>
            <a:r>
              <a:rPr lang="en-US" sz="2000" b="1" dirty="0" err="1">
                <a:solidFill>
                  <a:srgbClr val="FFFF00"/>
                </a:solidFill>
              </a:rPr>
              <a:t>hypercalcemia</a:t>
            </a:r>
            <a:r>
              <a:rPr lang="en-US" sz="2000" b="1" dirty="0">
                <a:solidFill>
                  <a:srgbClr val="FFFF00"/>
                </a:solidFill>
              </a:rPr>
              <a:t> who are at </a:t>
            </a:r>
            <a:r>
              <a:rPr lang="en-US" sz="2000" b="1" dirty="0" smtClean="0">
                <a:solidFill>
                  <a:srgbClr val="FF0000"/>
                </a:solidFill>
              </a:rPr>
              <a:t>high risk </a:t>
            </a:r>
            <a:r>
              <a:rPr lang="en-US" sz="2000" b="1" dirty="0">
                <a:solidFill>
                  <a:srgbClr val="FF0000"/>
                </a:solidFill>
              </a:rPr>
              <a:t>of carrying a mutation</a:t>
            </a:r>
            <a:endParaRPr lang="fa-IR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10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Rectangle 2"/>
          <p:cNvSpPr/>
          <p:nvPr/>
        </p:nvSpPr>
        <p:spPr>
          <a:xfrm>
            <a:off x="323528" y="1810836"/>
            <a:ext cx="84249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4000" b="1" dirty="0">
                <a:solidFill>
                  <a:srgbClr val="FFFF00"/>
                </a:solidFill>
              </a:rPr>
              <a:t>Medical Management of </a:t>
            </a:r>
            <a:r>
              <a:rPr lang="en-US" sz="4000" b="1" dirty="0" smtClean="0">
                <a:solidFill>
                  <a:srgbClr val="FFFF00"/>
                </a:solidFill>
              </a:rPr>
              <a:t>Primary Hyperparathyroidism</a:t>
            </a:r>
            <a:endParaRPr lang="fa-IR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17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Rectangle 2"/>
          <p:cNvSpPr/>
          <p:nvPr/>
        </p:nvSpPr>
        <p:spPr>
          <a:xfrm>
            <a:off x="179512" y="116632"/>
            <a:ext cx="88569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</a:rPr>
              <a:t>C</a:t>
            </a:r>
            <a:r>
              <a:rPr lang="en-US" b="1" dirty="0" smtClean="0">
                <a:solidFill>
                  <a:srgbClr val="FFFF00"/>
                </a:solidFill>
              </a:rPr>
              <a:t>onsidered  in </a:t>
            </a:r>
            <a:r>
              <a:rPr lang="en-US" b="1" dirty="0">
                <a:solidFill>
                  <a:srgbClr val="FFFF00"/>
                </a:solidFill>
              </a:rPr>
              <a:t>patients who meet criteria for surgery </a:t>
            </a:r>
            <a:r>
              <a:rPr lang="en-US" b="1" dirty="0" smtClean="0">
                <a:solidFill>
                  <a:srgbClr val="FFFF00"/>
                </a:solidFill>
              </a:rPr>
              <a:t>but whose </a:t>
            </a:r>
            <a:r>
              <a:rPr lang="en-US" b="1" dirty="0">
                <a:solidFill>
                  <a:srgbClr val="FFFF00"/>
                </a:solidFill>
              </a:rPr>
              <a:t>physicians do not advise </a:t>
            </a:r>
            <a:r>
              <a:rPr lang="en-US" b="1" dirty="0" err="1">
                <a:solidFill>
                  <a:srgbClr val="FFFF00"/>
                </a:solidFill>
              </a:rPr>
              <a:t>parathyroidectomy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smtClean="0">
                <a:solidFill>
                  <a:srgbClr val="FFFF00"/>
                </a:solidFill>
              </a:rPr>
              <a:t>because </a:t>
            </a:r>
            <a:r>
              <a:rPr lang="en-US" b="1" dirty="0">
                <a:solidFill>
                  <a:srgbClr val="FFFF00"/>
                </a:solidFill>
              </a:rPr>
              <a:t>of </a:t>
            </a:r>
            <a:r>
              <a:rPr lang="en-US" b="1" dirty="0" smtClean="0">
                <a:solidFill>
                  <a:srgbClr val="FF0000"/>
                </a:solidFill>
              </a:rPr>
              <a:t>comorbidities,  contraindications </a:t>
            </a:r>
            <a:r>
              <a:rPr lang="en-US" b="1" dirty="0">
                <a:solidFill>
                  <a:srgbClr val="FFFF00"/>
                </a:solidFill>
              </a:rPr>
              <a:t>to surgery, </a:t>
            </a:r>
            <a:r>
              <a:rPr lang="en-US" b="1" dirty="0" smtClean="0">
                <a:solidFill>
                  <a:srgbClr val="FFFF00"/>
                </a:solidFill>
              </a:rPr>
              <a:t>or </a:t>
            </a:r>
            <a:r>
              <a:rPr lang="en-US" b="1" dirty="0" smtClean="0">
                <a:solidFill>
                  <a:srgbClr val="FF0000"/>
                </a:solidFill>
              </a:rPr>
              <a:t>prior </a:t>
            </a:r>
            <a:r>
              <a:rPr lang="en-US" b="1" dirty="0">
                <a:solidFill>
                  <a:srgbClr val="FF0000"/>
                </a:solidFill>
              </a:rPr>
              <a:t>unsuccessful neck </a:t>
            </a:r>
            <a:r>
              <a:rPr lang="en-US" b="1" dirty="0" smtClean="0">
                <a:solidFill>
                  <a:srgbClr val="FF0000"/>
                </a:solidFill>
              </a:rPr>
              <a:t>exploration</a:t>
            </a:r>
            <a:endParaRPr lang="en-US" b="1" dirty="0">
              <a:solidFill>
                <a:srgbClr val="FF0000"/>
              </a:solidFill>
            </a:endParaRPr>
          </a:p>
          <a:p>
            <a:pPr algn="l"/>
            <a:endParaRPr lang="en-US" b="1" dirty="0" smtClean="0">
              <a:solidFill>
                <a:srgbClr val="FFFF00"/>
              </a:solidFill>
            </a:endParaRPr>
          </a:p>
          <a:p>
            <a:pPr algn="l"/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</a:rPr>
              <a:t>In addition, </a:t>
            </a:r>
            <a:r>
              <a:rPr lang="en-US" b="1" dirty="0" smtClean="0">
                <a:solidFill>
                  <a:srgbClr val="FFFF00"/>
                </a:solidFill>
              </a:rPr>
              <a:t>medical management </a:t>
            </a:r>
            <a:r>
              <a:rPr lang="en-US" b="1" dirty="0">
                <a:solidFill>
                  <a:srgbClr val="FFFF00"/>
                </a:solidFill>
              </a:rPr>
              <a:t>may be considered in patients who </a:t>
            </a:r>
            <a:r>
              <a:rPr lang="en-US" b="1" dirty="0" smtClean="0">
                <a:solidFill>
                  <a:srgbClr val="FF0000"/>
                </a:solidFill>
              </a:rPr>
              <a:t>refuse</a:t>
            </a:r>
            <a:r>
              <a:rPr lang="en-US" b="1" dirty="0" smtClean="0">
                <a:solidFill>
                  <a:srgbClr val="FFFF00"/>
                </a:solidFill>
              </a:rPr>
              <a:t> surgery.</a:t>
            </a:r>
          </a:p>
          <a:p>
            <a:pPr algn="l"/>
            <a:endParaRPr lang="en-US" b="1" dirty="0" smtClean="0">
              <a:solidFill>
                <a:srgbClr val="FFFF00"/>
              </a:solidFill>
            </a:endParaRPr>
          </a:p>
          <a:p>
            <a:pPr algn="l"/>
            <a:r>
              <a:rPr lang="en-US" b="1" dirty="0" smtClean="0">
                <a:solidFill>
                  <a:srgbClr val="FFFF00"/>
                </a:solidFill>
              </a:rPr>
              <a:t> Patient might benefit  from </a:t>
            </a:r>
            <a:r>
              <a:rPr lang="en-US" b="1" dirty="0">
                <a:solidFill>
                  <a:srgbClr val="FFFF00"/>
                </a:solidFill>
              </a:rPr>
              <a:t>therapy designed to </a:t>
            </a:r>
            <a:r>
              <a:rPr lang="en-US" b="1" dirty="0">
                <a:solidFill>
                  <a:srgbClr val="FF0000"/>
                </a:solidFill>
              </a:rPr>
              <a:t>improve BMD</a:t>
            </a:r>
            <a:r>
              <a:rPr lang="en-US" b="1" dirty="0" smtClean="0">
                <a:solidFill>
                  <a:srgbClr val="FFFF00"/>
                </a:solidFill>
              </a:rPr>
              <a:t>,  </a:t>
            </a:r>
            <a:r>
              <a:rPr lang="en-US" b="1" dirty="0">
                <a:solidFill>
                  <a:srgbClr val="FF0000"/>
                </a:solidFill>
              </a:rPr>
              <a:t>to reduce </a:t>
            </a:r>
            <a:r>
              <a:rPr lang="en-US" b="1" dirty="0" smtClean="0">
                <a:solidFill>
                  <a:srgbClr val="FF0000"/>
                </a:solidFill>
              </a:rPr>
              <a:t>the serum </a:t>
            </a:r>
            <a:r>
              <a:rPr lang="en-US" b="1" dirty="0">
                <a:solidFill>
                  <a:srgbClr val="FF0000"/>
                </a:solidFill>
              </a:rPr>
              <a:t>calcium </a:t>
            </a:r>
            <a:r>
              <a:rPr lang="en-US" b="1" dirty="0">
                <a:solidFill>
                  <a:srgbClr val="FFFF00"/>
                </a:solidFill>
              </a:rPr>
              <a:t>concentration, or to accomplish both </a:t>
            </a:r>
            <a:r>
              <a:rPr lang="en-US" b="1" dirty="0" smtClean="0">
                <a:solidFill>
                  <a:srgbClr val="FFFF00"/>
                </a:solidFill>
              </a:rPr>
              <a:t>goals.</a:t>
            </a:r>
            <a:endParaRPr lang="en-US" b="1" dirty="0">
              <a:solidFill>
                <a:srgbClr val="FFFF00"/>
              </a:solidFill>
            </a:endParaRPr>
          </a:p>
          <a:p>
            <a:pPr algn="l"/>
            <a:endParaRPr lang="en-US" b="1" dirty="0" smtClean="0">
              <a:solidFill>
                <a:srgbClr val="FFFF00"/>
              </a:solidFill>
            </a:endParaRPr>
          </a:p>
          <a:p>
            <a:pPr algn="l"/>
            <a:r>
              <a:rPr lang="en-US" b="1" dirty="0">
                <a:solidFill>
                  <a:srgbClr val="FFFF00"/>
                </a:solidFill>
              </a:rPr>
              <a:t> Clear evidence </a:t>
            </a:r>
            <a:r>
              <a:rPr lang="en-US" b="1" dirty="0" smtClean="0">
                <a:solidFill>
                  <a:srgbClr val="FFFF00"/>
                </a:solidFill>
              </a:rPr>
              <a:t>for progression  of HPT may </a:t>
            </a:r>
            <a:r>
              <a:rPr lang="en-US" b="1" dirty="0">
                <a:solidFill>
                  <a:srgbClr val="FFFF00"/>
                </a:solidFill>
              </a:rPr>
              <a:t>occur </a:t>
            </a:r>
            <a:r>
              <a:rPr lang="en-US" b="1" dirty="0" smtClean="0">
                <a:solidFill>
                  <a:srgbClr val="FFFF00"/>
                </a:solidFill>
              </a:rPr>
              <a:t> in </a:t>
            </a:r>
            <a:r>
              <a:rPr lang="en-US" b="1" dirty="0">
                <a:solidFill>
                  <a:srgbClr val="FFFF00"/>
                </a:solidFill>
              </a:rPr>
              <a:t>up to one-third of patients </a:t>
            </a:r>
            <a:r>
              <a:rPr lang="en-US" b="1" dirty="0" smtClean="0">
                <a:solidFill>
                  <a:srgbClr val="FFFF00"/>
                </a:solidFill>
              </a:rPr>
              <a:t>followed </a:t>
            </a:r>
            <a:r>
              <a:rPr lang="en-US" b="1" dirty="0">
                <a:solidFill>
                  <a:srgbClr val="FFFF00"/>
                </a:solidFill>
              </a:rPr>
              <a:t>without surgery</a:t>
            </a:r>
            <a:endParaRPr lang="fa-IR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41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7864" y="-945914"/>
            <a:ext cx="7543800" cy="914400"/>
          </a:xfrm>
        </p:spPr>
        <p:txBody>
          <a:bodyPr/>
          <a:lstStyle/>
          <a:p>
            <a:endParaRPr lang="fa-IR"/>
          </a:p>
        </p:txBody>
      </p:sp>
      <p:sp>
        <p:nvSpPr>
          <p:cNvPr id="3" name="Rectangle 2"/>
          <p:cNvSpPr/>
          <p:nvPr/>
        </p:nvSpPr>
        <p:spPr>
          <a:xfrm>
            <a:off x="107504" y="188640"/>
            <a:ext cx="88569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solidFill>
                  <a:srgbClr val="FFC000"/>
                </a:solidFill>
              </a:rPr>
              <a:t>Calcium and Vitamin D </a:t>
            </a:r>
            <a:r>
              <a:rPr lang="en-US" sz="2400" dirty="0" smtClean="0">
                <a:solidFill>
                  <a:srgbClr val="FFC000"/>
                </a:solidFill>
              </a:rPr>
              <a:t>Supplementation</a:t>
            </a:r>
          </a:p>
          <a:p>
            <a:pPr algn="l"/>
            <a:r>
              <a:rPr lang="en-US" sz="2000" dirty="0" smtClean="0"/>
              <a:t> </a:t>
            </a:r>
            <a:r>
              <a:rPr lang="en-US" sz="2000" dirty="0"/>
              <a:t>Should the recommendation </a:t>
            </a:r>
            <a:r>
              <a:rPr lang="en-US" sz="2000" dirty="0" smtClean="0"/>
              <a:t>for calcium </a:t>
            </a:r>
            <a:r>
              <a:rPr lang="en-US" sz="2000" dirty="0"/>
              <a:t>intake in patients with PHPT differ </a:t>
            </a:r>
            <a:r>
              <a:rPr lang="en-US" sz="2000" dirty="0" smtClean="0"/>
              <a:t>from that </a:t>
            </a:r>
            <a:r>
              <a:rPr lang="en-US" sz="2000" dirty="0"/>
              <a:t>of the general population?</a:t>
            </a:r>
            <a:endParaRPr lang="fa-IR" sz="2000" dirty="0"/>
          </a:p>
        </p:txBody>
      </p:sp>
      <p:sp>
        <p:nvSpPr>
          <p:cNvPr id="4" name="Rectangle 3"/>
          <p:cNvSpPr/>
          <p:nvPr/>
        </p:nvSpPr>
        <p:spPr>
          <a:xfrm>
            <a:off x="107504" y="1484784"/>
            <a:ext cx="87849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The </a:t>
            </a:r>
            <a:r>
              <a:rPr lang="en-US" b="1" dirty="0" smtClean="0">
                <a:solidFill>
                  <a:srgbClr val="FF0000"/>
                </a:solidFill>
              </a:rPr>
              <a:t>Nurses’ Health Study</a:t>
            </a:r>
            <a:r>
              <a:rPr lang="en-US" b="1" dirty="0" smtClean="0">
                <a:solidFill>
                  <a:srgbClr val="FFFF00"/>
                </a:solidFill>
              </a:rPr>
              <a:t>:(over </a:t>
            </a:r>
            <a:r>
              <a:rPr lang="en-US" b="1" dirty="0">
                <a:solidFill>
                  <a:srgbClr val="FFFF00"/>
                </a:solidFill>
              </a:rPr>
              <a:t>58 000 </a:t>
            </a:r>
            <a:r>
              <a:rPr lang="en-US" b="1" dirty="0" smtClean="0">
                <a:solidFill>
                  <a:srgbClr val="FFFF00"/>
                </a:solidFill>
              </a:rPr>
              <a:t>nurses followed </a:t>
            </a:r>
            <a:r>
              <a:rPr lang="en-US" b="1" dirty="0">
                <a:solidFill>
                  <a:srgbClr val="FFFF00"/>
                </a:solidFill>
              </a:rPr>
              <a:t>for 22 </a:t>
            </a:r>
            <a:r>
              <a:rPr lang="en-US" b="1" dirty="0" smtClean="0">
                <a:solidFill>
                  <a:srgbClr val="FFFF00"/>
                </a:solidFill>
              </a:rPr>
              <a:t>years)  relationship </a:t>
            </a:r>
            <a:r>
              <a:rPr lang="en-US" b="1" dirty="0">
                <a:solidFill>
                  <a:srgbClr val="FFFF00"/>
                </a:solidFill>
              </a:rPr>
              <a:t>between dietary calcium intake and the </a:t>
            </a:r>
            <a:r>
              <a:rPr lang="en-US" b="1" dirty="0" smtClean="0">
                <a:solidFill>
                  <a:srgbClr val="FFFF00"/>
                </a:solidFill>
              </a:rPr>
              <a:t>development </a:t>
            </a:r>
            <a:r>
              <a:rPr lang="en-US" b="1" dirty="0">
                <a:solidFill>
                  <a:srgbClr val="FFFF00"/>
                </a:solidFill>
              </a:rPr>
              <a:t>of PHPT .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</a:rPr>
              <a:t>During follow-up, 277 </a:t>
            </a:r>
            <a:r>
              <a:rPr lang="en-US" b="1" dirty="0" smtClean="0">
                <a:solidFill>
                  <a:srgbClr val="FFFF00"/>
                </a:solidFill>
              </a:rPr>
              <a:t>incident cases </a:t>
            </a:r>
            <a:r>
              <a:rPr lang="en-US" b="1" dirty="0">
                <a:solidFill>
                  <a:srgbClr val="FFFF00"/>
                </a:solidFill>
              </a:rPr>
              <a:t>of PHPT were noted.</a:t>
            </a:r>
            <a:r>
              <a:rPr lang="en-US" b="1" dirty="0">
                <a:solidFill>
                  <a:srgbClr val="FFC000"/>
                </a:solidFill>
              </a:rPr>
              <a:t> Increased risk of </a:t>
            </a:r>
            <a:r>
              <a:rPr lang="en-US" b="1" dirty="0" smtClean="0">
                <a:solidFill>
                  <a:srgbClr val="FFC000"/>
                </a:solidFill>
              </a:rPr>
              <a:t>developing PHPT </a:t>
            </a:r>
            <a:r>
              <a:rPr lang="en-US" b="1" dirty="0">
                <a:solidFill>
                  <a:srgbClr val="FFC000"/>
                </a:solidFill>
              </a:rPr>
              <a:t>was shown in those whose intake of calcium was </a:t>
            </a:r>
            <a:r>
              <a:rPr lang="en-US" b="1" dirty="0" smtClean="0">
                <a:solidFill>
                  <a:srgbClr val="FFC000"/>
                </a:solidFill>
              </a:rPr>
              <a:t>in the </a:t>
            </a:r>
            <a:r>
              <a:rPr lang="en-US" b="1" dirty="0">
                <a:solidFill>
                  <a:srgbClr val="FFC000"/>
                </a:solidFill>
              </a:rPr>
              <a:t>lower quintiles</a:t>
            </a:r>
            <a:r>
              <a:rPr lang="en-US" b="1" dirty="0">
                <a:solidFill>
                  <a:srgbClr val="FFFF00"/>
                </a:solidFill>
              </a:rPr>
              <a:t>. </a:t>
            </a:r>
            <a:endParaRPr lang="en-US" b="1" dirty="0" smtClean="0">
              <a:solidFill>
                <a:srgbClr val="FFFF00"/>
              </a:solidFill>
            </a:endParaRPr>
          </a:p>
          <a:p>
            <a:pPr algn="l"/>
            <a:r>
              <a:rPr lang="en-US" b="1" dirty="0" smtClean="0">
                <a:solidFill>
                  <a:srgbClr val="FFFF00"/>
                </a:solidFill>
              </a:rPr>
              <a:t>Calcium </a:t>
            </a:r>
            <a:r>
              <a:rPr lang="en-US" b="1" dirty="0">
                <a:solidFill>
                  <a:srgbClr val="FFFF00"/>
                </a:solidFill>
              </a:rPr>
              <a:t>supplementation was </a:t>
            </a:r>
            <a:r>
              <a:rPr lang="en-US" b="1" dirty="0" smtClean="0">
                <a:solidFill>
                  <a:srgbClr val="FFFF00"/>
                </a:solidFill>
              </a:rPr>
              <a:t>associated </a:t>
            </a:r>
            <a:r>
              <a:rPr lang="en-US" b="1" dirty="0">
                <a:solidFill>
                  <a:srgbClr val="FFFF00"/>
                </a:solidFill>
              </a:rPr>
              <a:t>with reduced risk of PHPT</a:t>
            </a:r>
            <a:endParaRPr lang="fa-IR" b="1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1200" y="3429000"/>
            <a:ext cx="89052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b="1" dirty="0">
                <a:solidFill>
                  <a:srgbClr val="FFFF00"/>
                </a:solidFill>
              </a:rPr>
              <a:t>In an </a:t>
            </a:r>
            <a:r>
              <a:rPr lang="en-US" b="1" dirty="0" err="1">
                <a:solidFill>
                  <a:srgbClr val="FFFF00"/>
                </a:solidFill>
              </a:rPr>
              <a:t>unblinded</a:t>
            </a:r>
            <a:r>
              <a:rPr lang="en-US" b="1" dirty="0">
                <a:solidFill>
                  <a:srgbClr val="FFFF00"/>
                </a:solidFill>
              </a:rPr>
              <a:t> 1-year study based on the </a:t>
            </a:r>
            <a:r>
              <a:rPr lang="en-US" b="1" dirty="0" err="1">
                <a:solidFill>
                  <a:srgbClr val="FF0000"/>
                </a:solidFill>
              </a:rPr>
              <a:t>Tromsø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FF00"/>
                </a:solidFill>
              </a:rPr>
              <a:t>epidemiological </a:t>
            </a:r>
            <a:r>
              <a:rPr lang="en-US" b="1" dirty="0">
                <a:solidFill>
                  <a:srgbClr val="FFFF00"/>
                </a:solidFill>
              </a:rPr>
              <a:t>study (1994 –</a:t>
            </a:r>
            <a:r>
              <a:rPr lang="en-US" b="1" dirty="0" smtClean="0">
                <a:solidFill>
                  <a:srgbClr val="FFFF00"/>
                </a:solidFill>
              </a:rPr>
              <a:t>1995)  </a:t>
            </a:r>
            <a:r>
              <a:rPr lang="en-US" b="1" dirty="0">
                <a:solidFill>
                  <a:srgbClr val="FFFF00"/>
                </a:solidFill>
              </a:rPr>
              <a:t>Calcium supplements were </a:t>
            </a:r>
            <a:r>
              <a:rPr lang="en-US" b="1" dirty="0" smtClean="0">
                <a:solidFill>
                  <a:srgbClr val="FFFF00"/>
                </a:solidFill>
              </a:rPr>
              <a:t>associated with </a:t>
            </a:r>
            <a:r>
              <a:rPr lang="en-US" b="1" dirty="0">
                <a:solidFill>
                  <a:srgbClr val="FFFF00"/>
                </a:solidFill>
              </a:rPr>
              <a:t>a significant decrease in PTH levels and an </a:t>
            </a:r>
            <a:r>
              <a:rPr lang="en-US" b="1" dirty="0" smtClean="0">
                <a:solidFill>
                  <a:srgbClr val="FFFF00"/>
                </a:solidFill>
              </a:rPr>
              <a:t>increase in </a:t>
            </a:r>
            <a:r>
              <a:rPr lang="en-US" b="1" dirty="0">
                <a:solidFill>
                  <a:srgbClr val="FFFF00"/>
                </a:solidFill>
              </a:rPr>
              <a:t>femoral neck </a:t>
            </a:r>
            <a:r>
              <a:rPr lang="en-US" b="1" dirty="0" smtClean="0">
                <a:solidFill>
                  <a:srgbClr val="FFFF00"/>
                </a:solidFill>
              </a:rPr>
              <a:t>BMD</a:t>
            </a:r>
          </a:p>
          <a:p>
            <a:pPr algn="l"/>
            <a:endParaRPr lang="en-US" b="1" dirty="0">
              <a:solidFill>
                <a:srgbClr val="FFFF00"/>
              </a:solidFill>
            </a:endParaRPr>
          </a:p>
          <a:p>
            <a:pPr algn="l"/>
            <a:r>
              <a:rPr lang="en-US" b="1" dirty="0" smtClean="0"/>
              <a:t>Conclusion: there is no rationale for dietary calcium restriction in patients with asymptomatic PHPT</a:t>
            </a:r>
            <a:endParaRPr lang="fa-IR" b="1" dirty="0"/>
          </a:p>
        </p:txBody>
      </p:sp>
    </p:spTree>
    <p:extLst>
      <p:ext uri="{BB962C8B-B14F-4D97-AF65-F5344CB8AC3E}">
        <p14:creationId xmlns:p14="http://schemas.microsoft.com/office/powerpoint/2010/main" val="285150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Rectangle 2"/>
          <p:cNvSpPr/>
          <p:nvPr/>
        </p:nvSpPr>
        <p:spPr>
          <a:xfrm>
            <a:off x="107504" y="188640"/>
            <a:ext cx="88569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b="1" dirty="0" smtClean="0"/>
              <a:t> </a:t>
            </a:r>
            <a:r>
              <a:rPr lang="en-US" sz="2000" b="1" dirty="0"/>
              <a:t>Do patients with PHPT who </a:t>
            </a:r>
            <a:r>
              <a:rPr lang="en-US" sz="2000" b="1" dirty="0" smtClean="0"/>
              <a:t>are insufficient </a:t>
            </a:r>
            <a:r>
              <a:rPr lang="en-US" sz="2000" b="1" dirty="0"/>
              <a:t>or deficient in vitamin D benefit </a:t>
            </a:r>
            <a:r>
              <a:rPr lang="en-US" sz="2000" b="1" dirty="0" smtClean="0"/>
              <a:t>from supplementation</a:t>
            </a:r>
            <a:r>
              <a:rPr lang="en-US" sz="2000" b="1" dirty="0"/>
              <a:t>? How should </a:t>
            </a:r>
            <a:r>
              <a:rPr lang="en-US" sz="2000" b="1" dirty="0" smtClean="0"/>
              <a:t>vitamin</a:t>
            </a:r>
          </a:p>
          <a:p>
            <a:pPr algn="l"/>
            <a:r>
              <a:rPr lang="en-US" sz="2000" b="1" dirty="0" smtClean="0"/>
              <a:t>deficiency/insufficiency </a:t>
            </a:r>
            <a:r>
              <a:rPr lang="en-US" sz="2000" b="1" dirty="0"/>
              <a:t>be managed in </a:t>
            </a:r>
            <a:r>
              <a:rPr lang="en-US" sz="2000" b="1" dirty="0" smtClean="0"/>
              <a:t>patients with </a:t>
            </a:r>
            <a:r>
              <a:rPr lang="en-US" sz="2000" b="1" dirty="0"/>
              <a:t>PHPT?</a:t>
            </a:r>
            <a:endParaRPr lang="fa-IR" sz="2000" b="1" dirty="0"/>
          </a:p>
        </p:txBody>
      </p:sp>
      <p:sp>
        <p:nvSpPr>
          <p:cNvPr id="4" name="Rectangle 3"/>
          <p:cNvSpPr/>
          <p:nvPr/>
        </p:nvSpPr>
        <p:spPr>
          <a:xfrm>
            <a:off x="179512" y="1412776"/>
            <a:ext cx="87849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b="1" dirty="0" smtClean="0">
                <a:solidFill>
                  <a:srgbClr val="FFFF00"/>
                </a:solidFill>
              </a:rPr>
              <a:t>25OHD </a:t>
            </a:r>
            <a:r>
              <a:rPr lang="en-US" b="1" dirty="0">
                <a:solidFill>
                  <a:srgbClr val="FFFF00"/>
                </a:solidFill>
              </a:rPr>
              <a:t>are typically </a:t>
            </a:r>
            <a:r>
              <a:rPr lang="en-US" b="1" dirty="0" smtClean="0">
                <a:solidFill>
                  <a:srgbClr val="FFFF00"/>
                </a:solidFill>
              </a:rPr>
              <a:t>low </a:t>
            </a:r>
            <a:r>
              <a:rPr lang="en-US" b="1" dirty="0">
                <a:solidFill>
                  <a:srgbClr val="FFFF00"/>
                </a:solidFill>
              </a:rPr>
              <a:t>PHPT. </a:t>
            </a:r>
            <a:endParaRPr lang="en-US" b="1" dirty="0" smtClean="0">
              <a:solidFill>
                <a:srgbClr val="FFFF00"/>
              </a:solidFill>
            </a:endParaRPr>
          </a:p>
          <a:p>
            <a:pPr algn="l"/>
            <a:r>
              <a:rPr lang="en-US" b="1" dirty="0" smtClean="0">
                <a:solidFill>
                  <a:srgbClr val="FFFF00"/>
                </a:solidFill>
              </a:rPr>
              <a:t>Modest </a:t>
            </a:r>
            <a:r>
              <a:rPr lang="en-US" b="1" dirty="0">
                <a:solidFill>
                  <a:srgbClr val="FFFF00"/>
                </a:solidFill>
              </a:rPr>
              <a:t>inverse association </a:t>
            </a:r>
            <a:r>
              <a:rPr lang="en-US" b="1" dirty="0" smtClean="0">
                <a:solidFill>
                  <a:srgbClr val="FFFF00"/>
                </a:solidFill>
              </a:rPr>
              <a:t>between serum  </a:t>
            </a:r>
            <a:r>
              <a:rPr lang="en-US" b="1" dirty="0">
                <a:solidFill>
                  <a:srgbClr val="FFFF00"/>
                </a:solidFill>
              </a:rPr>
              <a:t>PTH and 25OHD levels </a:t>
            </a:r>
            <a:r>
              <a:rPr lang="en-US" b="1" dirty="0" smtClean="0">
                <a:solidFill>
                  <a:srgbClr val="FFFF00"/>
                </a:solidFill>
              </a:rPr>
              <a:t>in asymptomatic </a:t>
            </a:r>
            <a:r>
              <a:rPr lang="en-US" b="1" dirty="0">
                <a:solidFill>
                  <a:srgbClr val="FFFF00"/>
                </a:solidFill>
              </a:rPr>
              <a:t>PHPT </a:t>
            </a:r>
            <a:r>
              <a:rPr lang="en-US" b="1" dirty="0" smtClean="0">
                <a:solidFill>
                  <a:srgbClr val="FFFF00"/>
                </a:solidFill>
              </a:rPr>
              <a:t>.</a:t>
            </a:r>
          </a:p>
          <a:p>
            <a:pPr algn="l"/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</a:rPr>
              <a:t>25OHD levels </a:t>
            </a:r>
            <a:r>
              <a:rPr lang="en-US" b="1" dirty="0" smtClean="0">
                <a:solidFill>
                  <a:srgbClr val="FFFF00"/>
                </a:solidFill>
              </a:rPr>
              <a:t>are inversely </a:t>
            </a:r>
            <a:r>
              <a:rPr lang="en-US" b="1" dirty="0">
                <a:solidFill>
                  <a:srgbClr val="FFFF00"/>
                </a:solidFill>
              </a:rPr>
              <a:t>correlated </a:t>
            </a:r>
            <a:r>
              <a:rPr lang="en-US" b="1" dirty="0" smtClean="0">
                <a:solidFill>
                  <a:srgbClr val="FFFF00"/>
                </a:solidFill>
              </a:rPr>
              <a:t>with parathyroid </a:t>
            </a:r>
            <a:r>
              <a:rPr lang="en-US" b="1" dirty="0">
                <a:solidFill>
                  <a:srgbClr val="FFFF00"/>
                </a:solidFill>
              </a:rPr>
              <a:t>gland </a:t>
            </a:r>
            <a:r>
              <a:rPr lang="en-US" b="1" dirty="0" smtClean="0">
                <a:solidFill>
                  <a:srgbClr val="FFFF00"/>
                </a:solidFill>
              </a:rPr>
              <a:t>weight.</a:t>
            </a:r>
            <a:endParaRPr lang="en-US" b="1" dirty="0">
              <a:solidFill>
                <a:srgbClr val="FFFF00"/>
              </a:solidFill>
            </a:endParaRPr>
          </a:p>
          <a:p>
            <a:pPr algn="l"/>
            <a:r>
              <a:rPr lang="en-US" b="1" dirty="0" smtClean="0">
                <a:solidFill>
                  <a:srgbClr val="FFFF00"/>
                </a:solidFill>
              </a:rPr>
              <a:t> </a:t>
            </a:r>
            <a:endParaRPr lang="fa-IR" b="1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3528" y="2793122"/>
            <a:ext cx="86409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dirty="0" smtClean="0"/>
              <a:t>Recommendations:</a:t>
            </a:r>
          </a:p>
          <a:p>
            <a:pPr algn="l"/>
            <a:endParaRPr lang="fa-IR" sz="2000" dirty="0"/>
          </a:p>
        </p:txBody>
      </p:sp>
      <p:sp>
        <p:nvSpPr>
          <p:cNvPr id="6" name="Rectangle 5"/>
          <p:cNvSpPr/>
          <p:nvPr/>
        </p:nvSpPr>
        <p:spPr>
          <a:xfrm>
            <a:off x="323528" y="3104093"/>
            <a:ext cx="86409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</a:rPr>
              <a:t>vitamin D </a:t>
            </a:r>
            <a:r>
              <a:rPr lang="en-US" b="1" dirty="0" smtClean="0">
                <a:solidFill>
                  <a:srgbClr val="FFFF00"/>
                </a:solidFill>
              </a:rPr>
              <a:t>repletion :modest reductions </a:t>
            </a:r>
            <a:r>
              <a:rPr lang="en-US" b="1" dirty="0">
                <a:solidFill>
                  <a:srgbClr val="FFFF00"/>
                </a:solidFill>
              </a:rPr>
              <a:t>in serum PTH </a:t>
            </a:r>
            <a:r>
              <a:rPr lang="en-US" b="1" dirty="0" smtClean="0">
                <a:solidFill>
                  <a:srgbClr val="FFFF00"/>
                </a:solidFill>
              </a:rPr>
              <a:t>levels but </a:t>
            </a:r>
            <a:r>
              <a:rPr lang="en-US" b="1" dirty="0">
                <a:solidFill>
                  <a:srgbClr val="FFFF00"/>
                </a:solidFill>
              </a:rPr>
              <a:t>the incidence of worsening </a:t>
            </a:r>
            <a:r>
              <a:rPr lang="en-US" b="1" dirty="0" err="1">
                <a:solidFill>
                  <a:srgbClr val="FFFF00"/>
                </a:solidFill>
              </a:rPr>
              <a:t>hypercalcemia</a:t>
            </a:r>
            <a:r>
              <a:rPr lang="en-US" b="1" dirty="0">
                <a:solidFill>
                  <a:srgbClr val="FFFF00"/>
                </a:solidFill>
              </a:rPr>
              <a:t> and </a:t>
            </a:r>
            <a:r>
              <a:rPr lang="en-US" b="1" dirty="0" smtClean="0">
                <a:solidFill>
                  <a:srgbClr val="FFFF00"/>
                </a:solidFill>
              </a:rPr>
              <a:t>increased </a:t>
            </a:r>
            <a:r>
              <a:rPr lang="en-US" b="1" dirty="0">
                <a:solidFill>
                  <a:srgbClr val="FFFF00"/>
                </a:solidFill>
              </a:rPr>
              <a:t>urinary calcium excretion emphasize the need </a:t>
            </a:r>
            <a:r>
              <a:rPr lang="en-US" b="1" dirty="0" smtClean="0">
                <a:solidFill>
                  <a:srgbClr val="FFFF00"/>
                </a:solidFill>
              </a:rPr>
              <a:t>to be </a:t>
            </a:r>
            <a:r>
              <a:rPr lang="en-US" b="1" dirty="0">
                <a:solidFill>
                  <a:srgbClr val="FF0000"/>
                </a:solidFill>
              </a:rPr>
              <a:t>cautious </a:t>
            </a:r>
            <a:r>
              <a:rPr lang="en-US" b="1" dirty="0">
                <a:solidFill>
                  <a:srgbClr val="FFFF00"/>
                </a:solidFill>
              </a:rPr>
              <a:t>when </a:t>
            </a:r>
            <a:r>
              <a:rPr lang="en-US" b="1" dirty="0" err="1">
                <a:solidFill>
                  <a:srgbClr val="FFFF00"/>
                </a:solidFill>
              </a:rPr>
              <a:t>repleting</a:t>
            </a:r>
            <a:r>
              <a:rPr lang="en-US" b="1" dirty="0">
                <a:solidFill>
                  <a:srgbClr val="FFFF00"/>
                </a:solidFill>
              </a:rPr>
              <a:t> vitamin D in PHPT. </a:t>
            </a:r>
            <a:endParaRPr lang="en-US" b="1" dirty="0" smtClean="0">
              <a:solidFill>
                <a:srgbClr val="FFFF00"/>
              </a:solidFill>
            </a:endParaRPr>
          </a:p>
          <a:p>
            <a:pPr algn="l"/>
            <a:endParaRPr lang="en-US" b="1" dirty="0">
              <a:solidFill>
                <a:srgbClr val="FF0000"/>
              </a:solidFill>
            </a:endParaRPr>
          </a:p>
          <a:p>
            <a:pPr algn="l"/>
            <a:r>
              <a:rPr lang="en-US" b="1" dirty="0">
                <a:solidFill>
                  <a:srgbClr val="FF0000"/>
                </a:solidFill>
              </a:rPr>
              <a:t>M</a:t>
            </a:r>
            <a:r>
              <a:rPr lang="en-US" b="1" dirty="0" smtClean="0">
                <a:solidFill>
                  <a:srgbClr val="FF0000"/>
                </a:solidFill>
              </a:rPr>
              <a:t>onitor </a:t>
            </a:r>
            <a:r>
              <a:rPr lang="en-US" b="1" dirty="0">
                <a:solidFill>
                  <a:srgbClr val="FFFF00"/>
                </a:solidFill>
              </a:rPr>
              <a:t>serum and urinary calcium </a:t>
            </a:r>
            <a:r>
              <a:rPr lang="en-US" b="1" dirty="0" smtClean="0">
                <a:solidFill>
                  <a:srgbClr val="FFFF00"/>
                </a:solidFill>
              </a:rPr>
              <a:t>excretion when </a:t>
            </a:r>
            <a:r>
              <a:rPr lang="en-US" b="1" dirty="0">
                <a:solidFill>
                  <a:srgbClr val="FFFF00"/>
                </a:solidFill>
              </a:rPr>
              <a:t>vitamin D is replete in PHPT. Supplemental </a:t>
            </a:r>
            <a:r>
              <a:rPr lang="en-US" b="1" dirty="0" smtClean="0">
                <a:solidFill>
                  <a:srgbClr val="FFFF00"/>
                </a:solidFill>
              </a:rPr>
              <a:t>doses (</a:t>
            </a:r>
            <a:r>
              <a:rPr lang="en-US" b="1" dirty="0" err="1" smtClean="0">
                <a:solidFill>
                  <a:srgbClr val="FFFF00"/>
                </a:solidFill>
              </a:rPr>
              <a:t>eg</a:t>
            </a:r>
            <a:r>
              <a:rPr lang="en-US" b="1" dirty="0">
                <a:solidFill>
                  <a:srgbClr val="FFFF00"/>
                </a:solidFill>
              </a:rPr>
              <a:t>, 600 –1000 IU </a:t>
            </a:r>
            <a:r>
              <a:rPr lang="en-US" b="1" dirty="0" err="1" smtClean="0">
                <a:solidFill>
                  <a:srgbClr val="FFFF00"/>
                </a:solidFill>
              </a:rPr>
              <a:t>cholecalciferol</a:t>
            </a:r>
            <a:r>
              <a:rPr lang="en-US" b="1" dirty="0" smtClean="0">
                <a:solidFill>
                  <a:srgbClr val="FFFF00"/>
                </a:solidFill>
              </a:rPr>
              <a:t>)</a:t>
            </a:r>
            <a:endParaRPr lang="en-US" b="1" dirty="0">
              <a:solidFill>
                <a:srgbClr val="FFFF00"/>
              </a:solidFill>
            </a:endParaRPr>
          </a:p>
          <a:p>
            <a:pPr algn="l"/>
            <a:r>
              <a:rPr lang="en-US" b="1" dirty="0" smtClean="0">
                <a:solidFill>
                  <a:srgbClr val="FF0000"/>
                </a:solidFill>
              </a:rPr>
              <a:t>Goal</a:t>
            </a:r>
            <a:r>
              <a:rPr lang="en-US" b="1" dirty="0" smtClean="0">
                <a:solidFill>
                  <a:srgbClr val="FFFF00"/>
                </a:solidFill>
              </a:rPr>
              <a:t>: increase the serum 25OHD levels to 50 and up to 75 </a:t>
            </a:r>
            <a:r>
              <a:rPr lang="en-US" b="1" dirty="0" err="1" smtClean="0">
                <a:solidFill>
                  <a:srgbClr val="FFFF00"/>
                </a:solidFill>
              </a:rPr>
              <a:t>nmol</a:t>
            </a:r>
            <a:r>
              <a:rPr lang="en-US" b="1" dirty="0" smtClean="0">
                <a:solidFill>
                  <a:srgbClr val="FFFF00"/>
                </a:solidFill>
              </a:rPr>
              <a:t>/L</a:t>
            </a:r>
          </a:p>
          <a:p>
            <a:pPr algn="l"/>
            <a:endParaRPr lang="fa-IR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12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Rectangle 2"/>
          <p:cNvSpPr/>
          <p:nvPr/>
        </p:nvSpPr>
        <p:spPr>
          <a:xfrm>
            <a:off x="107504" y="116632"/>
            <a:ext cx="88569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b="1" dirty="0" smtClean="0"/>
              <a:t> </a:t>
            </a:r>
            <a:r>
              <a:rPr lang="en-US" sz="2000" b="1" dirty="0"/>
              <a:t>How effective is estrogen receptor-targeted therapy in postmenopausal women </a:t>
            </a:r>
            <a:r>
              <a:rPr lang="en-US" sz="2000" b="1" dirty="0" smtClean="0"/>
              <a:t>with PHPT</a:t>
            </a:r>
            <a:r>
              <a:rPr lang="en-US" sz="2000" b="1" dirty="0"/>
              <a:t>?</a:t>
            </a:r>
            <a:endParaRPr lang="fa-IR" sz="2000" b="1" dirty="0"/>
          </a:p>
        </p:txBody>
      </p:sp>
      <p:sp>
        <p:nvSpPr>
          <p:cNvPr id="4" name="Rectangle 3"/>
          <p:cNvSpPr/>
          <p:nvPr/>
        </p:nvSpPr>
        <p:spPr>
          <a:xfrm>
            <a:off x="103230" y="980728"/>
            <a:ext cx="886125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</a:rPr>
              <a:t>E</a:t>
            </a:r>
            <a:r>
              <a:rPr lang="en-US" b="1" dirty="0" smtClean="0">
                <a:solidFill>
                  <a:srgbClr val="FFFF00"/>
                </a:solidFill>
              </a:rPr>
              <a:t>strogen  therapy in PHPT </a:t>
            </a:r>
            <a:r>
              <a:rPr lang="en-US" b="1" dirty="0">
                <a:solidFill>
                  <a:srgbClr val="FFFF00"/>
                </a:solidFill>
              </a:rPr>
              <a:t>may reduce bone </a:t>
            </a:r>
            <a:r>
              <a:rPr lang="en-US" b="1" dirty="0" err="1" smtClean="0">
                <a:solidFill>
                  <a:srgbClr val="FFFF00"/>
                </a:solidFill>
              </a:rPr>
              <a:t>resorption</a:t>
            </a:r>
            <a:r>
              <a:rPr lang="en-US" b="1" dirty="0" smtClean="0">
                <a:solidFill>
                  <a:srgbClr val="FFFF00"/>
                </a:solidFill>
              </a:rPr>
              <a:t> &amp; Improve BMD .</a:t>
            </a:r>
          </a:p>
          <a:p>
            <a:pPr algn="l"/>
            <a:endParaRPr lang="en-US" b="1" dirty="0">
              <a:solidFill>
                <a:srgbClr val="FFFF00"/>
              </a:solidFill>
            </a:endParaRPr>
          </a:p>
          <a:p>
            <a:pPr algn="l"/>
            <a:r>
              <a:rPr lang="en-US" b="1" dirty="0">
                <a:solidFill>
                  <a:srgbClr val="FFFF00"/>
                </a:solidFill>
              </a:rPr>
              <a:t> U</a:t>
            </a:r>
            <a:r>
              <a:rPr lang="en-US" b="1" dirty="0" smtClean="0">
                <a:solidFill>
                  <a:srgbClr val="FFFF00"/>
                </a:solidFill>
              </a:rPr>
              <a:t>seful </a:t>
            </a:r>
            <a:r>
              <a:rPr lang="en-US" b="1" dirty="0">
                <a:solidFill>
                  <a:srgbClr val="FFFF00"/>
                </a:solidFill>
              </a:rPr>
              <a:t>option for those </a:t>
            </a:r>
            <a:r>
              <a:rPr lang="en-US" b="1" dirty="0" smtClean="0">
                <a:solidFill>
                  <a:srgbClr val="FFFF00"/>
                </a:solidFill>
              </a:rPr>
              <a:t>unable </a:t>
            </a:r>
            <a:r>
              <a:rPr lang="en-US" b="1" dirty="0">
                <a:solidFill>
                  <a:srgbClr val="FFFF00"/>
                </a:solidFill>
              </a:rPr>
              <a:t>or unwilling to proceed with </a:t>
            </a:r>
            <a:r>
              <a:rPr lang="en-US" b="1" dirty="0" err="1">
                <a:solidFill>
                  <a:srgbClr val="FFFF00"/>
                </a:solidFill>
              </a:rPr>
              <a:t>parathyroidectomy</a:t>
            </a:r>
            <a:r>
              <a:rPr lang="en-US" b="1" dirty="0">
                <a:solidFill>
                  <a:srgbClr val="FFFF00"/>
                </a:solidFill>
              </a:rPr>
              <a:t>, </a:t>
            </a:r>
            <a:r>
              <a:rPr lang="en-US" b="1" dirty="0" smtClean="0">
                <a:solidFill>
                  <a:srgbClr val="FFFF00"/>
                </a:solidFill>
              </a:rPr>
              <a:t>especially </a:t>
            </a:r>
            <a:r>
              <a:rPr lang="en-US" b="1" dirty="0">
                <a:solidFill>
                  <a:srgbClr val="FFFF00"/>
                </a:solidFill>
              </a:rPr>
              <a:t>in the presence of menopausal symptoms</a:t>
            </a:r>
            <a:r>
              <a:rPr lang="en-US" b="1" dirty="0" smtClean="0">
                <a:solidFill>
                  <a:srgbClr val="FFFF00"/>
                </a:solidFill>
              </a:rPr>
              <a:t>.</a:t>
            </a:r>
          </a:p>
          <a:p>
            <a:pPr algn="l"/>
            <a:r>
              <a:rPr lang="en-US" b="1" dirty="0" smtClean="0">
                <a:solidFill>
                  <a:srgbClr val="FFFF00"/>
                </a:solidFill>
              </a:rPr>
              <a:t> </a:t>
            </a:r>
          </a:p>
          <a:p>
            <a:pPr algn="l"/>
            <a:r>
              <a:rPr lang="en-US" b="1" dirty="0" smtClean="0">
                <a:solidFill>
                  <a:srgbClr val="FFFF00"/>
                </a:solidFill>
              </a:rPr>
              <a:t>The Risk benefit </a:t>
            </a:r>
            <a:r>
              <a:rPr lang="en-US" b="1" dirty="0">
                <a:solidFill>
                  <a:srgbClr val="FFFF00"/>
                </a:solidFill>
              </a:rPr>
              <a:t>ratio must be evaluated in the individual </a:t>
            </a:r>
            <a:r>
              <a:rPr lang="en-US" b="1" dirty="0" smtClean="0">
                <a:solidFill>
                  <a:srgbClr val="FFFF00"/>
                </a:solidFill>
              </a:rPr>
              <a:t>patient </a:t>
            </a:r>
            <a:r>
              <a:rPr lang="en-US" b="1" dirty="0">
                <a:solidFill>
                  <a:srgbClr val="FFFF00"/>
                </a:solidFill>
              </a:rPr>
              <a:t>with respect </a:t>
            </a:r>
            <a:r>
              <a:rPr lang="en-US" b="1" dirty="0" smtClean="0">
                <a:solidFill>
                  <a:srgbClr val="FFFF00"/>
                </a:solidFill>
              </a:rPr>
              <a:t> to known relative </a:t>
            </a:r>
            <a:r>
              <a:rPr lang="en-US" b="1" dirty="0">
                <a:solidFill>
                  <a:srgbClr val="FFFF00"/>
                </a:solidFill>
              </a:rPr>
              <a:t>or absolute </a:t>
            </a:r>
            <a:r>
              <a:rPr lang="en-US" b="1" dirty="0" smtClean="0">
                <a:solidFill>
                  <a:srgbClr val="FFFF00"/>
                </a:solidFill>
              </a:rPr>
              <a:t>contraindications </a:t>
            </a:r>
            <a:r>
              <a:rPr lang="en-US" b="1" dirty="0">
                <a:solidFill>
                  <a:srgbClr val="FFFF00"/>
                </a:solidFill>
              </a:rPr>
              <a:t>to the </a:t>
            </a:r>
            <a:r>
              <a:rPr lang="en-US" b="1" dirty="0" smtClean="0">
                <a:solidFill>
                  <a:srgbClr val="FFFF00"/>
                </a:solidFill>
              </a:rPr>
              <a:t>use of estrogen </a:t>
            </a:r>
            <a:r>
              <a:rPr lang="en-US" b="1" dirty="0">
                <a:solidFill>
                  <a:srgbClr val="FFFF00"/>
                </a:solidFill>
              </a:rPr>
              <a:t>.</a:t>
            </a:r>
            <a:endParaRPr lang="en-US" b="1" dirty="0" smtClean="0">
              <a:solidFill>
                <a:srgbClr val="FFFF00"/>
              </a:solidFill>
            </a:endParaRPr>
          </a:p>
          <a:p>
            <a:pPr algn="l"/>
            <a:endParaRPr lang="fa-IR" b="1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6093" y="3289052"/>
            <a:ext cx="8856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b="1" dirty="0">
                <a:solidFill>
                  <a:srgbClr val="FFFF00"/>
                </a:solidFill>
              </a:rPr>
              <a:t>The studies of </a:t>
            </a:r>
            <a:r>
              <a:rPr lang="en-US" b="1" dirty="0" err="1">
                <a:solidFill>
                  <a:srgbClr val="FFFF00"/>
                </a:solidFill>
              </a:rPr>
              <a:t>raloxifene</a:t>
            </a:r>
            <a:r>
              <a:rPr lang="en-US" b="1" dirty="0">
                <a:solidFill>
                  <a:srgbClr val="FFFF00"/>
                </a:solidFill>
              </a:rPr>
              <a:t> in patients with </a:t>
            </a:r>
            <a:r>
              <a:rPr lang="en-US" b="1" dirty="0" smtClean="0">
                <a:solidFill>
                  <a:srgbClr val="FFFF00"/>
                </a:solidFill>
              </a:rPr>
              <a:t>PHPT are </a:t>
            </a:r>
            <a:r>
              <a:rPr lang="en-US" b="1" dirty="0">
                <a:solidFill>
                  <a:srgbClr val="FFFF00"/>
                </a:solidFill>
              </a:rPr>
              <a:t>too small and short to reach definitive conclusions </a:t>
            </a:r>
            <a:r>
              <a:rPr lang="en-US" b="1" dirty="0" smtClean="0">
                <a:solidFill>
                  <a:srgbClr val="FFFF00"/>
                </a:solidFill>
              </a:rPr>
              <a:t>or make </a:t>
            </a:r>
            <a:r>
              <a:rPr lang="en-US" b="1" dirty="0">
                <a:solidFill>
                  <a:srgbClr val="FFFF00"/>
                </a:solidFill>
              </a:rPr>
              <a:t>recommendations</a:t>
            </a:r>
            <a:endParaRPr lang="fa-IR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70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Rectangle 2"/>
          <p:cNvSpPr/>
          <p:nvPr/>
        </p:nvSpPr>
        <p:spPr>
          <a:xfrm>
            <a:off x="107504" y="116632"/>
            <a:ext cx="88569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b="1" dirty="0" smtClean="0"/>
              <a:t> </a:t>
            </a:r>
            <a:r>
              <a:rPr lang="en-US" sz="2000" b="1" dirty="0"/>
              <a:t>What is the efficacy and safety </a:t>
            </a:r>
            <a:r>
              <a:rPr lang="en-US" sz="2000" b="1" dirty="0" smtClean="0"/>
              <a:t>of bisphosphonate </a:t>
            </a:r>
            <a:r>
              <a:rPr lang="en-US" sz="2000" b="1" dirty="0"/>
              <a:t>therapy in men and women </a:t>
            </a:r>
            <a:r>
              <a:rPr lang="en-US" sz="2000" b="1" dirty="0" smtClean="0"/>
              <a:t>with PHPT</a:t>
            </a:r>
            <a:r>
              <a:rPr lang="en-US" sz="2000" b="1" dirty="0"/>
              <a:t>?</a:t>
            </a:r>
            <a:endParaRPr lang="fa-IR" sz="2000" b="1" dirty="0"/>
          </a:p>
        </p:txBody>
      </p:sp>
      <p:sp>
        <p:nvSpPr>
          <p:cNvPr id="4" name="Rectangle 3"/>
          <p:cNvSpPr/>
          <p:nvPr/>
        </p:nvSpPr>
        <p:spPr>
          <a:xfrm>
            <a:off x="179512" y="1052736"/>
            <a:ext cx="87129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b="1" dirty="0">
                <a:solidFill>
                  <a:srgbClr val="FFFF00"/>
                </a:solidFill>
              </a:rPr>
              <a:t>The randomized controlled trial data have shown </a:t>
            </a:r>
            <a:r>
              <a:rPr lang="en-US" b="1" dirty="0" smtClean="0">
                <a:solidFill>
                  <a:srgbClr val="FFFF00"/>
                </a:solidFill>
              </a:rPr>
              <a:t>a positive </a:t>
            </a:r>
            <a:r>
              <a:rPr lang="en-US" b="1" dirty="0">
                <a:solidFill>
                  <a:srgbClr val="FFFF00"/>
                </a:solidFill>
              </a:rPr>
              <a:t>effect of alendronate on BMD at the lumbar </a:t>
            </a:r>
            <a:r>
              <a:rPr lang="en-US" b="1" dirty="0" smtClean="0">
                <a:solidFill>
                  <a:srgbClr val="FFFF00"/>
                </a:solidFill>
              </a:rPr>
              <a:t>spine and </a:t>
            </a:r>
            <a:r>
              <a:rPr lang="en-US" b="1" dirty="0">
                <a:solidFill>
                  <a:srgbClr val="FFFF00"/>
                </a:solidFill>
              </a:rPr>
              <a:t>hip in PHPT. Bone turnover markers decrease </a:t>
            </a:r>
            <a:r>
              <a:rPr lang="en-US" b="1" dirty="0" smtClean="0">
                <a:solidFill>
                  <a:srgbClr val="FFFF00"/>
                </a:solidFill>
              </a:rPr>
              <a:t>with alendronate </a:t>
            </a:r>
            <a:r>
              <a:rPr lang="en-US" b="1" dirty="0">
                <a:solidFill>
                  <a:srgbClr val="FFFF00"/>
                </a:solidFill>
              </a:rPr>
              <a:t>therapy. Serum calcium remains stable</a:t>
            </a:r>
            <a:r>
              <a:rPr lang="en-US" b="1" dirty="0" smtClean="0">
                <a:solidFill>
                  <a:srgbClr val="FFFF00"/>
                </a:solidFill>
              </a:rPr>
              <a:t>.</a:t>
            </a:r>
          </a:p>
          <a:p>
            <a:pPr algn="l"/>
            <a:r>
              <a:rPr lang="en-US" b="1" dirty="0" smtClean="0">
                <a:solidFill>
                  <a:srgbClr val="FFFF00"/>
                </a:solidFill>
              </a:rPr>
              <a:t> </a:t>
            </a:r>
          </a:p>
          <a:p>
            <a:pPr algn="l"/>
            <a:r>
              <a:rPr lang="en-US" b="1" dirty="0" smtClean="0">
                <a:solidFill>
                  <a:srgbClr val="FFFF00"/>
                </a:solidFill>
              </a:rPr>
              <a:t>In subjects </a:t>
            </a:r>
            <a:r>
              <a:rPr lang="en-US" b="1" dirty="0">
                <a:solidFill>
                  <a:srgbClr val="FFFF00"/>
                </a:solidFill>
              </a:rPr>
              <a:t>whose BMD is low and who are not candidates </a:t>
            </a:r>
            <a:r>
              <a:rPr lang="en-US" b="1" dirty="0" smtClean="0">
                <a:solidFill>
                  <a:srgbClr val="FFFF00"/>
                </a:solidFill>
              </a:rPr>
              <a:t>for parathyroid </a:t>
            </a:r>
            <a:r>
              <a:rPr lang="en-US" b="1" dirty="0">
                <a:solidFill>
                  <a:srgbClr val="FFFF00"/>
                </a:solidFill>
              </a:rPr>
              <a:t>surgery, alendronate provides skeletal </a:t>
            </a:r>
            <a:r>
              <a:rPr lang="en-US" b="1" dirty="0" smtClean="0">
                <a:solidFill>
                  <a:srgbClr val="FFFF00"/>
                </a:solidFill>
              </a:rPr>
              <a:t>protection </a:t>
            </a:r>
            <a:r>
              <a:rPr lang="en-US" b="1" dirty="0">
                <a:solidFill>
                  <a:srgbClr val="FFFF00"/>
                </a:solidFill>
              </a:rPr>
              <a:t>and is a medical </a:t>
            </a:r>
            <a:r>
              <a:rPr lang="en-US" b="1" dirty="0" smtClean="0">
                <a:solidFill>
                  <a:srgbClr val="FFFF00"/>
                </a:solidFill>
              </a:rPr>
              <a:t>option.</a:t>
            </a:r>
          </a:p>
          <a:p>
            <a:pPr algn="l"/>
            <a:endParaRPr lang="en-US" b="1" dirty="0" smtClean="0">
              <a:solidFill>
                <a:srgbClr val="FFFF00"/>
              </a:solidFill>
            </a:endParaRPr>
          </a:p>
          <a:p>
            <a:pPr algn="l"/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</a:rPr>
              <a:t>There are currently </a:t>
            </a:r>
            <a:r>
              <a:rPr lang="en-US" b="1" dirty="0" smtClean="0">
                <a:solidFill>
                  <a:srgbClr val="FFFF00"/>
                </a:solidFill>
              </a:rPr>
              <a:t>no  fracture data with bisphosphonate therapy in PHPT</a:t>
            </a:r>
            <a:endParaRPr lang="fa-IR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11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Rectangle 2"/>
          <p:cNvSpPr/>
          <p:nvPr/>
        </p:nvSpPr>
        <p:spPr>
          <a:xfrm>
            <a:off x="107504" y="116632"/>
            <a:ext cx="88569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b="1" dirty="0" smtClean="0"/>
              <a:t> </a:t>
            </a:r>
            <a:r>
              <a:rPr lang="en-US" sz="2000" b="1" dirty="0"/>
              <a:t>Is therapy with </a:t>
            </a:r>
            <a:r>
              <a:rPr lang="en-US" sz="2000" b="1" dirty="0" err="1"/>
              <a:t>cinacalcet</a:t>
            </a:r>
            <a:r>
              <a:rPr lang="en-US" sz="2000" b="1" dirty="0"/>
              <a:t> </a:t>
            </a:r>
            <a:r>
              <a:rPr lang="en-US" sz="2000" b="1" dirty="0" smtClean="0"/>
              <a:t>effective and </a:t>
            </a:r>
            <a:r>
              <a:rPr lang="en-US" sz="2000" b="1" dirty="0"/>
              <a:t>safe in patients with PHPT across </a:t>
            </a:r>
            <a:r>
              <a:rPr lang="en-US" sz="2000" b="1" dirty="0" smtClean="0"/>
              <a:t>the spectrum </a:t>
            </a:r>
            <a:r>
              <a:rPr lang="en-US" sz="2000" b="1" dirty="0"/>
              <a:t>of serum calcium concentrations? Is </a:t>
            </a:r>
            <a:r>
              <a:rPr lang="en-US" sz="2000" b="1" dirty="0" smtClean="0"/>
              <a:t>it cost-effective</a:t>
            </a:r>
            <a:r>
              <a:rPr lang="en-US" sz="2000" b="1" dirty="0"/>
              <a:t>?</a:t>
            </a:r>
            <a:endParaRPr lang="fa-IR" sz="2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764704"/>
            <a:ext cx="9224809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900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Rectangle 2"/>
          <p:cNvSpPr/>
          <p:nvPr/>
        </p:nvSpPr>
        <p:spPr>
          <a:xfrm>
            <a:off x="107504" y="188640"/>
            <a:ext cx="66967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b="1" dirty="0"/>
              <a:t>Cost effectiveness</a:t>
            </a:r>
            <a:endParaRPr lang="fa-IR" sz="2000" b="1" dirty="0"/>
          </a:p>
        </p:txBody>
      </p:sp>
      <p:sp>
        <p:nvSpPr>
          <p:cNvPr id="4" name="Rectangle 3"/>
          <p:cNvSpPr/>
          <p:nvPr/>
        </p:nvSpPr>
        <p:spPr>
          <a:xfrm>
            <a:off x="24958" y="588640"/>
            <a:ext cx="90115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b="1" dirty="0" err="1">
                <a:solidFill>
                  <a:srgbClr val="FFFF00"/>
                </a:solidFill>
              </a:rPr>
              <a:t>Zanocco</a:t>
            </a:r>
            <a:r>
              <a:rPr lang="en-US" b="1" dirty="0">
                <a:solidFill>
                  <a:srgbClr val="FFFF00"/>
                </a:solidFill>
              </a:rPr>
              <a:t> et al (61) compared the cost-effectiveness </a:t>
            </a:r>
            <a:r>
              <a:rPr lang="en-US" b="1" dirty="0" smtClean="0">
                <a:solidFill>
                  <a:srgbClr val="FFFF00"/>
                </a:solidFill>
              </a:rPr>
              <a:t>of monitoring</a:t>
            </a:r>
            <a:r>
              <a:rPr lang="en-US" b="1" dirty="0">
                <a:solidFill>
                  <a:srgbClr val="FFFF00"/>
                </a:solidFill>
              </a:rPr>
              <a:t>, </a:t>
            </a:r>
            <a:r>
              <a:rPr lang="en-US" b="1" dirty="0" err="1">
                <a:solidFill>
                  <a:srgbClr val="FFFF00"/>
                </a:solidFill>
              </a:rPr>
              <a:t>parathyroidectomy</a:t>
            </a:r>
            <a:r>
              <a:rPr lang="en-US" b="1" dirty="0">
                <a:solidFill>
                  <a:srgbClr val="FFFF00"/>
                </a:solidFill>
              </a:rPr>
              <a:t>, or </a:t>
            </a:r>
            <a:r>
              <a:rPr lang="en-US" b="1" dirty="0" err="1">
                <a:solidFill>
                  <a:srgbClr val="FFFF00"/>
                </a:solidFill>
              </a:rPr>
              <a:t>cinacalcet</a:t>
            </a:r>
            <a:r>
              <a:rPr lang="en-US" b="1" dirty="0">
                <a:solidFill>
                  <a:srgbClr val="FFFF00"/>
                </a:solidFill>
              </a:rPr>
              <a:t> therapy in </a:t>
            </a:r>
            <a:r>
              <a:rPr lang="en-US" b="1" dirty="0" smtClean="0">
                <a:solidFill>
                  <a:srgbClr val="FFFF00"/>
                </a:solidFill>
              </a:rPr>
              <a:t>a hypothetical </a:t>
            </a:r>
            <a:r>
              <a:rPr lang="en-US" b="1" dirty="0">
                <a:solidFill>
                  <a:srgbClr val="FFFF00"/>
                </a:solidFill>
              </a:rPr>
              <a:t>60-year-old woman with asymptomatic</a:t>
            </a:r>
          </a:p>
          <a:p>
            <a:pPr algn="l"/>
            <a:r>
              <a:rPr lang="en-US" b="1" dirty="0">
                <a:solidFill>
                  <a:srgbClr val="FFFF00"/>
                </a:solidFill>
              </a:rPr>
              <a:t>PHPT and no indication for surgery according to the </a:t>
            </a:r>
            <a:r>
              <a:rPr lang="en-US" b="1" dirty="0" smtClean="0">
                <a:solidFill>
                  <a:srgbClr val="FFFF00"/>
                </a:solidFill>
              </a:rPr>
              <a:t>2002 criteria</a:t>
            </a:r>
            <a:endParaRPr lang="fa-IR" b="1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320" y="1628800"/>
            <a:ext cx="900017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b="1" dirty="0">
                <a:solidFill>
                  <a:srgbClr val="FFFF00"/>
                </a:solidFill>
              </a:rPr>
              <a:t>The cost of </a:t>
            </a:r>
            <a:r>
              <a:rPr lang="en-US" b="1" dirty="0" err="1">
                <a:solidFill>
                  <a:srgbClr val="FFFF00"/>
                </a:solidFill>
              </a:rPr>
              <a:t>cinacalcet</a:t>
            </a:r>
            <a:r>
              <a:rPr lang="en-US" b="1" dirty="0">
                <a:solidFill>
                  <a:srgbClr val="FFFF00"/>
                </a:solidFill>
              </a:rPr>
              <a:t> intervention was based </a:t>
            </a:r>
            <a:r>
              <a:rPr lang="en-US" b="1" dirty="0" smtClean="0">
                <a:solidFill>
                  <a:srgbClr val="FFFF00"/>
                </a:solidFill>
              </a:rPr>
              <a:t>on a </a:t>
            </a:r>
            <a:r>
              <a:rPr lang="en-US" b="1" dirty="0">
                <a:solidFill>
                  <a:srgbClr val="FFFF00"/>
                </a:solidFill>
              </a:rPr>
              <a:t>dose of 30 mg twice daily (total cost per year, </a:t>
            </a:r>
            <a:r>
              <a:rPr lang="en-US" b="1" dirty="0" smtClean="0">
                <a:solidFill>
                  <a:srgbClr val="FFFF00"/>
                </a:solidFill>
              </a:rPr>
              <a:t>about </a:t>
            </a:r>
            <a:r>
              <a:rPr lang="en-US" b="1" dirty="0" smtClean="0">
                <a:solidFill>
                  <a:srgbClr val="FFC000"/>
                </a:solidFill>
              </a:rPr>
              <a:t>$7095</a:t>
            </a:r>
            <a:r>
              <a:rPr lang="en-US" b="1" dirty="0">
                <a:solidFill>
                  <a:srgbClr val="FFFF00"/>
                </a:solidFill>
              </a:rPr>
              <a:t>). </a:t>
            </a:r>
            <a:r>
              <a:rPr lang="en-US" b="1" dirty="0" err="1">
                <a:solidFill>
                  <a:srgbClr val="FF0000"/>
                </a:solidFill>
              </a:rPr>
              <a:t>Parathyroidectomy</a:t>
            </a:r>
            <a:r>
              <a:rPr lang="en-US" b="1" dirty="0">
                <a:solidFill>
                  <a:srgbClr val="FF0000"/>
                </a:solidFill>
              </a:rPr>
              <a:t> was cost-effective</a:t>
            </a:r>
            <a:r>
              <a:rPr lang="en-US" b="1" dirty="0">
                <a:solidFill>
                  <a:srgbClr val="FFFF00"/>
                </a:solidFill>
              </a:rPr>
              <a:t>. </a:t>
            </a:r>
            <a:r>
              <a:rPr lang="en-US" b="1" dirty="0" smtClean="0">
                <a:solidFill>
                  <a:srgbClr val="FFFF00"/>
                </a:solidFill>
              </a:rPr>
              <a:t>Monitoring </a:t>
            </a:r>
            <a:r>
              <a:rPr lang="en-US" b="1" dirty="0">
                <a:solidFill>
                  <a:srgbClr val="FFFF00"/>
                </a:solidFill>
              </a:rPr>
              <a:t>was the least </a:t>
            </a:r>
            <a:r>
              <a:rPr lang="en-US" b="1" dirty="0" smtClean="0">
                <a:solidFill>
                  <a:srgbClr val="FFFF00"/>
                </a:solidFill>
              </a:rPr>
              <a:t> expensive but also least effective option</a:t>
            </a:r>
            <a:r>
              <a:rPr lang="en-US" b="1" dirty="0">
                <a:solidFill>
                  <a:srgbClr val="FFFF00"/>
                </a:solidFill>
              </a:rPr>
              <a:t>. </a:t>
            </a:r>
            <a:r>
              <a:rPr lang="en-US" b="1" dirty="0" err="1">
                <a:solidFill>
                  <a:srgbClr val="FFFF00"/>
                </a:solidFill>
              </a:rPr>
              <a:t>Cinacalcet</a:t>
            </a:r>
            <a:r>
              <a:rPr lang="en-US" b="1" dirty="0">
                <a:solidFill>
                  <a:srgbClr val="FFFF00"/>
                </a:solidFill>
              </a:rPr>
              <a:t> therapy would become cost effective </a:t>
            </a:r>
            <a:r>
              <a:rPr lang="en-US" b="1" dirty="0" smtClean="0">
                <a:solidFill>
                  <a:srgbClr val="FFFF00"/>
                </a:solidFill>
              </a:rPr>
              <a:t>if the </a:t>
            </a:r>
            <a:r>
              <a:rPr lang="en-US" b="1" dirty="0">
                <a:solidFill>
                  <a:srgbClr val="FFFF00"/>
                </a:solidFill>
              </a:rPr>
              <a:t>annual cost would be decreased to less than $</a:t>
            </a:r>
            <a:r>
              <a:rPr lang="en-US" b="1" dirty="0" smtClean="0">
                <a:solidFill>
                  <a:srgbClr val="FFFF00"/>
                </a:solidFill>
              </a:rPr>
              <a:t>221.</a:t>
            </a:r>
          </a:p>
          <a:p>
            <a:pPr algn="l"/>
            <a:endParaRPr lang="fa-IR" b="1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592" y="2996952"/>
            <a:ext cx="892389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Cinacalcet</a:t>
            </a:r>
            <a:r>
              <a:rPr lang="en-US" b="1" dirty="0" smtClean="0">
                <a:solidFill>
                  <a:srgbClr val="FFFF00"/>
                </a:solidFill>
              </a:rPr>
              <a:t>  approved </a:t>
            </a:r>
            <a:r>
              <a:rPr lang="en-US" b="1" dirty="0">
                <a:solidFill>
                  <a:srgbClr val="FFFF00"/>
                </a:solidFill>
              </a:rPr>
              <a:t>by </a:t>
            </a:r>
            <a:r>
              <a:rPr lang="en-US" b="1" dirty="0" smtClean="0">
                <a:solidFill>
                  <a:srgbClr val="FFFF00"/>
                </a:solidFill>
              </a:rPr>
              <a:t>the </a:t>
            </a:r>
            <a:r>
              <a:rPr lang="en-US" b="1" dirty="0" smtClean="0">
                <a:solidFill>
                  <a:srgbClr val="FFC000"/>
                </a:solidFill>
              </a:rPr>
              <a:t>EMA</a:t>
            </a:r>
            <a:r>
              <a:rPr lang="en-US" b="1" dirty="0" smtClean="0">
                <a:solidFill>
                  <a:srgbClr val="FFFF00"/>
                </a:solidFill>
              </a:rPr>
              <a:t>  </a:t>
            </a:r>
            <a:r>
              <a:rPr lang="en-US" b="1" dirty="0">
                <a:solidFill>
                  <a:srgbClr val="FFFF00"/>
                </a:solidFill>
              </a:rPr>
              <a:t>for patients in </a:t>
            </a:r>
            <a:r>
              <a:rPr lang="en-US" b="1" dirty="0" smtClean="0">
                <a:solidFill>
                  <a:srgbClr val="FFFF00"/>
                </a:solidFill>
              </a:rPr>
              <a:t>whom </a:t>
            </a:r>
            <a:r>
              <a:rPr lang="en-US" b="1" dirty="0" err="1" smtClean="0">
                <a:solidFill>
                  <a:srgbClr val="FFFF00"/>
                </a:solidFill>
              </a:rPr>
              <a:t>parathyroidectomy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</a:rPr>
              <a:t>is </a:t>
            </a:r>
            <a:r>
              <a:rPr lang="en-US" b="1" dirty="0" smtClean="0">
                <a:solidFill>
                  <a:srgbClr val="FFFF00"/>
                </a:solidFill>
              </a:rPr>
              <a:t>indicated</a:t>
            </a:r>
            <a:r>
              <a:rPr lang="en-US" b="1" dirty="0">
                <a:solidFill>
                  <a:srgbClr val="FFFF00"/>
                </a:solidFill>
              </a:rPr>
              <a:t>, </a:t>
            </a:r>
            <a:r>
              <a:rPr lang="en-US" b="1" dirty="0" smtClean="0">
                <a:solidFill>
                  <a:srgbClr val="FFFF00"/>
                </a:solidFill>
              </a:rPr>
              <a:t>for </a:t>
            </a:r>
            <a:r>
              <a:rPr lang="en-US" b="1" dirty="0">
                <a:solidFill>
                  <a:srgbClr val="FFFF00"/>
                </a:solidFill>
              </a:rPr>
              <a:t>calcium levels, but </a:t>
            </a:r>
            <a:r>
              <a:rPr lang="en-US" b="1" dirty="0" smtClean="0">
                <a:solidFill>
                  <a:srgbClr val="FFFF00"/>
                </a:solidFill>
              </a:rPr>
              <a:t>surgery </a:t>
            </a:r>
            <a:r>
              <a:rPr lang="en-US" b="1" dirty="0">
                <a:solidFill>
                  <a:srgbClr val="FFFF00"/>
                </a:solidFill>
              </a:rPr>
              <a:t>“is not clinically appropriate </a:t>
            </a:r>
            <a:r>
              <a:rPr lang="en-US" b="1" dirty="0" smtClean="0">
                <a:solidFill>
                  <a:srgbClr val="FFFF00"/>
                </a:solidFill>
              </a:rPr>
              <a:t>or contraindicated . </a:t>
            </a:r>
          </a:p>
          <a:p>
            <a:pPr algn="l"/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>
                <a:solidFill>
                  <a:srgbClr val="FFC000"/>
                </a:solidFill>
              </a:rPr>
              <a:t>FDA</a:t>
            </a:r>
            <a:r>
              <a:rPr lang="en-US" b="1" dirty="0">
                <a:solidFill>
                  <a:srgbClr val="FFFF00"/>
                </a:solidFill>
              </a:rPr>
              <a:t>-approved </a:t>
            </a:r>
            <a:r>
              <a:rPr lang="en-US" b="1" dirty="0" smtClean="0">
                <a:solidFill>
                  <a:srgbClr val="FFFF00"/>
                </a:solidFill>
              </a:rPr>
              <a:t> indication </a:t>
            </a:r>
            <a:r>
              <a:rPr lang="en-US" b="1" dirty="0">
                <a:solidFill>
                  <a:srgbClr val="FFFF00"/>
                </a:solidFill>
              </a:rPr>
              <a:t>for </a:t>
            </a:r>
            <a:r>
              <a:rPr lang="en-US" b="1" dirty="0" err="1" smtClean="0">
                <a:solidFill>
                  <a:srgbClr val="FFFF00"/>
                </a:solidFill>
              </a:rPr>
              <a:t>cinacalcet</a:t>
            </a:r>
            <a:r>
              <a:rPr lang="en-US" b="1" dirty="0" smtClean="0">
                <a:solidFill>
                  <a:srgbClr val="FFFF00"/>
                </a:solidFill>
              </a:rPr>
              <a:t> in </a:t>
            </a:r>
            <a:r>
              <a:rPr lang="en-US" b="1" dirty="0">
                <a:solidFill>
                  <a:srgbClr val="FFFF00"/>
                </a:solidFill>
              </a:rPr>
              <a:t>PHPT is for severe </a:t>
            </a:r>
            <a:r>
              <a:rPr lang="en-US" b="1" dirty="0" err="1">
                <a:solidFill>
                  <a:srgbClr val="FFFF00"/>
                </a:solidFill>
              </a:rPr>
              <a:t>hypercalcemia</a:t>
            </a:r>
            <a:r>
              <a:rPr lang="en-US" b="1" dirty="0">
                <a:solidFill>
                  <a:srgbClr val="FFFF00"/>
                </a:solidFill>
              </a:rPr>
              <a:t> in patients unable </a:t>
            </a:r>
            <a:r>
              <a:rPr lang="en-US" b="1" dirty="0" smtClean="0">
                <a:solidFill>
                  <a:srgbClr val="FFFF00"/>
                </a:solidFill>
              </a:rPr>
              <a:t>to undergo </a:t>
            </a:r>
            <a:r>
              <a:rPr lang="en-US" b="1" dirty="0" err="1">
                <a:solidFill>
                  <a:srgbClr val="FFFF00"/>
                </a:solidFill>
              </a:rPr>
              <a:t>parathyroidectomy</a:t>
            </a:r>
            <a:endParaRPr lang="fa-IR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15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Rectangle 2"/>
          <p:cNvSpPr/>
          <p:nvPr/>
        </p:nvSpPr>
        <p:spPr>
          <a:xfrm>
            <a:off x="4224" y="116632"/>
            <a:ext cx="91042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dirty="0" smtClean="0"/>
              <a:t> </a:t>
            </a:r>
            <a:r>
              <a:rPr lang="en-US" sz="2000" dirty="0"/>
              <a:t>Is therapy with </a:t>
            </a:r>
            <a:r>
              <a:rPr lang="en-US" sz="2000" dirty="0" err="1"/>
              <a:t>cinacalcet</a:t>
            </a:r>
            <a:r>
              <a:rPr lang="en-US" sz="2000" dirty="0"/>
              <a:t> effective </a:t>
            </a:r>
            <a:r>
              <a:rPr lang="en-US" sz="2000" dirty="0" smtClean="0"/>
              <a:t>in patients </a:t>
            </a:r>
            <a:r>
              <a:rPr lang="en-US" sz="2000" dirty="0"/>
              <a:t>with familial PHPT?</a:t>
            </a:r>
            <a:endParaRPr lang="fa-IR" sz="2000" dirty="0"/>
          </a:p>
        </p:txBody>
      </p:sp>
      <p:sp>
        <p:nvSpPr>
          <p:cNvPr id="4" name="Rectangle 3"/>
          <p:cNvSpPr/>
          <p:nvPr/>
        </p:nvSpPr>
        <p:spPr>
          <a:xfrm>
            <a:off x="107504" y="692696"/>
            <a:ext cx="8856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b="1" dirty="0">
                <a:solidFill>
                  <a:srgbClr val="FFFF00"/>
                </a:solidFill>
              </a:rPr>
              <a:t>Ten to 15% </a:t>
            </a:r>
            <a:r>
              <a:rPr lang="en-US" b="1" dirty="0" smtClean="0">
                <a:solidFill>
                  <a:srgbClr val="FFFF00"/>
                </a:solidFill>
              </a:rPr>
              <a:t>of </a:t>
            </a:r>
            <a:r>
              <a:rPr lang="en-US" b="1" dirty="0">
                <a:solidFill>
                  <a:srgbClr val="FFFF00"/>
                </a:solidFill>
              </a:rPr>
              <a:t>PHPT have an </a:t>
            </a:r>
            <a:r>
              <a:rPr lang="en-US" b="1" dirty="0" smtClean="0">
                <a:solidFill>
                  <a:srgbClr val="FFFF00"/>
                </a:solidFill>
              </a:rPr>
              <a:t>inherited form &amp; multi glandular  </a:t>
            </a:r>
            <a:r>
              <a:rPr lang="en-US" b="1" dirty="0">
                <a:solidFill>
                  <a:srgbClr val="FFFF00"/>
                </a:solidFill>
              </a:rPr>
              <a:t>disease </a:t>
            </a:r>
            <a:r>
              <a:rPr lang="en-US" b="1" dirty="0" smtClean="0">
                <a:solidFill>
                  <a:srgbClr val="FFFF00"/>
                </a:solidFill>
              </a:rPr>
              <a:t>.   </a:t>
            </a:r>
          </a:p>
          <a:p>
            <a:pPr algn="l"/>
            <a:r>
              <a:rPr lang="en-US" b="1" dirty="0" smtClean="0">
                <a:solidFill>
                  <a:srgbClr val="FFFF00"/>
                </a:solidFill>
              </a:rPr>
              <a:t>Familial </a:t>
            </a:r>
            <a:r>
              <a:rPr lang="en-US" b="1" dirty="0">
                <a:solidFill>
                  <a:srgbClr val="FFFF00"/>
                </a:solidFill>
              </a:rPr>
              <a:t>PHPT is usually treated surgically, but </a:t>
            </a:r>
            <a:r>
              <a:rPr lang="en-US" b="1" dirty="0" smtClean="0">
                <a:solidFill>
                  <a:srgbClr val="FFFF00"/>
                </a:solidFill>
              </a:rPr>
              <a:t>definitive cure </a:t>
            </a:r>
            <a:r>
              <a:rPr lang="en-US" b="1" dirty="0">
                <a:solidFill>
                  <a:srgbClr val="FFFF00"/>
                </a:solidFill>
              </a:rPr>
              <a:t>is </a:t>
            </a:r>
            <a:r>
              <a:rPr lang="en-US" b="1" dirty="0" smtClean="0">
                <a:solidFill>
                  <a:srgbClr val="FFFF00"/>
                </a:solidFill>
              </a:rPr>
              <a:t>often difficult.</a:t>
            </a:r>
            <a:endParaRPr lang="fa-IR" b="1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8868" y="1772816"/>
            <a:ext cx="88356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b="1" dirty="0" smtClean="0">
                <a:solidFill>
                  <a:srgbClr val="FFFF00"/>
                </a:solidFill>
              </a:rPr>
              <a:t>According to studies by </a:t>
            </a:r>
            <a:r>
              <a:rPr lang="en-US" b="1" dirty="0" err="1" smtClean="0">
                <a:solidFill>
                  <a:srgbClr val="FFFF00"/>
                </a:solidFill>
              </a:rPr>
              <a:t>Falchetti</a:t>
            </a:r>
            <a:r>
              <a:rPr lang="en-US" b="1" dirty="0" smtClean="0">
                <a:solidFill>
                  <a:srgbClr val="FFFF00"/>
                </a:solidFill>
              </a:rPr>
              <a:t>/ </a:t>
            </a:r>
            <a:r>
              <a:rPr lang="en-US" b="1" dirty="0" err="1" smtClean="0">
                <a:solidFill>
                  <a:srgbClr val="FFFF00"/>
                </a:solidFill>
              </a:rPr>
              <a:t>Moyes</a:t>
            </a:r>
            <a:r>
              <a:rPr lang="en-US" b="1" dirty="0" smtClean="0">
                <a:solidFill>
                  <a:srgbClr val="FFFF00"/>
                </a:solidFill>
              </a:rPr>
              <a:t>/</a:t>
            </a:r>
            <a:r>
              <a:rPr lang="en-US" b="1" dirty="0" err="1" smtClean="0">
                <a:solidFill>
                  <a:srgbClr val="FFFF00"/>
                </a:solidFill>
              </a:rPr>
              <a:t>Filopantri</a:t>
            </a:r>
            <a:r>
              <a:rPr lang="en-US" b="1" dirty="0" smtClean="0">
                <a:solidFill>
                  <a:srgbClr val="FFFF00"/>
                </a:solidFill>
              </a:rPr>
              <a:t> &amp; </a:t>
            </a:r>
            <a:r>
              <a:rPr lang="en-US" b="1" dirty="0" err="1" smtClean="0">
                <a:solidFill>
                  <a:srgbClr val="FFFF00"/>
                </a:solidFill>
              </a:rPr>
              <a:t>Sapoaro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</a:p>
          <a:p>
            <a:pPr algn="l"/>
            <a:r>
              <a:rPr lang="en-US" b="1" dirty="0" err="1" smtClean="0">
                <a:solidFill>
                  <a:srgbClr val="FFFF00"/>
                </a:solidFill>
              </a:rPr>
              <a:t>Cinacalcet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</a:rPr>
              <a:t>is effective in lowering serum calcium </a:t>
            </a:r>
            <a:r>
              <a:rPr lang="en-US" b="1" dirty="0" smtClean="0">
                <a:solidFill>
                  <a:srgbClr val="FFFF00"/>
                </a:solidFill>
              </a:rPr>
              <a:t>in </a:t>
            </a:r>
            <a:r>
              <a:rPr lang="en-US" b="1" dirty="0">
                <a:solidFill>
                  <a:srgbClr val="FFFF00"/>
                </a:solidFill>
              </a:rPr>
              <a:t>familial PHPT &amp;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</a:rPr>
              <a:t>is </a:t>
            </a:r>
            <a:r>
              <a:rPr lang="en-US" b="1" dirty="0" smtClean="0">
                <a:solidFill>
                  <a:srgbClr val="FFFF00"/>
                </a:solidFill>
              </a:rPr>
              <a:t>an option for patients with </a:t>
            </a:r>
            <a:r>
              <a:rPr lang="en-US" b="1" dirty="0">
                <a:solidFill>
                  <a:srgbClr val="FFFF00"/>
                </a:solidFill>
              </a:rPr>
              <a:t>persistent or recurrent </a:t>
            </a:r>
            <a:r>
              <a:rPr lang="en-US" b="1" dirty="0" err="1" smtClean="0">
                <a:solidFill>
                  <a:srgbClr val="FFFF00"/>
                </a:solidFill>
              </a:rPr>
              <a:t>hypercalcemia</a:t>
            </a:r>
            <a:r>
              <a:rPr lang="en-US" b="1" dirty="0" smtClean="0">
                <a:solidFill>
                  <a:srgbClr val="FFFF00"/>
                </a:solidFill>
              </a:rPr>
              <a:t> after </a:t>
            </a:r>
            <a:r>
              <a:rPr lang="en-US" b="1" dirty="0" err="1" smtClean="0">
                <a:solidFill>
                  <a:srgbClr val="FFFF00"/>
                </a:solidFill>
              </a:rPr>
              <a:t>parathyroidectomy</a:t>
            </a:r>
            <a:r>
              <a:rPr lang="en-US" b="1" dirty="0">
                <a:solidFill>
                  <a:srgbClr val="FFFF00"/>
                </a:solidFill>
              </a:rPr>
              <a:t>. </a:t>
            </a:r>
            <a:endParaRPr lang="en-US" b="1" dirty="0" smtClean="0">
              <a:solidFill>
                <a:srgbClr val="FFFF00"/>
              </a:solidFill>
            </a:endParaRPr>
          </a:p>
          <a:p>
            <a:pPr algn="l"/>
            <a:endParaRPr lang="en-US" b="1" dirty="0" smtClean="0">
              <a:solidFill>
                <a:srgbClr val="FFFF00"/>
              </a:solidFill>
            </a:endParaRPr>
          </a:p>
          <a:p>
            <a:pPr algn="l"/>
            <a:r>
              <a:rPr lang="en-US" b="1" dirty="0" smtClean="0">
                <a:solidFill>
                  <a:srgbClr val="FFFF00"/>
                </a:solidFill>
              </a:rPr>
              <a:t>It </a:t>
            </a:r>
            <a:r>
              <a:rPr lang="en-US" b="1" dirty="0">
                <a:solidFill>
                  <a:srgbClr val="FFFF00"/>
                </a:solidFill>
              </a:rPr>
              <a:t>is not recommended as </a:t>
            </a:r>
            <a:r>
              <a:rPr lang="en-US" b="1" dirty="0" smtClean="0">
                <a:solidFill>
                  <a:srgbClr val="FFFF00"/>
                </a:solidFill>
              </a:rPr>
              <a:t>initial therapy </a:t>
            </a:r>
            <a:r>
              <a:rPr lang="en-US" b="1" dirty="0">
                <a:solidFill>
                  <a:srgbClr val="FFFF00"/>
                </a:solidFill>
              </a:rPr>
              <a:t>for these patients. Surgery remains the best </a:t>
            </a:r>
            <a:r>
              <a:rPr lang="en-US" b="1" dirty="0" smtClean="0">
                <a:solidFill>
                  <a:srgbClr val="FFFF00"/>
                </a:solidFill>
              </a:rPr>
              <a:t>initial approach </a:t>
            </a:r>
            <a:r>
              <a:rPr lang="en-US" b="1" dirty="0">
                <a:solidFill>
                  <a:srgbClr val="FFFF00"/>
                </a:solidFill>
              </a:rPr>
              <a:t>for control of PHPT associated with </a:t>
            </a:r>
            <a:r>
              <a:rPr lang="en-US" b="1" dirty="0" smtClean="0">
                <a:solidFill>
                  <a:srgbClr val="FFFF00"/>
                </a:solidFill>
              </a:rPr>
              <a:t>familial syndromes</a:t>
            </a:r>
            <a:endParaRPr lang="fa-IR" b="1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520" y="3645024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b="1" dirty="0">
                <a:solidFill>
                  <a:srgbClr val="FFFF00"/>
                </a:solidFill>
              </a:rPr>
              <a:t>N</a:t>
            </a:r>
            <a:r>
              <a:rPr lang="en-US" b="1" dirty="0" smtClean="0">
                <a:solidFill>
                  <a:srgbClr val="FFFF00"/>
                </a:solidFill>
              </a:rPr>
              <a:t>o </a:t>
            </a:r>
            <a:r>
              <a:rPr lang="en-US" b="1" dirty="0">
                <a:solidFill>
                  <a:srgbClr val="FFFF00"/>
                </a:solidFill>
              </a:rPr>
              <a:t>evidence </a:t>
            </a:r>
            <a:r>
              <a:rPr lang="en-US" b="1" dirty="0" smtClean="0">
                <a:solidFill>
                  <a:srgbClr val="FFFF00"/>
                </a:solidFill>
              </a:rPr>
              <a:t>regarding the </a:t>
            </a:r>
            <a:r>
              <a:rPr lang="en-US" b="1" dirty="0">
                <a:solidFill>
                  <a:srgbClr val="FFFF00"/>
                </a:solidFill>
              </a:rPr>
              <a:t>safety </a:t>
            </a:r>
            <a:r>
              <a:rPr lang="en-US" b="1" dirty="0" smtClean="0">
                <a:solidFill>
                  <a:srgbClr val="FFFF00"/>
                </a:solidFill>
              </a:rPr>
              <a:t>of </a:t>
            </a:r>
            <a:r>
              <a:rPr lang="en-US" b="1" dirty="0" err="1">
                <a:solidFill>
                  <a:srgbClr val="FFFF00"/>
                </a:solidFill>
              </a:rPr>
              <a:t>cinacalcet</a:t>
            </a:r>
            <a:r>
              <a:rPr lang="en-US" b="1" dirty="0">
                <a:solidFill>
                  <a:srgbClr val="FFFF00"/>
                </a:solidFill>
              </a:rPr>
              <a:t> on the growth and function of </a:t>
            </a:r>
            <a:r>
              <a:rPr lang="en-US" b="1" dirty="0" smtClean="0">
                <a:solidFill>
                  <a:srgbClr val="FFFF00"/>
                </a:solidFill>
              </a:rPr>
              <a:t>the other </a:t>
            </a:r>
            <a:r>
              <a:rPr lang="en-US" b="1" dirty="0" err="1">
                <a:solidFill>
                  <a:srgbClr val="FFFF00"/>
                </a:solidFill>
              </a:rPr>
              <a:t>nonparathyroid</a:t>
            </a:r>
            <a:r>
              <a:rPr lang="en-US" b="1" dirty="0">
                <a:solidFill>
                  <a:srgbClr val="FFFF00"/>
                </a:solidFill>
              </a:rPr>
              <a:t> tumors in MEN1 and MEN2A </a:t>
            </a:r>
            <a:r>
              <a:rPr lang="en-US" b="1" dirty="0" smtClean="0">
                <a:solidFill>
                  <a:srgbClr val="FFFF00"/>
                </a:solidFill>
              </a:rPr>
              <a:t>and in HPT-jaw </a:t>
            </a:r>
            <a:r>
              <a:rPr lang="en-US" b="1" dirty="0">
                <a:solidFill>
                  <a:srgbClr val="FFFF00"/>
                </a:solidFill>
              </a:rPr>
              <a:t>tumor .</a:t>
            </a:r>
            <a:endParaRPr lang="fa-IR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44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504" y="1371546"/>
            <a:ext cx="8784976" cy="409342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l" rtl="0"/>
            <a:r>
              <a:rPr lang="fa-IR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smtClean="0"/>
              <a:t>Asymptomatic PHPT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smtClean="0">
                <a:solidFill>
                  <a:srgbClr val="FFFF00"/>
                </a:solidFill>
              </a:rPr>
              <a:t>dominant clinical phenotype of PHP (USA/EU)</a:t>
            </a:r>
          </a:p>
          <a:p>
            <a:pPr algn="l" rtl="0"/>
            <a:endParaRPr lang="en-US" sz="2000" b="1" dirty="0">
              <a:solidFill>
                <a:srgbClr val="FFFF00"/>
              </a:solidFill>
            </a:endParaRPr>
          </a:p>
          <a:p>
            <a:pPr algn="l" rtl="0"/>
            <a:r>
              <a:rPr lang="en-US" sz="2000" b="1" dirty="0" smtClean="0"/>
              <a:t>Nephrolithiasis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smtClean="0"/>
              <a:t> </a:t>
            </a:r>
            <a:r>
              <a:rPr lang="en-US" sz="2000" b="1" dirty="0">
                <a:solidFill>
                  <a:srgbClr val="FFFF00"/>
                </a:solidFill>
              </a:rPr>
              <a:t>most common overt complication </a:t>
            </a:r>
            <a:r>
              <a:rPr lang="en-US" sz="2000" b="1" dirty="0" smtClean="0">
                <a:solidFill>
                  <a:srgbClr val="FFFF00"/>
                </a:solidFill>
              </a:rPr>
              <a:t>,  </a:t>
            </a:r>
            <a:r>
              <a:rPr lang="en-US" sz="2000" b="1" dirty="0"/>
              <a:t>skeletal involvement </a:t>
            </a:r>
            <a:r>
              <a:rPr lang="en-US" sz="2000" b="1" dirty="0" smtClean="0"/>
              <a:t> </a:t>
            </a:r>
            <a:r>
              <a:rPr lang="en-US" sz="2000" b="1" dirty="0">
                <a:solidFill>
                  <a:srgbClr val="FFFF00"/>
                </a:solidFill>
              </a:rPr>
              <a:t>detected by 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>
                <a:solidFill>
                  <a:srgbClr val="FFFF00"/>
                </a:solidFill>
              </a:rPr>
              <a:t>(DXA), 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>
                <a:solidFill>
                  <a:srgbClr val="FFFF00"/>
                </a:solidFill>
              </a:rPr>
              <a:t>lumbar </a:t>
            </a:r>
            <a:r>
              <a:rPr lang="en-US" sz="2000" b="1" dirty="0" smtClean="0">
                <a:solidFill>
                  <a:srgbClr val="FFFF00"/>
                </a:solidFill>
              </a:rPr>
              <a:t>spine BMD </a:t>
            </a:r>
            <a:r>
              <a:rPr lang="en-US" sz="2000" b="1" dirty="0">
                <a:solidFill>
                  <a:srgbClr val="FFFF00"/>
                </a:solidFill>
              </a:rPr>
              <a:t>is relatively </a:t>
            </a:r>
            <a:r>
              <a:rPr lang="en-US" sz="2000" b="1" dirty="0" smtClean="0">
                <a:solidFill>
                  <a:srgbClr val="FFFF00"/>
                </a:solidFill>
              </a:rPr>
              <a:t>well preserved</a:t>
            </a:r>
          </a:p>
          <a:p>
            <a:pPr algn="l" rtl="0"/>
            <a:r>
              <a:rPr lang="en-US" sz="2000" b="1" dirty="0" smtClean="0">
                <a:solidFill>
                  <a:srgbClr val="FFFF00"/>
                </a:solidFill>
              </a:rPr>
              <a:t>whereas </a:t>
            </a:r>
            <a:r>
              <a:rPr lang="en-US" sz="2000" b="1" dirty="0">
                <a:solidFill>
                  <a:srgbClr val="FFFF00"/>
                </a:solidFill>
              </a:rPr>
              <a:t>the distal </a:t>
            </a:r>
            <a:r>
              <a:rPr lang="en-US" sz="2000" b="1" dirty="0" smtClean="0">
                <a:solidFill>
                  <a:srgbClr val="FFFF00"/>
                </a:solidFill>
              </a:rPr>
              <a:t>1/3 radius </a:t>
            </a:r>
            <a:r>
              <a:rPr lang="en-US" sz="2000" b="1" dirty="0">
                <a:solidFill>
                  <a:srgbClr val="FFFF00"/>
                </a:solidFill>
              </a:rPr>
              <a:t>is preferentially reduced </a:t>
            </a:r>
            <a:endParaRPr lang="en-US" sz="2000" b="1" dirty="0" smtClean="0">
              <a:solidFill>
                <a:srgbClr val="FFFF00"/>
              </a:solidFill>
            </a:endParaRPr>
          </a:p>
          <a:p>
            <a:pPr algn="l" rtl="0"/>
            <a:endParaRPr lang="en-US" sz="2000" b="1" dirty="0">
              <a:solidFill>
                <a:srgbClr val="FFFF00"/>
              </a:solidFill>
            </a:endParaRPr>
          </a:p>
          <a:p>
            <a:pPr algn="l" rtl="0"/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/>
              <a:t>N</a:t>
            </a:r>
            <a:r>
              <a:rPr lang="en-US" sz="2000" b="1" dirty="0" smtClean="0"/>
              <a:t>atural </a:t>
            </a:r>
            <a:r>
              <a:rPr lang="en-US" sz="2000" b="1" dirty="0"/>
              <a:t>history </a:t>
            </a:r>
            <a:r>
              <a:rPr lang="en-US" sz="2000" b="1" dirty="0">
                <a:solidFill>
                  <a:srgbClr val="FFFF00"/>
                </a:solidFill>
              </a:rPr>
              <a:t>: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>
                <a:solidFill>
                  <a:srgbClr val="FFFF00"/>
                </a:solidFill>
              </a:rPr>
              <a:t>long-term, but not indefinite, stability and </a:t>
            </a:r>
            <a:r>
              <a:rPr lang="en-US" sz="2000" b="1" dirty="0" smtClean="0">
                <a:solidFill>
                  <a:srgbClr val="FFFF00"/>
                </a:solidFill>
              </a:rPr>
              <a:t>increases in BMD at all sites by DXA, after successful </a:t>
            </a:r>
            <a:r>
              <a:rPr lang="en-US" sz="2000" b="1" dirty="0" err="1" smtClean="0">
                <a:solidFill>
                  <a:srgbClr val="FFFF00"/>
                </a:solidFill>
              </a:rPr>
              <a:t>parathyroidectomy</a:t>
            </a:r>
            <a:r>
              <a:rPr lang="en-US" sz="2000" b="1" dirty="0" smtClean="0">
                <a:solidFill>
                  <a:srgbClr val="FFFF00"/>
                </a:solidFill>
              </a:rPr>
              <a:t> (PTX) </a:t>
            </a:r>
          </a:p>
          <a:p>
            <a:pPr algn="l" rtl="0"/>
            <a:endParaRPr lang="en-US" sz="2000" b="1" dirty="0" smtClean="0">
              <a:solidFill>
                <a:srgbClr val="FFFF00"/>
              </a:solidFill>
            </a:endParaRPr>
          </a:p>
          <a:p>
            <a:pPr algn="l" rtl="0"/>
            <a:r>
              <a:rPr lang="en-US" sz="2000" b="1" dirty="0" smtClean="0">
                <a:solidFill>
                  <a:srgbClr val="FFFF00"/>
                </a:solidFill>
              </a:rPr>
              <a:t>Over </a:t>
            </a:r>
            <a:r>
              <a:rPr lang="en-US" sz="2000" b="1" dirty="0">
                <a:solidFill>
                  <a:srgbClr val="FFFF00"/>
                </a:solidFill>
              </a:rPr>
              <a:t>the past 10 years, </a:t>
            </a:r>
            <a:r>
              <a:rPr lang="en-US" sz="2000" b="1" dirty="0" smtClean="0">
                <a:solidFill>
                  <a:srgbClr val="FFFF00"/>
                </a:solidFill>
              </a:rPr>
              <a:t> emergence </a:t>
            </a:r>
            <a:r>
              <a:rPr lang="en-US" sz="2000" b="1" dirty="0">
                <a:solidFill>
                  <a:srgbClr val="FFFF00"/>
                </a:solidFill>
              </a:rPr>
              <a:t>of </a:t>
            </a:r>
            <a:r>
              <a:rPr lang="en-US" sz="2000" b="1" dirty="0" err="1">
                <a:solidFill>
                  <a:srgbClr val="FFFF00"/>
                </a:solidFill>
              </a:rPr>
              <a:t>normocalcemic</a:t>
            </a:r>
            <a:r>
              <a:rPr lang="en-US" sz="2000" b="1" dirty="0">
                <a:solidFill>
                  <a:srgbClr val="FFFF00"/>
                </a:solidFill>
              </a:rPr>
              <a:t> PHPT (</a:t>
            </a:r>
            <a:r>
              <a:rPr lang="en-US" sz="2000" b="1" dirty="0" smtClean="0"/>
              <a:t>NPHPT</a:t>
            </a:r>
            <a:r>
              <a:rPr lang="en-US" sz="2000" b="1" dirty="0" smtClean="0">
                <a:solidFill>
                  <a:srgbClr val="FFFF00"/>
                </a:solidFill>
              </a:rPr>
              <a:t>) USA</a:t>
            </a:r>
            <a:endParaRPr lang="en-US" sz="2000" b="1" dirty="0">
              <a:solidFill>
                <a:srgbClr val="FFFF00"/>
              </a:solidFill>
            </a:endParaRPr>
          </a:p>
          <a:p>
            <a:pPr algn="l" rtl="0"/>
            <a:endParaRPr lang="en-US" sz="2000" b="1" dirty="0" smtClean="0">
              <a:solidFill>
                <a:srgbClr val="FFFF00"/>
              </a:solidFill>
            </a:endParaRPr>
          </a:p>
          <a:p>
            <a:pPr algn="l" rtl="0"/>
            <a:endParaRPr lang="en-US" sz="2000" b="1" dirty="0" smtClean="0">
              <a:solidFill>
                <a:srgbClr val="FFFF00"/>
              </a:solidFill>
            </a:endParaRPr>
          </a:p>
          <a:p>
            <a:pPr algn="l" rtl="0"/>
            <a:endParaRPr lang="en-US" sz="2000" b="1" dirty="0" smtClean="0">
              <a:solidFill>
                <a:srgbClr val="FFFF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549411" y="-243408"/>
            <a:ext cx="8388424" cy="1727200"/>
          </a:xfrm>
        </p:spPr>
        <p:txBody>
          <a:bodyPr>
            <a:noAutofit/>
          </a:bodyPr>
          <a:lstStyle/>
          <a:p>
            <a:pPr marL="18288" indent="0" algn="l">
              <a:buNone/>
            </a:pPr>
            <a:r>
              <a:rPr lang="en-US" sz="2800" b="1" dirty="0" smtClean="0"/>
              <a:t> </a:t>
            </a:r>
            <a:r>
              <a:rPr lang="en-US" sz="2800" b="1" dirty="0"/>
              <a:t>Presentation </a:t>
            </a:r>
            <a:r>
              <a:rPr lang="en-US" sz="2800" b="1" dirty="0" smtClean="0"/>
              <a:t>and Natural History </a:t>
            </a:r>
            <a:endParaRPr lang="fa-IR" sz="2800" b="1" dirty="0"/>
          </a:p>
        </p:txBody>
      </p:sp>
    </p:spTree>
    <p:extLst>
      <p:ext uri="{BB962C8B-B14F-4D97-AF65-F5344CB8AC3E}">
        <p14:creationId xmlns:p14="http://schemas.microsoft.com/office/powerpoint/2010/main" val="111755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Rectangle 2"/>
          <p:cNvSpPr/>
          <p:nvPr/>
        </p:nvSpPr>
        <p:spPr>
          <a:xfrm>
            <a:off x="0" y="116632"/>
            <a:ext cx="89644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dirty="0" smtClean="0"/>
              <a:t> </a:t>
            </a:r>
            <a:r>
              <a:rPr lang="en-US" sz="2000" dirty="0"/>
              <a:t>Can </a:t>
            </a:r>
            <a:r>
              <a:rPr lang="en-US" sz="2000" dirty="0" err="1"/>
              <a:t>cinacalcet</a:t>
            </a:r>
            <a:r>
              <a:rPr lang="en-US" sz="2000" dirty="0"/>
              <a:t> and bisphosphonate </a:t>
            </a:r>
            <a:r>
              <a:rPr lang="en-US" sz="2000" dirty="0" smtClean="0"/>
              <a:t>be combined </a:t>
            </a:r>
            <a:r>
              <a:rPr lang="en-US" sz="2000" dirty="0"/>
              <a:t>in patients with PHPT?</a:t>
            </a:r>
            <a:endParaRPr lang="fa-IR" sz="2000" dirty="0"/>
          </a:p>
        </p:txBody>
      </p:sp>
      <p:sp>
        <p:nvSpPr>
          <p:cNvPr id="4" name="Rectangle 3"/>
          <p:cNvSpPr/>
          <p:nvPr/>
        </p:nvSpPr>
        <p:spPr>
          <a:xfrm>
            <a:off x="107504" y="1052736"/>
            <a:ext cx="885698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b="1" dirty="0" smtClean="0">
                <a:solidFill>
                  <a:srgbClr val="FFFF00"/>
                </a:solidFill>
              </a:rPr>
              <a:t>According to studies </a:t>
            </a:r>
            <a:r>
              <a:rPr lang="en-US" b="1" dirty="0" err="1" smtClean="0">
                <a:solidFill>
                  <a:srgbClr val="FFFF00"/>
                </a:solidFill>
              </a:rPr>
              <a:t>by:Faggiano</a:t>
            </a:r>
            <a:r>
              <a:rPr lang="en-US" b="1" dirty="0" smtClean="0">
                <a:solidFill>
                  <a:srgbClr val="FFFF00"/>
                </a:solidFill>
              </a:rPr>
              <a:t>/</a:t>
            </a:r>
            <a:r>
              <a:rPr lang="en-US" b="1" dirty="0" err="1" smtClean="0">
                <a:solidFill>
                  <a:srgbClr val="FFFF00"/>
                </a:solidFill>
              </a:rPr>
              <a:t>Cetani</a:t>
            </a:r>
            <a:r>
              <a:rPr lang="en-US" b="1" dirty="0" smtClean="0">
                <a:solidFill>
                  <a:srgbClr val="FFFF00"/>
                </a:solidFill>
              </a:rPr>
              <a:t>/</a:t>
            </a:r>
            <a:r>
              <a:rPr lang="en-US" b="1" dirty="0" err="1" smtClean="0">
                <a:solidFill>
                  <a:srgbClr val="FFFF00"/>
                </a:solidFill>
              </a:rPr>
              <a:t>Keutgen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</a:p>
          <a:p>
            <a:pPr algn="l"/>
            <a:endParaRPr lang="en-US" b="1" dirty="0" smtClean="0">
              <a:solidFill>
                <a:srgbClr val="FFFF00"/>
              </a:solidFill>
            </a:endParaRPr>
          </a:p>
          <a:p>
            <a:pPr algn="l"/>
            <a:r>
              <a:rPr lang="en-US" b="1" dirty="0" smtClean="0">
                <a:solidFill>
                  <a:srgbClr val="FFFF00"/>
                </a:solidFill>
              </a:rPr>
              <a:t>combination </a:t>
            </a:r>
            <a:r>
              <a:rPr lang="en-US" b="1" dirty="0">
                <a:solidFill>
                  <a:srgbClr val="FFFF00"/>
                </a:solidFill>
              </a:rPr>
              <a:t>therapy appears </a:t>
            </a:r>
            <a:r>
              <a:rPr lang="en-US" b="1" dirty="0" smtClean="0">
                <a:solidFill>
                  <a:srgbClr val="FFFF00"/>
                </a:solidFill>
              </a:rPr>
              <a:t>to achieve </a:t>
            </a:r>
            <a:r>
              <a:rPr lang="en-US" b="1" dirty="0">
                <a:solidFill>
                  <a:srgbClr val="FFFF00"/>
                </a:solidFill>
              </a:rPr>
              <a:t>both calcium-lowering effects of </a:t>
            </a:r>
            <a:r>
              <a:rPr lang="en-US" b="1" dirty="0" err="1">
                <a:solidFill>
                  <a:srgbClr val="FFFF00"/>
                </a:solidFill>
              </a:rPr>
              <a:t>cinacalcet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smtClean="0">
                <a:solidFill>
                  <a:srgbClr val="FFFF00"/>
                </a:solidFill>
              </a:rPr>
              <a:t>and stabilization </a:t>
            </a:r>
            <a:r>
              <a:rPr lang="en-US" b="1" dirty="0">
                <a:solidFill>
                  <a:srgbClr val="FFFF00"/>
                </a:solidFill>
              </a:rPr>
              <a:t>of BMD by bisphosphonate </a:t>
            </a:r>
            <a:r>
              <a:rPr lang="en-US" b="1" dirty="0" smtClean="0">
                <a:solidFill>
                  <a:srgbClr val="FFFF00"/>
                </a:solidFill>
              </a:rPr>
              <a:t>treatment.</a:t>
            </a:r>
          </a:p>
          <a:p>
            <a:pPr algn="l"/>
            <a:r>
              <a:rPr lang="en-US" b="1" dirty="0" smtClean="0">
                <a:solidFill>
                  <a:srgbClr val="FFFF00"/>
                </a:solidFill>
              </a:rPr>
              <a:t> </a:t>
            </a:r>
          </a:p>
          <a:p>
            <a:pPr algn="l"/>
            <a:r>
              <a:rPr lang="en-US" b="1" dirty="0" smtClean="0">
                <a:solidFill>
                  <a:srgbClr val="FFFF00"/>
                </a:solidFill>
              </a:rPr>
              <a:t>In subjects </a:t>
            </a:r>
            <a:r>
              <a:rPr lang="en-US" b="1" dirty="0">
                <a:solidFill>
                  <a:srgbClr val="FFFF00"/>
                </a:solidFill>
              </a:rPr>
              <a:t>with low BMD and serum calcium levels in </a:t>
            </a:r>
            <a:r>
              <a:rPr lang="en-US" b="1" dirty="0" smtClean="0">
                <a:solidFill>
                  <a:srgbClr val="FFFF00"/>
                </a:solidFill>
              </a:rPr>
              <a:t>the range </a:t>
            </a:r>
            <a:r>
              <a:rPr lang="en-US" b="1" dirty="0">
                <a:solidFill>
                  <a:srgbClr val="FFFF00"/>
                </a:solidFill>
              </a:rPr>
              <a:t>that is appropriate for </a:t>
            </a:r>
            <a:r>
              <a:rPr lang="en-US" b="1" dirty="0" err="1">
                <a:solidFill>
                  <a:srgbClr val="FFFF00"/>
                </a:solidFill>
              </a:rPr>
              <a:t>cinacalcet</a:t>
            </a:r>
            <a:r>
              <a:rPr lang="en-US" b="1" dirty="0">
                <a:solidFill>
                  <a:srgbClr val="FFFF00"/>
                </a:solidFill>
              </a:rPr>
              <a:t> use, </a:t>
            </a:r>
            <a:r>
              <a:rPr lang="en-US" b="1" dirty="0" smtClean="0">
                <a:solidFill>
                  <a:srgbClr val="FFFF00"/>
                </a:solidFill>
              </a:rPr>
              <a:t>combined therapy </a:t>
            </a:r>
            <a:r>
              <a:rPr lang="en-US" b="1" dirty="0">
                <a:solidFill>
                  <a:srgbClr val="FFFF00"/>
                </a:solidFill>
              </a:rPr>
              <a:t>could be </a:t>
            </a:r>
            <a:r>
              <a:rPr lang="en-US" b="1" dirty="0" smtClean="0">
                <a:solidFill>
                  <a:srgbClr val="FFFF00"/>
                </a:solidFill>
              </a:rPr>
              <a:t>beneficial</a:t>
            </a:r>
            <a:endParaRPr lang="fa-IR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97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Rectangle 2"/>
          <p:cNvSpPr/>
          <p:nvPr/>
        </p:nvSpPr>
        <p:spPr>
          <a:xfrm>
            <a:off x="107504" y="1412776"/>
            <a:ext cx="89289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600" b="1" dirty="0">
                <a:solidFill>
                  <a:srgbClr val="FFFF00"/>
                </a:solidFill>
              </a:rPr>
              <a:t>Guidelines for the Management of Asymptomatic</a:t>
            </a:r>
          </a:p>
          <a:p>
            <a:pPr algn="l"/>
            <a:r>
              <a:rPr lang="en-US" sz="3600" b="1" dirty="0">
                <a:solidFill>
                  <a:srgbClr val="FFFF00"/>
                </a:solidFill>
              </a:rPr>
              <a:t>Primary Hyperparathyroidism</a:t>
            </a:r>
            <a:endParaRPr lang="fa-IR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30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9781"/>
            <a:ext cx="8928992" cy="696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714979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 descr="25162665.pdf - Foxit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55" t="38853" r="26596" b="24060"/>
          <a:stretch/>
        </p:blipFill>
        <p:spPr>
          <a:xfrm>
            <a:off x="93623" y="44624"/>
            <a:ext cx="8956754" cy="6768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2018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" name="Picture 2" descr="25162665.pdf - Foxit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1" t="19425" r="50000"/>
          <a:stretch/>
        </p:blipFill>
        <p:spPr>
          <a:xfrm>
            <a:off x="107504" y="188640"/>
            <a:ext cx="8856984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48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9144000" cy="6669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44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76672"/>
            <a:ext cx="8933118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62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404664"/>
            <a:ext cx="84249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</a:rPr>
              <a:t>Patients who </a:t>
            </a:r>
            <a:r>
              <a:rPr lang="en-US" sz="2800" dirty="0" smtClean="0">
                <a:solidFill>
                  <a:srgbClr val="FFFF00"/>
                </a:solidFill>
              </a:rPr>
              <a:t>do not </a:t>
            </a:r>
            <a:r>
              <a:rPr lang="en-US" sz="2800" dirty="0">
                <a:solidFill>
                  <a:srgbClr val="FFFF00"/>
                </a:solidFill>
              </a:rPr>
              <a:t>meet any guidelines for surgery may </a:t>
            </a:r>
            <a:r>
              <a:rPr lang="en-US" sz="2800" dirty="0" smtClean="0">
                <a:solidFill>
                  <a:srgbClr val="FFFF00"/>
                </a:solidFill>
              </a:rPr>
              <a:t>appropriately undergo </a:t>
            </a:r>
            <a:r>
              <a:rPr lang="en-US" sz="2800" dirty="0">
                <a:solidFill>
                  <a:srgbClr val="FFFF00"/>
                </a:solidFill>
              </a:rPr>
              <a:t>parathyroid surgery as long as there are </a:t>
            </a:r>
            <a:r>
              <a:rPr lang="en-US" sz="2800" dirty="0" smtClean="0">
                <a:solidFill>
                  <a:srgbClr val="FFFF00"/>
                </a:solidFill>
              </a:rPr>
              <a:t>no medical </a:t>
            </a:r>
            <a:r>
              <a:rPr lang="en-US" sz="2800" dirty="0">
                <a:solidFill>
                  <a:srgbClr val="FFFF00"/>
                </a:solidFill>
              </a:rPr>
              <a:t>contraindications</a:t>
            </a:r>
            <a:endParaRPr lang="fa-IR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68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16632"/>
            <a:ext cx="4680520" cy="6308666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17652"/>
            <a:ext cx="4342710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07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Rectangle 2"/>
          <p:cNvSpPr/>
          <p:nvPr/>
        </p:nvSpPr>
        <p:spPr>
          <a:xfrm>
            <a:off x="251520" y="404664"/>
            <a:ext cx="864096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b="1" dirty="0" err="1" smtClean="0">
                <a:solidFill>
                  <a:srgbClr val="FFFF00"/>
                </a:solidFill>
              </a:rPr>
              <a:t>Confunded</a:t>
            </a:r>
            <a:r>
              <a:rPr lang="en-US" sz="2400" b="1" dirty="0" smtClean="0">
                <a:solidFill>
                  <a:srgbClr val="FFFF00"/>
                </a:solidFill>
              </a:rPr>
              <a:t> data about epidemiology </a:t>
            </a:r>
            <a:r>
              <a:rPr lang="en-US" sz="2400" b="1" dirty="0">
                <a:solidFill>
                  <a:srgbClr val="FFFF00"/>
                </a:solidFill>
              </a:rPr>
              <a:t>of </a:t>
            </a:r>
            <a:r>
              <a:rPr lang="en-US" sz="2400" b="1" dirty="0" smtClean="0">
                <a:solidFill>
                  <a:srgbClr val="FFFF00"/>
                </a:solidFill>
              </a:rPr>
              <a:t>NPHPT due to different method for </a:t>
            </a:r>
            <a:r>
              <a:rPr lang="en-US" sz="2400" b="1" dirty="0" err="1" smtClean="0">
                <a:solidFill>
                  <a:srgbClr val="FFFF00"/>
                </a:solidFill>
              </a:rPr>
              <a:t>exclution</a:t>
            </a:r>
            <a:r>
              <a:rPr lang="en-US" sz="2400" b="1" dirty="0" smtClean="0">
                <a:solidFill>
                  <a:srgbClr val="FFFF00"/>
                </a:solidFill>
              </a:rPr>
              <a:t> of 2ry HPT </a:t>
            </a:r>
          </a:p>
          <a:p>
            <a:pPr algn="l"/>
            <a:r>
              <a:rPr lang="en-US" sz="2400" b="1" dirty="0" smtClean="0">
                <a:solidFill>
                  <a:srgbClr val="FFFF00"/>
                </a:solidFill>
              </a:rPr>
              <a:t> </a:t>
            </a:r>
          </a:p>
          <a:p>
            <a:pPr algn="l"/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>
                <a:solidFill>
                  <a:srgbClr val="FFFF00"/>
                </a:solidFill>
              </a:rPr>
              <a:t>There have been very limited new </a:t>
            </a:r>
            <a:r>
              <a:rPr lang="en-US" sz="2400" b="1" dirty="0" smtClean="0">
                <a:solidFill>
                  <a:srgbClr val="FFFF00"/>
                </a:solidFill>
              </a:rPr>
              <a:t>data adding </a:t>
            </a:r>
            <a:r>
              <a:rPr lang="en-US" sz="2400" b="1" dirty="0">
                <a:solidFill>
                  <a:srgbClr val="FFFF00"/>
                </a:solidFill>
              </a:rPr>
              <a:t>to the literature on the presentation </a:t>
            </a:r>
            <a:r>
              <a:rPr lang="en-US" sz="2400" b="1" dirty="0" smtClean="0">
                <a:solidFill>
                  <a:srgbClr val="FFFF00"/>
                </a:solidFill>
              </a:rPr>
              <a:t>of </a:t>
            </a:r>
            <a:r>
              <a:rPr lang="en-US" sz="2400" b="1" dirty="0">
                <a:solidFill>
                  <a:srgbClr val="FFFF00"/>
                </a:solidFill>
              </a:rPr>
              <a:t>this </a:t>
            </a:r>
            <a:r>
              <a:rPr lang="en-US" sz="2400" b="1" dirty="0" smtClean="0">
                <a:solidFill>
                  <a:srgbClr val="FFFF00"/>
                </a:solidFill>
              </a:rPr>
              <a:t>variant of </a:t>
            </a:r>
            <a:r>
              <a:rPr lang="en-US" sz="2400" b="1" dirty="0">
                <a:solidFill>
                  <a:srgbClr val="FFFF00"/>
                </a:solidFill>
              </a:rPr>
              <a:t>PHP</a:t>
            </a:r>
          </a:p>
          <a:p>
            <a:pPr algn="l"/>
            <a:endParaRPr lang="fa-IR" sz="3200" b="1" dirty="0" smtClean="0">
              <a:solidFill>
                <a:srgbClr val="FFFF00"/>
              </a:solidFill>
            </a:endParaRPr>
          </a:p>
          <a:p>
            <a:pPr algn="l"/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>
                <a:solidFill>
                  <a:srgbClr val="FFFF00"/>
                </a:solidFill>
              </a:rPr>
              <a:t>N</a:t>
            </a:r>
            <a:r>
              <a:rPr lang="en-US" sz="2400" b="1" dirty="0" smtClean="0">
                <a:solidFill>
                  <a:srgbClr val="FFFF00"/>
                </a:solidFill>
              </a:rPr>
              <a:t>eed </a:t>
            </a:r>
            <a:r>
              <a:rPr lang="en-US" sz="2400" b="1" dirty="0">
                <a:solidFill>
                  <a:srgbClr val="FFFF00"/>
                </a:solidFill>
              </a:rPr>
              <a:t>for research on the effect of NPHPT </a:t>
            </a:r>
            <a:r>
              <a:rPr lang="en-US" sz="2400" b="1" dirty="0" smtClean="0">
                <a:solidFill>
                  <a:srgbClr val="FFFF00"/>
                </a:solidFill>
              </a:rPr>
              <a:t>on classical </a:t>
            </a:r>
            <a:r>
              <a:rPr lang="en-US" sz="2400" b="1" dirty="0">
                <a:solidFill>
                  <a:srgbClr val="FFFF00"/>
                </a:solidFill>
              </a:rPr>
              <a:t>and </a:t>
            </a:r>
            <a:r>
              <a:rPr lang="en-US" sz="2400" b="1" dirty="0" err="1">
                <a:solidFill>
                  <a:srgbClr val="FFFF00"/>
                </a:solidFill>
              </a:rPr>
              <a:t>nonclassical</a:t>
            </a:r>
            <a:r>
              <a:rPr lang="en-US" sz="2400" b="1" dirty="0">
                <a:solidFill>
                  <a:srgbClr val="FFFF00"/>
                </a:solidFill>
              </a:rPr>
              <a:t> target organs of the </a:t>
            </a:r>
            <a:r>
              <a:rPr lang="en-US" sz="2400" b="1" dirty="0" err="1" smtClean="0">
                <a:solidFill>
                  <a:srgbClr val="FFFF00"/>
                </a:solidFill>
              </a:rPr>
              <a:t>hyperparathyroid</a:t>
            </a:r>
            <a:r>
              <a:rPr lang="en-US" sz="2400" b="1" dirty="0" smtClean="0">
                <a:solidFill>
                  <a:srgbClr val="FFFF00"/>
                </a:solidFill>
              </a:rPr>
              <a:t> process</a:t>
            </a:r>
          </a:p>
        </p:txBody>
      </p:sp>
    </p:spTree>
    <p:extLst>
      <p:ext uri="{BB962C8B-B14F-4D97-AF65-F5344CB8AC3E}">
        <p14:creationId xmlns:p14="http://schemas.microsoft.com/office/powerpoint/2010/main" val="341348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Rectangle 2"/>
          <p:cNvSpPr/>
          <p:nvPr/>
        </p:nvSpPr>
        <p:spPr>
          <a:xfrm>
            <a:off x="251520" y="476672"/>
            <a:ext cx="842493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b="1" dirty="0"/>
              <a:t>Question 1: Does new information about </a:t>
            </a:r>
            <a:r>
              <a:rPr lang="en-US" sz="2400" b="1" dirty="0" smtClean="0"/>
              <a:t>the natural </a:t>
            </a:r>
            <a:r>
              <a:rPr lang="en-US" sz="2400" b="1" dirty="0"/>
              <a:t>history of asymptomatic PHPT (</a:t>
            </a:r>
            <a:r>
              <a:rPr lang="en-US" sz="2400" b="1" dirty="0" smtClean="0"/>
              <a:t>both </a:t>
            </a:r>
            <a:r>
              <a:rPr lang="en-US" sz="2400" b="1" dirty="0" err="1" smtClean="0"/>
              <a:t>hypercalcemic</a:t>
            </a:r>
            <a:r>
              <a:rPr lang="en-US" sz="2400" b="1" dirty="0" smtClean="0"/>
              <a:t> </a:t>
            </a:r>
            <a:r>
              <a:rPr lang="en-US" sz="2400" b="1" dirty="0"/>
              <a:t>and </a:t>
            </a:r>
            <a:r>
              <a:rPr lang="en-US" sz="2400" b="1" dirty="0" err="1"/>
              <a:t>normocalcemic</a:t>
            </a:r>
            <a:r>
              <a:rPr lang="en-US" sz="2400" b="1" dirty="0"/>
              <a:t>) help </a:t>
            </a:r>
            <a:r>
              <a:rPr lang="en-US" sz="2400" b="1" dirty="0" smtClean="0"/>
              <a:t>to determine </a:t>
            </a:r>
            <a:r>
              <a:rPr lang="en-US" sz="2400" b="1" dirty="0"/>
              <a:t>when surgical therapy is appropriate </a:t>
            </a:r>
            <a:r>
              <a:rPr lang="en-US" sz="2400" b="1" dirty="0" smtClean="0"/>
              <a:t>in each </a:t>
            </a:r>
            <a:r>
              <a:rPr lang="en-US" sz="2400" b="1" dirty="0"/>
              <a:t>variant of the  </a:t>
            </a:r>
            <a:r>
              <a:rPr lang="en-US" sz="2400" b="1" dirty="0" smtClean="0"/>
              <a:t>Disease</a:t>
            </a:r>
          </a:p>
          <a:p>
            <a:pPr algn="l"/>
            <a:endParaRPr lang="en-US" sz="2400" b="1" dirty="0" smtClean="0">
              <a:solidFill>
                <a:srgbClr val="FFFF00"/>
              </a:solidFill>
            </a:endParaRPr>
          </a:p>
          <a:p>
            <a:pPr algn="l"/>
            <a:r>
              <a:rPr lang="en-US" sz="2400" b="1" dirty="0">
                <a:solidFill>
                  <a:srgbClr val="FF0000"/>
                </a:solidFill>
              </a:rPr>
              <a:t>Response: No</a:t>
            </a:r>
            <a:r>
              <a:rPr lang="en-US" sz="2400" b="1" dirty="0">
                <a:solidFill>
                  <a:srgbClr val="FFFF00"/>
                </a:solidFill>
              </a:rPr>
              <a:t>. There is no new information on the </a:t>
            </a:r>
            <a:r>
              <a:rPr lang="en-US" sz="2400" b="1" dirty="0" smtClean="0">
                <a:solidFill>
                  <a:srgbClr val="FFFF00"/>
                </a:solidFill>
              </a:rPr>
              <a:t>natural </a:t>
            </a:r>
            <a:r>
              <a:rPr lang="en-US" sz="2400" b="1" dirty="0">
                <a:solidFill>
                  <a:srgbClr val="FFFF00"/>
                </a:solidFill>
              </a:rPr>
              <a:t>history of PHPT that clarifies when surgical </a:t>
            </a:r>
            <a:r>
              <a:rPr lang="en-US" sz="2400" b="1" dirty="0" smtClean="0">
                <a:solidFill>
                  <a:srgbClr val="FFFF00"/>
                </a:solidFill>
              </a:rPr>
              <a:t>therapy is </a:t>
            </a:r>
            <a:r>
              <a:rPr lang="en-US" sz="2400" b="1" dirty="0">
                <a:solidFill>
                  <a:srgbClr val="FFFF00"/>
                </a:solidFill>
              </a:rPr>
              <a:t>appropriate in either </a:t>
            </a:r>
            <a:r>
              <a:rPr lang="en-US" sz="2400" b="1" dirty="0" err="1" smtClean="0">
                <a:solidFill>
                  <a:srgbClr val="FFFF00"/>
                </a:solidFill>
              </a:rPr>
              <a:t>hypercalcemic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>
                <a:solidFill>
                  <a:srgbClr val="FFFF00"/>
                </a:solidFill>
              </a:rPr>
              <a:t>or </a:t>
            </a:r>
            <a:r>
              <a:rPr lang="en-US" sz="2400" b="1" dirty="0" err="1" smtClean="0">
                <a:solidFill>
                  <a:srgbClr val="FFFF00"/>
                </a:solidFill>
              </a:rPr>
              <a:t>normocalcemic</a:t>
            </a:r>
            <a:r>
              <a:rPr lang="en-US" sz="2400" b="1" dirty="0" smtClean="0">
                <a:solidFill>
                  <a:srgbClr val="FFFF00"/>
                </a:solidFill>
              </a:rPr>
              <a:t> variants </a:t>
            </a:r>
            <a:r>
              <a:rPr lang="en-US" sz="2400" b="1" dirty="0">
                <a:solidFill>
                  <a:srgbClr val="FFFF00"/>
                </a:solidFill>
              </a:rPr>
              <a:t>of the </a:t>
            </a:r>
            <a:r>
              <a:rPr lang="en-US" sz="2400" b="1" dirty="0" smtClean="0">
                <a:solidFill>
                  <a:srgbClr val="FFFF00"/>
                </a:solidFill>
              </a:rPr>
              <a:t>disease</a:t>
            </a:r>
          </a:p>
          <a:p>
            <a:pPr algn="l"/>
            <a:endParaRPr lang="en-US" sz="2400" b="1" dirty="0">
              <a:solidFill>
                <a:srgbClr val="FFFF00"/>
              </a:solidFill>
            </a:endParaRPr>
          </a:p>
          <a:p>
            <a:pPr algn="l"/>
            <a:r>
              <a:rPr lang="en-US" sz="2400" b="1" dirty="0" smtClean="0">
                <a:solidFill>
                  <a:srgbClr val="FFFF00"/>
                </a:solidFill>
              </a:rPr>
              <a:t>Although </a:t>
            </a:r>
            <a:r>
              <a:rPr lang="en-US" sz="2400" b="1" dirty="0">
                <a:solidFill>
                  <a:srgbClr val="FFFF00"/>
                </a:solidFill>
              </a:rPr>
              <a:t>many physicians are approaching </a:t>
            </a:r>
            <a:r>
              <a:rPr lang="en-US" sz="2400" b="1" dirty="0" smtClean="0">
                <a:solidFill>
                  <a:srgbClr val="FFFF00"/>
                </a:solidFill>
              </a:rPr>
              <a:t>management decisions </a:t>
            </a:r>
            <a:r>
              <a:rPr lang="en-US" sz="2400" b="1" dirty="0">
                <a:solidFill>
                  <a:srgbClr val="FFFF00"/>
                </a:solidFill>
              </a:rPr>
              <a:t>in NPHPT in a manner similar to </a:t>
            </a:r>
            <a:r>
              <a:rPr lang="en-US" sz="2400" b="1" dirty="0" smtClean="0">
                <a:solidFill>
                  <a:srgbClr val="FFFF00"/>
                </a:solidFill>
              </a:rPr>
              <a:t>asymptomatic PHPT</a:t>
            </a:r>
            <a:r>
              <a:rPr lang="en-US" sz="2400" b="1" dirty="0">
                <a:solidFill>
                  <a:srgbClr val="FFFF00"/>
                </a:solidFill>
              </a:rPr>
              <a:t>, evidence-based guidelines are lacking</a:t>
            </a:r>
            <a:endParaRPr lang="fa-IR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19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Rectangle 2"/>
          <p:cNvSpPr/>
          <p:nvPr/>
        </p:nvSpPr>
        <p:spPr>
          <a:xfrm>
            <a:off x="467544" y="404664"/>
            <a:ext cx="828092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b="1" dirty="0" smtClean="0"/>
              <a:t>  Geographic Differences in </a:t>
            </a:r>
            <a:r>
              <a:rPr lang="en-US" sz="2400" b="1" dirty="0"/>
              <a:t>the </a:t>
            </a:r>
            <a:r>
              <a:rPr lang="en-US" sz="2400" b="1" dirty="0" err="1" smtClean="0"/>
              <a:t>ClinicalPresentation</a:t>
            </a:r>
            <a:r>
              <a:rPr lang="en-US" sz="2400" b="1" dirty="0" smtClean="0"/>
              <a:t> </a:t>
            </a:r>
          </a:p>
          <a:p>
            <a:pPr algn="l"/>
            <a:endParaRPr lang="en-US" sz="2400" b="1" dirty="0">
              <a:solidFill>
                <a:srgbClr val="FFFF00"/>
              </a:solidFill>
            </a:endParaRPr>
          </a:p>
          <a:p>
            <a:pPr algn="l"/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smtClean="0">
                <a:solidFill>
                  <a:srgbClr val="FFFF00"/>
                </a:solidFill>
              </a:rPr>
              <a:t> In a study in Southern </a:t>
            </a:r>
            <a:r>
              <a:rPr lang="en-US" sz="2400" b="1" dirty="0">
                <a:solidFill>
                  <a:srgbClr val="FFFF00"/>
                </a:solidFill>
              </a:rPr>
              <a:t>California </a:t>
            </a:r>
            <a:r>
              <a:rPr lang="en-US" sz="2400" b="1" dirty="0" smtClean="0">
                <a:solidFill>
                  <a:srgbClr val="FFFF00"/>
                </a:solidFill>
              </a:rPr>
              <a:t>(covering </a:t>
            </a:r>
            <a:r>
              <a:rPr lang="en-US" sz="2400" b="1" dirty="0">
                <a:solidFill>
                  <a:srgbClr val="FFFF00"/>
                </a:solidFill>
              </a:rPr>
              <a:t>3.5 million enrollees) </a:t>
            </a:r>
            <a:r>
              <a:rPr lang="en-US" sz="2400" b="1" dirty="0" smtClean="0">
                <a:solidFill>
                  <a:srgbClr val="FFFF00"/>
                </a:solidFill>
              </a:rPr>
              <a:t>, </a:t>
            </a:r>
            <a:r>
              <a:rPr lang="en-US" sz="2400" b="1" dirty="0">
                <a:solidFill>
                  <a:srgbClr val="FFFF00"/>
                </a:solidFill>
              </a:rPr>
              <a:t>the </a:t>
            </a:r>
            <a:r>
              <a:rPr lang="en-US" sz="2400" b="1" dirty="0" smtClean="0">
                <a:solidFill>
                  <a:srgbClr val="FFFF00"/>
                </a:solidFill>
              </a:rPr>
              <a:t>incidence of </a:t>
            </a:r>
            <a:r>
              <a:rPr lang="en-US" sz="2400" b="1" dirty="0">
                <a:solidFill>
                  <a:srgbClr val="FFFF00"/>
                </a:solidFill>
              </a:rPr>
              <a:t>PHPT varied from 34 –120 per 100 000 </a:t>
            </a:r>
            <a:r>
              <a:rPr lang="en-US" sz="2400" b="1" dirty="0" smtClean="0">
                <a:solidFill>
                  <a:srgbClr val="FFFF00"/>
                </a:solidFill>
              </a:rPr>
              <a:t>person-years, with </a:t>
            </a:r>
            <a:r>
              <a:rPr lang="en-US" sz="2400" b="1" dirty="0">
                <a:solidFill>
                  <a:srgbClr val="FFFF00"/>
                </a:solidFill>
              </a:rPr>
              <a:t>a mean of 66 per 100 000 person-years in </a:t>
            </a:r>
            <a:r>
              <a:rPr lang="en-US" sz="2400" b="1" dirty="0" smtClean="0">
                <a:solidFill>
                  <a:srgbClr val="FFFF00"/>
                </a:solidFill>
              </a:rPr>
              <a:t>women, and </a:t>
            </a:r>
            <a:r>
              <a:rPr lang="en-US" sz="2400" b="1" dirty="0">
                <a:solidFill>
                  <a:srgbClr val="FFFF00"/>
                </a:solidFill>
              </a:rPr>
              <a:t>from 13 to 36 per 100 000 person-years in men. </a:t>
            </a:r>
            <a:endParaRPr lang="en-US" sz="2400" b="1" dirty="0" smtClean="0">
              <a:solidFill>
                <a:srgbClr val="FFFF00"/>
              </a:solidFill>
            </a:endParaRPr>
          </a:p>
          <a:p>
            <a:pPr algn="l"/>
            <a:endParaRPr lang="en-US" sz="2400" b="1" dirty="0">
              <a:solidFill>
                <a:srgbClr val="FFFF00"/>
              </a:solidFill>
            </a:endParaRPr>
          </a:p>
          <a:p>
            <a:pPr algn="l"/>
            <a:r>
              <a:rPr lang="en-US" sz="2400" b="1" dirty="0" smtClean="0">
                <a:solidFill>
                  <a:srgbClr val="FFFF00"/>
                </a:solidFill>
              </a:rPr>
              <a:t>The incidence </a:t>
            </a:r>
            <a:r>
              <a:rPr lang="en-US" sz="2400" b="1" dirty="0">
                <a:solidFill>
                  <a:srgbClr val="FFFF00"/>
                </a:solidFill>
              </a:rPr>
              <a:t>increased with advancing age, and was </a:t>
            </a:r>
            <a:r>
              <a:rPr lang="en-US" sz="2400" b="1" dirty="0" smtClean="0">
                <a:solidFill>
                  <a:srgbClr val="FFFF00"/>
                </a:solidFill>
              </a:rPr>
              <a:t>highest in </a:t>
            </a:r>
            <a:r>
              <a:rPr lang="en-US" sz="2400" b="1" dirty="0">
                <a:solidFill>
                  <a:srgbClr val="FFFF00"/>
                </a:solidFill>
              </a:rPr>
              <a:t>blacks, followed by whites, with rates for </a:t>
            </a:r>
            <a:r>
              <a:rPr lang="en-US" sz="2400" b="1" dirty="0" err="1" smtClean="0">
                <a:solidFill>
                  <a:srgbClr val="FFFF00"/>
                </a:solidFill>
              </a:rPr>
              <a:t>Asians,Hispanics</a:t>
            </a:r>
            <a:r>
              <a:rPr lang="en-US" sz="2400" b="1" dirty="0">
                <a:solidFill>
                  <a:srgbClr val="FFFF00"/>
                </a:solidFill>
              </a:rPr>
              <a:t>, and other races lower than for </a:t>
            </a:r>
            <a:r>
              <a:rPr lang="en-US" sz="2400" b="1" dirty="0" smtClean="0">
                <a:solidFill>
                  <a:srgbClr val="FFFF00"/>
                </a:solidFill>
              </a:rPr>
              <a:t>whites</a:t>
            </a:r>
          </a:p>
          <a:p>
            <a:pPr algn="l"/>
            <a:endParaRPr lang="en-US" sz="2400" b="1" dirty="0">
              <a:solidFill>
                <a:srgbClr val="FFFF00"/>
              </a:solidFill>
            </a:endParaRPr>
          </a:p>
          <a:p>
            <a:pPr algn="l"/>
            <a:r>
              <a:rPr lang="en-US" sz="2400" b="1" dirty="0" smtClean="0">
                <a:solidFill>
                  <a:srgbClr val="FFFF00"/>
                </a:solidFill>
              </a:rPr>
              <a:t> The prevalence </a:t>
            </a:r>
            <a:r>
              <a:rPr lang="en-US" sz="2400" b="1" dirty="0">
                <a:solidFill>
                  <a:srgbClr val="FFFF00"/>
                </a:solidFill>
              </a:rPr>
              <a:t>of PHPT tripled during the study </a:t>
            </a:r>
            <a:r>
              <a:rPr lang="en-US" sz="2400" b="1" dirty="0" smtClean="0">
                <a:solidFill>
                  <a:srgbClr val="FFFF00"/>
                </a:solidFill>
              </a:rPr>
              <a:t>period</a:t>
            </a:r>
            <a:endParaRPr lang="en-US" sz="2400" b="1" dirty="0">
              <a:solidFill>
                <a:srgbClr val="FFFF00"/>
              </a:solidFill>
            </a:endParaRPr>
          </a:p>
          <a:p>
            <a:pPr algn="l"/>
            <a:r>
              <a:rPr lang="en-US" sz="2400" b="1" dirty="0">
                <a:solidFill>
                  <a:srgbClr val="FFFF00"/>
                </a:solidFill>
              </a:rPr>
              <a:t>(1995–2010),</a:t>
            </a:r>
            <a:endParaRPr lang="fa-IR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38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7944" y="-1107504"/>
            <a:ext cx="7543800" cy="914400"/>
          </a:xfrm>
        </p:spPr>
        <p:txBody>
          <a:bodyPr/>
          <a:lstStyle/>
          <a:p>
            <a:endParaRPr lang="fa-IR"/>
          </a:p>
        </p:txBody>
      </p:sp>
      <p:sp>
        <p:nvSpPr>
          <p:cNvPr id="3" name="Rectangle 2"/>
          <p:cNvSpPr/>
          <p:nvPr/>
        </p:nvSpPr>
        <p:spPr>
          <a:xfrm>
            <a:off x="315622" y="260648"/>
            <a:ext cx="64807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dirty="0" smtClean="0"/>
              <a:t>Europe</a:t>
            </a:r>
          </a:p>
          <a:p>
            <a:pPr algn="l"/>
            <a:endParaRPr lang="fa-IR" sz="2800" dirty="0"/>
          </a:p>
        </p:txBody>
      </p:sp>
      <p:sp>
        <p:nvSpPr>
          <p:cNvPr id="4" name="Rectangle 3"/>
          <p:cNvSpPr/>
          <p:nvPr/>
        </p:nvSpPr>
        <p:spPr>
          <a:xfrm flipH="1">
            <a:off x="315622" y="836712"/>
            <a:ext cx="828882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b="1" dirty="0">
                <a:solidFill>
                  <a:srgbClr val="FFFF00"/>
                </a:solidFill>
              </a:rPr>
              <a:t>A recent retrospective cross-sectiona</a:t>
            </a:r>
            <a:r>
              <a:rPr lang="en-US" sz="2400" b="1" dirty="0">
                <a:solidFill>
                  <a:srgbClr val="FFFF00"/>
                </a:solidFill>
              </a:rPr>
              <a:t>l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2000" b="1" dirty="0" smtClean="0">
                <a:solidFill>
                  <a:srgbClr val="FFFF00"/>
                </a:solidFill>
              </a:rPr>
              <a:t>study in two </a:t>
            </a:r>
            <a:r>
              <a:rPr lang="en-US" sz="2000" b="1" dirty="0">
                <a:solidFill>
                  <a:srgbClr val="FFFF00"/>
                </a:solidFill>
              </a:rPr>
              <a:t>Caucasian </a:t>
            </a:r>
            <a:r>
              <a:rPr lang="en-US" b="1" dirty="0">
                <a:solidFill>
                  <a:srgbClr val="FFFF00"/>
                </a:solidFill>
              </a:rPr>
              <a:t>populations </a:t>
            </a:r>
            <a:r>
              <a:rPr lang="en-US" sz="2000" b="1" dirty="0">
                <a:solidFill>
                  <a:srgbClr val="FFFF00"/>
                </a:solidFill>
              </a:rPr>
              <a:t>(US and Italian) of men </a:t>
            </a:r>
            <a:r>
              <a:rPr lang="en-US" sz="2000" b="1" dirty="0" smtClean="0">
                <a:solidFill>
                  <a:srgbClr val="FFFF00"/>
                </a:solidFill>
              </a:rPr>
              <a:t>and women: despite similar </a:t>
            </a:r>
            <a:r>
              <a:rPr lang="en-US" sz="2000" b="1" dirty="0">
                <a:solidFill>
                  <a:srgbClr val="FFFF00"/>
                </a:solidFill>
              </a:rPr>
              <a:t>levels of circulating PTH, Italian patients have </a:t>
            </a:r>
            <a:r>
              <a:rPr lang="en-US" sz="2000" b="1" dirty="0" smtClean="0">
                <a:solidFill>
                  <a:srgbClr val="FFFF00"/>
                </a:solidFill>
              </a:rPr>
              <a:t>more pronounced </a:t>
            </a:r>
            <a:r>
              <a:rPr lang="en-US" sz="2000" b="1" dirty="0">
                <a:solidFill>
                  <a:srgbClr val="FFFF00"/>
                </a:solidFill>
              </a:rPr>
              <a:t>effects of the disease, with higher serum </a:t>
            </a:r>
            <a:r>
              <a:rPr lang="en-US" sz="2000" b="1" dirty="0" smtClean="0">
                <a:solidFill>
                  <a:srgbClr val="FFFF00"/>
                </a:solidFill>
              </a:rPr>
              <a:t>calcium </a:t>
            </a:r>
            <a:r>
              <a:rPr lang="en-US" sz="2000" b="1" dirty="0">
                <a:solidFill>
                  <a:srgbClr val="FFFF00"/>
                </a:solidFill>
              </a:rPr>
              <a:t>and lower BMD</a:t>
            </a:r>
            <a:endParaRPr lang="fa-IR" sz="2000" b="1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 rot="10800000" flipV="1">
            <a:off x="261527" y="2603874"/>
            <a:ext cx="82888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 smtClean="0"/>
              <a:t>Latin America</a:t>
            </a:r>
          </a:p>
          <a:p>
            <a:pPr algn="l"/>
            <a:endParaRPr lang="fa-IR" sz="2400" dirty="0"/>
          </a:p>
        </p:txBody>
      </p:sp>
      <p:sp>
        <p:nvSpPr>
          <p:cNvPr id="6" name="Rectangle 5"/>
          <p:cNvSpPr/>
          <p:nvPr/>
        </p:nvSpPr>
        <p:spPr>
          <a:xfrm>
            <a:off x="315621" y="3105835"/>
            <a:ext cx="823473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b="1" dirty="0">
                <a:solidFill>
                  <a:srgbClr val="FFFF00"/>
                </a:solidFill>
              </a:rPr>
              <a:t> most Latin American patients still </a:t>
            </a:r>
            <a:r>
              <a:rPr lang="en-US" sz="2000" b="1" dirty="0" smtClean="0">
                <a:solidFill>
                  <a:srgbClr val="FFFF00"/>
                </a:solidFill>
              </a:rPr>
              <a:t>present with </a:t>
            </a:r>
            <a:r>
              <a:rPr lang="en-US" sz="2000" b="1" dirty="0">
                <a:solidFill>
                  <a:srgbClr val="FFFF00"/>
                </a:solidFill>
              </a:rPr>
              <a:t>symptomatic </a:t>
            </a:r>
            <a:r>
              <a:rPr lang="en-US" sz="2000" b="1" dirty="0" smtClean="0">
                <a:solidFill>
                  <a:srgbClr val="FFFF00"/>
                </a:solidFill>
              </a:rPr>
              <a:t>disease</a:t>
            </a:r>
          </a:p>
          <a:p>
            <a:pPr algn="l"/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>
                <a:solidFill>
                  <a:srgbClr val="FFFF00"/>
                </a:solidFill>
              </a:rPr>
              <a:t>E</a:t>
            </a:r>
            <a:r>
              <a:rPr lang="en-US" sz="2000" b="1" dirty="0" smtClean="0">
                <a:solidFill>
                  <a:srgbClr val="FFFF00"/>
                </a:solidFill>
              </a:rPr>
              <a:t>volution </a:t>
            </a:r>
            <a:r>
              <a:rPr lang="en-US" sz="2000" b="1" dirty="0">
                <a:solidFill>
                  <a:srgbClr val="FFFF00"/>
                </a:solidFill>
              </a:rPr>
              <a:t>toward more </a:t>
            </a:r>
            <a:r>
              <a:rPr lang="en-US" sz="2000" b="1" dirty="0" smtClean="0">
                <a:solidFill>
                  <a:srgbClr val="FFFF00"/>
                </a:solidFill>
              </a:rPr>
              <a:t>asymptomatic disease</a:t>
            </a:r>
          </a:p>
          <a:p>
            <a:pPr algn="l"/>
            <a:r>
              <a:rPr lang="en-US" sz="2000" b="1" dirty="0" smtClean="0">
                <a:solidFill>
                  <a:srgbClr val="FFFF00"/>
                </a:solidFill>
              </a:rPr>
              <a:t>.</a:t>
            </a:r>
          </a:p>
          <a:p>
            <a:pPr algn="l"/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>
                <a:solidFill>
                  <a:srgbClr val="FFFF00"/>
                </a:solidFill>
              </a:rPr>
              <a:t>A study of 4207 patients </a:t>
            </a:r>
            <a:r>
              <a:rPr lang="en-US" sz="2000" b="1" dirty="0" smtClean="0">
                <a:solidFill>
                  <a:srgbClr val="FFFF00"/>
                </a:solidFill>
              </a:rPr>
              <a:t>in brazil </a:t>
            </a:r>
            <a:r>
              <a:rPr lang="en-US" sz="2000" b="1" dirty="0">
                <a:solidFill>
                  <a:srgbClr val="FFFF00"/>
                </a:solidFill>
              </a:rPr>
              <a:t>a prevalence of 0.78% </a:t>
            </a:r>
            <a:r>
              <a:rPr lang="en-US" sz="2000" b="1" dirty="0" smtClean="0">
                <a:solidFill>
                  <a:srgbClr val="FFFF00"/>
                </a:solidFill>
              </a:rPr>
              <a:t>, </a:t>
            </a:r>
            <a:r>
              <a:rPr lang="en-US" sz="2000" b="1" dirty="0">
                <a:solidFill>
                  <a:srgbClr val="FFFF00"/>
                </a:solidFill>
              </a:rPr>
              <a:t>of which 81.8% were </a:t>
            </a:r>
            <a:r>
              <a:rPr lang="en-US" sz="2000" b="1" dirty="0" smtClean="0">
                <a:solidFill>
                  <a:srgbClr val="FFFF00"/>
                </a:solidFill>
              </a:rPr>
              <a:t>asymptomatic</a:t>
            </a:r>
            <a:r>
              <a:rPr lang="en-US" sz="2000" b="1" dirty="0">
                <a:solidFill>
                  <a:srgbClr val="FFFF00"/>
                </a:solidFill>
              </a:rPr>
              <a:t>. </a:t>
            </a:r>
          </a:p>
          <a:p>
            <a:pPr algn="l"/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Osteitis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fibrosa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cystica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>
                <a:solidFill>
                  <a:srgbClr val="FFFF00"/>
                </a:solidFill>
              </a:rPr>
              <a:t>was present in 6.1%, nephrolithiasis in 18.2%, </a:t>
            </a:r>
            <a:r>
              <a:rPr lang="en-US" sz="2000" b="1" dirty="0" smtClean="0">
                <a:solidFill>
                  <a:srgbClr val="FFFF00"/>
                </a:solidFill>
              </a:rPr>
              <a:t>and acute neuropsychiatric </a:t>
            </a:r>
            <a:r>
              <a:rPr lang="en-US" sz="2000" b="1" dirty="0">
                <a:solidFill>
                  <a:srgbClr val="FFFF00"/>
                </a:solidFill>
              </a:rPr>
              <a:t>syndrome in 3%, with 51.5% </a:t>
            </a:r>
            <a:r>
              <a:rPr lang="en-US" sz="2000" b="1" dirty="0" smtClean="0">
                <a:solidFill>
                  <a:srgbClr val="FFFF00"/>
                </a:solidFill>
              </a:rPr>
              <a:t>having </a:t>
            </a:r>
            <a:r>
              <a:rPr lang="en-US" sz="2000" b="1" dirty="0">
                <a:solidFill>
                  <a:srgbClr val="FFFF00"/>
                </a:solidFill>
              </a:rPr>
              <a:t>fatigue and </a:t>
            </a:r>
            <a:r>
              <a:rPr lang="en-US" sz="2000" b="1" dirty="0" smtClean="0">
                <a:solidFill>
                  <a:srgbClr val="FFFF00"/>
                </a:solidFill>
              </a:rPr>
              <a:t>39.3% having </a:t>
            </a:r>
            <a:r>
              <a:rPr lang="en-US" sz="2000" b="1" dirty="0">
                <a:solidFill>
                  <a:srgbClr val="FFFF00"/>
                </a:solidFill>
              </a:rPr>
              <a:t>muscle weakness</a:t>
            </a:r>
            <a:endParaRPr lang="fa-IR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4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1795</TotalTime>
  <Words>4230</Words>
  <Application>Microsoft Office PowerPoint</Application>
  <PresentationFormat>On-screen Show (4:3)</PresentationFormat>
  <Paragraphs>330</Paragraphs>
  <Slides>58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59" baseType="lpstr">
      <vt:lpstr>Elemental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HRPQCT  Estimate bone strength/FX risk/assess age related bone loss/ response to pharmacological treatment for osteoporesis                         The results are more compatible with fracture incidence data than the results obtained by DXA or by the bone biopsy . Unfortunately, HRpQCT is available in only a few sites in the world and is unlikely to become widely used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Finally, above average fluid intake should be stressed for all PHPT patients followed without surgery.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vitamin D repletion has been associated with reduction in PTH concentrations but little effect on mean serum calcium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Current Issues in the Presentation of Asymptomatic Primary Hyperparathyroidism: Proceedings of the Fourth International Workshop</dc:title>
  <dc:creator>seeb</dc:creator>
  <cp:lastModifiedBy>Mojarad</cp:lastModifiedBy>
  <cp:revision>183</cp:revision>
  <dcterms:created xsi:type="dcterms:W3CDTF">2014-10-13T19:51:30Z</dcterms:created>
  <dcterms:modified xsi:type="dcterms:W3CDTF">2014-10-25T06:27:35Z</dcterms:modified>
</cp:coreProperties>
</file>