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85" r:id="rId8"/>
    <p:sldId id="262" r:id="rId9"/>
    <p:sldId id="263" r:id="rId10"/>
    <p:sldId id="266" r:id="rId11"/>
    <p:sldId id="267" r:id="rId12"/>
    <p:sldId id="268" r:id="rId13"/>
    <p:sldId id="269" r:id="rId14"/>
    <p:sldId id="264" r:id="rId15"/>
    <p:sldId id="265" r:id="rId16"/>
    <p:sldId id="270" r:id="rId17"/>
    <p:sldId id="279" r:id="rId18"/>
    <p:sldId id="281" r:id="rId19"/>
    <p:sldId id="282" r:id="rId20"/>
    <p:sldId id="283" r:id="rId21"/>
    <p:sldId id="284" r:id="rId22"/>
    <p:sldId id="271" r:id="rId23"/>
    <p:sldId id="272" r:id="rId24"/>
    <p:sldId id="273" r:id="rId25"/>
    <p:sldId id="274" r:id="rId26"/>
    <p:sldId id="275" r:id="rId27"/>
    <p:sldId id="277" r:id="rId28"/>
    <p:sldId id="27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7B57-DFFA-4E2F-972F-18B4DC71918B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0AC9-A0F6-4758-A639-D45D6592F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Gastrointestinal Manifestations of </a:t>
            </a:r>
            <a:r>
              <a:rPr lang="en-US" dirty="0" smtClean="0"/>
              <a:t>MEN2B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Abolfazl</a:t>
            </a:r>
            <a:r>
              <a:rPr lang="en-US" dirty="0" smtClean="0"/>
              <a:t> </a:t>
            </a:r>
            <a:r>
              <a:rPr lang="en-US" dirty="0" err="1" smtClean="0"/>
              <a:t>Heidari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aim was to </a:t>
            </a:r>
            <a:r>
              <a:rPr lang="en-US" b="1" dirty="0"/>
              <a:t>review the clinical features </a:t>
            </a:r>
            <a:r>
              <a:rPr lang="en-US" b="1" dirty="0" smtClean="0"/>
              <a:t>of patients </a:t>
            </a:r>
            <a:r>
              <a:rPr lang="en-US" b="1" dirty="0"/>
              <a:t>with MEN 2B and </a:t>
            </a:r>
            <a:r>
              <a:rPr lang="en-US" b="1" dirty="0" err="1"/>
              <a:t>megacolon</a:t>
            </a:r>
            <a:r>
              <a:rPr lang="en-US" b="1" dirty="0"/>
              <a:t> </a:t>
            </a:r>
            <a:r>
              <a:rPr lang="en-US" dirty="0"/>
              <a:t>by analysis </a:t>
            </a:r>
            <a:r>
              <a:rPr lang="en-US" dirty="0" smtClean="0"/>
              <a:t>of electronic </a:t>
            </a:r>
            <a:r>
              <a:rPr lang="en-US" dirty="0"/>
              <a:t>medical records (EMRs) of patients diagnosed at </a:t>
            </a:r>
            <a:r>
              <a:rPr lang="en-US" dirty="0">
                <a:solidFill>
                  <a:srgbClr val="FF0000"/>
                </a:solidFill>
              </a:rPr>
              <a:t>Mayo Clinic</a:t>
            </a:r>
            <a:r>
              <a:rPr lang="en-US" dirty="0"/>
              <a:t> between </a:t>
            </a:r>
            <a:r>
              <a:rPr lang="en-US" u="sng" dirty="0"/>
              <a:t>1995 and 2015</a:t>
            </a:r>
            <a:r>
              <a:rPr lang="en-US" dirty="0"/>
              <a:t>. </a:t>
            </a:r>
            <a:r>
              <a:rPr lang="en-US" dirty="0" smtClean="0"/>
              <a:t>From review </a:t>
            </a:r>
            <a:r>
              <a:rPr lang="en-US" dirty="0"/>
              <a:t>of these EMRs, we identified </a:t>
            </a:r>
            <a:r>
              <a:rPr lang="en-US" b="1" dirty="0"/>
              <a:t>three</a:t>
            </a:r>
            <a:r>
              <a:rPr lang="en-US" dirty="0"/>
              <a:t> more </a:t>
            </a:r>
            <a:r>
              <a:rPr lang="en-US" dirty="0" smtClean="0"/>
              <a:t>patients with </a:t>
            </a:r>
            <a:r>
              <a:rPr lang="en-US" dirty="0" err="1"/>
              <a:t>megacolon</a:t>
            </a:r>
            <a:r>
              <a:rPr lang="en-US" dirty="0"/>
              <a:t> and MEN 2B evaluated </a:t>
            </a:r>
            <a:r>
              <a:rPr lang="en-US" u="sng" dirty="0"/>
              <a:t>before 1995</a:t>
            </a:r>
            <a:r>
              <a:rPr lang="en-US" dirty="0" smtClean="0"/>
              <a:t>, and </a:t>
            </a:r>
            <a:r>
              <a:rPr lang="en-US" dirty="0"/>
              <a:t>retrieved their records, which were in paper form.</a:t>
            </a:r>
          </a:p>
        </p:txBody>
      </p:sp>
    </p:spTree>
    <p:extLst>
      <p:ext uri="{BB962C8B-B14F-4D97-AF65-F5344CB8AC3E}">
        <p14:creationId xmlns:p14="http://schemas.microsoft.com/office/powerpoint/2010/main" val="31249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3" y="914400"/>
            <a:ext cx="8885627" cy="5211763"/>
          </a:xfrm>
        </p:spPr>
      </p:pic>
    </p:spTree>
    <p:extLst>
      <p:ext uri="{BB962C8B-B14F-4D97-AF65-F5344CB8AC3E}">
        <p14:creationId xmlns:p14="http://schemas.microsoft.com/office/powerpoint/2010/main" val="42671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" y="1981200"/>
            <a:ext cx="9036715" cy="3035634"/>
          </a:xfrm>
        </p:spPr>
      </p:pic>
    </p:spTree>
    <p:extLst>
      <p:ext uri="{BB962C8B-B14F-4D97-AF65-F5344CB8AC3E}">
        <p14:creationId xmlns:p14="http://schemas.microsoft.com/office/powerpoint/2010/main" val="15078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1080"/>
            <a:ext cx="8889503" cy="6015920"/>
          </a:xfrm>
        </p:spPr>
      </p:pic>
    </p:spTree>
    <p:extLst>
      <p:ext uri="{BB962C8B-B14F-4D97-AF65-F5344CB8AC3E}">
        <p14:creationId xmlns:p14="http://schemas.microsoft.com/office/powerpoint/2010/main" val="10746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/>
              <a:t>Megacolon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Seven</a:t>
            </a:r>
            <a:r>
              <a:rPr lang="en-US" dirty="0"/>
              <a:t> of 11 (63%) patients with MEN 2B had </a:t>
            </a:r>
            <a:r>
              <a:rPr lang="en-US" dirty="0" err="1"/>
              <a:t>megacolon</a:t>
            </a:r>
            <a:r>
              <a:rPr lang="en-US" dirty="0"/>
              <a:t> (Table 2); </a:t>
            </a:r>
            <a:r>
              <a:rPr lang="en-US" dirty="0">
                <a:solidFill>
                  <a:srgbClr val="FF0000"/>
                </a:solidFill>
              </a:rPr>
              <a:t>four</a:t>
            </a:r>
            <a:r>
              <a:rPr lang="en-US" dirty="0"/>
              <a:t> underwent </a:t>
            </a:r>
            <a:r>
              <a:rPr lang="en-US" u="sng" dirty="0"/>
              <a:t>colectomy with </a:t>
            </a:r>
            <a:r>
              <a:rPr lang="en-US" u="sng" dirty="0" err="1"/>
              <a:t>ileosigmoidostomy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had </a:t>
            </a:r>
            <a:r>
              <a:rPr lang="en-US" u="sng" dirty="0"/>
              <a:t>total colectomy </a:t>
            </a:r>
            <a:r>
              <a:rPr lang="en-US" dirty="0"/>
              <a:t>with </a:t>
            </a:r>
            <a:r>
              <a:rPr lang="en-US" dirty="0" err="1" smtClean="0"/>
              <a:t>ileorectal</a:t>
            </a:r>
            <a:r>
              <a:rPr lang="en-US" dirty="0" smtClean="0"/>
              <a:t> anastomosis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colon in </a:t>
            </a:r>
            <a:r>
              <a:rPr lang="en-US" u="sng" dirty="0"/>
              <a:t>one patient </a:t>
            </a:r>
            <a:r>
              <a:rPr lang="en-US" dirty="0" smtClean="0"/>
              <a:t>was recorded </a:t>
            </a:r>
            <a:r>
              <a:rPr lang="en-US" dirty="0"/>
              <a:t>as </a:t>
            </a:r>
            <a:r>
              <a:rPr lang="en-US" dirty="0">
                <a:solidFill>
                  <a:srgbClr val="FF0000"/>
                </a:solidFill>
              </a:rPr>
              <a:t>20 cm </a:t>
            </a:r>
            <a:r>
              <a:rPr lang="en-US" dirty="0"/>
              <a:t>in diameter, including the </a:t>
            </a:r>
            <a:r>
              <a:rPr lang="en-US" dirty="0" smtClean="0"/>
              <a:t>cecum (</a:t>
            </a:r>
            <a:r>
              <a:rPr lang="en-US" dirty="0"/>
              <a:t>20 cm). On </a:t>
            </a:r>
            <a:r>
              <a:rPr lang="en-US" u="sng" dirty="0"/>
              <a:t>histopathology</a:t>
            </a:r>
            <a:r>
              <a:rPr lang="en-US" dirty="0"/>
              <a:t>, the commonly </a:t>
            </a:r>
            <a:r>
              <a:rPr lang="en-US" dirty="0" smtClean="0"/>
              <a:t>encountered changes </a:t>
            </a:r>
            <a:r>
              <a:rPr lang="en-US" dirty="0"/>
              <a:t>were </a:t>
            </a:r>
            <a:r>
              <a:rPr lang="en-US" b="1" dirty="0"/>
              <a:t>hypertrophy</a:t>
            </a:r>
            <a:r>
              <a:rPr lang="en-US" dirty="0"/>
              <a:t>, </a:t>
            </a:r>
            <a:r>
              <a:rPr lang="en-US" b="1" dirty="0"/>
              <a:t>hyperplasia</a:t>
            </a:r>
            <a:r>
              <a:rPr lang="en-US" dirty="0"/>
              <a:t> and </a:t>
            </a:r>
            <a:r>
              <a:rPr lang="en-US" b="1" dirty="0" smtClean="0"/>
              <a:t>dysplasia</a:t>
            </a:r>
            <a:r>
              <a:rPr lang="en-US" dirty="0" smtClean="0"/>
              <a:t> of </a:t>
            </a:r>
            <a:r>
              <a:rPr lang="en-US" b="1" dirty="0">
                <a:solidFill>
                  <a:srgbClr val="FF0000"/>
                </a:solidFill>
              </a:rPr>
              <a:t>ganglion </a:t>
            </a:r>
            <a:r>
              <a:rPr lang="en-US" b="1" dirty="0" smtClean="0">
                <a:solidFill>
                  <a:srgbClr val="FF0000"/>
                </a:solidFill>
              </a:rPr>
              <a:t>cells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b="1" dirty="0"/>
              <a:t>enteric or </a:t>
            </a:r>
            <a:r>
              <a:rPr lang="en-US" b="1" dirty="0" err="1" smtClean="0"/>
              <a:t>subserosal</a:t>
            </a:r>
            <a:r>
              <a:rPr lang="en-US" b="1" dirty="0" smtClean="0"/>
              <a:t> nerve hypertrophy.</a:t>
            </a:r>
          </a:p>
          <a:p>
            <a:r>
              <a:rPr lang="en-US" dirty="0" err="1"/>
              <a:t>Megacolon</a:t>
            </a:r>
            <a:r>
              <a:rPr lang="en-US" dirty="0"/>
              <a:t> is caused by </a:t>
            </a:r>
            <a:r>
              <a:rPr lang="en-US" b="1" dirty="0"/>
              <a:t>loss of normal bowel tone</a:t>
            </a:r>
            <a:r>
              <a:rPr lang="en-US" dirty="0" smtClean="0"/>
              <a:t>, leading </a:t>
            </a:r>
            <a:r>
              <a:rPr lang="en-US" dirty="0"/>
              <a:t>to segmental distension and </a:t>
            </a:r>
            <a:r>
              <a:rPr lang="en-US" dirty="0" smtClean="0"/>
              <a:t>dilation.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617707" cy="5821363"/>
          </a:xfrm>
        </p:spPr>
      </p:pic>
    </p:spTree>
    <p:extLst>
      <p:ext uri="{BB962C8B-B14F-4D97-AF65-F5344CB8AC3E}">
        <p14:creationId xmlns:p14="http://schemas.microsoft.com/office/powerpoint/2010/main" val="29763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study found that of the 11 </a:t>
            </a:r>
            <a:r>
              <a:rPr lang="en-US" dirty="0" smtClean="0"/>
              <a:t>patients who </a:t>
            </a:r>
            <a:r>
              <a:rPr lang="en-US" dirty="0"/>
              <a:t>were diagnosed with MEN 2B, </a:t>
            </a:r>
            <a:r>
              <a:rPr lang="en-US" dirty="0">
                <a:solidFill>
                  <a:srgbClr val="FF0000"/>
                </a:solidFill>
              </a:rPr>
              <a:t>seven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63%</a:t>
            </a:r>
            <a:r>
              <a:rPr lang="en-US" dirty="0"/>
              <a:t>) </a:t>
            </a:r>
            <a:r>
              <a:rPr lang="en-US" dirty="0" smtClean="0"/>
              <a:t>had </a:t>
            </a:r>
            <a:r>
              <a:rPr lang="en-US" dirty="0" err="1" smtClean="0">
                <a:solidFill>
                  <a:srgbClr val="FF0000"/>
                </a:solidFill>
              </a:rPr>
              <a:t>megacolon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This study documented that there was a </a:t>
            </a:r>
            <a:r>
              <a:rPr lang="en-US" b="1" dirty="0" smtClean="0"/>
              <a:t>relatively</a:t>
            </a:r>
            <a:r>
              <a:rPr lang="en-US" dirty="0" smtClean="0"/>
              <a:t> </a:t>
            </a:r>
            <a:r>
              <a:rPr lang="en-US" b="1" dirty="0" smtClean="0"/>
              <a:t>high </a:t>
            </a:r>
            <a:r>
              <a:rPr lang="en-US" b="1" dirty="0"/>
              <a:t>prevalence of esophageal dysfunctions</a:t>
            </a:r>
            <a:r>
              <a:rPr lang="en-US" dirty="0"/>
              <a:t> (42%, three of seven patients) in MEN 2B, suggesting </a:t>
            </a:r>
            <a:r>
              <a:rPr lang="en-US" dirty="0">
                <a:solidFill>
                  <a:srgbClr val="FF0000"/>
                </a:solidFill>
              </a:rPr>
              <a:t>neuromuscular dysfunction</a:t>
            </a:r>
            <a:r>
              <a:rPr lang="en-US" dirty="0"/>
              <a:t> in MEN 2B. </a:t>
            </a:r>
          </a:p>
        </p:txBody>
      </p:sp>
    </p:spTree>
    <p:extLst>
      <p:ext uri="{BB962C8B-B14F-4D97-AF65-F5344CB8AC3E}">
        <p14:creationId xmlns:p14="http://schemas.microsoft.com/office/powerpoint/2010/main" val="35053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359617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41468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7229"/>
            <a:ext cx="8924669" cy="473917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46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7229"/>
            <a:ext cx="8690314" cy="512017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014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PREVALENCE AND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MTC</a:t>
            </a:r>
            <a:r>
              <a:rPr lang="en-US" dirty="0" smtClean="0"/>
              <a:t> accounts for only 5% to 10% of all thyroid cancers.</a:t>
            </a:r>
          </a:p>
          <a:p>
            <a:r>
              <a:rPr lang="en-US" dirty="0" smtClean="0"/>
              <a:t>Although </a:t>
            </a:r>
            <a:r>
              <a:rPr lang="en-US" dirty="0" smtClean="0">
                <a:solidFill>
                  <a:srgbClr val="FF0000"/>
                </a:solidFill>
              </a:rPr>
              <a:t>25%</a:t>
            </a:r>
            <a:r>
              <a:rPr lang="en-US" dirty="0" smtClean="0"/>
              <a:t> of patients with MTC occur in well </a:t>
            </a:r>
            <a:r>
              <a:rPr lang="en-US" dirty="0" err="1" smtClean="0"/>
              <a:t>defned</a:t>
            </a:r>
            <a:r>
              <a:rPr lang="en-US" dirty="0" smtClean="0"/>
              <a:t> </a:t>
            </a:r>
            <a:r>
              <a:rPr lang="en-US" b="1" dirty="0" smtClean="0"/>
              <a:t>familial endocrine syndromes </a:t>
            </a:r>
            <a:r>
              <a:rPr lang="en-US" dirty="0" smtClean="0"/>
              <a:t>with </a:t>
            </a:r>
            <a:r>
              <a:rPr lang="en-US" u="sng" dirty="0" smtClean="0"/>
              <a:t>autosomal dominant</a:t>
            </a:r>
            <a:r>
              <a:rPr lang="en-US" dirty="0" smtClean="0"/>
              <a:t> inheritance, </a:t>
            </a:r>
            <a:r>
              <a:rPr lang="en-US" dirty="0" smtClean="0">
                <a:solidFill>
                  <a:srgbClr val="FF0000"/>
                </a:solidFill>
              </a:rPr>
              <a:t>75%</a:t>
            </a:r>
            <a:r>
              <a:rPr lang="en-US" dirty="0" smtClean="0"/>
              <a:t> of MTC cases are </a:t>
            </a:r>
            <a:r>
              <a:rPr lang="en-US" b="1" dirty="0" smtClean="0"/>
              <a:t>sporadic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621030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Endocrinology Adult and Pediatric, </a:t>
            </a:r>
            <a:r>
              <a:rPr lang="nl-NL" sz="1600" dirty="0" smtClean="0"/>
              <a:t>De Groot 7th ed 2016, </a:t>
            </a:r>
            <a:r>
              <a:rPr lang="en-US" sz="1600" dirty="0" smtClean="0"/>
              <a:t>Volume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75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0253"/>
            <a:ext cx="4114799" cy="659266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77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1353"/>
            <a:ext cx="6629400" cy="603988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607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7398"/>
            <a:ext cx="8534400" cy="27048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12" y="4419600"/>
            <a:ext cx="8229600" cy="33996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06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21-year-old male was admitted to our </a:t>
            </a:r>
            <a:r>
              <a:rPr lang="en-US" dirty="0" smtClean="0"/>
              <a:t>hospital mainly </a:t>
            </a:r>
            <a:r>
              <a:rPr lang="en-US" dirty="0"/>
              <a:t>with the complaints of </a:t>
            </a:r>
            <a:r>
              <a:rPr lang="en-US" b="1" dirty="0"/>
              <a:t>constipation</a:t>
            </a:r>
            <a:r>
              <a:rPr lang="en-US" dirty="0"/>
              <a:t> </a:t>
            </a:r>
            <a:r>
              <a:rPr lang="en-US" dirty="0" smtClean="0"/>
              <a:t>since </a:t>
            </a:r>
            <a:r>
              <a:rPr lang="en-US" u="sng" dirty="0" smtClean="0"/>
              <a:t>early childhood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Patient's past </a:t>
            </a:r>
            <a:r>
              <a:rPr lang="en-US" dirty="0"/>
              <a:t>medical history revealed a </a:t>
            </a:r>
            <a:r>
              <a:rPr lang="en-US" b="1" dirty="0"/>
              <a:t>long-lasting </a:t>
            </a:r>
            <a:r>
              <a:rPr lang="en-US" b="1" dirty="0" smtClean="0"/>
              <a:t>chronic constipation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several operations due to </a:t>
            </a:r>
            <a:r>
              <a:rPr lang="en-US" b="1" dirty="0" smtClean="0"/>
              <a:t>intestinal obstructions</a:t>
            </a:r>
            <a:r>
              <a:rPr lang="en-US" dirty="0" smtClean="0"/>
              <a:t>.</a:t>
            </a:r>
          </a:p>
          <a:p>
            <a:r>
              <a:rPr lang="en-US" dirty="0"/>
              <a:t>He had subtotal thyroidectomy in </a:t>
            </a:r>
            <a:r>
              <a:rPr lang="en-US" dirty="0" smtClean="0"/>
              <a:t>his local </a:t>
            </a:r>
            <a:r>
              <a:rPr lang="en-US" dirty="0"/>
              <a:t>hospital with a diagnosis of </a:t>
            </a:r>
            <a:r>
              <a:rPr lang="en-US" dirty="0" err="1"/>
              <a:t>euthyroid</a:t>
            </a:r>
            <a:r>
              <a:rPr lang="en-US" dirty="0"/>
              <a:t> </a:t>
            </a:r>
            <a:r>
              <a:rPr lang="en-US" b="1" dirty="0" err="1"/>
              <a:t>multinodular</a:t>
            </a:r>
            <a:r>
              <a:rPr lang="en-US" b="1" dirty="0"/>
              <a:t> goiter </a:t>
            </a:r>
            <a:r>
              <a:rPr lang="en-US" dirty="0"/>
              <a:t>three years ago. Thyroid </a:t>
            </a:r>
            <a:r>
              <a:rPr lang="en-US" dirty="0" err="1"/>
              <a:t>histopathological</a:t>
            </a:r>
            <a:r>
              <a:rPr lang="en-US" dirty="0"/>
              <a:t> specimens obtained from his local </a:t>
            </a:r>
            <a:r>
              <a:rPr lang="en-US" dirty="0" smtClean="0"/>
              <a:t>hospital showed </a:t>
            </a:r>
            <a:r>
              <a:rPr lang="en-US" b="1" dirty="0" err="1"/>
              <a:t>multicentric</a:t>
            </a:r>
            <a:r>
              <a:rPr lang="en-US" b="1" dirty="0"/>
              <a:t> microscopic lesions of MTC </a:t>
            </a:r>
            <a:r>
              <a:rPr lang="en-US" dirty="0" smtClean="0"/>
              <a:t>in both </a:t>
            </a:r>
            <a:r>
              <a:rPr lang="en-US" dirty="0"/>
              <a:t>thyroid lobes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1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Gastrointestinal radiological examination with </a:t>
            </a:r>
            <a:r>
              <a:rPr lang="en-US" u="sng" dirty="0"/>
              <a:t>barium</a:t>
            </a:r>
            <a:r>
              <a:rPr lang="en-US" dirty="0"/>
              <a:t> and </a:t>
            </a:r>
            <a:r>
              <a:rPr lang="en-US" u="sng" dirty="0"/>
              <a:t>computed tomography </a:t>
            </a:r>
            <a:r>
              <a:rPr lang="en-US" dirty="0"/>
              <a:t>has shown </a:t>
            </a:r>
            <a:r>
              <a:rPr lang="en-US" b="1" dirty="0"/>
              <a:t>severely dilated intestinal segments</a:t>
            </a:r>
            <a:r>
              <a:rPr lang="en-US" dirty="0"/>
              <a:t> at the level of both </a:t>
            </a:r>
            <a:r>
              <a:rPr lang="en-US" u="sng" dirty="0"/>
              <a:t>small and large </a:t>
            </a:r>
            <a:r>
              <a:rPr lang="en-US" dirty="0"/>
              <a:t>intestines at the follow-up (Figure 1). </a:t>
            </a:r>
          </a:p>
          <a:p>
            <a:endParaRPr lang="en-US" dirty="0" smtClean="0"/>
          </a:p>
          <a:p>
            <a:r>
              <a:rPr lang="en-US" dirty="0" smtClean="0"/>
              <a:t>Emergent </a:t>
            </a:r>
            <a:r>
              <a:rPr lang="en-US" dirty="0"/>
              <a:t>laparotomy was performed when he </a:t>
            </a:r>
            <a:r>
              <a:rPr lang="en-US" dirty="0" smtClean="0"/>
              <a:t>presented with </a:t>
            </a:r>
            <a:r>
              <a:rPr lang="en-US" dirty="0"/>
              <a:t>abdominal pain, fever, chills, nausea, </a:t>
            </a:r>
            <a:r>
              <a:rPr lang="en-US" dirty="0" smtClean="0"/>
              <a:t>vomiting and </a:t>
            </a:r>
            <a:r>
              <a:rPr lang="en-US" dirty="0"/>
              <a:t>constipation, because of the patient's </a:t>
            </a:r>
            <a:r>
              <a:rPr lang="en-US" dirty="0" smtClean="0"/>
              <a:t>intestinal </a:t>
            </a:r>
            <a:r>
              <a:rPr lang="en-US" dirty="0" err="1" smtClean="0"/>
              <a:t>dysmotility</a:t>
            </a:r>
            <a:r>
              <a:rPr lang="en-US" dirty="0" smtClean="0"/>
              <a:t> </a:t>
            </a:r>
            <a:r>
              <a:rPr lang="en-US" dirty="0"/>
              <a:t>and marked colon dilatation caused </a:t>
            </a:r>
            <a:r>
              <a:rPr lang="en-US" dirty="0" smtClean="0"/>
              <a:t>by </a:t>
            </a:r>
            <a:r>
              <a:rPr lang="en-US" b="1" dirty="0" smtClean="0"/>
              <a:t>acute </a:t>
            </a:r>
            <a:r>
              <a:rPr lang="en-US" b="1" dirty="0"/>
              <a:t>bowel obstruction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During laparotomy, </a:t>
            </a:r>
            <a:r>
              <a:rPr lang="en-US" b="1" dirty="0"/>
              <a:t>diffusely</a:t>
            </a:r>
            <a:r>
              <a:rPr lang="en-US" dirty="0"/>
              <a:t> </a:t>
            </a:r>
            <a:r>
              <a:rPr lang="en-US" b="1" dirty="0"/>
              <a:t>enlarged and thickened distal transverse and proximal </a:t>
            </a:r>
            <a:r>
              <a:rPr lang="en-US" b="1" dirty="0" smtClean="0"/>
              <a:t>descending colon</a:t>
            </a:r>
            <a:r>
              <a:rPr lang="en-US" dirty="0" smtClean="0"/>
              <a:t> </a:t>
            </a:r>
            <a:r>
              <a:rPr lang="en-US" dirty="0"/>
              <a:t>was observed.</a:t>
            </a:r>
          </a:p>
        </p:txBody>
      </p:sp>
    </p:spTree>
    <p:extLst>
      <p:ext uri="{BB962C8B-B14F-4D97-AF65-F5344CB8AC3E}">
        <p14:creationId xmlns:p14="http://schemas.microsoft.com/office/powerpoint/2010/main" val="11719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15" y="228600"/>
            <a:ext cx="6268785" cy="636097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885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Histopathological</a:t>
            </a:r>
            <a:r>
              <a:rPr lang="en-US" dirty="0" smtClean="0"/>
              <a:t> examination </a:t>
            </a:r>
            <a:r>
              <a:rPr lang="en-US" dirty="0"/>
              <a:t>showed </a:t>
            </a:r>
            <a:r>
              <a:rPr lang="en-US" b="1" dirty="0">
                <a:solidFill>
                  <a:srgbClr val="FF0000"/>
                </a:solidFill>
              </a:rPr>
              <a:t>diffuse intestinal </a:t>
            </a:r>
            <a:r>
              <a:rPr lang="en-US" b="1" dirty="0" err="1">
                <a:solidFill>
                  <a:srgbClr val="FF0000"/>
                </a:solidFill>
              </a:rPr>
              <a:t>ganglioneuromatosis</a:t>
            </a:r>
            <a:r>
              <a:rPr lang="en-US" dirty="0"/>
              <a:t> with </a:t>
            </a:r>
            <a:r>
              <a:rPr lang="en-US" b="1" dirty="0"/>
              <a:t>abundant neural tissue</a:t>
            </a:r>
            <a:r>
              <a:rPr lang="en-US" dirty="0"/>
              <a:t> in both </a:t>
            </a:r>
            <a:r>
              <a:rPr lang="en-US" dirty="0" smtClean="0"/>
              <a:t>the </a:t>
            </a:r>
            <a:r>
              <a:rPr lang="en-US" dirty="0" err="1" smtClean="0"/>
              <a:t>myenteric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submucosal</a:t>
            </a:r>
            <a:r>
              <a:rPr lang="en-US" dirty="0"/>
              <a:t> nerve plexus </a:t>
            </a:r>
            <a:r>
              <a:rPr lang="en-US" dirty="0" smtClean="0"/>
              <a:t>involving the </a:t>
            </a:r>
            <a:r>
              <a:rPr lang="en-US" u="sng" dirty="0"/>
              <a:t>resected colon segment and biopsies</a:t>
            </a:r>
            <a:r>
              <a:rPr lang="en-US" dirty="0"/>
              <a:t> from </a:t>
            </a:r>
            <a:r>
              <a:rPr lang="en-US" dirty="0" smtClean="0"/>
              <a:t>the remaining </a:t>
            </a:r>
            <a:r>
              <a:rPr lang="en-US" dirty="0"/>
              <a:t>colon and small intestine.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were </a:t>
            </a:r>
            <a:r>
              <a:rPr lang="en-US" b="1" dirty="0"/>
              <a:t>diffuse hyperplasic and disorganized mature </a:t>
            </a:r>
            <a:r>
              <a:rPr lang="en-US" b="1" dirty="0" smtClean="0"/>
              <a:t>ganglion cells </a:t>
            </a:r>
            <a:r>
              <a:rPr lang="en-US" b="1" dirty="0"/>
              <a:t>and nerve fibers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err="1" smtClean="0"/>
              <a:t>Aganglionosis</a:t>
            </a:r>
            <a:r>
              <a:rPr lang="en-US" dirty="0" smtClean="0"/>
              <a:t> </a:t>
            </a:r>
            <a:r>
              <a:rPr lang="en-US" dirty="0"/>
              <a:t>was not detected. </a:t>
            </a:r>
          </a:p>
        </p:txBody>
      </p:sp>
    </p:spTree>
    <p:extLst>
      <p:ext uri="{BB962C8B-B14F-4D97-AF65-F5344CB8AC3E}">
        <p14:creationId xmlns:p14="http://schemas.microsoft.com/office/powerpoint/2010/main" val="18043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 admission</a:t>
            </a:r>
            <a:r>
              <a:rPr lang="en-US" dirty="0"/>
              <a:t>, the 24-hour excretion levels of </a:t>
            </a:r>
            <a:r>
              <a:rPr lang="en-US" dirty="0" smtClean="0"/>
              <a:t>urinary catecholamine </a:t>
            </a:r>
            <a:r>
              <a:rPr lang="en-US" dirty="0"/>
              <a:t>metabolites were normal with </a:t>
            </a:r>
            <a:r>
              <a:rPr lang="en-US" b="1" dirty="0" smtClean="0"/>
              <a:t>VMA</a:t>
            </a:r>
            <a:r>
              <a:rPr lang="en-US" dirty="0" smtClean="0"/>
              <a:t> of </a:t>
            </a:r>
            <a:r>
              <a:rPr lang="en-US" dirty="0"/>
              <a:t>4.9 mg/24 </a:t>
            </a:r>
            <a:r>
              <a:rPr lang="en-US" dirty="0" err="1"/>
              <a:t>hr</a:t>
            </a:r>
            <a:r>
              <a:rPr lang="en-US" dirty="0"/>
              <a:t> (normal range</a:t>
            </a:r>
            <a:r>
              <a:rPr lang="en-US" dirty="0" smtClean="0"/>
              <a:t>, 1.9-9.8 </a:t>
            </a:r>
            <a:r>
              <a:rPr lang="en-US" dirty="0"/>
              <a:t>mg/24 </a:t>
            </a:r>
            <a:r>
              <a:rPr lang="en-US" dirty="0" err="1"/>
              <a:t>hr</a:t>
            </a:r>
            <a:r>
              <a:rPr lang="en-US" dirty="0"/>
              <a:t>) and </a:t>
            </a:r>
            <a:r>
              <a:rPr lang="en-US" b="1" dirty="0" err="1"/>
              <a:t>metanephrine</a:t>
            </a:r>
            <a:r>
              <a:rPr lang="en-US" dirty="0"/>
              <a:t> of 0.76 </a:t>
            </a:r>
            <a:r>
              <a:rPr lang="en-US" dirty="0" smtClean="0"/>
              <a:t>mg/24 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/>
              <a:t>(normal range, 0.01-1 mg/24 </a:t>
            </a:r>
            <a:r>
              <a:rPr lang="en-US" dirty="0" err="1"/>
              <a:t>hr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However, screening </a:t>
            </a:r>
            <a:r>
              <a:rPr lang="en-US" dirty="0"/>
              <a:t>for </a:t>
            </a:r>
            <a:r>
              <a:rPr lang="en-US" dirty="0" err="1"/>
              <a:t>pheochromocytoma</a:t>
            </a:r>
            <a:r>
              <a:rPr lang="en-US" dirty="0"/>
              <a:t> with </a:t>
            </a:r>
            <a:r>
              <a:rPr lang="en-US" b="1" dirty="0" smtClean="0"/>
              <a:t>magnetic resonance </a:t>
            </a:r>
            <a:r>
              <a:rPr lang="en-US" b="1" dirty="0"/>
              <a:t>imaging </a:t>
            </a:r>
            <a:r>
              <a:rPr lang="en-US" dirty="0"/>
              <a:t>detected a mass lesion of </a:t>
            </a:r>
            <a:r>
              <a:rPr lang="en-US" b="1" dirty="0"/>
              <a:t>4 cm </a:t>
            </a:r>
            <a:r>
              <a:rPr lang="en-US" b="1" dirty="0" smtClean="0"/>
              <a:t>in the </a:t>
            </a:r>
            <a:r>
              <a:rPr lang="en-US" b="1" dirty="0"/>
              <a:t>left adrenal gland</a:t>
            </a:r>
            <a:r>
              <a:rPr lang="en-US" dirty="0"/>
              <a:t>. The patient underwent unilateral open </a:t>
            </a:r>
            <a:r>
              <a:rPr lang="en-US" dirty="0" err="1"/>
              <a:t>transabdominal</a:t>
            </a:r>
            <a:r>
              <a:rPr lang="en-US" dirty="0"/>
              <a:t> </a:t>
            </a:r>
            <a:r>
              <a:rPr lang="en-US" b="1" dirty="0" err="1"/>
              <a:t>adrenalectomy</a:t>
            </a:r>
            <a:r>
              <a:rPr lang="en-US" dirty="0"/>
              <a:t> and </a:t>
            </a:r>
            <a:r>
              <a:rPr lang="en-US" dirty="0" smtClean="0"/>
              <a:t>the </a:t>
            </a:r>
            <a:r>
              <a:rPr lang="en-US" dirty="0" err="1" smtClean="0"/>
              <a:t>histopathological</a:t>
            </a:r>
            <a:r>
              <a:rPr lang="en-US" dirty="0" smtClean="0"/>
              <a:t> </a:t>
            </a:r>
            <a:r>
              <a:rPr lang="en-US" dirty="0"/>
              <a:t>examination confirmed the presence of a </a:t>
            </a:r>
            <a:r>
              <a:rPr lang="en-US" b="1" dirty="0" err="1"/>
              <a:t>pheochromocytoma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4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family history was unremarkable. The parents of the patient and </a:t>
            </a:r>
            <a:r>
              <a:rPr lang="en-US" u="sng" dirty="0"/>
              <a:t>four brothers </a:t>
            </a:r>
            <a:r>
              <a:rPr lang="en-US" dirty="0"/>
              <a:t>were reported </a:t>
            </a:r>
            <a:r>
              <a:rPr lang="en-US" dirty="0" smtClean="0"/>
              <a:t>to be </a:t>
            </a:r>
            <a:r>
              <a:rPr lang="en-US" dirty="0"/>
              <a:t>in good states of health. </a:t>
            </a:r>
            <a:endParaRPr lang="en-US" dirty="0" smtClean="0"/>
          </a:p>
          <a:p>
            <a:r>
              <a:rPr lang="en-US" dirty="0" smtClean="0"/>
              <a:t>Genetic </a:t>
            </a:r>
            <a:r>
              <a:rPr lang="en-US" dirty="0"/>
              <a:t>testing </a:t>
            </a:r>
            <a:r>
              <a:rPr lang="en-US" dirty="0" smtClean="0"/>
              <a:t>revealed a </a:t>
            </a:r>
            <a:r>
              <a:rPr lang="en-US" dirty="0" err="1">
                <a:solidFill>
                  <a:srgbClr val="FF0000"/>
                </a:solidFill>
              </a:rPr>
              <a:t>germline</a:t>
            </a:r>
            <a:r>
              <a:rPr lang="en-US" dirty="0">
                <a:solidFill>
                  <a:srgbClr val="FF0000"/>
                </a:solidFill>
              </a:rPr>
              <a:t> mutation </a:t>
            </a:r>
            <a:r>
              <a:rPr lang="en-US" dirty="0"/>
              <a:t>of the ret proto-oncogene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codon </a:t>
            </a:r>
            <a:r>
              <a:rPr lang="en-US" dirty="0">
                <a:solidFill>
                  <a:srgbClr val="FF0000"/>
                </a:solidFill>
              </a:rPr>
              <a:t>918 in exon 16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further genetic analysis </a:t>
            </a:r>
            <a:r>
              <a:rPr lang="en-US" dirty="0" smtClean="0"/>
              <a:t>of the </a:t>
            </a:r>
            <a:r>
              <a:rPr lang="en-US" dirty="0"/>
              <a:t>first-degree relatives revealed no affected </a:t>
            </a:r>
            <a:r>
              <a:rPr lang="en-US" dirty="0" smtClean="0"/>
              <a:t>family members</a:t>
            </a:r>
            <a:r>
              <a:rPr lang="en-US" dirty="0"/>
              <a:t>. Therefore, it was concluded that </a:t>
            </a:r>
            <a:r>
              <a:rPr lang="en-US" dirty="0" smtClean="0"/>
              <a:t>the patient </a:t>
            </a:r>
            <a:r>
              <a:rPr lang="en-US" dirty="0"/>
              <a:t>had a </a:t>
            </a:r>
            <a:r>
              <a:rPr lang="en-US" dirty="0">
                <a:solidFill>
                  <a:srgbClr val="FF0000"/>
                </a:solidFill>
              </a:rPr>
              <a:t>de novo MEN 2B mutation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0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Thank </a:t>
            </a:r>
            <a:r>
              <a:rPr lang="en-US" sz="6000" b="1" dirty="0" smtClean="0"/>
              <a:t>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8296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PREVALENCE AND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MEN 2A </a:t>
            </a:r>
            <a:r>
              <a:rPr lang="en-US" dirty="0" smtClean="0"/>
              <a:t>refers to the occurrence of </a:t>
            </a:r>
            <a:r>
              <a:rPr lang="en-US" b="1" dirty="0" smtClean="0"/>
              <a:t>MTC</a:t>
            </a:r>
            <a:r>
              <a:rPr lang="en-US" dirty="0" smtClean="0"/>
              <a:t> in association with </a:t>
            </a:r>
            <a:r>
              <a:rPr lang="en-US" b="1" dirty="0" err="1" smtClean="0"/>
              <a:t>pheochromocytoma</a:t>
            </a:r>
            <a:r>
              <a:rPr lang="en-US" dirty="0" smtClean="0"/>
              <a:t> in 50% of cases, and in association with </a:t>
            </a:r>
            <a:r>
              <a:rPr lang="en-US" b="1" dirty="0" smtClean="0"/>
              <a:t>hyperparathyroidism</a:t>
            </a:r>
            <a:r>
              <a:rPr lang="en-US" dirty="0" smtClean="0"/>
              <a:t> in 20% to 30% of cases.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MEN 2B </a:t>
            </a:r>
            <a:r>
              <a:rPr lang="en-US" dirty="0" smtClean="0"/>
              <a:t>consists of </a:t>
            </a:r>
            <a:r>
              <a:rPr lang="en-US" b="1" dirty="0" smtClean="0"/>
              <a:t>MTC</a:t>
            </a:r>
            <a:r>
              <a:rPr lang="en-US" dirty="0" smtClean="0"/>
              <a:t> in conjunction with </a:t>
            </a:r>
            <a:r>
              <a:rPr lang="en-US" b="1" dirty="0" err="1" smtClean="0"/>
              <a:t>pheochromocytoma</a:t>
            </a:r>
            <a:r>
              <a:rPr lang="en-US" dirty="0" smtClean="0"/>
              <a:t> and several additional features, including </a:t>
            </a:r>
            <a:r>
              <a:rPr lang="en-US" b="1" dirty="0" smtClean="0"/>
              <a:t>mucosal neuromas</a:t>
            </a:r>
            <a:r>
              <a:rPr lang="en-US" dirty="0" smtClean="0"/>
              <a:t>, </a:t>
            </a:r>
            <a:r>
              <a:rPr lang="en-US" b="1" dirty="0" err="1" smtClean="0"/>
              <a:t>ganglioneuromatoses</a:t>
            </a:r>
            <a:r>
              <a:rPr lang="en-US" dirty="0" smtClean="0"/>
              <a:t> of the gastrointestinal tract, and a </a:t>
            </a:r>
            <a:r>
              <a:rPr lang="en-US" b="1" dirty="0" err="1" smtClean="0"/>
              <a:t>marfanoid</a:t>
            </a:r>
            <a:r>
              <a:rPr lang="en-US" b="1" dirty="0" smtClean="0"/>
              <a:t> habitus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Familial medullary thyroid carcinoma (</a:t>
            </a:r>
            <a:r>
              <a:rPr lang="en-US" dirty="0" smtClean="0">
                <a:solidFill>
                  <a:srgbClr val="FF0000"/>
                </a:solidFill>
              </a:rPr>
              <a:t>FMTC</a:t>
            </a:r>
            <a:r>
              <a:rPr lang="en-US" dirty="0" smtClean="0"/>
              <a:t>) describes the </a:t>
            </a:r>
            <a:r>
              <a:rPr lang="en-US" u="sng" dirty="0" smtClean="0"/>
              <a:t>autosomal dominant</a:t>
            </a:r>
            <a:r>
              <a:rPr lang="en-US" dirty="0" smtClean="0"/>
              <a:t> inheritance of </a:t>
            </a:r>
            <a:r>
              <a:rPr lang="en-US" b="1" dirty="0" smtClean="0"/>
              <a:t>MTC</a:t>
            </a:r>
            <a:r>
              <a:rPr lang="en-US" dirty="0" smtClean="0"/>
              <a:t> alone. Most authors regard FMTC as a </a:t>
            </a:r>
            <a:r>
              <a:rPr lang="en-US" u="sng" dirty="0" smtClean="0"/>
              <a:t>low-risk variant of MEN 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621030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Endocrinology Adult and Pediatric, </a:t>
            </a:r>
            <a:r>
              <a:rPr lang="nl-NL" sz="1600" dirty="0" smtClean="0"/>
              <a:t>De Groot 7th ed 2016, </a:t>
            </a:r>
            <a:r>
              <a:rPr lang="en-US" sz="1600" dirty="0" smtClean="0"/>
              <a:t>Volume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18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PREVALENCE AND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overall </a:t>
            </a:r>
            <a:r>
              <a:rPr lang="en-US" b="1" dirty="0" smtClean="0"/>
              <a:t>prevalence</a:t>
            </a:r>
            <a:r>
              <a:rPr lang="en-US" dirty="0" smtClean="0"/>
              <a:t> of MEN 2 is approximately 1:25,000.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penetrance</a:t>
            </a:r>
            <a:r>
              <a:rPr lang="en-US" dirty="0" smtClean="0"/>
              <a:t> is approximately </a:t>
            </a:r>
            <a:r>
              <a:rPr lang="en-US" dirty="0" smtClean="0">
                <a:solidFill>
                  <a:srgbClr val="FF0000"/>
                </a:solidFill>
              </a:rPr>
              <a:t>70%</a:t>
            </a:r>
            <a:r>
              <a:rPr lang="en-US" dirty="0" smtClean="0"/>
              <a:t> at 70 years of age. It has been reported that </a:t>
            </a:r>
            <a:r>
              <a:rPr lang="en-US" u="sng" dirty="0" smtClean="0"/>
              <a:t>90% of MEN 2 carriers </a:t>
            </a:r>
            <a:r>
              <a:rPr lang="en-US" dirty="0" smtClean="0"/>
              <a:t>will eventually show evidence of MTC. </a:t>
            </a:r>
          </a:p>
          <a:p>
            <a:r>
              <a:rPr lang="en-US" dirty="0" smtClean="0"/>
              <a:t>This contrasts with MEN 1, in which penetrance is </a:t>
            </a:r>
            <a:r>
              <a:rPr lang="en-US" dirty="0" smtClean="0">
                <a:solidFill>
                  <a:srgbClr val="FF0000"/>
                </a:solidFill>
              </a:rPr>
              <a:t>94%</a:t>
            </a:r>
            <a:r>
              <a:rPr lang="en-US" dirty="0" smtClean="0"/>
              <a:t> by 50 years of age.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621030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Endocrinology Adult and Pediatric, </a:t>
            </a:r>
            <a:r>
              <a:rPr lang="nl-NL" sz="1600" dirty="0" smtClean="0"/>
              <a:t>De Groot 7th ed 2016, </a:t>
            </a:r>
            <a:r>
              <a:rPr lang="en-US" sz="1600" dirty="0" smtClean="0"/>
              <a:t>Volume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5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MOLECULAR PATHOGENESIS: </a:t>
            </a:r>
            <a:br>
              <a:rPr lang="en-US" dirty="0" smtClean="0"/>
            </a:br>
            <a:r>
              <a:rPr lang="en-US" dirty="0" smtClean="0"/>
              <a:t>RET PROTO-ONCOGENE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RET</a:t>
            </a:r>
            <a:r>
              <a:rPr lang="en-US" dirty="0" smtClean="0"/>
              <a:t> (</a:t>
            </a:r>
            <a:r>
              <a:rPr lang="en-US" dirty="0" err="1" smtClean="0"/>
              <a:t>REarranged</a:t>
            </a:r>
            <a:r>
              <a:rPr lang="en-US" dirty="0" smtClean="0"/>
              <a:t> during Transfection) </a:t>
            </a:r>
            <a:r>
              <a:rPr lang="en-US" dirty="0" smtClean="0">
                <a:solidFill>
                  <a:srgbClr val="FF0000"/>
                </a:solidFill>
              </a:rPr>
              <a:t>proto-oncogene gene </a:t>
            </a:r>
            <a:r>
              <a:rPr lang="en-US" dirty="0" smtClean="0"/>
              <a:t>is located on </a:t>
            </a:r>
            <a:r>
              <a:rPr lang="en-US" b="1" dirty="0" smtClean="0"/>
              <a:t>chromosome 10q11.2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RET proto-oncogene encodes a </a:t>
            </a:r>
            <a:r>
              <a:rPr lang="en-US" b="1" dirty="0" smtClean="0">
                <a:solidFill>
                  <a:srgbClr val="FF0000"/>
                </a:solidFill>
              </a:rPr>
              <a:t>tyrosine kinase</a:t>
            </a:r>
            <a:r>
              <a:rPr lang="en-US" dirty="0" smtClean="0"/>
              <a:t> cell surface receptor. </a:t>
            </a:r>
          </a:p>
          <a:p>
            <a:r>
              <a:rPr lang="en-US" dirty="0" smtClean="0"/>
              <a:t>RET mutations have been characterized in approximately </a:t>
            </a:r>
            <a:r>
              <a:rPr lang="en-US" u="sng" dirty="0" smtClean="0"/>
              <a:t>98%</a:t>
            </a:r>
            <a:r>
              <a:rPr lang="en-US" dirty="0" smtClean="0"/>
              <a:t> of MEN 2 families overall.</a:t>
            </a:r>
          </a:p>
          <a:p>
            <a:r>
              <a:rPr lang="en-US" dirty="0" smtClean="0"/>
              <a:t> In </a:t>
            </a:r>
            <a:r>
              <a:rPr lang="en-US" b="1" dirty="0" smtClean="0"/>
              <a:t>MEN 2A </a:t>
            </a:r>
            <a:r>
              <a:rPr lang="en-US" dirty="0" smtClean="0"/>
              <a:t>and </a:t>
            </a:r>
            <a:r>
              <a:rPr lang="en-US" b="1" dirty="0" smtClean="0"/>
              <a:t>FMTC</a:t>
            </a:r>
            <a:r>
              <a:rPr lang="en-US" dirty="0" smtClean="0"/>
              <a:t>, approximately </a:t>
            </a:r>
            <a:r>
              <a:rPr lang="en-US" u="sng" dirty="0" smtClean="0">
                <a:solidFill>
                  <a:srgbClr val="FF0000"/>
                </a:solidFill>
              </a:rPr>
              <a:t>97%</a:t>
            </a:r>
            <a:r>
              <a:rPr lang="en-US" u="sng" dirty="0" smtClean="0"/>
              <a:t> of families</a:t>
            </a:r>
            <a:r>
              <a:rPr lang="en-US" dirty="0" smtClean="0"/>
              <a:t> will have an </a:t>
            </a:r>
            <a:r>
              <a:rPr lang="en-US" dirty="0" err="1" smtClean="0"/>
              <a:t>identifable</a:t>
            </a:r>
            <a:r>
              <a:rPr lang="en-US" dirty="0" smtClean="0"/>
              <a:t> RET germ line mutation, and in </a:t>
            </a:r>
            <a:r>
              <a:rPr lang="en-US" b="1" dirty="0" smtClean="0"/>
              <a:t>MEN 2B</a:t>
            </a:r>
            <a:r>
              <a:rPr lang="en-US" dirty="0" smtClean="0"/>
              <a:t>, approximately </a:t>
            </a:r>
            <a:r>
              <a:rPr lang="en-US" u="sng" dirty="0" smtClean="0">
                <a:solidFill>
                  <a:srgbClr val="FF0000"/>
                </a:solidFill>
              </a:rPr>
              <a:t>98%</a:t>
            </a:r>
            <a:r>
              <a:rPr lang="en-US" u="sng" dirty="0" smtClean="0"/>
              <a:t> of families</a:t>
            </a:r>
            <a:r>
              <a:rPr lang="en-US" dirty="0" smtClean="0"/>
              <a:t> are mutation positive.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621030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Endocrinology Adult and Pediatric, </a:t>
            </a:r>
            <a:r>
              <a:rPr lang="nl-NL" sz="1600" dirty="0" smtClean="0"/>
              <a:t>De Groot 7th ed 2016, </a:t>
            </a:r>
            <a:r>
              <a:rPr lang="en-US" sz="1600" dirty="0" smtClean="0"/>
              <a:t>Volume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41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0636"/>
            <a:ext cx="8610599" cy="56855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621030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Endocrinology Adult and Pediatric, </a:t>
            </a:r>
            <a:r>
              <a:rPr lang="nl-NL" sz="1600" dirty="0" smtClean="0"/>
              <a:t>De Groot 7th ed 2016, </a:t>
            </a:r>
            <a:r>
              <a:rPr lang="en-US" sz="1600" dirty="0" smtClean="0"/>
              <a:t>Volume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56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1870"/>
            <a:ext cx="8610599" cy="478305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621030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Revised </a:t>
            </a:r>
            <a:r>
              <a:rPr lang="en-US" sz="1600" dirty="0" smtClean="0"/>
              <a:t>ATA Guidelines  </a:t>
            </a:r>
            <a:r>
              <a:rPr lang="en-US" sz="1600" dirty="0"/>
              <a:t>for the Management of </a:t>
            </a:r>
            <a:r>
              <a:rPr lang="en-US" sz="1600" dirty="0" smtClean="0"/>
              <a:t>MTC 2014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05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MEN 2B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95%</a:t>
            </a:r>
            <a:r>
              <a:rPr lang="en-US" dirty="0" smtClean="0"/>
              <a:t> of </a:t>
            </a:r>
            <a:r>
              <a:rPr lang="en-US" b="1" dirty="0" smtClean="0"/>
              <a:t>MEN 2B</a:t>
            </a:r>
            <a:r>
              <a:rPr lang="en-US" dirty="0" smtClean="0"/>
              <a:t> families, the germ line RET mutation at </a:t>
            </a:r>
            <a:r>
              <a:rPr lang="en-US" b="1" dirty="0" smtClean="0">
                <a:solidFill>
                  <a:srgbClr val="FF0000"/>
                </a:solidFill>
              </a:rPr>
              <a:t>codon 918 in exon 16 </a:t>
            </a:r>
            <a:r>
              <a:rPr lang="en-US" dirty="0" smtClean="0"/>
              <a:t>occurs, causing a mutation of methionine to threonine (</a:t>
            </a:r>
            <a:r>
              <a:rPr lang="en-US" b="1" dirty="0" smtClean="0">
                <a:solidFill>
                  <a:srgbClr val="FF0000"/>
                </a:solidFill>
              </a:rPr>
              <a:t>M918T</a:t>
            </a:r>
            <a:r>
              <a:rPr lang="en-US" dirty="0" smtClean="0"/>
              <a:t>). This mutation is in the </a:t>
            </a:r>
            <a:r>
              <a:rPr lang="en-US" b="1" dirty="0" smtClean="0"/>
              <a:t>tyrosine kinase domain </a:t>
            </a:r>
            <a:r>
              <a:rPr lang="en-US" dirty="0" smtClean="0"/>
              <a:t>and is </a:t>
            </a:r>
            <a:r>
              <a:rPr lang="en-US" u="sng" dirty="0" err="1" smtClean="0"/>
              <a:t>specifc</a:t>
            </a:r>
            <a:r>
              <a:rPr lang="en-US" u="sng" dirty="0" smtClean="0"/>
              <a:t> to MEN 2B.</a:t>
            </a:r>
          </a:p>
          <a:p>
            <a:r>
              <a:rPr lang="en-US" dirty="0" smtClean="0"/>
              <a:t>This codon 918 RET mutation is also found </a:t>
            </a:r>
            <a:r>
              <a:rPr lang="en-US" b="1" dirty="0" smtClean="0">
                <a:solidFill>
                  <a:schemeClr val="accent1"/>
                </a:solidFill>
              </a:rPr>
              <a:t>somatically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in the tumor tissue in some </a:t>
            </a:r>
            <a:r>
              <a:rPr lang="en-US" b="1" dirty="0" smtClean="0"/>
              <a:t>sporadic MTCs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germ line </a:t>
            </a:r>
            <a:r>
              <a:rPr lang="en-US" dirty="0" smtClean="0"/>
              <a:t>RET codon 918 mutation can also occur </a:t>
            </a:r>
            <a:r>
              <a:rPr lang="en-US" b="1" dirty="0" smtClean="0"/>
              <a:t>de novo</a:t>
            </a:r>
            <a:r>
              <a:rPr lang="en-US" dirty="0" smtClean="0"/>
              <a:t>, where </a:t>
            </a:r>
            <a:r>
              <a:rPr lang="en-US" u="sng" dirty="0" smtClean="0"/>
              <a:t>MEN 2B patients have </a:t>
            </a:r>
            <a:r>
              <a:rPr lang="en-US" u="sng" dirty="0" smtClean="0">
                <a:solidFill>
                  <a:srgbClr val="FF0000"/>
                </a:solidFill>
              </a:rPr>
              <a:t>no family history </a:t>
            </a:r>
            <a:r>
              <a:rPr lang="en-US" u="sng" dirty="0" smtClean="0"/>
              <a:t>of the disease</a:t>
            </a:r>
            <a:r>
              <a:rPr lang="en-US" dirty="0" smtClean="0"/>
              <a:t>. However, they still have a </a:t>
            </a:r>
            <a:r>
              <a:rPr lang="en-US" dirty="0" smtClean="0">
                <a:solidFill>
                  <a:srgbClr val="FF0000"/>
                </a:solidFill>
              </a:rPr>
              <a:t>50%</a:t>
            </a:r>
            <a:r>
              <a:rPr lang="en-US" dirty="0" smtClean="0"/>
              <a:t> chance of passing this mutation on to their </a:t>
            </a:r>
            <a:r>
              <a:rPr lang="en-US" b="1" dirty="0" smtClean="0"/>
              <a:t>offspring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621030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Endocrinology Adult and Pediatric, </a:t>
            </a:r>
            <a:r>
              <a:rPr lang="nl-NL" sz="1600" dirty="0" smtClean="0"/>
              <a:t>De Groot 7th ed 2016, </a:t>
            </a:r>
            <a:r>
              <a:rPr lang="en-US" sz="1600" dirty="0" smtClean="0"/>
              <a:t>Volume 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79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283870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6278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1055</Words>
  <Application>Microsoft Office PowerPoint</Application>
  <PresentationFormat>On-screen Show (4:3)</PresentationFormat>
  <Paragraphs>55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Gastrointestinal Manifestations of MEN2B</vt:lpstr>
      <vt:lpstr>PREVALENCE AND EPIDEMIOLOGY</vt:lpstr>
      <vt:lpstr>PREVALENCE AND EPIDEMIOLOGY</vt:lpstr>
      <vt:lpstr>PREVALENCE AND EPIDEMIOLOGY</vt:lpstr>
      <vt:lpstr>MOLECULAR PATHOGENESIS:  RET PROTO-ONCOGENE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Megacolon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PARANDCO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PARAND</dc:creator>
  <cp:lastModifiedBy>PARAND</cp:lastModifiedBy>
  <cp:revision>50</cp:revision>
  <dcterms:created xsi:type="dcterms:W3CDTF">2017-01-27T11:06:28Z</dcterms:created>
  <dcterms:modified xsi:type="dcterms:W3CDTF">2017-01-29T21:44:41Z</dcterms:modified>
</cp:coreProperties>
</file>