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7" r:id="rId11"/>
    <p:sldId id="278" r:id="rId12"/>
    <p:sldId id="265" r:id="rId13"/>
    <p:sldId id="297" r:id="rId14"/>
    <p:sldId id="266" r:id="rId15"/>
    <p:sldId id="267" r:id="rId16"/>
    <p:sldId id="276" r:id="rId17"/>
    <p:sldId id="298" r:id="rId18"/>
    <p:sldId id="275" r:id="rId19"/>
    <p:sldId id="268" r:id="rId20"/>
    <p:sldId id="279" r:id="rId21"/>
    <p:sldId id="280" r:id="rId22"/>
    <p:sldId id="281" r:id="rId23"/>
    <p:sldId id="282" r:id="rId24"/>
    <p:sldId id="283" r:id="rId25"/>
    <p:sldId id="299" r:id="rId26"/>
    <p:sldId id="284" r:id="rId27"/>
    <p:sldId id="300" r:id="rId28"/>
    <p:sldId id="294" r:id="rId29"/>
    <p:sldId id="285" r:id="rId30"/>
    <p:sldId id="269" r:id="rId31"/>
    <p:sldId id="270" r:id="rId32"/>
    <p:sldId id="286" r:id="rId33"/>
    <p:sldId id="295" r:id="rId34"/>
    <p:sldId id="287" r:id="rId35"/>
    <p:sldId id="301" r:id="rId36"/>
    <p:sldId id="288" r:id="rId37"/>
    <p:sldId id="289" r:id="rId38"/>
    <p:sldId id="290" r:id="rId39"/>
    <p:sldId id="291" r:id="rId40"/>
    <p:sldId id="296" r:id="rId41"/>
    <p:sldId id="292" r:id="rId42"/>
    <p:sldId id="293"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1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12/4/2013</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12/4/2013</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12/4/2013</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12/4/2013</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12/4/2013</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12/4/2013</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12/4/2013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12/4/2013</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12/4/2013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12/4/2013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dirty="0" smtClean="0">
                <a:cs typeface="B Nazanin" pitchFamily="2" charset="-78"/>
              </a:rPr>
              <a:t>عطیه صفرزاده</a:t>
            </a:r>
            <a:endParaRPr lang="en-US" dirty="0">
              <a:cs typeface="B Nazanin" pitchFamily="2" charset="-78"/>
            </a:endParaRPr>
          </a:p>
        </p:txBody>
      </p:sp>
      <p:sp>
        <p:nvSpPr>
          <p:cNvPr id="2" name="Title 1"/>
          <p:cNvSpPr>
            <a:spLocks noGrp="1"/>
          </p:cNvSpPr>
          <p:nvPr>
            <p:ph type="title"/>
          </p:nvPr>
        </p:nvSpPr>
        <p:spPr/>
        <p:txBody>
          <a:bodyPr>
            <a:normAutofit fontScale="90000"/>
          </a:bodyPr>
          <a:lstStyle/>
          <a:p>
            <a:r>
              <a:rPr lang="fa-IR" sz="2400" dirty="0" smtClean="0">
                <a:cs typeface="B Nazanin" pitchFamily="2" charset="-78"/>
              </a:rPr>
              <a:t/>
            </a:r>
            <a:br>
              <a:rPr lang="fa-IR" sz="2400" dirty="0" smtClean="0">
                <a:cs typeface="B Nazanin" pitchFamily="2" charset="-78"/>
              </a:rPr>
            </a:br>
            <a:r>
              <a:rPr lang="fa-IR" sz="2400" dirty="0">
                <a:cs typeface="B Nazanin" pitchFamily="2" charset="-78"/>
              </a:rPr>
              <a:t/>
            </a:r>
            <a:br>
              <a:rPr lang="fa-IR" sz="2400" dirty="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تاثیر ذهن آگاهی در درمان چاقی</a:t>
            </a:r>
            <a:endParaRPr lang="en-US" sz="2400" dirty="0">
              <a:cs typeface="B Nazanin" pitchFamily="2" charset="-78"/>
            </a:endParaRPr>
          </a:p>
        </p:txBody>
      </p:sp>
    </p:spTree>
    <p:extLst>
      <p:ext uri="{BB962C8B-B14F-4D97-AF65-F5344CB8AC3E}">
        <p14:creationId xmlns:p14="http://schemas.microsoft.com/office/powerpoint/2010/main" val="129581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buFont typeface="Wingdings" pitchFamily="2" charset="2"/>
              <a:buChar char="v"/>
            </a:pPr>
            <a:r>
              <a:rPr lang="fa-IR" sz="2400" dirty="0">
                <a:cs typeface="B Nazanin" pitchFamily="2" charset="-78"/>
              </a:rPr>
              <a:t>ذهن آگاهی همانطور که در متون قدیمی به کار رفته است، ترجمه انگلیسی لغت بودایی </a:t>
            </a:r>
            <a:r>
              <a:rPr lang="en-US" sz="2400" dirty="0">
                <a:cs typeface="B Nazanin" pitchFamily="2" charset="-78"/>
              </a:rPr>
              <a:t>Sati </a:t>
            </a:r>
            <a:r>
              <a:rPr lang="fa-IR" sz="2400" dirty="0">
                <a:cs typeface="B Nazanin" pitchFamily="2" charset="-78"/>
              </a:rPr>
              <a:t>است. که دلالت ضمنی بر آگاهی، توجه و یاد آوری( بودایی زبانی است که تعلیمات بودا اساساً در آن گزارش شده است) دارد. اولین ترجمه لغت نامه ای </a:t>
            </a:r>
            <a:r>
              <a:rPr lang="en-US" sz="2400" dirty="0">
                <a:cs typeface="B Nazanin" pitchFamily="2" charset="-78"/>
              </a:rPr>
              <a:t>Sati </a:t>
            </a:r>
            <a:r>
              <a:rPr lang="fa-IR" sz="2400" dirty="0">
                <a:cs typeface="B Nazanin" pitchFamily="2" charset="-78"/>
              </a:rPr>
              <a:t>در مورد ذهن آگاهی به سال 1921 برمی گردد. </a:t>
            </a:r>
            <a:endParaRPr lang="en-US" sz="2400" dirty="0">
              <a:cs typeface="B Nazanin" pitchFamily="2" charset="-78"/>
            </a:endParaRPr>
          </a:p>
        </p:txBody>
      </p:sp>
      <p:sp>
        <p:nvSpPr>
          <p:cNvPr id="3" name="Title 2"/>
          <p:cNvSpPr>
            <a:spLocks noGrp="1"/>
          </p:cNvSpPr>
          <p:nvPr>
            <p:ph type="title"/>
          </p:nvPr>
        </p:nvSpPr>
        <p:spPr/>
        <p:txBody>
          <a:bodyPr>
            <a:normAutofit/>
          </a:bodyPr>
          <a:lstStyle/>
          <a:p>
            <a:r>
              <a:rPr lang="fa-IR" sz="2000" dirty="0" smtClean="0">
                <a:cs typeface="B Nazanin" pitchFamily="2" charset="-78"/>
              </a:rPr>
              <a:t>ذهن آگاهی</a:t>
            </a:r>
            <a:endParaRPr lang="en-US" sz="2000" dirty="0">
              <a:cs typeface="B Nazanin" pitchFamily="2" charset="-78"/>
            </a:endParaRPr>
          </a:p>
        </p:txBody>
      </p:sp>
    </p:spTree>
    <p:extLst>
      <p:ext uri="{BB962C8B-B14F-4D97-AF65-F5344CB8AC3E}">
        <p14:creationId xmlns:p14="http://schemas.microsoft.com/office/powerpoint/2010/main" val="2054971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buFont typeface="Wingdings" pitchFamily="2" charset="2"/>
              <a:buChar char="v"/>
            </a:pPr>
            <a:r>
              <a:rPr lang="fa-IR" sz="2400" b="1" dirty="0" smtClean="0">
                <a:effectLst>
                  <a:outerShdw blurRad="38100" dist="38100" dir="2700000" algn="tl">
                    <a:srgbClr val="000000">
                      <a:alpha val="43137"/>
                    </a:srgbClr>
                  </a:outerShdw>
                </a:effectLst>
                <a:cs typeface="B Nazanin" pitchFamily="2" charset="-78"/>
              </a:rPr>
              <a:t>تنها </a:t>
            </a:r>
            <a:r>
              <a:rPr lang="fa-IR" sz="2400" b="1" dirty="0">
                <a:effectLst>
                  <a:outerShdw blurRad="38100" dist="38100" dir="2700000" algn="tl">
                    <a:srgbClr val="000000">
                      <a:alpha val="43137"/>
                    </a:srgbClr>
                  </a:outerShdw>
                </a:effectLst>
                <a:cs typeface="B Nazanin" pitchFamily="2" charset="-78"/>
              </a:rPr>
              <a:t>با آگاه </a:t>
            </a:r>
            <a:r>
              <a:rPr lang="fa-IR" sz="2400" b="1" dirty="0">
                <a:cs typeface="B Nazanin" pitchFamily="2" charset="-78"/>
              </a:rPr>
              <a:t>شدن</a:t>
            </a:r>
            <a:r>
              <a:rPr lang="fa-IR" sz="2400" b="1" dirty="0">
                <a:effectLst>
                  <a:outerShdw blurRad="38100" dist="38100" dir="2700000" algn="tl">
                    <a:srgbClr val="000000">
                      <a:alpha val="43137"/>
                    </a:srgbClr>
                  </a:outerShdw>
                </a:effectLst>
                <a:cs typeface="B Nazanin" pitchFamily="2" charset="-78"/>
              </a:rPr>
              <a:t> از آنچه که درون و اطراف ما  رخ می دهد می توانیم خود را از اشتغالات ذهنی و هیجانات دشوار رها کنیم</a:t>
            </a:r>
            <a:r>
              <a:rPr lang="fa-IR" sz="2400" dirty="0">
                <a:cs typeface="B Nazanin" pitchFamily="2" charset="-78"/>
              </a:rPr>
              <a:t>. </a:t>
            </a:r>
            <a:endParaRPr lang="fa-IR" sz="2400" dirty="0" smtClean="0">
              <a:cs typeface="B Nazanin" pitchFamily="2" charset="-78"/>
            </a:endParaRPr>
          </a:p>
          <a:p>
            <a:pPr marL="342900" indent="-342900" algn="just" rtl="1">
              <a:buFont typeface="Wingdings" pitchFamily="2" charset="2"/>
              <a:buChar char="v"/>
            </a:pPr>
            <a:endParaRPr lang="fa-IR" sz="2400" dirty="0" smtClean="0">
              <a:cs typeface="B Nazanin" pitchFamily="2" charset="-78"/>
            </a:endParaRPr>
          </a:p>
          <a:p>
            <a:pPr marL="342900" indent="-342900" algn="just" rtl="1">
              <a:buFont typeface="Wingdings" pitchFamily="2" charset="2"/>
              <a:buChar char="v"/>
            </a:pPr>
            <a:r>
              <a:rPr lang="fa-IR" sz="2400" dirty="0" smtClean="0">
                <a:cs typeface="B Nazanin" pitchFamily="2" charset="-78"/>
              </a:rPr>
              <a:t>با </a:t>
            </a:r>
            <a:r>
              <a:rPr lang="fa-IR" sz="2400" dirty="0">
                <a:cs typeface="B Nazanin" pitchFamily="2" charset="-78"/>
              </a:rPr>
              <a:t>جهت دهی دوباره توجه به جای تلاش برای </a:t>
            </a:r>
            <a:r>
              <a:rPr lang="fa-IR" sz="2400" b="1" dirty="0">
                <a:solidFill>
                  <a:srgbClr val="7030A0"/>
                </a:solidFill>
                <a:effectLst>
                  <a:outerShdw blurRad="38100" dist="38100" dir="2700000" algn="tl">
                    <a:srgbClr val="000000">
                      <a:alpha val="43137"/>
                    </a:srgbClr>
                  </a:outerShdw>
                </a:effectLst>
                <a:cs typeface="B Nazanin" pitchFamily="2" charset="-78"/>
              </a:rPr>
              <a:t>کنترل یا سرکوب هیجانات شدید  </a:t>
            </a:r>
            <a:r>
              <a:rPr lang="fa-IR" sz="2400" dirty="0">
                <a:cs typeface="B Nazanin" pitchFamily="2" charset="-78"/>
              </a:rPr>
              <a:t>می توانیم احساس خود را کنترل کنیم. </a:t>
            </a:r>
            <a:endParaRPr lang="en-US" sz="2400" dirty="0">
              <a:cs typeface="B Nazanin" pitchFamily="2" charset="-78"/>
            </a:endParaRPr>
          </a:p>
        </p:txBody>
      </p:sp>
    </p:spTree>
    <p:extLst>
      <p:ext uri="{BB962C8B-B14F-4D97-AF65-F5344CB8AC3E}">
        <p14:creationId xmlns:p14="http://schemas.microsoft.com/office/powerpoint/2010/main" val="3017311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ar-SA" dirty="0">
                <a:cs typeface="2  Lotus" pitchFamily="2" charset="-78"/>
              </a:rPr>
              <a:t>ذهن آگاهی روش بسیار ساده ای از </a:t>
            </a:r>
            <a:r>
              <a:rPr lang="ar-SA" b="1" dirty="0">
                <a:effectLst>
                  <a:outerShdw blurRad="38100" dist="38100" dir="2700000" algn="tl">
                    <a:srgbClr val="000000">
                      <a:alpha val="43137"/>
                    </a:srgbClr>
                  </a:outerShdw>
                </a:effectLst>
                <a:cs typeface="2  Lotus" pitchFamily="2" charset="-78"/>
              </a:rPr>
              <a:t>ارتباط با  تجربه های فرد است </a:t>
            </a:r>
            <a:r>
              <a:rPr lang="ar-SA" dirty="0">
                <a:cs typeface="2  Lotus" pitchFamily="2" charset="-78"/>
              </a:rPr>
              <a:t>که می تواند رنج بردن را کاهش دهد. ذهن آگاهی  فرایند روانشناختی است که می تواند نحوه پاسخ  ما را به مشکلات غیر قابل اجتناب زندگی  تغییر </a:t>
            </a:r>
            <a:r>
              <a:rPr lang="ar-SA" dirty="0" smtClean="0">
                <a:cs typeface="2  Lotus" pitchFamily="2" charset="-78"/>
              </a:rPr>
              <a:t>دهد</a:t>
            </a:r>
            <a:r>
              <a:rPr lang="fa-IR" dirty="0" smtClean="0">
                <a:cs typeface="2  Lotus" pitchFamily="2" charset="-78"/>
              </a:rPr>
              <a:t>.</a:t>
            </a:r>
          </a:p>
          <a:p>
            <a:pPr marL="342900" indent="-342900" algn="just" rtl="1">
              <a:lnSpc>
                <a:spcPct val="150000"/>
              </a:lnSpc>
              <a:buFont typeface="Wingdings" pitchFamily="2" charset="2"/>
              <a:buChar char="v"/>
            </a:pPr>
            <a:r>
              <a:rPr lang="ar-SA" dirty="0" smtClean="0">
                <a:cs typeface="2  Lotus" pitchFamily="2" charset="-78"/>
              </a:rPr>
              <a:t>  </a:t>
            </a:r>
            <a:r>
              <a:rPr lang="ar-SA" dirty="0">
                <a:cs typeface="2  Lotus" pitchFamily="2" charset="-78"/>
              </a:rPr>
              <a:t>ذهن آگاهی نه تنها برای چالش های وجودی، بلکه در ارتباط با مشکلات روانشناختی شدید نظیر افکار </a:t>
            </a:r>
            <a:r>
              <a:rPr lang="fa-IR" dirty="0">
                <a:cs typeface="2  Lotus" pitchFamily="2" charset="-78"/>
              </a:rPr>
              <a:t>خودکشی، </a:t>
            </a:r>
            <a:r>
              <a:rPr lang="ar-SA" dirty="0">
                <a:cs typeface="2  Lotus" pitchFamily="2" charset="-78"/>
              </a:rPr>
              <a:t>افسردگی مزمن</a:t>
            </a:r>
            <a:r>
              <a:rPr lang="fa-IR" dirty="0">
                <a:cs typeface="2  Lotus" pitchFamily="2" charset="-78"/>
              </a:rPr>
              <a:t>، </a:t>
            </a:r>
            <a:r>
              <a:rPr lang="ar-SA" dirty="0">
                <a:cs typeface="2  Lotus" pitchFamily="2" charset="-78"/>
              </a:rPr>
              <a:t>و هذیان های سایکوتیک</a:t>
            </a:r>
            <a:r>
              <a:rPr lang="fa-IR" dirty="0">
                <a:cs typeface="2  Lotus" pitchFamily="2" charset="-78"/>
              </a:rPr>
              <a:t> </a:t>
            </a:r>
            <a:r>
              <a:rPr lang="ar-SA" dirty="0">
                <a:cs typeface="2  Lotus" pitchFamily="2" charset="-78"/>
              </a:rPr>
              <a:t>مؤثر است. ذهن آگاهی ظرفیتی برای هوشیار و  آگاه بودن است. </a:t>
            </a:r>
            <a:endParaRPr lang="fa-IR" dirty="0" smtClean="0">
              <a:cs typeface="2  Lotus" pitchFamily="2" charset="-78"/>
            </a:endParaRPr>
          </a:p>
          <a:p>
            <a:pPr marL="342900" indent="-342900" algn="just" rtl="1">
              <a:lnSpc>
                <a:spcPct val="150000"/>
              </a:lnSpc>
              <a:buFont typeface="Wingdings" pitchFamily="2" charset="2"/>
              <a:buChar char="v"/>
            </a:pPr>
            <a:r>
              <a:rPr lang="ar-SA" dirty="0" smtClean="0">
                <a:cs typeface="2  Lotus" pitchFamily="2" charset="-78"/>
              </a:rPr>
              <a:t>ما </a:t>
            </a:r>
            <a:r>
              <a:rPr lang="ar-SA" dirty="0">
                <a:cs typeface="2  Lotus" pitchFamily="2" charset="-78"/>
              </a:rPr>
              <a:t>تنها برای مدت زمان کوتاهی  در این حالت(هوشیار و آگاه بودن) هستیم و به سرعت به حالت رؤیای روزا</a:t>
            </a:r>
            <a:r>
              <a:rPr lang="fa-IR" dirty="0">
                <a:cs typeface="2  Lotus" pitchFamily="2" charset="-78"/>
              </a:rPr>
              <a:t>نه بر میگردیم.</a:t>
            </a:r>
          </a:p>
          <a:p>
            <a:pPr algn="just" rtl="1"/>
            <a:endParaRPr lang="fa-IR" dirty="0">
              <a:cs typeface="2  Lotus" pitchFamily="2" charset="-78"/>
            </a:endParaRPr>
          </a:p>
          <a:p>
            <a:endParaRPr lang="en-US" dirty="0"/>
          </a:p>
        </p:txBody>
      </p:sp>
      <p:sp>
        <p:nvSpPr>
          <p:cNvPr id="3" name="Title 2"/>
          <p:cNvSpPr>
            <a:spLocks noGrp="1"/>
          </p:cNvSpPr>
          <p:nvPr>
            <p:ph type="title"/>
          </p:nvPr>
        </p:nvSpPr>
        <p:spPr>
          <a:xfrm>
            <a:off x="2514600" y="990600"/>
            <a:ext cx="4114800" cy="701040"/>
          </a:xfrm>
        </p:spPr>
        <p:txBody>
          <a:bodyPr>
            <a:normAutofit/>
          </a:bodyPr>
          <a:lstStyle/>
          <a:p>
            <a:r>
              <a:rPr lang="fa-IR" sz="2000" dirty="0" smtClean="0">
                <a:cs typeface="B Nazanin" pitchFamily="2" charset="-78"/>
              </a:rPr>
              <a:t>ذهن آگاهی چیست؟</a:t>
            </a:r>
            <a:endParaRPr lang="en-US" sz="2000" dirty="0">
              <a:cs typeface="B Nazanin" pitchFamily="2" charset="-78"/>
            </a:endParaRPr>
          </a:p>
        </p:txBody>
      </p:sp>
    </p:spTree>
    <p:extLst>
      <p:ext uri="{BB962C8B-B14F-4D97-AF65-F5344CB8AC3E}">
        <p14:creationId xmlns:p14="http://schemas.microsoft.com/office/powerpoint/2010/main" val="1791687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ar-SA" dirty="0">
                <a:cs typeface="2  Lotus" pitchFamily="2" charset="-78"/>
              </a:rPr>
              <a:t>کسانی که تمرین ذهن آگاهی می کنند چه می کنند؟ </a:t>
            </a:r>
            <a:r>
              <a:rPr lang="ar-SA" b="1" dirty="0">
                <a:effectLst>
                  <a:outerShdw blurRad="38100" dist="38100" dir="2700000" algn="tl">
                    <a:srgbClr val="000000">
                      <a:alpha val="43137"/>
                    </a:srgbClr>
                  </a:outerShdw>
                </a:effectLst>
                <a:cs typeface="2  Lotus" pitchFamily="2" charset="-78"/>
              </a:rPr>
              <a:t>به طور خلاصه میتوان گفت که  آنها  بودن را تمرین  می‌کنند. </a:t>
            </a:r>
            <a:r>
              <a:rPr lang="ar-SA" dirty="0">
                <a:cs typeface="2  Lotus" pitchFamily="2" charset="-78"/>
              </a:rPr>
              <a:t>آنها به طور هدفمند همه آنچه را که در زندگی شان انجام می دهند  برای مدت زمان کوتاهی متوقف می‌کنند و در زمان حال آرام می گیرند </a:t>
            </a:r>
            <a:r>
              <a:rPr lang="ar-SA" dirty="0" smtClean="0">
                <a:cs typeface="2  Lotus" pitchFamily="2" charset="-78"/>
              </a:rPr>
              <a:t>.</a:t>
            </a:r>
            <a:endParaRPr lang="fa-IR" dirty="0" smtClean="0">
              <a:cs typeface="2  Lotus" pitchFamily="2" charset="-78"/>
            </a:endParaRPr>
          </a:p>
          <a:p>
            <a:pPr marL="342900" indent="-342900" algn="just" rtl="1">
              <a:lnSpc>
                <a:spcPct val="150000"/>
              </a:lnSpc>
              <a:buFont typeface="Wingdings" pitchFamily="2" charset="2"/>
              <a:buChar char="v"/>
            </a:pPr>
            <a:r>
              <a:rPr lang="ar-SA" dirty="0" smtClean="0">
                <a:cs typeface="2  Lotus" pitchFamily="2" charset="-78"/>
              </a:rPr>
              <a:t>آنها </a:t>
            </a:r>
            <a:r>
              <a:rPr lang="ar-SA" dirty="0">
                <a:cs typeface="2  Lotus" pitchFamily="2" charset="-78"/>
              </a:rPr>
              <a:t>به خودشان اجازه می دهند در لحظه کنونی باشند و با </a:t>
            </a:r>
            <a:r>
              <a:rPr lang="fa-IR" dirty="0">
                <a:cs typeface="2  Lotus" pitchFamily="2" charset="-78"/>
              </a:rPr>
              <a:t>هرچیزی </a:t>
            </a:r>
            <a:r>
              <a:rPr lang="ar-SA" dirty="0">
                <a:cs typeface="2  Lotus" pitchFamily="2" charset="-78"/>
              </a:rPr>
              <a:t>دقیقاً همانگونه که  هستند و بدون تغییر دادن </a:t>
            </a:r>
            <a:r>
              <a:rPr lang="fa-IR" dirty="0">
                <a:cs typeface="2  Lotus" pitchFamily="2" charset="-78"/>
              </a:rPr>
              <a:t>آنها </a:t>
            </a:r>
            <a:r>
              <a:rPr lang="ar-SA" dirty="0">
                <a:cs typeface="2  Lotus" pitchFamily="2" charset="-78"/>
              </a:rPr>
              <a:t>روبرو </a:t>
            </a:r>
            <a:r>
              <a:rPr lang="fa-IR" dirty="0">
                <a:cs typeface="2  Lotus" pitchFamily="2" charset="-78"/>
              </a:rPr>
              <a:t>می </a:t>
            </a:r>
            <a:r>
              <a:rPr lang="ar-SA" dirty="0">
                <a:cs typeface="2  Lotus" pitchFamily="2" charset="-78"/>
              </a:rPr>
              <a:t>شوند</a:t>
            </a:r>
            <a:r>
              <a:rPr lang="fa-IR" dirty="0">
                <a:cs typeface="2  Lotus" pitchFamily="2" charset="-78"/>
              </a:rPr>
              <a:t>.</a:t>
            </a:r>
            <a:endParaRPr lang="en-US" dirty="0"/>
          </a:p>
          <a:p>
            <a:endParaRPr lang="en-US" dirty="0"/>
          </a:p>
        </p:txBody>
      </p:sp>
    </p:spTree>
    <p:extLst>
      <p:ext uri="{BB962C8B-B14F-4D97-AF65-F5344CB8AC3E}">
        <p14:creationId xmlns:p14="http://schemas.microsoft.com/office/powerpoint/2010/main" val="2501135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ar-SA" b="1" dirty="0">
                <a:cs typeface="B Nazanin" pitchFamily="2" charset="-78"/>
              </a:rPr>
              <a:t>اول انکه ذهن آگاهی آنچه را که در نظر دارید  به شما یاد آوری می کند.</a:t>
            </a:r>
            <a:r>
              <a:rPr lang="ar-SA" dirty="0">
                <a:cs typeface="B Nazanin" pitchFamily="2" charset="-78"/>
              </a:rPr>
              <a:t>انچه که </a:t>
            </a:r>
            <a:r>
              <a:rPr lang="ar-SA" b="1" dirty="0">
                <a:cs typeface="B Nazanin" pitchFamily="2" charset="-78"/>
              </a:rPr>
              <a:t> </a:t>
            </a:r>
            <a:r>
              <a:rPr lang="ar-SA" dirty="0">
                <a:cs typeface="B Nazanin" pitchFamily="2" charset="-78"/>
              </a:rPr>
              <a:t>در مدیتیشن  انجام می شود این است که فرد توجه خود را به یک چیزخاص جلب می کند. وقتی ذهن فرد از آن چیز منحرف می شود </a:t>
            </a:r>
            <a:r>
              <a:rPr lang="ar-SA" b="1" dirty="0">
                <a:effectLst>
                  <a:outerShdw blurRad="38100" dist="38100" dir="2700000" algn="tl">
                    <a:srgbClr val="000000">
                      <a:alpha val="43137"/>
                    </a:srgbClr>
                  </a:outerShdw>
                </a:effectLst>
                <a:cs typeface="B Nazanin" pitchFamily="2" charset="-78"/>
              </a:rPr>
              <a:t>این ذهن آگاهی است که به او یادآوری می کند که ذهنش منحرف شده است و اینکه  قرار بود چه کاری انجام دهد</a:t>
            </a:r>
            <a:r>
              <a:rPr lang="ar-SA" dirty="0">
                <a:cs typeface="B Nazanin" pitchFamily="2" charset="-78"/>
              </a:rPr>
              <a:t>. این ذهن آگاهی است که ذهن  را به شی مدیتیشن بر می گرداند. همه اینها به صورت آنی  بدون گفتگوی درونی رخ می دهد. این توجه است که به ما اجازه می دهد تا از فرایند افکار خارج شویم و خودمان را از آن رها کنیم. ذهن آگاهی توجه ما را به نقطه صحیح تمرکز بر می گرداند. </a:t>
            </a:r>
            <a:endParaRPr lang="fa-IR" b="1" dirty="0">
              <a:cs typeface="B Nazanin" pitchFamily="2" charset="-78"/>
            </a:endParaRPr>
          </a:p>
          <a:p>
            <a:endParaRPr lang="en-US" dirty="0"/>
          </a:p>
        </p:txBody>
      </p:sp>
      <p:sp>
        <p:nvSpPr>
          <p:cNvPr id="3" name="Title 2"/>
          <p:cNvSpPr>
            <a:spLocks noGrp="1"/>
          </p:cNvSpPr>
          <p:nvPr>
            <p:ph type="title"/>
          </p:nvPr>
        </p:nvSpPr>
        <p:spPr/>
        <p:txBody>
          <a:bodyPr/>
          <a:lstStyle/>
          <a:p>
            <a:r>
              <a:rPr lang="ar-SA" sz="2000" dirty="0">
                <a:cs typeface="B Nazanin" pitchFamily="2" charset="-78"/>
              </a:rPr>
              <a:t>ذهن آگاهی سه کارکرد اساسی دارد: </a:t>
            </a:r>
            <a:r>
              <a:rPr lang="fa-IR" dirty="0">
                <a:cs typeface="2  Lotus" pitchFamily="2" charset="-78"/>
              </a:rPr>
              <a:t/>
            </a:r>
            <a:br>
              <a:rPr lang="fa-IR" dirty="0">
                <a:cs typeface="2  Lotus" pitchFamily="2" charset="-78"/>
              </a:rPr>
            </a:br>
            <a:endParaRPr lang="en-US" dirty="0"/>
          </a:p>
        </p:txBody>
      </p:sp>
    </p:spTree>
    <p:extLst>
      <p:ext uri="{BB962C8B-B14F-4D97-AF65-F5344CB8AC3E}">
        <p14:creationId xmlns:p14="http://schemas.microsoft.com/office/powerpoint/2010/main" val="4017814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buFont typeface="Wingdings" pitchFamily="2" charset="2"/>
              <a:buChar char="v"/>
            </a:pPr>
            <a:r>
              <a:rPr lang="ar-SA" b="1" dirty="0">
                <a:cs typeface="B Nazanin" pitchFamily="2" charset="-78"/>
              </a:rPr>
              <a:t>دوم آنکه ذهن آگاهی امکان می دهد تا چیزها  آن طور که واقعاً هستند دیده شوند.</a:t>
            </a:r>
            <a:r>
              <a:rPr lang="ar-SA" dirty="0">
                <a:cs typeface="B Nazanin" pitchFamily="2" charset="-78"/>
              </a:rPr>
              <a:t> ذهن آگاهی به ادراک نمی افزاید و یا چیزی از آن کم نمی کند.بلکه ذهن آگاهی توجه محض است و نگاه کردن به آنچه که رخ می دهد. در شرایط معمولی، افکار، هوشیاری ما را با ادراکات و ایده ها سنگین می کند و ما را در حجم بالایی از برنامه ها و نگرانی ها غوطه ور می </a:t>
            </a:r>
            <a:r>
              <a:rPr lang="ar-SA" dirty="0" smtClean="0">
                <a:cs typeface="B Nazanin" pitchFamily="2" charset="-78"/>
              </a:rPr>
              <a:t>سازد.</a:t>
            </a:r>
            <a:endParaRPr lang="fa-IR" dirty="0" smtClean="0">
              <a:cs typeface="B Nazanin" pitchFamily="2" charset="-78"/>
            </a:endParaRPr>
          </a:p>
          <a:p>
            <a:pPr marL="342900" indent="-342900" algn="just" rtl="1">
              <a:buFont typeface="Wingdings" pitchFamily="2" charset="2"/>
              <a:buChar char="v"/>
            </a:pPr>
            <a:endParaRPr lang="fa-IR" dirty="0">
              <a:cs typeface="B Nazanin" pitchFamily="2" charset="-78"/>
            </a:endParaRPr>
          </a:p>
          <a:p>
            <a:pPr marL="342900" indent="-342900" algn="just" rtl="1">
              <a:buFont typeface="Wingdings" pitchFamily="2" charset="2"/>
              <a:buChar char="v"/>
            </a:pPr>
            <a:r>
              <a:rPr lang="ar-SA" dirty="0" smtClean="0">
                <a:cs typeface="B Nazanin" pitchFamily="2" charset="-78"/>
              </a:rPr>
              <a:t> </a:t>
            </a:r>
            <a:r>
              <a:rPr lang="ar-SA" b="1" dirty="0">
                <a:solidFill>
                  <a:srgbClr val="7030A0"/>
                </a:solidFill>
                <a:effectLst>
                  <a:outerShdw blurRad="38100" dist="38100" dir="2700000" algn="tl">
                    <a:srgbClr val="000000">
                      <a:alpha val="43137"/>
                    </a:srgbClr>
                  </a:outerShdw>
                </a:effectLst>
                <a:cs typeface="B Nazanin" pitchFamily="2" charset="-78"/>
              </a:rPr>
              <a:t>وقتی فرد ذهن آگاه است تنها به آنچه که در ذهن رخ می دهد توجه می کند،نه </a:t>
            </a:r>
            <a:r>
              <a:rPr lang="fa-IR" b="1" dirty="0" smtClean="0">
                <a:solidFill>
                  <a:srgbClr val="7030A0"/>
                </a:solidFill>
                <a:effectLst>
                  <a:outerShdw blurRad="38100" dist="38100" dir="2700000" algn="tl">
                    <a:srgbClr val="000000">
                      <a:alpha val="43137"/>
                    </a:srgbClr>
                  </a:outerShdw>
                </a:effectLst>
                <a:cs typeface="B Nazanin" pitchFamily="2" charset="-78"/>
              </a:rPr>
              <a:t>آ</a:t>
            </a:r>
            <a:r>
              <a:rPr lang="ar-SA" b="1" dirty="0" smtClean="0">
                <a:solidFill>
                  <a:srgbClr val="7030A0"/>
                </a:solidFill>
                <a:effectLst>
                  <a:outerShdw blurRad="38100" dist="38100" dir="2700000" algn="tl">
                    <a:srgbClr val="000000">
                      <a:alpha val="43137"/>
                    </a:srgbClr>
                  </a:outerShdw>
                </a:effectLst>
                <a:cs typeface="B Nazanin" pitchFamily="2" charset="-78"/>
              </a:rPr>
              <a:t>نکه </a:t>
            </a:r>
            <a:r>
              <a:rPr lang="ar-SA" b="1" dirty="0">
                <a:solidFill>
                  <a:srgbClr val="7030A0"/>
                </a:solidFill>
                <a:effectLst>
                  <a:outerShdw blurRad="38100" dist="38100" dir="2700000" algn="tl">
                    <a:srgbClr val="000000">
                      <a:alpha val="43137"/>
                    </a:srgbClr>
                  </a:outerShdw>
                </a:effectLst>
                <a:cs typeface="B Nazanin" pitchFamily="2" charset="-78"/>
              </a:rPr>
              <a:t>نگران شرایط بعدی باشد. </a:t>
            </a:r>
            <a:endParaRPr lang="fa-IR" b="1" dirty="0" smtClean="0">
              <a:solidFill>
                <a:srgbClr val="7030A0"/>
              </a:solidFill>
              <a:effectLst>
                <a:outerShdw blurRad="38100" dist="38100" dir="2700000" algn="tl">
                  <a:srgbClr val="000000">
                    <a:alpha val="43137"/>
                  </a:srgbClr>
                </a:outerShdw>
              </a:effectLst>
              <a:cs typeface="B Nazanin" pitchFamily="2" charset="-78"/>
            </a:endParaRPr>
          </a:p>
          <a:p>
            <a:pPr algn="just" rtl="1">
              <a:buFont typeface="Wingdings" pitchFamily="2" charset="2"/>
              <a:buChar char="q"/>
            </a:pPr>
            <a:endParaRPr lang="fa-IR" b="1" dirty="0">
              <a:cs typeface="B Nazanin" pitchFamily="2" charset="-78"/>
            </a:endParaRPr>
          </a:p>
          <a:p>
            <a:pPr marL="342900" indent="-342900" algn="just" rtl="1">
              <a:buFont typeface="Wingdings" pitchFamily="2" charset="2"/>
              <a:buChar char="v"/>
            </a:pPr>
            <a:r>
              <a:rPr lang="ar-SA" b="1" dirty="0">
                <a:cs typeface="B Nazanin" pitchFamily="2" charset="-78"/>
              </a:rPr>
              <a:t> سوم آنکه با داشتن ذهن آگاهی می توان طبیعت حقیقی همه پدیده ها را مشاهده نمود</a:t>
            </a:r>
            <a:endParaRPr lang="en-US" dirty="0">
              <a:cs typeface="B Nazanin" pitchFamily="2" charset="-78"/>
            </a:endParaRPr>
          </a:p>
          <a:p>
            <a:endParaRPr lang="en-US" dirty="0"/>
          </a:p>
        </p:txBody>
      </p:sp>
    </p:spTree>
    <p:extLst>
      <p:ext uri="{BB962C8B-B14F-4D97-AF65-F5344CB8AC3E}">
        <p14:creationId xmlns:p14="http://schemas.microsoft.com/office/powerpoint/2010/main" val="3940859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200000"/>
              </a:lnSpc>
              <a:buFont typeface="Wingdings" pitchFamily="2" charset="2"/>
              <a:buChar char="v"/>
            </a:pPr>
            <a:r>
              <a:rPr lang="fa-IR" b="1" dirty="0">
                <a:effectLst>
                  <a:outerShdw blurRad="38100" dist="38100" dir="2700000" algn="tl">
                    <a:srgbClr val="000000">
                      <a:alpha val="43137"/>
                    </a:srgbClr>
                  </a:outerShdw>
                </a:effectLst>
                <a:cs typeface="B Nazanin" pitchFamily="2" charset="-78"/>
              </a:rPr>
              <a:t>هدف از انجام ذهن آگاهی خنثی کردن رفتار خوردن به عنوان روش اجتناب از آگاهی هیجانی است.</a:t>
            </a:r>
            <a:r>
              <a:rPr lang="fa-IR" dirty="0">
                <a:cs typeface="B Nazanin" pitchFamily="2" charset="-78"/>
              </a:rPr>
              <a:t>به</a:t>
            </a:r>
            <a:r>
              <a:rPr lang="fa-IR" b="1" dirty="0">
                <a:effectLst>
                  <a:outerShdw blurRad="38100" dist="38100" dir="2700000" algn="tl">
                    <a:srgbClr val="000000">
                      <a:alpha val="43137"/>
                    </a:srgbClr>
                  </a:outerShdw>
                </a:effectLst>
                <a:cs typeface="B Nazanin" pitchFamily="2" charset="-78"/>
              </a:rPr>
              <a:t> </a:t>
            </a:r>
            <a:r>
              <a:rPr lang="fa-IR" dirty="0">
                <a:cs typeface="B Nazanin" pitchFamily="2" charset="-78"/>
              </a:rPr>
              <a:t>همین دلیل روی آگاهی </a:t>
            </a:r>
            <a:r>
              <a:rPr lang="fa-IR" dirty="0" smtClean="0">
                <a:cs typeface="B Nazanin" pitchFamily="2" charset="-78"/>
              </a:rPr>
              <a:t>تاکید می </a:t>
            </a:r>
            <a:r>
              <a:rPr lang="fa-IR" dirty="0">
                <a:cs typeface="B Nazanin" pitchFamily="2" charset="-78"/>
              </a:rPr>
              <a:t>شود</a:t>
            </a:r>
            <a:r>
              <a:rPr lang="fa-IR" dirty="0" smtClean="0">
                <a:cs typeface="B Nazanin" pitchFamily="2" charset="-78"/>
              </a:rPr>
              <a:t>.</a:t>
            </a:r>
          </a:p>
          <a:p>
            <a:pPr marL="342900" indent="-342900" algn="just" rtl="1">
              <a:lnSpc>
                <a:spcPct val="200000"/>
              </a:lnSpc>
              <a:buFont typeface="Wingdings" pitchFamily="2" charset="2"/>
              <a:buChar char="v"/>
            </a:pPr>
            <a:r>
              <a:rPr lang="fa-IR" dirty="0" smtClean="0">
                <a:cs typeface="B Nazanin" pitchFamily="2" charset="-78"/>
              </a:rPr>
              <a:t>یعنی </a:t>
            </a:r>
            <a:r>
              <a:rPr lang="fa-IR" dirty="0">
                <a:cs typeface="B Nazanin" pitchFamily="2" charset="-78"/>
              </a:rPr>
              <a:t>به صورت غیرقضاوتی نسبت به وضعیت هیجانی آگاه باشیم بدون اینکه تلاش کنیم با بروز رفتار خاص به آن واکنش نشان دهیم. لذا یاد می گیرند هیجانات را به صورت ابری در نظر بگیرند که در آسمان در حال حرکت است و </a:t>
            </a:r>
            <a:r>
              <a:rPr lang="fa-IR" b="1" dirty="0">
                <a:solidFill>
                  <a:srgbClr val="7030A0"/>
                </a:solidFill>
                <a:effectLst>
                  <a:outerShdw blurRad="38100" dist="38100" dir="2700000" algn="tl">
                    <a:srgbClr val="000000">
                      <a:alpha val="43137"/>
                    </a:srgbClr>
                  </a:outerShdw>
                </a:effectLst>
                <a:cs typeface="B Nazanin" pitchFamily="2" charset="-78"/>
              </a:rPr>
              <a:t>هیچ تلاشی برای تغییر هیجان نداشته باشند و خود را به دلیل وجود چنین هیجان هایی سرزنش نکنند.</a:t>
            </a:r>
          </a:p>
          <a:p>
            <a:endParaRPr lang="en-US" dirty="0"/>
          </a:p>
        </p:txBody>
      </p:sp>
    </p:spTree>
    <p:extLst>
      <p:ext uri="{BB962C8B-B14F-4D97-AF65-F5344CB8AC3E}">
        <p14:creationId xmlns:p14="http://schemas.microsoft.com/office/powerpoint/2010/main" val="68504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lnSpc>
                <a:spcPct val="150000"/>
              </a:lnSpc>
            </a:pPr>
            <a:endParaRPr lang="fa-IR" b="1" dirty="0" smtClean="0">
              <a:solidFill>
                <a:srgbClr val="7030A0"/>
              </a:solidFill>
              <a:effectLst>
                <a:outerShdw blurRad="38100" dist="38100" dir="2700000" algn="tl">
                  <a:srgbClr val="000000">
                    <a:alpha val="43137"/>
                  </a:srgbClr>
                </a:outerShdw>
              </a:effectLst>
              <a:cs typeface="B Nazanin" pitchFamily="2" charset="-78"/>
            </a:endParaRPr>
          </a:p>
          <a:p>
            <a:pPr algn="just" rtl="1">
              <a:lnSpc>
                <a:spcPct val="150000"/>
              </a:lnSpc>
            </a:pPr>
            <a:r>
              <a:rPr lang="fa-IR" b="1" dirty="0" smtClean="0">
                <a:solidFill>
                  <a:srgbClr val="7030A0"/>
                </a:solidFill>
                <a:effectLst>
                  <a:outerShdw blurRad="38100" dist="38100" dir="2700000" algn="tl">
                    <a:srgbClr val="000000">
                      <a:alpha val="43137"/>
                    </a:srgbClr>
                  </a:outerShdw>
                </a:effectLst>
                <a:cs typeface="B Nazanin" pitchFamily="2" charset="-78"/>
              </a:rPr>
              <a:t>ذهن </a:t>
            </a:r>
            <a:r>
              <a:rPr lang="fa-IR" b="1" dirty="0">
                <a:solidFill>
                  <a:srgbClr val="7030A0"/>
                </a:solidFill>
                <a:effectLst>
                  <a:outerShdw blurRad="38100" dist="38100" dir="2700000" algn="tl">
                    <a:srgbClr val="000000">
                      <a:alpha val="43137"/>
                    </a:srgbClr>
                  </a:outerShdw>
                </a:effectLst>
                <a:cs typeface="B Nazanin" pitchFamily="2" charset="-78"/>
              </a:rPr>
              <a:t>آگاهی پایه اساسی برای تنظیم هیجان و تحمل پریشانی است.که فرد را قادر می سازد وضعیت هیجانی خود را بشناسد و تائید کند.</a:t>
            </a:r>
            <a:endParaRPr lang="en-US" b="1" dirty="0">
              <a:solidFill>
                <a:srgbClr val="7030A0"/>
              </a:solidFill>
              <a:effectLst>
                <a:outerShdw blurRad="38100" dist="38100" dir="2700000" algn="tl">
                  <a:srgbClr val="000000">
                    <a:alpha val="43137"/>
                  </a:srgbClr>
                </a:outerShdw>
              </a:effectLst>
              <a:cs typeface="B Nazanin" pitchFamily="2" charset="-78"/>
            </a:endParaRPr>
          </a:p>
          <a:p>
            <a:endParaRPr lang="en-US" dirty="0"/>
          </a:p>
        </p:txBody>
      </p:sp>
    </p:spTree>
    <p:extLst>
      <p:ext uri="{BB962C8B-B14F-4D97-AF65-F5344CB8AC3E}">
        <p14:creationId xmlns:p14="http://schemas.microsoft.com/office/powerpoint/2010/main" val="1307129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rtl="1"/>
            <a:endParaRPr lang="fa-IR" b="1" dirty="0" smtClean="0">
              <a:cs typeface="B Nazanin" pitchFamily="2" charset="-78"/>
            </a:endParaRPr>
          </a:p>
          <a:p>
            <a:pPr rtl="1"/>
            <a:r>
              <a:rPr lang="fa-IR" b="1" dirty="0" smtClean="0">
                <a:cs typeface="B Nazanin" pitchFamily="2" charset="-78"/>
              </a:rPr>
              <a:t>1- </a:t>
            </a:r>
            <a:r>
              <a:rPr lang="fa-IR" b="1" dirty="0">
                <a:cs typeface="B Nazanin" pitchFamily="2" charset="-78"/>
              </a:rPr>
              <a:t>چه چیز: مشاهده کردن، توصیف کردن، مشارکت </a:t>
            </a:r>
            <a:r>
              <a:rPr lang="fa-IR" b="1" dirty="0" smtClean="0">
                <a:cs typeface="B Nazanin" pitchFamily="2" charset="-78"/>
              </a:rPr>
              <a:t>کردن</a:t>
            </a:r>
          </a:p>
          <a:p>
            <a:pPr rtl="1"/>
            <a:endParaRPr lang="fa-IR" b="1" dirty="0">
              <a:cs typeface="B Nazanin" pitchFamily="2" charset="-78"/>
            </a:endParaRPr>
          </a:p>
          <a:p>
            <a:pPr rtl="1"/>
            <a:r>
              <a:rPr lang="fa-IR" b="1" dirty="0">
                <a:cs typeface="B Nazanin" pitchFamily="2" charset="-78"/>
              </a:rPr>
              <a:t>2- چگونه: غیرقضاوتی بودن، ذهن آگاهی، کارآمد عمل کردن</a:t>
            </a:r>
            <a:endParaRPr lang="en-US" b="1" dirty="0">
              <a:cs typeface="B Nazanin" pitchFamily="2" charset="-78"/>
            </a:endParaRPr>
          </a:p>
          <a:p>
            <a:endParaRPr lang="en-US" dirty="0"/>
          </a:p>
        </p:txBody>
      </p:sp>
      <p:sp>
        <p:nvSpPr>
          <p:cNvPr id="3" name="Title 2"/>
          <p:cNvSpPr>
            <a:spLocks noGrp="1"/>
          </p:cNvSpPr>
          <p:nvPr>
            <p:ph type="title"/>
          </p:nvPr>
        </p:nvSpPr>
        <p:spPr/>
        <p:txBody>
          <a:bodyPr>
            <a:normAutofit/>
          </a:bodyPr>
          <a:lstStyle/>
          <a:p>
            <a:r>
              <a:rPr lang="fa-IR" sz="2000" dirty="0" smtClean="0">
                <a:cs typeface="B Nazanin" pitchFamily="2" charset="-78"/>
              </a:rPr>
              <a:t>مهارتهای ذهن آگاهی</a:t>
            </a:r>
            <a:endParaRPr lang="en-US" sz="2000" dirty="0">
              <a:cs typeface="B Nazanin" pitchFamily="2" charset="-78"/>
            </a:endParaRPr>
          </a:p>
        </p:txBody>
      </p:sp>
    </p:spTree>
    <p:extLst>
      <p:ext uri="{BB962C8B-B14F-4D97-AF65-F5344CB8AC3E}">
        <p14:creationId xmlns:p14="http://schemas.microsoft.com/office/powerpoint/2010/main" val="151102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r" rtl="1"/>
            <a:r>
              <a:rPr lang="fa-IR" b="1" dirty="0">
                <a:cs typeface="2  Lotus" pitchFamily="2" charset="-78"/>
              </a:rPr>
              <a:t>1- غیر قضاوتی بودن</a:t>
            </a:r>
          </a:p>
          <a:p>
            <a:pPr algn="r" rtl="1"/>
            <a:r>
              <a:rPr lang="fa-IR" b="1" dirty="0">
                <a:cs typeface="2  Lotus" pitchFamily="2" charset="-78"/>
              </a:rPr>
              <a:t>2- شکیبایی</a:t>
            </a:r>
          </a:p>
          <a:p>
            <a:pPr algn="r" rtl="1"/>
            <a:r>
              <a:rPr lang="fa-IR" b="1" dirty="0">
                <a:cs typeface="2  Lotus" pitchFamily="2" charset="-78"/>
              </a:rPr>
              <a:t>3- ذهن مبتدی</a:t>
            </a:r>
          </a:p>
          <a:p>
            <a:pPr algn="r" rtl="1"/>
            <a:r>
              <a:rPr lang="fa-IR" b="1" dirty="0">
                <a:cs typeface="2  Lotus" pitchFamily="2" charset="-78"/>
              </a:rPr>
              <a:t>4- اعتماد</a:t>
            </a:r>
          </a:p>
          <a:p>
            <a:pPr algn="r" rtl="1"/>
            <a:r>
              <a:rPr lang="fa-IR" b="1" dirty="0">
                <a:cs typeface="2  Lotus" pitchFamily="2" charset="-78"/>
              </a:rPr>
              <a:t>5- کوشش نکردن</a:t>
            </a:r>
          </a:p>
          <a:p>
            <a:pPr algn="r" rtl="1"/>
            <a:r>
              <a:rPr lang="fa-IR" b="1" dirty="0">
                <a:cs typeface="2  Lotus" pitchFamily="2" charset="-78"/>
              </a:rPr>
              <a:t>6- پذیرش</a:t>
            </a:r>
          </a:p>
          <a:p>
            <a:pPr algn="r" rtl="1"/>
            <a:r>
              <a:rPr lang="fa-IR" b="1" dirty="0">
                <a:cs typeface="2  Lotus" pitchFamily="2" charset="-78"/>
              </a:rPr>
              <a:t>7- رها کردن</a:t>
            </a:r>
            <a:endParaRPr lang="en-US" b="1" dirty="0">
              <a:cs typeface="2  Lotus" pitchFamily="2" charset="-78"/>
            </a:endParaRPr>
          </a:p>
          <a:p>
            <a:endParaRPr lang="en-US" dirty="0"/>
          </a:p>
        </p:txBody>
      </p:sp>
      <p:sp>
        <p:nvSpPr>
          <p:cNvPr id="3" name="Title 2"/>
          <p:cNvSpPr>
            <a:spLocks noGrp="1"/>
          </p:cNvSpPr>
          <p:nvPr>
            <p:ph type="title"/>
          </p:nvPr>
        </p:nvSpPr>
        <p:spPr/>
        <p:txBody>
          <a:bodyPr>
            <a:normAutofit/>
          </a:bodyPr>
          <a:lstStyle/>
          <a:p>
            <a:r>
              <a:rPr lang="fa-IR" sz="2000" dirty="0" smtClean="0">
                <a:cs typeface="B Nazanin" pitchFamily="2" charset="-78"/>
              </a:rPr>
              <a:t>مولفه های ذهن آگاهی</a:t>
            </a:r>
            <a:endParaRPr lang="en-US" sz="2000" dirty="0">
              <a:cs typeface="B Nazanin" pitchFamily="2" charset="-78"/>
            </a:endParaRPr>
          </a:p>
        </p:txBody>
      </p:sp>
    </p:spTree>
    <p:extLst>
      <p:ext uri="{BB962C8B-B14F-4D97-AF65-F5344CB8AC3E}">
        <p14:creationId xmlns:p14="http://schemas.microsoft.com/office/powerpoint/2010/main" val="2243795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342900" indent="-342900" algn="just" rtl="1">
              <a:lnSpc>
                <a:spcPct val="150000"/>
              </a:lnSpc>
              <a:buFont typeface="Wingdings" pitchFamily="2" charset="2"/>
              <a:buChar char="v"/>
            </a:pPr>
            <a:r>
              <a:rPr lang="fa-IR" b="1" dirty="0">
                <a:solidFill>
                  <a:srgbClr val="7030A0"/>
                </a:solidFill>
                <a:effectLst>
                  <a:outerShdw blurRad="38100" dist="38100" dir="2700000" algn="tl">
                    <a:srgbClr val="000000">
                      <a:alpha val="43137"/>
                    </a:srgbClr>
                  </a:outerShdw>
                </a:effectLst>
                <a:cs typeface="B Nazanin" pitchFamily="2" charset="-78"/>
              </a:rPr>
              <a:t>چاقی با چربی اضافی بدن </a:t>
            </a:r>
            <a:r>
              <a:rPr lang="fa-IR" dirty="0">
                <a:cs typeface="B Nazanin" pitchFamily="2" charset="-78"/>
              </a:rPr>
              <a:t>تعریف می­شود که مشکلات بالقوه</a:t>
            </a:r>
            <a:r>
              <a:rPr lang="en-US" dirty="0">
                <a:cs typeface="B Nazanin" pitchFamily="2" charset="-78"/>
              </a:rPr>
              <a:t>­</a:t>
            </a:r>
            <a:r>
              <a:rPr lang="fa-IR" dirty="0">
                <a:cs typeface="B Nazanin" pitchFamily="2" charset="-78"/>
              </a:rPr>
              <a:t>ای را برای سلامتی به همراه دارد .چربی اضافه بدن نشانگر عادات غذایی و میزان مصرف انرژی در افراد است. </a:t>
            </a:r>
            <a:endParaRPr lang="en-US" dirty="0">
              <a:cs typeface="B Nazanin" pitchFamily="2" charset="-78"/>
            </a:endParaRPr>
          </a:p>
          <a:p>
            <a:pPr marL="342900" indent="-342900" algn="just" rtl="1">
              <a:lnSpc>
                <a:spcPct val="150000"/>
              </a:lnSpc>
              <a:buFont typeface="Wingdings" pitchFamily="2" charset="2"/>
              <a:buChar char="v"/>
            </a:pPr>
            <a:r>
              <a:rPr lang="fa-IR" dirty="0">
                <a:cs typeface="B Nazanin" pitchFamily="2" charset="-78"/>
              </a:rPr>
              <a:t>چاقی را نمی­توان به سادگی نتیجه ضعف اراده دانست. ترکیبی از عوامل ژنتیک، متابولیک، فرهنگی و روانشناختی در چاقی نقش دارند.</a:t>
            </a:r>
          </a:p>
          <a:p>
            <a:pPr algn="just" rtl="1"/>
            <a:endParaRPr lang="en-US" dirty="0"/>
          </a:p>
        </p:txBody>
      </p:sp>
      <p:sp>
        <p:nvSpPr>
          <p:cNvPr id="2" name="Title 1"/>
          <p:cNvSpPr>
            <a:spLocks noGrp="1"/>
          </p:cNvSpPr>
          <p:nvPr>
            <p:ph type="title"/>
          </p:nvPr>
        </p:nvSpPr>
        <p:spPr/>
        <p:txBody>
          <a:bodyPr/>
          <a:lstStyle/>
          <a:p>
            <a:r>
              <a:rPr lang="fa-IR" dirty="0" smtClean="0">
                <a:cs typeface="B Nazanin" pitchFamily="2" charset="-78"/>
              </a:rPr>
              <a:t>تعریف چاقی </a:t>
            </a:r>
            <a:endParaRPr lang="en-US" dirty="0">
              <a:cs typeface="B Nazanin" pitchFamily="2" charset="-78"/>
            </a:endParaRPr>
          </a:p>
        </p:txBody>
      </p:sp>
    </p:spTree>
    <p:extLst>
      <p:ext uri="{BB962C8B-B14F-4D97-AF65-F5344CB8AC3E}">
        <p14:creationId xmlns:p14="http://schemas.microsoft.com/office/powerpoint/2010/main" val="512402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زمانی که افراد شاهد </a:t>
            </a:r>
            <a:r>
              <a:rPr lang="fa-IR" dirty="0" smtClean="0">
                <a:cs typeface="B Nazanin" pitchFamily="2" charset="-78"/>
              </a:rPr>
              <a:t>بی </a:t>
            </a:r>
            <a:r>
              <a:rPr lang="fa-IR" dirty="0">
                <a:cs typeface="B Nazanin" pitchFamily="2" charset="-78"/>
              </a:rPr>
              <a:t>طرفانه تجربیات خود هستند ذهن آگاهی افزایش می یابد. در زندگی روزمره، تقریباً هر انچه که  می بینیم بوسیله ذهن مان نامگذاری و طبقه بندی می گردد.چیزهای ارزشمند باعث ایجاد احساس خوب و رویدادهای ناگوار باعث ایجاد احساسات منفی در ما می شوند و رویدادهای خنثی معمولاً از هوشیاری ما خارج می شوند. </a:t>
            </a: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رویدادهای </a:t>
            </a:r>
            <a:r>
              <a:rPr lang="fa-IR" dirty="0">
                <a:cs typeface="B Nazanin" pitchFamily="2" charset="-78"/>
              </a:rPr>
              <a:t>زندگی به طور ناهوشیار از جانب  ما انتخاب شده و مورد قضاوت و طبقه بندی قرار می گیرند. این فرایند طبقه بندی و قضاوت تجربیات مان به صورت ناهوشیار رخ می دهد که ما حتی از آن آگاه هم نمی شویم. </a:t>
            </a:r>
            <a:r>
              <a:rPr lang="fa-IR" b="1" dirty="0" smtClean="0">
                <a:solidFill>
                  <a:srgbClr val="7030A0"/>
                </a:solidFill>
                <a:effectLst>
                  <a:outerShdw blurRad="38100" dist="38100" dir="2700000" algn="tl">
                    <a:srgbClr val="000000">
                      <a:alpha val="43137"/>
                    </a:srgbClr>
                  </a:outerShdw>
                </a:effectLst>
                <a:cs typeface="B Nazanin" pitchFamily="2" charset="-78"/>
              </a:rPr>
              <a:t>باید </a:t>
            </a:r>
            <a:r>
              <a:rPr lang="fa-IR" b="1" dirty="0">
                <a:solidFill>
                  <a:srgbClr val="7030A0"/>
                </a:solidFill>
                <a:effectLst>
                  <a:outerShdw blurRad="38100" dist="38100" dir="2700000" algn="tl">
                    <a:srgbClr val="000000">
                      <a:alpha val="43137"/>
                    </a:srgbClr>
                  </a:outerShdw>
                </a:effectLst>
                <a:cs typeface="B Nazanin" pitchFamily="2" charset="-78"/>
              </a:rPr>
              <a:t>افکار را مشاهده نمود بدون آنکه به قضاوت در مورد آنها </a:t>
            </a:r>
            <a:r>
              <a:rPr lang="fa-IR" b="1" dirty="0" smtClean="0">
                <a:solidFill>
                  <a:srgbClr val="7030A0"/>
                </a:solidFill>
                <a:effectLst>
                  <a:outerShdw blurRad="38100" dist="38100" dir="2700000" algn="tl">
                    <a:srgbClr val="000000">
                      <a:alpha val="43137"/>
                    </a:srgbClr>
                  </a:outerShdw>
                </a:effectLst>
                <a:cs typeface="B Nazanin" pitchFamily="2" charset="-78"/>
              </a:rPr>
              <a:t>پرداخت</a:t>
            </a:r>
            <a:r>
              <a:rPr lang="fa-IR" dirty="0" smtClean="0">
                <a:cs typeface="B Nazanin" pitchFamily="2" charset="-78"/>
              </a:rPr>
              <a:t>.</a:t>
            </a:r>
            <a:endParaRPr lang="en-US" dirty="0">
              <a:cs typeface="B Nazanin" pitchFamily="2" charset="-78"/>
            </a:endParaRPr>
          </a:p>
        </p:txBody>
      </p:sp>
      <p:sp>
        <p:nvSpPr>
          <p:cNvPr id="3" name="Title 2"/>
          <p:cNvSpPr>
            <a:spLocks noGrp="1"/>
          </p:cNvSpPr>
          <p:nvPr>
            <p:ph type="title"/>
          </p:nvPr>
        </p:nvSpPr>
        <p:spPr>
          <a:xfrm>
            <a:off x="2438400" y="990600"/>
            <a:ext cx="4114800" cy="701040"/>
          </a:xfrm>
        </p:spPr>
        <p:txBody>
          <a:bodyPr>
            <a:normAutofit/>
          </a:bodyPr>
          <a:lstStyle/>
          <a:p>
            <a:r>
              <a:rPr lang="fa-IR" sz="2000" dirty="0" smtClean="0">
                <a:cs typeface="B Nazanin" pitchFamily="2" charset="-78"/>
              </a:rPr>
              <a:t>غیرقضاوتی بودن</a:t>
            </a:r>
            <a:endParaRPr lang="en-US" sz="2000" dirty="0">
              <a:cs typeface="B Nazanin" pitchFamily="2" charset="-78"/>
            </a:endParaRPr>
          </a:p>
        </p:txBody>
      </p:sp>
    </p:spTree>
    <p:extLst>
      <p:ext uri="{BB962C8B-B14F-4D97-AF65-F5344CB8AC3E}">
        <p14:creationId xmlns:p14="http://schemas.microsoft.com/office/powerpoint/2010/main" val="1935398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fa-IR" dirty="0" smtClean="0">
                <a:cs typeface="B Nazanin" pitchFamily="2" charset="-78"/>
              </a:rPr>
              <a:t>ما </a:t>
            </a:r>
            <a:r>
              <a:rPr lang="fa-IR" dirty="0">
                <a:cs typeface="B Nazanin" pitchFamily="2" charset="-78"/>
              </a:rPr>
              <a:t>هنگام تمرین ذهن آگاهی صبر را در ذهن و بدنمان افزایش می دهیم. </a:t>
            </a: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یکی </a:t>
            </a:r>
            <a:r>
              <a:rPr lang="fa-IR" dirty="0">
                <a:cs typeface="B Nazanin" pitchFamily="2" charset="-78"/>
              </a:rPr>
              <a:t>از فعالیت های ذهن  منحرف شدن به گذشته یا آینده و غرق شدن در  افکار است. افکاری که گاهی ناخوشایند و اضطراب زا هستند.و در هر حال فکر کردن به آنها فشار زیادی بر هوشیاری وارد می کند</a:t>
            </a:r>
            <a:r>
              <a:rPr lang="fa-IR" dirty="0" smtClean="0">
                <a:cs typeface="B Nazanin" pitchFamily="2" charset="-78"/>
              </a:rPr>
              <a:t>.</a:t>
            </a:r>
          </a:p>
          <a:p>
            <a:pPr marL="342900" indent="-342900" algn="just" rtl="1">
              <a:lnSpc>
                <a:spcPct val="150000"/>
              </a:lnSpc>
              <a:buFont typeface="Wingdings" pitchFamily="2" charset="2"/>
              <a:buChar char="v"/>
            </a:pPr>
            <a:r>
              <a:rPr lang="fa-IR" dirty="0" smtClean="0">
                <a:cs typeface="B Nazanin" pitchFamily="2" charset="-78"/>
              </a:rPr>
              <a:t> </a:t>
            </a:r>
            <a:r>
              <a:rPr lang="fa-IR" dirty="0">
                <a:cs typeface="B Nazanin" pitchFamily="2" charset="-78"/>
              </a:rPr>
              <a:t>بیشتر اوقات افکار، </a:t>
            </a:r>
            <a:r>
              <a:rPr lang="fa-IR" dirty="0" smtClean="0">
                <a:cs typeface="B Nazanin" pitchFamily="2" charset="-78"/>
              </a:rPr>
              <a:t>باعث </a:t>
            </a:r>
            <a:r>
              <a:rPr lang="fa-IR" dirty="0">
                <a:cs typeface="B Nazanin" pitchFamily="2" charset="-78"/>
              </a:rPr>
              <a:t>می شود که ارتباط ما با لحظه حاضر قطع شود.</a:t>
            </a:r>
            <a:r>
              <a:rPr lang="fa-IR" b="1" dirty="0">
                <a:cs typeface="B Nazanin" pitchFamily="2" charset="-78"/>
              </a:rPr>
              <a:t> </a:t>
            </a:r>
            <a:r>
              <a:rPr lang="fa-IR" dirty="0">
                <a:cs typeface="B Nazanin" pitchFamily="2" charset="-78"/>
              </a:rPr>
              <a:t>تمرین شکیبایی به ما یادآوری می کند که نیازی نیست که ما لحظاتمان را با فعالیت و فکر بیشتر پر کنیم. </a:t>
            </a:r>
            <a:endParaRPr lang="fa-IR" dirty="0" smtClean="0">
              <a:cs typeface="B Nazanin" pitchFamily="2" charset="-78"/>
            </a:endParaRPr>
          </a:p>
          <a:p>
            <a:pPr marL="342900" indent="-342900" algn="just" rtl="1">
              <a:lnSpc>
                <a:spcPct val="150000"/>
              </a:lnSpc>
              <a:buFont typeface="Wingdings" pitchFamily="2" charset="2"/>
              <a:buChar char="v"/>
            </a:pPr>
            <a:r>
              <a:rPr lang="fa-IR" b="1" dirty="0" smtClean="0">
                <a:solidFill>
                  <a:srgbClr val="7030A0"/>
                </a:solidFill>
                <a:effectLst>
                  <a:outerShdw blurRad="38100" dist="38100" dir="2700000" algn="tl">
                    <a:srgbClr val="000000">
                      <a:alpha val="43137"/>
                    </a:srgbClr>
                  </a:outerShdw>
                </a:effectLst>
                <a:cs typeface="B Nazanin" pitchFamily="2" charset="-78"/>
              </a:rPr>
              <a:t>شکیبا </a:t>
            </a:r>
            <a:r>
              <a:rPr lang="fa-IR" b="1" dirty="0">
                <a:solidFill>
                  <a:srgbClr val="7030A0"/>
                </a:solidFill>
                <a:effectLst>
                  <a:outerShdw blurRad="38100" dist="38100" dir="2700000" algn="tl">
                    <a:srgbClr val="000000">
                      <a:alpha val="43137"/>
                    </a:srgbClr>
                  </a:outerShdw>
                </a:effectLst>
                <a:cs typeface="B Nazanin" pitchFamily="2" charset="-78"/>
              </a:rPr>
              <a:t>بودن، گشوده بودن به هر لحظه است و پذیرش اینکه چیزها تنها می توانند در زمان خاص خودشان آشکار </a:t>
            </a:r>
            <a:r>
              <a:rPr lang="fa-IR" b="1" dirty="0" smtClean="0">
                <a:solidFill>
                  <a:srgbClr val="7030A0"/>
                </a:solidFill>
                <a:effectLst>
                  <a:outerShdw blurRad="38100" dist="38100" dir="2700000" algn="tl">
                    <a:srgbClr val="000000">
                      <a:alpha val="43137"/>
                    </a:srgbClr>
                  </a:outerShdw>
                </a:effectLst>
                <a:cs typeface="B Nazanin" pitchFamily="2" charset="-78"/>
              </a:rPr>
              <a:t>شوند</a:t>
            </a:r>
            <a:r>
              <a:rPr lang="fa-IR" b="1" dirty="0" smtClean="0">
                <a:solidFill>
                  <a:srgbClr val="7030A0"/>
                </a:solidFill>
                <a:effectLst>
                  <a:outerShdw blurRad="38100" dist="38100" dir="2700000" algn="tl">
                    <a:srgbClr val="000000">
                      <a:alpha val="43137"/>
                    </a:srgbClr>
                  </a:outerShdw>
                </a:effectLst>
              </a:rPr>
              <a:t>.</a:t>
            </a:r>
            <a:endParaRPr lang="en-US" b="1" dirty="0">
              <a:solidFill>
                <a:srgbClr val="7030A0"/>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r>
              <a:rPr lang="fa-IR" sz="2000" dirty="0" smtClean="0">
                <a:cs typeface="B Nazanin" pitchFamily="2" charset="-78"/>
              </a:rPr>
              <a:t>شکیبایی</a:t>
            </a:r>
            <a:endParaRPr lang="en-US" sz="2000" dirty="0">
              <a:cs typeface="B Nazanin" pitchFamily="2" charset="-78"/>
            </a:endParaRPr>
          </a:p>
        </p:txBody>
      </p:sp>
    </p:spTree>
    <p:extLst>
      <p:ext uri="{BB962C8B-B14F-4D97-AF65-F5344CB8AC3E}">
        <p14:creationId xmlns:p14="http://schemas.microsoft.com/office/powerpoint/2010/main" val="2394996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ارزش لحظه کنونی به اندازه ارزش خود زندگی </a:t>
            </a:r>
            <a:r>
              <a:rPr lang="fa-IR" dirty="0" smtClean="0">
                <a:cs typeface="B Nazanin" pitchFamily="2" charset="-78"/>
              </a:rPr>
              <a:t>است. </a:t>
            </a:r>
          </a:p>
          <a:p>
            <a:pPr marL="342900" indent="-342900" algn="just" rtl="1">
              <a:lnSpc>
                <a:spcPct val="150000"/>
              </a:lnSpc>
              <a:buFont typeface="Wingdings" pitchFamily="2" charset="2"/>
              <a:buChar char="v"/>
            </a:pPr>
            <a:r>
              <a:rPr lang="fa-IR" dirty="0" smtClean="0">
                <a:cs typeface="B Nazanin" pitchFamily="2" charset="-78"/>
              </a:rPr>
              <a:t>ذهنی </a:t>
            </a:r>
            <a:r>
              <a:rPr lang="fa-IR" dirty="0">
                <a:cs typeface="B Nazanin" pitchFamily="2" charset="-78"/>
              </a:rPr>
              <a:t>مبتدی، مشتاق است تا همه چیز را به گونه ای ببیند گویا آن را برای  بار اول می  بیند. ذهن باز مبتدی به ما اجازه می دهد تا  دریابیم هیچ لحظه ای مثل لحظه دیگر نیست. ذهن مبتدی این حقیقت ساده را به ما یادآوری می کند  که هر لحظه منحصر بفرد است </a:t>
            </a:r>
            <a:r>
              <a:rPr lang="fa-IR" dirty="0" smtClean="0">
                <a:cs typeface="B Nazanin" pitchFamily="2" charset="-78"/>
              </a:rPr>
              <a:t>.</a:t>
            </a:r>
          </a:p>
          <a:p>
            <a:pPr marL="342900" indent="-342900" algn="just" rtl="1">
              <a:lnSpc>
                <a:spcPct val="150000"/>
              </a:lnSpc>
              <a:buFont typeface="Wingdings" pitchFamily="2" charset="2"/>
              <a:buChar char="v"/>
            </a:pPr>
            <a:r>
              <a:rPr lang="fa-IR" b="1" dirty="0" smtClean="0">
                <a:solidFill>
                  <a:srgbClr val="7030A0"/>
                </a:solidFill>
                <a:effectLst>
                  <a:outerShdw blurRad="38100" dist="38100" dir="2700000" algn="tl">
                    <a:srgbClr val="000000">
                      <a:alpha val="43137"/>
                    </a:srgbClr>
                  </a:outerShdw>
                </a:effectLst>
                <a:cs typeface="B Nazanin" pitchFamily="2" charset="-78"/>
              </a:rPr>
              <a:t>ذهن </a:t>
            </a:r>
            <a:r>
              <a:rPr lang="fa-IR" b="1" dirty="0">
                <a:solidFill>
                  <a:srgbClr val="7030A0"/>
                </a:solidFill>
                <a:effectLst>
                  <a:outerShdw blurRad="38100" dist="38100" dir="2700000" algn="tl">
                    <a:srgbClr val="000000">
                      <a:alpha val="43137"/>
                    </a:srgbClr>
                  </a:outerShdw>
                </a:effectLst>
                <a:cs typeface="B Nazanin" pitchFamily="2" charset="-78"/>
              </a:rPr>
              <a:t>مبتدی یعنی دیدن هر چیز آنگونه که هست نه دیدن چیزها براساس انعکاس افکارمان از آن </a:t>
            </a:r>
            <a:r>
              <a:rPr lang="fa-IR" b="1" dirty="0" smtClean="0">
                <a:solidFill>
                  <a:srgbClr val="7030A0"/>
                </a:solidFill>
                <a:effectLst>
                  <a:outerShdw blurRad="38100" dist="38100" dir="2700000" algn="tl">
                    <a:srgbClr val="000000">
                      <a:alpha val="43137"/>
                    </a:srgbClr>
                  </a:outerShdw>
                </a:effectLst>
                <a:cs typeface="B Nazanin" pitchFamily="2" charset="-78"/>
              </a:rPr>
              <a:t>چیز.</a:t>
            </a:r>
            <a:endParaRPr lang="en-US" b="1" dirty="0">
              <a:solidFill>
                <a:srgbClr val="7030A0"/>
              </a:solidFill>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p:txBody>
          <a:bodyPr>
            <a:normAutofit/>
          </a:bodyPr>
          <a:lstStyle/>
          <a:p>
            <a:r>
              <a:rPr lang="fa-IR" sz="2000" dirty="0" smtClean="0">
                <a:cs typeface="B Nazanin" pitchFamily="2" charset="-78"/>
              </a:rPr>
              <a:t>ذهن مبتدی </a:t>
            </a:r>
            <a:endParaRPr lang="en-US" sz="2000" dirty="0">
              <a:cs typeface="B Nazanin" pitchFamily="2" charset="-78"/>
            </a:endParaRPr>
          </a:p>
        </p:txBody>
      </p:sp>
    </p:spTree>
    <p:extLst>
      <p:ext uri="{BB962C8B-B14F-4D97-AF65-F5344CB8AC3E}">
        <p14:creationId xmlns:p14="http://schemas.microsoft.com/office/powerpoint/2010/main" val="324162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981200"/>
            <a:ext cx="8229600" cy="4075176"/>
          </a:xfrm>
        </p:spPr>
        <p:txBody>
          <a:bodyPr/>
          <a:lstStyle/>
          <a:p>
            <a:pPr marL="342900" indent="-342900" algn="just" rtl="1">
              <a:lnSpc>
                <a:spcPct val="150000"/>
              </a:lnSpc>
              <a:buFont typeface="Wingdings" pitchFamily="2" charset="2"/>
              <a:buChar char="v"/>
            </a:pPr>
            <a:r>
              <a:rPr lang="fa-IR" dirty="0">
                <a:cs typeface="B Nazanin" pitchFamily="2" charset="-78"/>
              </a:rPr>
              <a:t>ایجاد اعتماد اساسی در خود و احساسات قسمت مهمی از تمرینات مدیتیشن است. این نگرش اعتماد به خود و به خردمندی و خوبی  خود در تمام جنبه های تمرین مدیتیشن خیلی مهم است. </a:t>
            </a: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مدیتیشن </a:t>
            </a:r>
            <a:r>
              <a:rPr lang="fa-IR" dirty="0">
                <a:cs typeface="B Nazanin" pitchFamily="2" charset="-78"/>
              </a:rPr>
              <a:t>به اینکه افراد باید خودشان باشند تأکید می کند. هر کسی که از کس دیگری تقلید می کند، در جهت غلطی حرکت می کند. </a:t>
            </a: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مثل </a:t>
            </a:r>
            <a:r>
              <a:rPr lang="fa-IR" dirty="0">
                <a:cs typeface="B Nazanin" pitchFamily="2" charset="-78"/>
              </a:rPr>
              <a:t>شخص دیگری بودن غیر ممکن است.تنها </a:t>
            </a:r>
            <a:r>
              <a:rPr lang="fa-IR" b="1" dirty="0">
                <a:solidFill>
                  <a:srgbClr val="7030A0"/>
                </a:solidFill>
                <a:effectLst>
                  <a:outerShdw blurRad="38100" dist="38100" dir="2700000" algn="tl">
                    <a:srgbClr val="000000">
                      <a:alpha val="43137"/>
                    </a:srgbClr>
                  </a:outerShdw>
                </a:effectLst>
                <a:cs typeface="B Nazanin" pitchFamily="2" charset="-78"/>
              </a:rPr>
              <a:t>امید در این است که هر فرد  بیشتر خودش باشد. </a:t>
            </a:r>
            <a:r>
              <a:rPr lang="fa-IR" dirty="0">
                <a:cs typeface="B Nazanin" pitchFamily="2" charset="-78"/>
              </a:rPr>
              <a:t>این دلیل  تمرین مدیتیشن در قدم اول </a:t>
            </a:r>
            <a:r>
              <a:rPr lang="fa-IR" dirty="0" smtClean="0">
                <a:cs typeface="B Nazanin" pitchFamily="2" charset="-78"/>
              </a:rPr>
              <a:t>است.</a:t>
            </a:r>
            <a:endParaRPr lang="en-US" dirty="0">
              <a:cs typeface="B Nazanin" pitchFamily="2" charset="-78"/>
            </a:endParaRPr>
          </a:p>
        </p:txBody>
      </p:sp>
      <p:sp>
        <p:nvSpPr>
          <p:cNvPr id="3" name="Title 2"/>
          <p:cNvSpPr>
            <a:spLocks noGrp="1"/>
          </p:cNvSpPr>
          <p:nvPr>
            <p:ph type="title"/>
          </p:nvPr>
        </p:nvSpPr>
        <p:spPr/>
        <p:txBody>
          <a:bodyPr>
            <a:normAutofit/>
          </a:bodyPr>
          <a:lstStyle/>
          <a:p>
            <a:r>
              <a:rPr lang="fa-IR" sz="2000" dirty="0" smtClean="0">
                <a:cs typeface="B Nazanin" pitchFamily="2" charset="-78"/>
              </a:rPr>
              <a:t>اعتماد</a:t>
            </a:r>
            <a:endParaRPr lang="en-US" sz="2000" dirty="0">
              <a:cs typeface="B Nazanin" pitchFamily="2" charset="-78"/>
            </a:endParaRPr>
          </a:p>
        </p:txBody>
      </p:sp>
    </p:spTree>
    <p:extLst>
      <p:ext uri="{BB962C8B-B14F-4D97-AF65-F5344CB8AC3E}">
        <p14:creationId xmlns:p14="http://schemas.microsoft.com/office/powerpoint/2010/main" val="1071466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fa-IR" dirty="0">
                <a:cs typeface="B Nazanin" pitchFamily="2" charset="-78"/>
              </a:rPr>
              <a:t>اغلب تمام کارهایی که ما انجام می دهیم برای رسیدن به هدفی است. اما در مدیتیشن مبتنی بر ذهن آگاهی این نگرش می تواند یک مانع واقعی باشد. گرچه مدیتیشن و ذهن آگاهی انرژی زیادی صرف می کند اما </a:t>
            </a:r>
            <a:r>
              <a:rPr lang="fa-IR" b="1" dirty="0">
                <a:solidFill>
                  <a:srgbClr val="7030A0"/>
                </a:solidFill>
                <a:effectLst>
                  <a:outerShdw blurRad="38100" dist="38100" dir="2700000" algn="tl">
                    <a:srgbClr val="000000">
                      <a:alpha val="43137"/>
                    </a:srgbClr>
                  </a:outerShdw>
                </a:effectLst>
                <a:cs typeface="B Nazanin" pitchFamily="2" charset="-78"/>
              </a:rPr>
              <a:t>در نهایت مدیتیشن نوعی  انجام ندادن است. هدف اصلی مدیتیشن این است که فرد خودش باشد.</a:t>
            </a:r>
            <a:endParaRPr lang="en-US" b="1" dirty="0">
              <a:solidFill>
                <a:srgbClr val="7030A0"/>
              </a:solidFill>
              <a:effectLst>
                <a:outerShdw blurRad="38100" dist="38100" dir="2700000" algn="tl">
                  <a:srgbClr val="000000">
                    <a:alpha val="43137"/>
                  </a:srgbClr>
                </a:outerShdw>
              </a:effectLst>
              <a:cs typeface="B Nazanin" pitchFamily="2" charset="-78"/>
            </a:endParaRPr>
          </a:p>
          <a:p>
            <a:endParaRPr lang="en-US" dirty="0"/>
          </a:p>
        </p:txBody>
      </p:sp>
      <p:sp>
        <p:nvSpPr>
          <p:cNvPr id="3" name="Title 2"/>
          <p:cNvSpPr>
            <a:spLocks noGrp="1"/>
          </p:cNvSpPr>
          <p:nvPr>
            <p:ph type="title"/>
          </p:nvPr>
        </p:nvSpPr>
        <p:spPr/>
        <p:txBody>
          <a:bodyPr>
            <a:normAutofit/>
          </a:bodyPr>
          <a:lstStyle/>
          <a:p>
            <a:r>
              <a:rPr lang="fa-IR" sz="2000" dirty="0" smtClean="0">
                <a:cs typeface="B Nazanin" pitchFamily="2" charset="-78"/>
              </a:rPr>
              <a:t>کوشش نکردن</a:t>
            </a:r>
            <a:endParaRPr lang="en-US" sz="2000" dirty="0">
              <a:cs typeface="B Nazanin" pitchFamily="2" charset="-78"/>
            </a:endParaRPr>
          </a:p>
        </p:txBody>
      </p:sp>
    </p:spTree>
    <p:extLst>
      <p:ext uri="{BB962C8B-B14F-4D97-AF65-F5344CB8AC3E}">
        <p14:creationId xmlns:p14="http://schemas.microsoft.com/office/powerpoint/2010/main" val="107142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به عنوان مثال اگر فردی برای انجام مدیتیشن بنیشیند و فکر کند که  می خواهد  آرام شود، و دردش را کنترل کند، همزمان به این مسئله فکر می کند که در حال حاضر آرام و خوب نیست . این نگرش افزایش ذهن آگاهی را تحلیل می </a:t>
            </a:r>
            <a:r>
              <a:rPr lang="fa-IR" dirty="0" smtClean="0">
                <a:cs typeface="B Nazanin" pitchFamily="2" charset="-78"/>
              </a:rPr>
              <a:t>برد.</a:t>
            </a:r>
          </a:p>
          <a:p>
            <a:pPr marL="342900" indent="-342900" algn="just" rtl="1">
              <a:lnSpc>
                <a:spcPct val="150000"/>
              </a:lnSpc>
              <a:buFont typeface="Wingdings" pitchFamily="2" charset="2"/>
              <a:buChar char="v"/>
            </a:pPr>
            <a:r>
              <a:rPr lang="fa-IR" dirty="0">
                <a:cs typeface="B Nazanin" pitchFamily="2" charset="-78"/>
              </a:rPr>
              <a:t>ا</a:t>
            </a:r>
            <a:r>
              <a:rPr lang="fa-IR" dirty="0" smtClean="0">
                <a:cs typeface="B Nazanin" pitchFamily="2" charset="-78"/>
              </a:rPr>
              <a:t>گرفردی </a:t>
            </a:r>
            <a:r>
              <a:rPr lang="fa-IR" dirty="0">
                <a:cs typeface="B Nazanin" pitchFamily="2" charset="-78"/>
              </a:rPr>
              <a:t>تنش دارد، تنها باید به تنشش  توجه کند، اگر درد دارد، تنها باید به آن توجه کند. اگر فرد از خود انتقاد می کند باید این فعالیت قضاوت گری را در خود ببیند و تنها ببیند. </a:t>
            </a:r>
            <a:endParaRPr lang="fa-IR" dirty="0" smtClean="0">
              <a:cs typeface="B Nazanin" pitchFamily="2" charset="-78"/>
            </a:endParaRPr>
          </a:p>
          <a:p>
            <a:pPr marL="342900" indent="-342900" algn="just" rtl="1">
              <a:lnSpc>
                <a:spcPct val="150000"/>
              </a:lnSpc>
              <a:buFont typeface="Wingdings" pitchFamily="2" charset="2"/>
              <a:buChar char="v"/>
            </a:pPr>
            <a:r>
              <a:rPr lang="fa-IR" b="1" dirty="0" smtClean="0">
                <a:solidFill>
                  <a:srgbClr val="7030A0"/>
                </a:solidFill>
                <a:effectLst>
                  <a:outerShdw blurRad="38100" dist="38100" dir="2700000" algn="tl">
                    <a:srgbClr val="000000">
                      <a:alpha val="43137"/>
                    </a:srgbClr>
                  </a:outerShdw>
                </a:effectLst>
                <a:cs typeface="B Nazanin" pitchFamily="2" charset="-78"/>
              </a:rPr>
              <a:t>در </a:t>
            </a:r>
            <a:r>
              <a:rPr lang="fa-IR" b="1" dirty="0">
                <a:solidFill>
                  <a:srgbClr val="7030A0"/>
                </a:solidFill>
                <a:effectLst>
                  <a:outerShdw blurRad="38100" dist="38100" dir="2700000" algn="tl">
                    <a:srgbClr val="000000">
                      <a:alpha val="43137"/>
                    </a:srgbClr>
                  </a:outerShdw>
                </a:effectLst>
                <a:cs typeface="B Nazanin" pitchFamily="2" charset="-78"/>
              </a:rPr>
              <a:t>قلمرو مدیتیشن بهترین راه برای رسیدن به اهداف قطع کردن تلاش برای رسیدن به  نتایج است و به جای آن شروع  به تمرکز دقیق کردن بر دیدن و پذیرفتن چیزها همانطور که آنها هستند.</a:t>
            </a:r>
            <a:endParaRPr lang="en-US" b="1" dirty="0">
              <a:solidFill>
                <a:srgbClr val="7030A0"/>
              </a:solidFill>
              <a:effectLst>
                <a:outerShdw blurRad="38100" dist="38100" dir="2700000" algn="tl">
                  <a:srgbClr val="000000">
                    <a:alpha val="43137"/>
                  </a:srgbClr>
                </a:outerShdw>
              </a:effectLst>
              <a:cs typeface="B Nazanin" pitchFamily="2" charset="-78"/>
            </a:endParaRPr>
          </a:p>
          <a:p>
            <a:endParaRPr lang="en-US" dirty="0"/>
          </a:p>
        </p:txBody>
      </p:sp>
    </p:spTree>
    <p:extLst>
      <p:ext uri="{BB962C8B-B14F-4D97-AF65-F5344CB8AC3E}">
        <p14:creationId xmlns:p14="http://schemas.microsoft.com/office/powerpoint/2010/main" val="3323180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fa-IR" dirty="0">
                <a:cs typeface="B Nazanin" pitchFamily="2" charset="-78"/>
              </a:rPr>
              <a:t>پذیرش یعنی چیزها را همانطور که در حال حاضر هستند ببینیم.اگر سردرد دارید بپذیرید که سردرد دارید.اگر اضافه وزن دارید چرا نپذیرید که این توصیفی از شما در حال حاضر است؟ دیر یا زود ما باید با چیزها همانطور که هستند کنار بیابیم و آنها را بپذیریم، چه آنها تشخیص سرطان باشند یا مرگ یک فرد</a:t>
            </a:r>
            <a:r>
              <a:rPr lang="fa-IR" dirty="0" smtClean="0">
                <a:cs typeface="B Nazanin" pitchFamily="2" charset="-78"/>
              </a:rPr>
              <a:t>.</a:t>
            </a:r>
          </a:p>
          <a:p>
            <a:pPr marL="342900" indent="-342900" algn="just" rtl="1">
              <a:lnSpc>
                <a:spcPct val="150000"/>
              </a:lnSpc>
              <a:buFont typeface="Wingdings" pitchFamily="2" charset="2"/>
              <a:buChar char="v"/>
            </a:pPr>
            <a:r>
              <a:rPr lang="fa-IR" b="1" dirty="0" smtClean="0">
                <a:cs typeface="B Nazanin" pitchFamily="2" charset="-78"/>
              </a:rPr>
              <a:t>بنابراین </a:t>
            </a:r>
            <a:r>
              <a:rPr lang="fa-IR" b="1" dirty="0">
                <a:cs typeface="B Nazanin" pitchFamily="2" charset="-78"/>
              </a:rPr>
              <a:t>پذیرش چیزها بخشی از فرایند بهبودی و شفا </a:t>
            </a:r>
            <a:r>
              <a:rPr lang="fa-IR" b="1" dirty="0" smtClean="0">
                <a:cs typeface="B Nazanin" pitchFamily="2" charset="-78"/>
              </a:rPr>
              <a:t>است.</a:t>
            </a:r>
            <a:endParaRPr lang="en-US" b="1" dirty="0">
              <a:cs typeface="B Nazanin" pitchFamily="2" charset="-78"/>
            </a:endParaRPr>
          </a:p>
          <a:p>
            <a:endParaRPr lang="en-US" dirty="0"/>
          </a:p>
        </p:txBody>
      </p:sp>
      <p:sp>
        <p:nvSpPr>
          <p:cNvPr id="3" name="Title 2"/>
          <p:cNvSpPr>
            <a:spLocks noGrp="1"/>
          </p:cNvSpPr>
          <p:nvPr>
            <p:ph type="title"/>
          </p:nvPr>
        </p:nvSpPr>
        <p:spPr/>
        <p:txBody>
          <a:bodyPr>
            <a:normAutofit/>
          </a:bodyPr>
          <a:lstStyle/>
          <a:p>
            <a:r>
              <a:rPr lang="fa-IR" sz="2000" dirty="0" smtClean="0">
                <a:cs typeface="B Nazanin" pitchFamily="2" charset="-78"/>
              </a:rPr>
              <a:t>پذیرش</a:t>
            </a:r>
            <a:endParaRPr lang="en-US" sz="2000" dirty="0">
              <a:cs typeface="B Nazanin" pitchFamily="2" charset="-78"/>
            </a:endParaRPr>
          </a:p>
        </p:txBody>
      </p:sp>
    </p:spTree>
    <p:extLst>
      <p:ext uri="{BB962C8B-B14F-4D97-AF65-F5344CB8AC3E}">
        <p14:creationId xmlns:p14="http://schemas.microsoft.com/office/powerpoint/2010/main" val="1654210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smtClean="0">
                <a:cs typeface="B Nazanin" pitchFamily="2" charset="-78"/>
              </a:rPr>
              <a:t>کنار </a:t>
            </a:r>
            <a:r>
              <a:rPr lang="fa-IR" dirty="0">
                <a:cs typeface="B Nazanin" pitchFamily="2" charset="-78"/>
              </a:rPr>
              <a:t>گذاشتن مصیبت های بزرگ و التیام پیدا کردن از آنها در زندگی روزانه  اغلب انرژی زیادی را از ما تلف می کند. وقتی ما این کار را انجام می دهیم  </a:t>
            </a:r>
            <a:r>
              <a:rPr lang="fa-IR" b="1" dirty="0">
                <a:solidFill>
                  <a:srgbClr val="7030A0"/>
                </a:solidFill>
                <a:effectLst>
                  <a:outerShdw blurRad="38100" dist="38100" dir="2700000" algn="tl">
                    <a:srgbClr val="000000">
                      <a:alpha val="43137"/>
                    </a:srgbClr>
                  </a:outerShdw>
                </a:effectLst>
                <a:cs typeface="B Nazanin" pitchFamily="2" charset="-78"/>
              </a:rPr>
              <a:t>تلاش می کنیم تا موقعیت ها را به حالتی که دوست داریم  تغییر دهیم، که در نتیجه باعث ایجاد تنش بیشتری در ما می شود. </a:t>
            </a:r>
            <a:r>
              <a:rPr lang="fa-IR" dirty="0">
                <a:cs typeface="B Nazanin" pitchFamily="2" charset="-78"/>
              </a:rPr>
              <a:t>این کار از ایجاد تغییرات مثبت جلوگیری می کند. </a:t>
            </a:r>
            <a:endParaRPr lang="en-US" dirty="0" smtClean="0">
              <a:cs typeface="B Nazanin" pitchFamily="2" charset="-78"/>
            </a:endParaRPr>
          </a:p>
          <a:p>
            <a:pPr marL="342900" indent="-342900" algn="just" rtl="1">
              <a:lnSpc>
                <a:spcPct val="150000"/>
              </a:lnSpc>
              <a:buFont typeface="Wingdings" pitchFamily="2" charset="2"/>
              <a:buChar char="v"/>
            </a:pP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ما </a:t>
            </a:r>
            <a:r>
              <a:rPr lang="fa-IR" dirty="0">
                <a:cs typeface="B Nazanin" pitchFamily="2" charset="-78"/>
              </a:rPr>
              <a:t>ممکن است آنقدر مشغول انکار کردن و چالش کردن شویم  که انرژی کمی برای شفا یافتن و رشد کردن برایمان باقی بماند.</a:t>
            </a:r>
            <a:endParaRPr lang="en-US" dirty="0">
              <a:cs typeface="B Nazanin" pitchFamily="2" charset="-78"/>
            </a:endParaRPr>
          </a:p>
          <a:p>
            <a:pPr algn="r" rtl="1"/>
            <a:endParaRPr lang="en-US" dirty="0"/>
          </a:p>
        </p:txBody>
      </p:sp>
    </p:spTree>
    <p:extLst>
      <p:ext uri="{BB962C8B-B14F-4D97-AF65-F5344CB8AC3E}">
        <p14:creationId xmlns:p14="http://schemas.microsoft.com/office/powerpoint/2010/main" val="1135407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lnSpc>
                <a:spcPct val="150000"/>
              </a:lnSpc>
            </a:pPr>
            <a:r>
              <a:rPr lang="fa-IR" b="1" i="1" dirty="0" smtClean="0">
                <a:effectLst>
                  <a:outerShdw blurRad="38100" dist="38100" dir="2700000" algn="tl">
                    <a:srgbClr val="000000">
                      <a:alpha val="43137"/>
                    </a:srgbClr>
                  </a:outerShdw>
                </a:effectLst>
                <a:cs typeface="B Nazanin" pitchFamily="2" charset="-78"/>
              </a:rPr>
              <a:t>اگر </a:t>
            </a:r>
            <a:r>
              <a:rPr lang="fa-IR" b="1" i="1" dirty="0">
                <a:effectLst>
                  <a:outerShdw blurRad="38100" dist="38100" dir="2700000" algn="tl">
                    <a:srgbClr val="000000">
                      <a:alpha val="43137"/>
                    </a:srgbClr>
                  </a:outerShdw>
                </a:effectLst>
                <a:cs typeface="B Nazanin" pitchFamily="2" charset="-78"/>
              </a:rPr>
              <a:t>اضافه وزن داریم و احساس بدی درباره بدنمان داریم این یک اشتباه است که انقدر صبر کنیم تا به وزن دلخواهمان برسیم آن موقع خودمان و بدنمان را دوست داشته باشیم.  به همین ترتیب، اگر ما نمی خواهیم تا در چرخه ناکام کننده معیوب بمانیم، خوب است در وزنی که الآن هستیم خودمان را دوست داشته باشیم  چرا که این تنها زمانی است که می توانیم خود را دوست داشته باشیم</a:t>
            </a:r>
            <a:r>
              <a:rPr lang="fa-IR" b="1" i="1" dirty="0" smtClean="0">
                <a:effectLst>
                  <a:outerShdw blurRad="38100" dist="38100" dir="2700000" algn="tl">
                    <a:srgbClr val="000000">
                      <a:alpha val="43137"/>
                    </a:srgbClr>
                  </a:outerShdw>
                </a:effectLst>
                <a:cs typeface="B Nazanin" pitchFamily="2" charset="-78"/>
              </a:rPr>
              <a:t>.</a:t>
            </a:r>
            <a:endParaRPr lang="en-US" b="1" i="1" dirty="0">
              <a:effectLst>
                <a:outerShdw blurRad="38100" dist="38100" dir="2700000" algn="tl">
                  <a:srgbClr val="000000">
                    <a:alpha val="43137"/>
                  </a:srgbClr>
                </a:outerShdw>
              </a:effectLst>
              <a:cs typeface="B Nazanin" pitchFamily="2" charset="-78"/>
            </a:endParaRPr>
          </a:p>
          <a:p>
            <a:endParaRPr lang="en-US" dirty="0"/>
          </a:p>
        </p:txBody>
      </p:sp>
    </p:spTree>
    <p:extLst>
      <p:ext uri="{BB962C8B-B14F-4D97-AF65-F5344CB8AC3E}">
        <p14:creationId xmlns:p14="http://schemas.microsoft.com/office/powerpoint/2010/main" val="2602680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fa-IR" dirty="0" smtClean="0">
                <a:cs typeface="B Nazanin" pitchFamily="2" charset="-78"/>
              </a:rPr>
              <a:t>رها </a:t>
            </a:r>
            <a:r>
              <a:rPr lang="fa-IR" dirty="0">
                <a:cs typeface="B Nazanin" pitchFamily="2" charset="-78"/>
              </a:rPr>
              <a:t>کردن یعنی وقتی  خود را در حالی یافتیم که تجربیاتمان را قضاوت می کنیم، این افکار قضاوت کننده را رها کنیم. </a:t>
            </a:r>
            <a:r>
              <a:rPr lang="fa-IR" b="1" dirty="0">
                <a:solidFill>
                  <a:srgbClr val="7030A0"/>
                </a:solidFill>
                <a:effectLst>
                  <a:outerShdw blurRad="38100" dist="38100" dir="2700000" algn="tl">
                    <a:srgbClr val="000000">
                      <a:alpha val="43137"/>
                    </a:srgbClr>
                  </a:outerShdw>
                </a:effectLst>
                <a:cs typeface="B Nazanin" pitchFamily="2" charset="-78"/>
              </a:rPr>
              <a:t>ما آنها را شناسایی می کنیم ولی دیگر آنها را  دنبال نمی کنیم. ما اجازه می دهیم که آنها حضور داشته باشند ولی اجازه می دهیم تا انها رها شوند و بروند</a:t>
            </a:r>
            <a:r>
              <a:rPr lang="fa-IR" b="1" dirty="0" smtClean="0">
                <a:solidFill>
                  <a:srgbClr val="7030A0"/>
                </a:solidFill>
                <a:effectLst>
                  <a:outerShdw blurRad="38100" dist="38100" dir="2700000" algn="tl">
                    <a:srgbClr val="000000">
                      <a:alpha val="43137"/>
                    </a:srgbClr>
                  </a:outerShdw>
                </a:effectLst>
                <a:cs typeface="B Nazanin" pitchFamily="2" charset="-78"/>
              </a:rPr>
              <a:t>.</a:t>
            </a:r>
          </a:p>
          <a:p>
            <a:pPr marL="342900" indent="-342900" algn="just" rtl="1">
              <a:lnSpc>
                <a:spcPct val="150000"/>
              </a:lnSpc>
              <a:buFont typeface="Wingdings" pitchFamily="2" charset="2"/>
              <a:buChar char="v"/>
            </a:pPr>
            <a:r>
              <a:rPr lang="fa-IR" dirty="0" smtClean="0">
                <a:cs typeface="B Nazanin" pitchFamily="2" charset="-78"/>
              </a:rPr>
              <a:t>هر </a:t>
            </a:r>
            <a:r>
              <a:rPr lang="fa-IR" dirty="0">
                <a:cs typeface="B Nazanin" pitchFamily="2" charset="-78"/>
              </a:rPr>
              <a:t>شب وقتی که می خواهیم به خواب برویم این کار را(رها کردن را) انجام می دهیم. </a:t>
            </a:r>
            <a:r>
              <a:rPr lang="fa-IR" dirty="0" smtClean="0">
                <a:cs typeface="B Nazanin" pitchFamily="2" charset="-78"/>
              </a:rPr>
              <a:t>اگر </a:t>
            </a:r>
            <a:r>
              <a:rPr lang="fa-IR" dirty="0">
                <a:cs typeface="B Nazanin" pitchFamily="2" charset="-78"/>
              </a:rPr>
              <a:t>ما نتوانیم اجازه دهیم که ذهنمان رها شود نمی توانیم بخوابیم. </a:t>
            </a:r>
            <a:r>
              <a:rPr lang="fa-IR" b="1" dirty="0">
                <a:solidFill>
                  <a:srgbClr val="7030A0"/>
                </a:solidFill>
                <a:effectLst>
                  <a:outerShdw blurRad="38100" dist="38100" dir="2700000" algn="tl">
                    <a:srgbClr val="000000">
                      <a:alpha val="43137"/>
                    </a:srgbClr>
                  </a:outerShdw>
                </a:effectLst>
                <a:cs typeface="B Nazanin" pitchFamily="2" charset="-78"/>
              </a:rPr>
              <a:t>پس اگر شما می توانید بخواب روید شما می </a:t>
            </a:r>
            <a:r>
              <a:rPr lang="fa-IR" b="1" dirty="0" smtClean="0">
                <a:solidFill>
                  <a:srgbClr val="7030A0"/>
                </a:solidFill>
                <a:effectLst>
                  <a:outerShdw blurRad="38100" dist="38100" dir="2700000" algn="tl">
                    <a:srgbClr val="000000">
                      <a:alpha val="43137"/>
                    </a:srgbClr>
                  </a:outerShdw>
                </a:effectLst>
                <a:cs typeface="B Nazanin" pitchFamily="2" charset="-78"/>
              </a:rPr>
              <a:t>توانید  رها </a:t>
            </a:r>
            <a:r>
              <a:rPr lang="fa-IR" b="1" dirty="0">
                <a:solidFill>
                  <a:srgbClr val="7030A0"/>
                </a:solidFill>
                <a:effectLst>
                  <a:outerShdw blurRad="38100" dist="38100" dir="2700000" algn="tl">
                    <a:srgbClr val="000000">
                      <a:alpha val="43137"/>
                    </a:srgbClr>
                  </a:outerShdw>
                </a:effectLst>
                <a:cs typeface="B Nazanin" pitchFamily="2" charset="-78"/>
              </a:rPr>
              <a:t>کننده افکارتان نیز </a:t>
            </a:r>
            <a:r>
              <a:rPr lang="fa-IR" b="1" dirty="0" smtClean="0">
                <a:solidFill>
                  <a:srgbClr val="7030A0"/>
                </a:solidFill>
                <a:effectLst>
                  <a:outerShdw blurRad="38100" dist="38100" dir="2700000" algn="tl">
                    <a:srgbClr val="000000">
                      <a:alpha val="43137"/>
                    </a:srgbClr>
                  </a:outerShdw>
                </a:effectLst>
                <a:cs typeface="B Nazanin" pitchFamily="2" charset="-78"/>
              </a:rPr>
              <a:t>باشید.</a:t>
            </a:r>
            <a:endParaRPr lang="en-US" b="1" dirty="0">
              <a:solidFill>
                <a:srgbClr val="7030A0"/>
              </a:solidFill>
              <a:effectLst>
                <a:outerShdw blurRad="38100" dist="38100" dir="2700000" algn="tl">
                  <a:srgbClr val="000000">
                    <a:alpha val="43137"/>
                  </a:srgbClr>
                </a:outerShdw>
              </a:effectLst>
              <a:cs typeface="B Nazanin" pitchFamily="2" charset="-78"/>
            </a:endParaRPr>
          </a:p>
        </p:txBody>
      </p:sp>
      <p:sp>
        <p:nvSpPr>
          <p:cNvPr id="3" name="Title 2"/>
          <p:cNvSpPr>
            <a:spLocks noGrp="1"/>
          </p:cNvSpPr>
          <p:nvPr>
            <p:ph type="title"/>
          </p:nvPr>
        </p:nvSpPr>
        <p:spPr/>
        <p:txBody>
          <a:bodyPr>
            <a:normAutofit/>
          </a:bodyPr>
          <a:lstStyle/>
          <a:p>
            <a:r>
              <a:rPr lang="fa-IR" sz="2000" dirty="0" smtClean="0">
                <a:cs typeface="B Nazanin" pitchFamily="2" charset="-78"/>
              </a:rPr>
              <a:t>رها کردن</a:t>
            </a:r>
            <a:endParaRPr lang="en-US" sz="2000" dirty="0">
              <a:cs typeface="B Nazanin" pitchFamily="2" charset="-78"/>
            </a:endParaRPr>
          </a:p>
        </p:txBody>
      </p:sp>
    </p:spTree>
    <p:extLst>
      <p:ext uri="{BB962C8B-B14F-4D97-AF65-F5344CB8AC3E}">
        <p14:creationId xmlns:p14="http://schemas.microsoft.com/office/powerpoint/2010/main" val="55433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r>
              <a:rPr lang="fa-IR" b="1" dirty="0">
                <a:cs typeface="B Nazanin" pitchFamily="2" charset="-78"/>
              </a:rPr>
              <a:t>الف- دروه های مکرر پرخوری: </a:t>
            </a:r>
            <a:r>
              <a:rPr lang="fa-IR" dirty="0">
                <a:cs typeface="B Nazanin" pitchFamily="2" charset="-78"/>
              </a:rPr>
              <a:t>دوره های پرخوری دارای دو خصوصیت زیر است</a:t>
            </a:r>
            <a:r>
              <a:rPr lang="fa-IR" dirty="0" smtClean="0">
                <a:cs typeface="B Nazanin" pitchFamily="2" charset="-78"/>
              </a:rPr>
              <a:t>:</a:t>
            </a:r>
            <a:endParaRPr lang="en-US" dirty="0" smtClean="0">
              <a:cs typeface="B Nazanin" pitchFamily="2" charset="-78"/>
            </a:endParaRPr>
          </a:p>
          <a:p>
            <a:pPr algn="just" rtl="1"/>
            <a:endParaRPr lang="fa-IR" dirty="0">
              <a:cs typeface="B Nazanin" pitchFamily="2" charset="-78"/>
            </a:endParaRPr>
          </a:p>
          <a:p>
            <a:pPr algn="just" rtl="1"/>
            <a:r>
              <a:rPr lang="fa-IR" dirty="0">
                <a:cs typeface="B Nazanin" pitchFamily="2" charset="-78"/>
              </a:rPr>
              <a:t>1- خوردن مقداری از غذا در مدت زمان خاصی(به طور مثال هر دو 2 ساعت) که به طور قطع بیشتر از آن چیزی است که اکثر مردم در مدت مشابه و تحت شرایط مشابه می خورند.</a:t>
            </a:r>
          </a:p>
          <a:p>
            <a:pPr algn="just" rtl="1"/>
            <a:r>
              <a:rPr lang="fa-IR" dirty="0">
                <a:cs typeface="B Nazanin" pitchFamily="2" charset="-78"/>
              </a:rPr>
              <a:t>2- احساس فقدان کنترل بر خوردن ضمن دوره پرخوری( احساس اینکه نمی تواند خوردن را متوقف کند و یا بر میزان و نوع آنچه می خورد کنترل داشته باشد).</a:t>
            </a:r>
          </a:p>
          <a:p>
            <a:endParaRPr lang="en-US" dirty="0"/>
          </a:p>
        </p:txBody>
      </p:sp>
      <p:sp>
        <p:nvSpPr>
          <p:cNvPr id="3" name="Title 2"/>
          <p:cNvSpPr>
            <a:spLocks noGrp="1"/>
          </p:cNvSpPr>
          <p:nvPr>
            <p:ph type="title"/>
          </p:nvPr>
        </p:nvSpPr>
        <p:spPr/>
        <p:txBody>
          <a:bodyPr/>
          <a:lstStyle/>
          <a:p>
            <a:pPr rtl="1"/>
            <a:r>
              <a:rPr lang="fa-IR" dirty="0">
                <a:cs typeface="B Nazanin" pitchFamily="2" charset="-78"/>
              </a:rPr>
              <a:t>ملاک های </a:t>
            </a:r>
            <a:r>
              <a:rPr lang="fa-IR" dirty="0" smtClean="0">
                <a:cs typeface="B Nazanin" pitchFamily="2" charset="-78"/>
              </a:rPr>
              <a:t>پژوهشی اختلال چاقی</a:t>
            </a:r>
            <a:br>
              <a:rPr lang="fa-IR" dirty="0" smtClean="0">
                <a:cs typeface="B Nazanin" pitchFamily="2" charset="-78"/>
              </a:rPr>
            </a:br>
            <a:r>
              <a:rPr lang="fa-IR" dirty="0" smtClean="0">
                <a:cs typeface="B Nazanin" pitchFamily="2" charset="-78"/>
              </a:rPr>
              <a:t> </a:t>
            </a:r>
            <a:r>
              <a:rPr lang="en-US" dirty="0" smtClean="0">
                <a:cs typeface="B Nazanin" pitchFamily="2" charset="-78"/>
              </a:rPr>
              <a:t>DSM-IV-TR</a:t>
            </a:r>
            <a:endParaRPr lang="en-US" dirty="0"/>
          </a:p>
        </p:txBody>
      </p:sp>
    </p:spTree>
    <p:extLst>
      <p:ext uri="{BB962C8B-B14F-4D97-AF65-F5344CB8AC3E}">
        <p14:creationId xmlns:p14="http://schemas.microsoft.com/office/powerpoint/2010/main" val="2418821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lnSpc>
                <a:spcPct val="150000"/>
              </a:lnSpc>
            </a:pPr>
            <a:r>
              <a:rPr lang="fa-IR" b="1" dirty="0">
                <a:effectLst>
                  <a:outerShdw blurRad="38100" dist="38100" dir="2700000" algn="tl">
                    <a:srgbClr val="000000">
                      <a:alpha val="43137"/>
                    </a:srgbClr>
                  </a:outerShdw>
                </a:effectLst>
                <a:cs typeface="B Nazanin" pitchFamily="2" charset="-78"/>
              </a:rPr>
              <a:t>1- ذهن آگاهی مبتنی بر کاهش استرس:</a:t>
            </a:r>
          </a:p>
          <a:p>
            <a:pPr algn="just" rtl="1">
              <a:lnSpc>
                <a:spcPct val="150000"/>
              </a:lnSpc>
            </a:pPr>
            <a:r>
              <a:rPr lang="en-US" dirty="0">
                <a:cs typeface="B Nazanin" pitchFamily="2" charset="-78"/>
              </a:rPr>
              <a:t>MBSR</a:t>
            </a:r>
            <a:r>
              <a:rPr lang="ar-SA" dirty="0">
                <a:cs typeface="B Nazanin" pitchFamily="2" charset="-78"/>
              </a:rPr>
              <a:t> </a:t>
            </a:r>
            <a:r>
              <a:rPr lang="fa-IR" dirty="0" smtClean="0">
                <a:cs typeface="B Nazanin" pitchFamily="2" charset="-78"/>
              </a:rPr>
              <a:t>(</a:t>
            </a:r>
            <a:r>
              <a:rPr lang="en-US" dirty="0" smtClean="0">
                <a:cs typeface="B Nazanin" pitchFamily="2" charset="-78"/>
              </a:rPr>
              <a:t>Mindfulness Based Stress Reduction</a:t>
            </a:r>
            <a:r>
              <a:rPr lang="fa-IR" dirty="0" smtClean="0">
                <a:cs typeface="B Nazanin" pitchFamily="2" charset="-78"/>
              </a:rPr>
              <a:t>) </a:t>
            </a:r>
            <a:r>
              <a:rPr lang="ar-SA" dirty="0" smtClean="0">
                <a:cs typeface="B Nazanin" pitchFamily="2" charset="-78"/>
              </a:rPr>
              <a:t>برای </a:t>
            </a:r>
            <a:r>
              <a:rPr lang="ar-SA" dirty="0">
                <a:cs typeface="B Nazanin" pitchFamily="2" charset="-78"/>
              </a:rPr>
              <a:t>هر فردی که مشتاق تعهد به اجرای روش های مدیتیشن است قابل استفاده است</a:t>
            </a:r>
            <a:r>
              <a:rPr lang="fa-IR" dirty="0">
                <a:cs typeface="B Nazanin" pitchFamily="2" charset="-78"/>
              </a:rPr>
              <a:t>. </a:t>
            </a:r>
            <a:r>
              <a:rPr lang="ar-SA" dirty="0">
                <a:cs typeface="B Nazanin" pitchFamily="2" charset="-78"/>
              </a:rPr>
              <a:t>این روش برای بيمارانی که در بيمارستان های عمومی از موقعيت های دردناک، مزمن، ناتوان کننده رنج می بردند به کاربرده شده است. بر اساس يافته ها، سطوح </a:t>
            </a:r>
            <a:r>
              <a:rPr lang="ar-SA" b="1" dirty="0">
                <a:solidFill>
                  <a:srgbClr val="7030A0"/>
                </a:solidFill>
                <a:effectLst>
                  <a:outerShdw blurRad="38100" dist="38100" dir="2700000" algn="tl">
                    <a:srgbClr val="000000">
                      <a:alpha val="43137"/>
                    </a:srgbClr>
                  </a:outerShdw>
                </a:effectLst>
                <a:cs typeface="B Nazanin" pitchFamily="2" charset="-78"/>
              </a:rPr>
              <a:t>اضطراب و افسردگی </a:t>
            </a:r>
            <a:r>
              <a:rPr lang="ar-SA" dirty="0">
                <a:cs typeface="B Nazanin" pitchFamily="2" charset="-78"/>
              </a:rPr>
              <a:t>اين افراد با شرکت در برنامه های </a:t>
            </a:r>
            <a:r>
              <a:rPr lang="en-US" dirty="0">
                <a:cs typeface="B Nazanin" pitchFamily="2" charset="-78"/>
              </a:rPr>
              <a:t>MBSR</a:t>
            </a:r>
            <a:r>
              <a:rPr lang="ar-SA" dirty="0">
                <a:cs typeface="B Nazanin" pitchFamily="2" charset="-78"/>
              </a:rPr>
              <a:t> کاهش يافته است</a:t>
            </a:r>
            <a:r>
              <a:rPr lang="fa-IR" dirty="0">
                <a:cs typeface="B Nazanin" pitchFamily="2" charset="-78"/>
              </a:rPr>
              <a:t>.</a:t>
            </a:r>
            <a:endParaRPr lang="en-US" dirty="0">
              <a:cs typeface="B Nazanin" pitchFamily="2" charset="-78"/>
            </a:endParaRPr>
          </a:p>
          <a:p>
            <a:endParaRPr lang="en-US" dirty="0"/>
          </a:p>
        </p:txBody>
      </p:sp>
      <p:sp>
        <p:nvSpPr>
          <p:cNvPr id="3" name="Title 2"/>
          <p:cNvSpPr>
            <a:spLocks noGrp="1"/>
          </p:cNvSpPr>
          <p:nvPr>
            <p:ph type="title"/>
          </p:nvPr>
        </p:nvSpPr>
        <p:spPr/>
        <p:txBody>
          <a:bodyPr>
            <a:normAutofit/>
          </a:bodyPr>
          <a:lstStyle/>
          <a:p>
            <a:r>
              <a:rPr lang="fa-IR" sz="2000" dirty="0" smtClean="0">
                <a:cs typeface="B Nazanin" pitchFamily="2" charset="-78"/>
              </a:rPr>
              <a:t>درمان مبتنی بر ذهن آگاهی </a:t>
            </a:r>
            <a:endParaRPr lang="en-US" sz="2000" dirty="0">
              <a:cs typeface="B Nazanin" pitchFamily="2" charset="-78"/>
            </a:endParaRPr>
          </a:p>
        </p:txBody>
      </p:sp>
    </p:spTree>
    <p:extLst>
      <p:ext uri="{BB962C8B-B14F-4D97-AF65-F5344CB8AC3E}">
        <p14:creationId xmlns:p14="http://schemas.microsoft.com/office/powerpoint/2010/main" val="4281548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buFont typeface="Wingdings" pitchFamily="2" charset="2"/>
              <a:buChar char="v"/>
            </a:pPr>
            <a:r>
              <a:rPr lang="ar-SA" b="1" dirty="0">
                <a:effectLst>
                  <a:outerShdw blurRad="38100" dist="38100" dir="2700000" algn="tl">
                    <a:srgbClr val="000000">
                      <a:alpha val="43137"/>
                    </a:srgbClr>
                  </a:outerShdw>
                </a:effectLst>
                <a:cs typeface="2  Lotus" pitchFamily="2" charset="-78"/>
              </a:rPr>
              <a:t>اولین اصل اساسی </a:t>
            </a:r>
            <a:r>
              <a:rPr lang="fa-IR" b="1" dirty="0">
                <a:effectLst>
                  <a:outerShdw blurRad="38100" dist="38100" dir="2700000" algn="tl">
                    <a:srgbClr val="000000">
                      <a:alpha val="43137"/>
                    </a:srgbClr>
                  </a:outerShdw>
                </a:effectLst>
                <a:cs typeface="2  Lotus" pitchFamily="2" charset="-78"/>
              </a:rPr>
              <a:t>: </a:t>
            </a:r>
            <a:r>
              <a:rPr lang="ar-SA" dirty="0">
                <a:cs typeface="2  Lotus" pitchFamily="2" charset="-78"/>
              </a:rPr>
              <a:t>مهم نیست که موقعیت شما چیست، هر فردی درون خودش ظرفیت بزرگی برای شفقت و پذیرش  دارد و آگاهی از آن می تواند به یادگیری عمیق، شفا و دگرگونی منجر شود. در </a:t>
            </a:r>
            <a:r>
              <a:rPr lang="en-US" dirty="0">
                <a:cs typeface="2  Lotus" pitchFamily="2" charset="-78"/>
              </a:rPr>
              <a:t>MBSR </a:t>
            </a:r>
            <a:r>
              <a:rPr lang="ar-SA" dirty="0">
                <a:cs typeface="2  Lotus" pitchFamily="2" charset="-78"/>
              </a:rPr>
              <a:t>به هر شرکت کننده به عنوان یک بشر کامل احترام گذاشته می شود و به او به عنوان یک بیمار با یک مشکل نگریسته نمی شود</a:t>
            </a:r>
            <a:r>
              <a:rPr lang="ar-SA" dirty="0" smtClean="0">
                <a:cs typeface="2  Lotus" pitchFamily="2" charset="-78"/>
              </a:rPr>
              <a:t>.</a:t>
            </a:r>
            <a:endParaRPr lang="fa-IR" dirty="0" smtClean="0">
              <a:cs typeface="2  Lotus" pitchFamily="2" charset="-78"/>
            </a:endParaRPr>
          </a:p>
          <a:p>
            <a:pPr marL="342900" indent="-342900" algn="just" rtl="1">
              <a:buFont typeface="Wingdings" pitchFamily="2" charset="2"/>
              <a:buChar char="v"/>
            </a:pPr>
            <a:endParaRPr lang="en-US" dirty="0">
              <a:cs typeface="2  Lotus" pitchFamily="2" charset="-78"/>
            </a:endParaRPr>
          </a:p>
          <a:p>
            <a:pPr marL="342900" indent="-342900" algn="just" rtl="1">
              <a:buFont typeface="Wingdings" pitchFamily="2" charset="2"/>
              <a:buChar char="v"/>
            </a:pPr>
            <a:r>
              <a:rPr lang="ar-SA" b="1" dirty="0">
                <a:effectLst>
                  <a:outerShdw blurRad="38100" dist="38100" dir="2700000" algn="tl">
                    <a:srgbClr val="000000">
                      <a:alpha val="43137"/>
                    </a:srgbClr>
                  </a:outerShdw>
                </a:effectLst>
                <a:cs typeface="2  Lotus" pitchFamily="2" charset="-78"/>
              </a:rPr>
              <a:t>دومین اصل </a:t>
            </a:r>
            <a:r>
              <a:rPr lang="fa-IR" b="1" dirty="0">
                <a:effectLst>
                  <a:outerShdw blurRad="38100" dist="38100" dir="2700000" algn="tl">
                    <a:srgbClr val="000000">
                      <a:alpha val="43137"/>
                    </a:srgbClr>
                  </a:outerShdw>
                </a:effectLst>
                <a:cs typeface="2  Lotus" pitchFamily="2" charset="-78"/>
              </a:rPr>
              <a:t>: </a:t>
            </a:r>
            <a:r>
              <a:rPr lang="ar-SA" dirty="0">
                <a:cs typeface="2  Lotus" pitchFamily="2" charset="-78"/>
              </a:rPr>
              <a:t>بودن و انجام ندادن</a:t>
            </a:r>
            <a:r>
              <a:rPr lang="fa-IR" dirty="0">
                <a:cs typeface="2  Lotus" pitchFamily="2" charset="-78"/>
              </a:rPr>
              <a:t>.</a:t>
            </a:r>
            <a:r>
              <a:rPr lang="ar-SA" dirty="0">
                <a:cs typeface="2  Lotus" pitchFamily="2" charset="-78"/>
              </a:rPr>
              <a:t> شرکت کنندگان می آموزند تا </a:t>
            </a:r>
            <a:r>
              <a:rPr lang="ar-SA" b="1" dirty="0">
                <a:cs typeface="2  Lotus" pitchFamily="2" charset="-78"/>
              </a:rPr>
              <a:t>باشند</a:t>
            </a:r>
            <a:r>
              <a:rPr lang="ar-SA" dirty="0">
                <a:cs typeface="2  Lotus" pitchFamily="2" charset="-78"/>
              </a:rPr>
              <a:t>، و می </a:t>
            </a:r>
            <a:r>
              <a:rPr lang="fa-IR" dirty="0">
                <a:cs typeface="2  Lotus" pitchFamily="2" charset="-78"/>
              </a:rPr>
              <a:t>آ</a:t>
            </a:r>
            <a:r>
              <a:rPr lang="ar-SA" dirty="0">
                <a:cs typeface="2  Lotus" pitchFamily="2" charset="-78"/>
              </a:rPr>
              <a:t>موزند که صبر کنند  و به سادگی توجه کنند و  برای تغییر چیزی تلاش نکنند</a:t>
            </a:r>
            <a:r>
              <a:rPr lang="fa-IR" dirty="0">
                <a:cs typeface="2  Lotus" pitchFamily="2" charset="-78"/>
              </a:rPr>
              <a:t>، </a:t>
            </a:r>
            <a:r>
              <a:rPr lang="ar-SA" dirty="0">
                <a:cs typeface="2  Lotus" pitchFamily="2" charset="-78"/>
              </a:rPr>
              <a:t>به هر تجربه ای که در هر لحظه در درون و بیرون فرد آشکار می شود توجه کنند</a:t>
            </a:r>
            <a:r>
              <a:rPr lang="ar-SA" dirty="0" smtClean="0">
                <a:cs typeface="2  Lotus" pitchFamily="2" charset="-78"/>
              </a:rPr>
              <a:t>.</a:t>
            </a:r>
            <a:endParaRPr lang="fa-IR" dirty="0" smtClean="0">
              <a:cs typeface="2  Lotus" pitchFamily="2" charset="-78"/>
            </a:endParaRPr>
          </a:p>
          <a:p>
            <a:pPr marL="342900" indent="-342900" algn="just" rtl="1">
              <a:buFont typeface="Wingdings" pitchFamily="2" charset="2"/>
              <a:buChar char="v"/>
            </a:pPr>
            <a:endParaRPr lang="en-US" dirty="0">
              <a:cs typeface="2  Lotus" pitchFamily="2" charset="-78"/>
            </a:endParaRPr>
          </a:p>
          <a:p>
            <a:pPr marL="342900" indent="-342900" algn="just" rtl="1">
              <a:buFont typeface="Wingdings" pitchFamily="2" charset="2"/>
              <a:buChar char="v"/>
            </a:pPr>
            <a:r>
              <a:rPr lang="ar-SA" b="1" dirty="0">
                <a:effectLst>
                  <a:outerShdw blurRad="38100" dist="38100" dir="2700000" algn="tl">
                    <a:srgbClr val="000000">
                      <a:alpha val="43137"/>
                    </a:srgbClr>
                  </a:outerShdw>
                </a:effectLst>
                <a:cs typeface="2  Lotus" pitchFamily="2" charset="-78"/>
              </a:rPr>
              <a:t>سومین اصل </a:t>
            </a:r>
            <a:r>
              <a:rPr lang="fa-IR" b="1" dirty="0">
                <a:effectLst>
                  <a:outerShdw blurRad="38100" dist="38100" dir="2700000" algn="tl">
                    <a:srgbClr val="000000">
                      <a:alpha val="43137"/>
                    </a:srgbClr>
                  </a:outerShdw>
                </a:effectLst>
                <a:cs typeface="2  Lotus" pitchFamily="2" charset="-78"/>
              </a:rPr>
              <a:t>:</a:t>
            </a:r>
            <a:r>
              <a:rPr lang="ar-SA" b="1" dirty="0">
                <a:effectLst>
                  <a:outerShdw blurRad="38100" dist="38100" dir="2700000" algn="tl">
                    <a:srgbClr val="000000">
                      <a:alpha val="43137"/>
                    </a:srgbClr>
                  </a:outerShdw>
                </a:effectLst>
                <a:cs typeface="2  Lotus" pitchFamily="2" charset="-78"/>
              </a:rPr>
              <a:t> </a:t>
            </a:r>
            <a:r>
              <a:rPr lang="ar-SA" dirty="0">
                <a:cs typeface="2  Lotus" pitchFamily="2" charset="-78"/>
              </a:rPr>
              <a:t>راهی برای ندانستن. یعنی رها کردن همه نظرات، قضاوت ها و انکارها درباره تجربه و مشتاق بودن به توجه مستقیم و آگاهی از </a:t>
            </a:r>
            <a:r>
              <a:rPr lang="ar-SA" dirty="0" smtClean="0">
                <a:cs typeface="2  Lotus" pitchFamily="2" charset="-78"/>
              </a:rPr>
              <a:t>تجربه</a:t>
            </a:r>
            <a:r>
              <a:rPr lang="fa-IR" dirty="0" smtClean="0">
                <a:cs typeface="2  Lotus" pitchFamily="2" charset="-78"/>
              </a:rPr>
              <a:t>.</a:t>
            </a:r>
            <a:endParaRPr lang="en-US" dirty="0"/>
          </a:p>
        </p:txBody>
      </p:sp>
      <p:sp>
        <p:nvSpPr>
          <p:cNvPr id="3" name="Title 2"/>
          <p:cNvSpPr>
            <a:spLocks noGrp="1"/>
          </p:cNvSpPr>
          <p:nvPr>
            <p:ph type="title"/>
          </p:nvPr>
        </p:nvSpPr>
        <p:spPr/>
        <p:txBody>
          <a:bodyPr>
            <a:normAutofit fontScale="90000"/>
          </a:bodyPr>
          <a:lstStyle/>
          <a:p>
            <a:r>
              <a:rPr lang="fa-IR" sz="2200" dirty="0" smtClean="0">
                <a:cs typeface="B Nazanin" pitchFamily="2" charset="-78"/>
              </a:rPr>
              <a:t>اصول درمان ذهن آگاهی مبتنی بر کاهش استرس</a:t>
            </a:r>
            <a:br>
              <a:rPr lang="fa-IR" sz="2200" dirty="0" smtClean="0">
                <a:cs typeface="B Nazanin" pitchFamily="2" charset="-78"/>
              </a:rPr>
            </a:br>
            <a:r>
              <a:rPr lang="en-US" dirty="0" smtClean="0"/>
              <a:t>MBSR</a:t>
            </a:r>
            <a:endParaRPr lang="en-US" dirty="0"/>
          </a:p>
        </p:txBody>
      </p:sp>
    </p:spTree>
    <p:extLst>
      <p:ext uri="{BB962C8B-B14F-4D97-AF65-F5344CB8AC3E}">
        <p14:creationId xmlns:p14="http://schemas.microsoft.com/office/powerpoint/2010/main" val="1224686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buFont typeface="Wingdings" pitchFamily="2" charset="2"/>
              <a:buChar char="v"/>
            </a:pPr>
            <a:r>
              <a:rPr lang="fa-IR" dirty="0">
                <a:cs typeface="B Nazanin" pitchFamily="2" charset="-78"/>
              </a:rPr>
              <a:t>لغت </a:t>
            </a:r>
            <a:r>
              <a:rPr lang="fa-IR" b="1" i="1" dirty="0">
                <a:cs typeface="B Nazanin" pitchFamily="2" charset="-78"/>
              </a:rPr>
              <a:t>تمرین</a:t>
            </a:r>
            <a:r>
              <a:rPr lang="fa-IR" dirty="0">
                <a:cs typeface="B Nazanin" pitchFamily="2" charset="-78"/>
              </a:rPr>
              <a:t> اغلب در رویکرد </a:t>
            </a:r>
            <a:r>
              <a:rPr lang="en-US" dirty="0">
                <a:cs typeface="B Nazanin" pitchFamily="2" charset="-78"/>
              </a:rPr>
              <a:t>MBSR </a:t>
            </a:r>
            <a:r>
              <a:rPr lang="fa-IR" dirty="0">
                <a:cs typeface="B Nazanin" pitchFamily="2" charset="-78"/>
              </a:rPr>
              <a:t>به کار می رود</a:t>
            </a:r>
            <a:r>
              <a:rPr lang="fa-IR" dirty="0" smtClean="0">
                <a:cs typeface="B Nazanin" pitchFamily="2" charset="-78"/>
              </a:rPr>
              <a:t>.</a:t>
            </a:r>
          </a:p>
          <a:p>
            <a:pPr marL="342900" indent="-342900" algn="just" rtl="1">
              <a:buFont typeface="Wingdings" pitchFamily="2" charset="2"/>
              <a:buChar char="v"/>
            </a:pPr>
            <a:endParaRPr lang="fa-IR" dirty="0" smtClean="0">
              <a:cs typeface="B Nazanin" pitchFamily="2" charset="-78"/>
            </a:endParaRPr>
          </a:p>
          <a:p>
            <a:pPr marL="342900" indent="-342900" algn="just" rtl="1">
              <a:buFont typeface="Wingdings" pitchFamily="2" charset="2"/>
              <a:buChar char="v"/>
            </a:pPr>
            <a:r>
              <a:rPr lang="fa-IR" dirty="0" smtClean="0">
                <a:cs typeface="B Nazanin" pitchFamily="2" charset="-78"/>
              </a:rPr>
              <a:t> </a:t>
            </a:r>
            <a:r>
              <a:rPr lang="fa-IR" b="1" dirty="0">
                <a:solidFill>
                  <a:srgbClr val="7030A0"/>
                </a:solidFill>
                <a:effectLst>
                  <a:outerShdw blurRad="38100" dist="38100" dir="2700000" algn="tl">
                    <a:srgbClr val="000000">
                      <a:alpha val="43137"/>
                    </a:srgbClr>
                  </a:outerShdw>
                </a:effectLst>
                <a:cs typeface="B Nazanin" pitchFamily="2" charset="-78"/>
              </a:rPr>
              <a:t>اینجا تمرین به معنی </a:t>
            </a:r>
            <a:r>
              <a:rPr lang="fa-IR" b="1" dirty="0" smtClean="0">
                <a:solidFill>
                  <a:srgbClr val="7030A0"/>
                </a:solidFill>
                <a:effectLst>
                  <a:outerShdw blurRad="38100" dist="38100" dir="2700000" algn="tl">
                    <a:srgbClr val="000000">
                      <a:alpha val="43137"/>
                    </a:srgbClr>
                  </a:outerShdw>
                </a:effectLst>
                <a:cs typeface="B Nazanin" pitchFamily="2" charset="-78"/>
              </a:rPr>
              <a:t>تکرار و </a:t>
            </a:r>
            <a:r>
              <a:rPr lang="fa-IR" b="1" dirty="0">
                <a:solidFill>
                  <a:srgbClr val="7030A0"/>
                </a:solidFill>
                <a:effectLst>
                  <a:outerShdw blurRad="38100" dist="38100" dir="2700000" algn="tl">
                    <a:srgbClr val="000000">
                      <a:alpha val="43137"/>
                    </a:srgbClr>
                  </a:outerShdw>
                </a:effectLst>
                <a:cs typeface="B Nazanin" pitchFamily="2" charset="-78"/>
              </a:rPr>
              <a:t>یا تلاش برای چیز بهتر شدن نیست،  تلاش برای شخص دیگری شدن یا انجام عملکرد بهترنیست. این تجربه نزدیک شدن به ذهن آگاه بودن در  زندگی تنها می تواند از طریق تجربه مستقیم فرد فهمیده شود</a:t>
            </a:r>
            <a:r>
              <a:rPr lang="fa-IR" b="1" dirty="0" smtClean="0">
                <a:solidFill>
                  <a:srgbClr val="7030A0"/>
                </a:solidFill>
                <a:effectLst>
                  <a:outerShdw blurRad="38100" dist="38100" dir="2700000" algn="tl">
                    <a:srgbClr val="000000">
                      <a:alpha val="43137"/>
                    </a:srgbClr>
                  </a:outerShdw>
                </a:effectLst>
                <a:cs typeface="B Nazanin" pitchFamily="2" charset="-78"/>
              </a:rPr>
              <a:t>.</a:t>
            </a:r>
          </a:p>
          <a:p>
            <a:pPr marL="342900" indent="-342900" algn="just" rtl="1">
              <a:buFont typeface="Wingdings" pitchFamily="2" charset="2"/>
              <a:buChar char="v"/>
            </a:pPr>
            <a:endParaRPr lang="fa-IR" b="1" dirty="0" smtClean="0">
              <a:solidFill>
                <a:srgbClr val="7030A0"/>
              </a:solidFill>
              <a:effectLst>
                <a:outerShdw blurRad="38100" dist="38100" dir="2700000" algn="tl">
                  <a:srgbClr val="000000">
                    <a:alpha val="43137"/>
                  </a:srgbClr>
                </a:outerShdw>
              </a:effectLst>
              <a:cs typeface="B Nazanin" pitchFamily="2" charset="-78"/>
            </a:endParaRPr>
          </a:p>
          <a:p>
            <a:pPr algn="just" rtl="1"/>
            <a:r>
              <a:rPr lang="fa-IR" dirty="0" smtClean="0">
                <a:cs typeface="B Nazanin" pitchFamily="2" charset="-78"/>
              </a:rPr>
              <a:t>  </a:t>
            </a:r>
            <a:endParaRPr lang="en-US" dirty="0"/>
          </a:p>
        </p:txBody>
      </p:sp>
      <p:sp>
        <p:nvSpPr>
          <p:cNvPr id="3" name="Title 2"/>
          <p:cNvSpPr>
            <a:spLocks noGrp="1"/>
          </p:cNvSpPr>
          <p:nvPr>
            <p:ph type="title"/>
          </p:nvPr>
        </p:nvSpPr>
        <p:spPr/>
        <p:txBody>
          <a:bodyPr/>
          <a:lstStyle/>
          <a:p>
            <a:r>
              <a:rPr lang="fa-IR" sz="2000" dirty="0" smtClean="0">
                <a:cs typeface="B Nazanin" pitchFamily="2" charset="-78"/>
              </a:rPr>
              <a:t>تمرین در </a:t>
            </a:r>
            <a:r>
              <a:rPr lang="en-US" dirty="0"/>
              <a:t/>
            </a:r>
            <a:br>
              <a:rPr lang="en-US" dirty="0"/>
            </a:br>
            <a:r>
              <a:rPr lang="en-US" dirty="0" smtClean="0"/>
              <a:t>MBSR</a:t>
            </a:r>
            <a:endParaRPr lang="en-US" dirty="0"/>
          </a:p>
        </p:txBody>
      </p:sp>
    </p:spTree>
    <p:extLst>
      <p:ext uri="{BB962C8B-B14F-4D97-AF65-F5344CB8AC3E}">
        <p14:creationId xmlns:p14="http://schemas.microsoft.com/office/powerpoint/2010/main" val="3813358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smtClean="0">
                <a:cs typeface="B Nazanin" pitchFamily="2" charset="-78"/>
              </a:rPr>
              <a:t>به </a:t>
            </a:r>
            <a:r>
              <a:rPr lang="fa-IR" dirty="0">
                <a:cs typeface="B Nazanin" pitchFamily="2" charset="-78"/>
              </a:rPr>
              <a:t>عنوان مثال در یک دستورالعمل مدیتیشن از فرد خواسته می شود که آسوده بنشیند و یا دراز بکشد، چشمان خود را نیمه باز قرار دهد و نگذارد حواسش به محرک های پیرامون پرت شود و دستانش را در حالتی که راحت است قرار دهد. سپس فرد بایستی خود را از هر چه که ذهنش به آن مشغول است رها کند. و تنها به تجربه کنونی اش توجه کند. از او خواسته می شود که به احساسات درونی، نقاط تماس بدنش با صندلی، احساسات دست ها و پاها و بقیه اندام توجه نماید. و به تنفس خود تمرکز کند، به دم و بازدم و حرکات قفسه سینه در شرایط دم و بازدم توجه کند و به اینکه آیا این نقاط با تنفس کوتاه و یا بلند چه تغییری دارد</a:t>
            </a:r>
            <a:r>
              <a:rPr lang="en-US" baseline="30000" dirty="0" smtClean="0"/>
              <a:t>.</a:t>
            </a:r>
            <a:r>
              <a:rPr lang="fa-IR" baseline="30000" dirty="0" smtClean="0"/>
              <a:t>.</a:t>
            </a:r>
            <a:endParaRPr lang="en-US" dirty="0"/>
          </a:p>
          <a:p>
            <a:endParaRPr lang="en-US" dirty="0"/>
          </a:p>
        </p:txBody>
      </p:sp>
    </p:spTree>
    <p:extLst>
      <p:ext uri="{BB962C8B-B14F-4D97-AF65-F5344CB8AC3E}">
        <p14:creationId xmlns:p14="http://schemas.microsoft.com/office/powerpoint/2010/main" val="28727174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fa-IR" dirty="0">
                <a:cs typeface="B Nazanin" pitchFamily="2" charset="-78"/>
              </a:rPr>
              <a:t>ذهن آگاهی مبتنی بر شناخت درمانی که توسط سگال و همکارانش ایجاد شد نوع درمانی است که  از 8 جلسه 2 ساعته تشکیل شده است. </a:t>
            </a:r>
            <a:endParaRPr lang="en-US" dirty="0" smtClean="0">
              <a:cs typeface="B Nazanin" pitchFamily="2" charset="-78"/>
            </a:endParaRPr>
          </a:p>
          <a:p>
            <a:pPr marL="342900" indent="-342900" algn="just" rtl="1">
              <a:lnSpc>
                <a:spcPct val="150000"/>
              </a:lnSpc>
              <a:buFont typeface="Wingdings" pitchFamily="2" charset="2"/>
              <a:buChar char="v"/>
            </a:pP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تعداد </a:t>
            </a:r>
            <a:r>
              <a:rPr lang="fa-IR" dirty="0">
                <a:cs typeface="B Nazanin" pitchFamily="2" charset="-78"/>
              </a:rPr>
              <a:t>افراد کلاس  اغلب حدود 12 شرکت کننده است.جلسات 1-4 به </a:t>
            </a:r>
            <a:r>
              <a:rPr lang="fa-IR" b="1" dirty="0">
                <a:solidFill>
                  <a:srgbClr val="7030A0"/>
                </a:solidFill>
                <a:effectLst>
                  <a:outerShdw blurRad="38100" dist="38100" dir="2700000" algn="tl">
                    <a:srgbClr val="000000">
                      <a:alpha val="43137"/>
                    </a:srgbClr>
                  </a:outerShdw>
                </a:effectLst>
                <a:cs typeface="B Nazanin" pitchFamily="2" charset="-78"/>
              </a:rPr>
              <a:t>یادگیری توجه </a:t>
            </a:r>
            <a:r>
              <a:rPr lang="fa-IR" dirty="0">
                <a:cs typeface="B Nazanin" pitchFamily="2" charset="-78"/>
              </a:rPr>
              <a:t>تأکید می کند. شرکت کنندگان از اینکه </a:t>
            </a:r>
            <a:r>
              <a:rPr lang="fa-IR" dirty="0" smtClean="0">
                <a:cs typeface="B Nazanin" pitchFamily="2" charset="-78"/>
              </a:rPr>
              <a:t>در </a:t>
            </a:r>
            <a:r>
              <a:rPr lang="fa-IR" dirty="0">
                <a:cs typeface="B Nazanin" pitchFamily="2" charset="-78"/>
              </a:rPr>
              <a:t>لحظه کنونی زندگی نمی کنند، و ذهن شان اغلب متوجه  گذشته و آینده است آگاه  می شوند و می آموزند که چگونه از افکار و  احساسات و حس های بدنی خود  به عنوان وسیله ای برای در لحظه بودن  استفاده کنند. </a:t>
            </a:r>
            <a:endParaRPr lang="fa-IR" dirty="0" smtClean="0">
              <a:cs typeface="B Nazanin" pitchFamily="2" charset="-78"/>
            </a:endParaRPr>
          </a:p>
        </p:txBody>
      </p:sp>
      <p:sp>
        <p:nvSpPr>
          <p:cNvPr id="3" name="Title 2"/>
          <p:cNvSpPr>
            <a:spLocks noGrp="1"/>
          </p:cNvSpPr>
          <p:nvPr>
            <p:ph type="title"/>
          </p:nvPr>
        </p:nvSpPr>
        <p:spPr/>
        <p:txBody>
          <a:bodyPr>
            <a:normAutofit fontScale="90000"/>
          </a:bodyPr>
          <a:lstStyle/>
          <a:p>
            <a:pPr rtl="1"/>
            <a:r>
              <a:rPr lang="fa-IR" dirty="0"/>
              <a:t> </a:t>
            </a:r>
            <a:r>
              <a:rPr lang="en-US" dirty="0"/>
              <a:t/>
            </a:r>
            <a:br>
              <a:rPr lang="en-US" dirty="0"/>
            </a:br>
            <a:r>
              <a:rPr lang="fa-IR" dirty="0" smtClean="0"/>
              <a:t> </a:t>
            </a:r>
            <a:r>
              <a:rPr lang="fa-IR" sz="2200" dirty="0">
                <a:cs typeface="B Nazanin" pitchFamily="2" charset="-78"/>
              </a:rPr>
              <a:t>ذهن آگاهی مبتنی بر شناخت </a:t>
            </a:r>
            <a:r>
              <a:rPr lang="fa-IR" sz="2200" dirty="0" smtClean="0">
                <a:cs typeface="B Nazanin" pitchFamily="2" charset="-78"/>
              </a:rPr>
              <a:t>درمانی</a:t>
            </a:r>
            <a:r>
              <a:rPr lang="fa-IR" dirty="0" smtClean="0"/>
              <a:t> </a:t>
            </a:r>
            <a:r>
              <a:rPr lang="en-US" dirty="0" smtClean="0"/>
              <a:t>MBCT</a:t>
            </a:r>
            <a:r>
              <a:rPr lang="fa-IR" dirty="0" smtClean="0"/>
              <a:t/>
            </a:r>
            <a:br>
              <a:rPr lang="fa-IR" dirty="0" smtClean="0"/>
            </a:br>
            <a:r>
              <a:rPr lang="en-US" dirty="0"/>
              <a:t/>
            </a:r>
            <a:br>
              <a:rPr lang="en-US" dirty="0"/>
            </a:br>
            <a:endParaRPr lang="en-US" dirty="0"/>
          </a:p>
        </p:txBody>
      </p:sp>
    </p:spTree>
    <p:extLst>
      <p:ext uri="{BB962C8B-B14F-4D97-AF65-F5344CB8AC3E}">
        <p14:creationId xmlns:p14="http://schemas.microsoft.com/office/powerpoint/2010/main" val="2976387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جلسات 5-8 </a:t>
            </a:r>
            <a:r>
              <a:rPr lang="fa-IR" b="1" dirty="0">
                <a:solidFill>
                  <a:srgbClr val="7030A0"/>
                </a:solidFill>
                <a:effectLst>
                  <a:outerShdw blurRad="38100" dist="38100" dir="2700000" algn="tl">
                    <a:srgbClr val="000000">
                      <a:alpha val="43137"/>
                    </a:srgbClr>
                  </a:outerShdw>
                </a:effectLst>
                <a:cs typeface="B Nazanin" pitchFamily="2" charset="-78"/>
              </a:rPr>
              <a:t>بر ارتباط افکار و احساسات </a:t>
            </a:r>
            <a:r>
              <a:rPr lang="fa-IR" dirty="0">
                <a:cs typeface="B Nazanin" pitchFamily="2" charset="-78"/>
              </a:rPr>
              <a:t>تمرکز می کند. شرکت کنندگان می آموزند تا احساسات خود را بپذیرند و  اجازه دهند تا افکارشان رها شود.آنها می آموزند که در افکار نشخواری گیر نکنند، و در نهایت به بودن در لحظه کنونی هدایت می شوند. </a:t>
            </a:r>
            <a:endParaRPr lang="en-US" dirty="0" smtClean="0">
              <a:cs typeface="B Nazanin" pitchFamily="2" charset="-78"/>
            </a:endParaRPr>
          </a:p>
          <a:p>
            <a:pPr marL="342900" indent="-342900" algn="just" rtl="1">
              <a:lnSpc>
                <a:spcPct val="150000"/>
              </a:lnSpc>
              <a:buFont typeface="Wingdings" pitchFamily="2" charset="2"/>
              <a:buChar char="v"/>
            </a:pPr>
            <a:endParaRPr lang="fa-IR" dirty="0">
              <a:cs typeface="B Nazanin" pitchFamily="2" charset="-78"/>
            </a:endParaRPr>
          </a:p>
          <a:p>
            <a:pPr marL="342900" indent="-342900" algn="just" rtl="1">
              <a:lnSpc>
                <a:spcPct val="150000"/>
              </a:lnSpc>
              <a:buFont typeface="Wingdings" pitchFamily="2" charset="2"/>
              <a:buChar char="v"/>
            </a:pPr>
            <a:r>
              <a:rPr lang="fa-IR" b="1" dirty="0">
                <a:cs typeface="B Nazanin" pitchFamily="2" charset="-78"/>
              </a:rPr>
              <a:t>در طی 8 جلسه تمرینات مدیتیشن مختلف شامل مدیتیشن خوردن، اسکن بدن، یوگا انبساطی، مدیتیشن قدم زدن و مدیتیشن نشستن به شرکت کنندگان معرفی می شود</a:t>
            </a:r>
            <a:endParaRPr lang="en-US" b="1" dirty="0">
              <a:cs typeface="B Nazanin" pitchFamily="2" charset="-78"/>
            </a:endParaRPr>
          </a:p>
          <a:p>
            <a:endParaRPr lang="en-US" dirty="0"/>
          </a:p>
        </p:txBody>
      </p:sp>
    </p:spTree>
    <p:extLst>
      <p:ext uri="{BB962C8B-B14F-4D97-AF65-F5344CB8AC3E}">
        <p14:creationId xmlns:p14="http://schemas.microsoft.com/office/powerpoint/2010/main" val="1200411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just" rtl="1">
              <a:lnSpc>
                <a:spcPct val="150000"/>
              </a:lnSpc>
              <a:buFont typeface="Wingdings" pitchFamily="2" charset="2"/>
              <a:buChar char="v"/>
            </a:pPr>
            <a:r>
              <a:rPr lang="en-US" dirty="0">
                <a:cs typeface="B Nazanin" pitchFamily="2" charset="-78"/>
              </a:rPr>
              <a:t> </a:t>
            </a:r>
            <a:r>
              <a:rPr lang="en-US" b="1" dirty="0" smtClean="0">
                <a:solidFill>
                  <a:srgbClr val="7030A0"/>
                </a:solidFill>
                <a:effectLst>
                  <a:outerShdw blurRad="38100" dist="38100" dir="2700000" algn="tl">
                    <a:srgbClr val="000000">
                      <a:alpha val="43137"/>
                    </a:srgbClr>
                  </a:outerShdw>
                </a:effectLst>
                <a:cs typeface="B Nazanin" pitchFamily="2" charset="-78"/>
              </a:rPr>
              <a:t>MBCT </a:t>
            </a:r>
            <a:r>
              <a:rPr lang="fa-IR" b="1" dirty="0">
                <a:solidFill>
                  <a:srgbClr val="7030A0"/>
                </a:solidFill>
                <a:effectLst>
                  <a:outerShdw blurRad="38100" dist="38100" dir="2700000" algn="tl">
                    <a:srgbClr val="000000">
                      <a:alpha val="43137"/>
                    </a:srgbClr>
                  </a:outerShdw>
                </a:effectLst>
                <a:cs typeface="B Nazanin" pitchFamily="2" charset="-78"/>
              </a:rPr>
              <a:t>شامل اجزایی از درمان شناختی همراه با آموزش ذهن آگاهی است که بر غیر قضاوتی بودن و هشیاری لحظه به لحظه تجربه فرد تأکید </a:t>
            </a:r>
            <a:r>
              <a:rPr lang="fa-IR" b="1" dirty="0" smtClean="0">
                <a:solidFill>
                  <a:srgbClr val="7030A0"/>
                </a:solidFill>
                <a:effectLst>
                  <a:outerShdw blurRad="38100" dist="38100" dir="2700000" algn="tl">
                    <a:srgbClr val="000000">
                      <a:alpha val="43137"/>
                    </a:srgbClr>
                  </a:outerShdw>
                </a:effectLst>
                <a:cs typeface="B Nazanin" pitchFamily="2" charset="-78"/>
              </a:rPr>
              <a:t>دارد.</a:t>
            </a:r>
          </a:p>
          <a:p>
            <a:pPr marL="342900" indent="-342900" algn="just" rtl="1">
              <a:lnSpc>
                <a:spcPct val="150000"/>
              </a:lnSpc>
              <a:buFont typeface="Wingdings" pitchFamily="2" charset="2"/>
              <a:buChar char="v"/>
            </a:pPr>
            <a:r>
              <a:rPr lang="en-US" dirty="0" smtClean="0">
                <a:cs typeface="B Nazanin" pitchFamily="2" charset="-78"/>
              </a:rPr>
              <a:t>MBCT </a:t>
            </a:r>
            <a:r>
              <a:rPr lang="fa-IR" dirty="0">
                <a:cs typeface="B Nazanin" pitchFamily="2" charset="-78"/>
              </a:rPr>
              <a:t>افراد را قادر می کند تا از افکارشان آگاه تر شوند بدون آنکه در مورد آنها قضاوت کنند و آنها را به عنوان پدیده های ذهنی گذرا در نظر </a:t>
            </a:r>
            <a:r>
              <a:rPr lang="fa-IR" dirty="0" smtClean="0">
                <a:cs typeface="B Nazanin" pitchFamily="2" charset="-78"/>
              </a:rPr>
              <a:t>بگیرند.</a:t>
            </a:r>
          </a:p>
          <a:p>
            <a:pPr marL="342900" indent="-342900" algn="just" rtl="1">
              <a:lnSpc>
                <a:spcPct val="150000"/>
              </a:lnSpc>
              <a:buFont typeface="Wingdings" pitchFamily="2" charset="2"/>
              <a:buChar char="v"/>
            </a:pPr>
            <a:r>
              <a:rPr lang="fa-IR" dirty="0" smtClean="0">
                <a:cs typeface="B Nazanin" pitchFamily="2" charset="-78"/>
              </a:rPr>
              <a:t>درمان </a:t>
            </a:r>
            <a:r>
              <a:rPr lang="fa-IR" dirty="0">
                <a:cs typeface="B Nazanin" pitchFamily="2" charset="-78"/>
              </a:rPr>
              <a:t>شامل آموزش شرکت کنندگان از طریق داشتن طیفی از تمرین ها و بحث درمورد آنها  برای آگاه شدن از افکار منفی، احساسات و حس های بدنی شان بود و مهارت هایی را آموزش می داد که به افراد امکان رهایی از عادت های شناختی غیر کارکردی اتوماتیک را فراهم می </a:t>
            </a:r>
            <a:r>
              <a:rPr lang="fa-IR" dirty="0" smtClean="0">
                <a:cs typeface="B Nazanin" pitchFamily="2" charset="-78"/>
              </a:rPr>
              <a:t>ساخت.</a:t>
            </a:r>
          </a:p>
        </p:txBody>
      </p:sp>
    </p:spTree>
    <p:extLst>
      <p:ext uri="{BB962C8B-B14F-4D97-AF65-F5344CB8AC3E}">
        <p14:creationId xmlns:p14="http://schemas.microsoft.com/office/powerpoint/2010/main" val="2693174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هدف کلی </a:t>
            </a:r>
            <a:r>
              <a:rPr lang="en-US" dirty="0"/>
              <a:t>MBCT </a:t>
            </a:r>
            <a:r>
              <a:rPr lang="fa-IR" dirty="0">
                <a:cs typeface="B Nazanin" pitchFamily="2" charset="-78"/>
              </a:rPr>
              <a:t>کمک به شرکت کنندگان است تا به افکار  و هیجانات منفی خود آگاه تر شوند و به طور متفاوتی به افکار منفی و هیجانات ؛که ممکن است در چرخه فکر و خلق راه اندازی شوند؛ پاسخ </a:t>
            </a:r>
            <a:r>
              <a:rPr lang="fa-IR" dirty="0" smtClean="0">
                <a:cs typeface="B Nazanin" pitchFamily="2" charset="-78"/>
              </a:rPr>
              <a:t>دهند.</a:t>
            </a:r>
            <a:endParaRPr lang="en-US" dirty="0">
              <a:cs typeface="B Nazanin" pitchFamily="2" charset="-78"/>
            </a:endParaRPr>
          </a:p>
        </p:txBody>
      </p:sp>
    </p:spTree>
    <p:extLst>
      <p:ext uri="{BB962C8B-B14F-4D97-AF65-F5344CB8AC3E}">
        <p14:creationId xmlns:p14="http://schemas.microsoft.com/office/powerpoint/2010/main" val="1275261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rtl="1"/>
            <a:r>
              <a:rPr lang="fa-IR" b="1" i="1" dirty="0">
                <a:cs typeface="B Nazanin" pitchFamily="2" charset="-78"/>
              </a:rPr>
              <a:t>جلسه اول: خلبان خودکار</a:t>
            </a:r>
            <a:endParaRPr lang="en-US" dirty="0">
              <a:cs typeface="B Nazanin" pitchFamily="2" charset="-78"/>
            </a:endParaRPr>
          </a:p>
          <a:p>
            <a:pPr rtl="1"/>
            <a:r>
              <a:rPr lang="fa-IR" dirty="0">
                <a:cs typeface="B Nazanin" pitchFamily="2" charset="-78"/>
              </a:rPr>
              <a:t>هدف: آگاه کردن شرکت کنندگان از اینکه چگونه اغلب به صورت خلبان خودکار عمل می کنند و اثرات ذهن آگاه بودن چیست؟ </a:t>
            </a:r>
            <a:endParaRPr lang="en-US" dirty="0">
              <a:cs typeface="B Nazanin" pitchFamily="2" charset="-78"/>
            </a:endParaRPr>
          </a:p>
          <a:p>
            <a:pPr rtl="1"/>
            <a:r>
              <a:rPr lang="fa-IR" dirty="0">
                <a:cs typeface="B Nazanin" pitchFamily="2" charset="-78"/>
              </a:rPr>
              <a:t>تمرین ها:1. تمرین کشمش    2. اسکن بدن</a:t>
            </a:r>
            <a:endParaRPr lang="en-US" dirty="0">
              <a:cs typeface="B Nazanin" pitchFamily="2" charset="-78"/>
            </a:endParaRPr>
          </a:p>
          <a:p>
            <a:pPr rtl="1"/>
            <a:r>
              <a:rPr lang="fa-IR" b="1" i="1" dirty="0">
                <a:cs typeface="B Nazanin" pitchFamily="2" charset="-78"/>
              </a:rPr>
              <a:t>جلسه دوم:ارتباط با موانع</a:t>
            </a:r>
            <a:endParaRPr lang="en-US" dirty="0">
              <a:cs typeface="B Nazanin" pitchFamily="2" charset="-78"/>
            </a:endParaRPr>
          </a:p>
          <a:p>
            <a:pPr rtl="1"/>
            <a:r>
              <a:rPr lang="fa-IR" dirty="0">
                <a:cs typeface="B Nazanin" pitchFamily="2" charset="-78"/>
              </a:rPr>
              <a:t>هدف: کاوش تجربیات نخستین تمرین مدیتیشن و معرفی رویکرد فراشناخت</a:t>
            </a:r>
            <a:endParaRPr lang="en-US" dirty="0">
              <a:cs typeface="B Nazanin" pitchFamily="2" charset="-78"/>
            </a:endParaRPr>
          </a:p>
          <a:p>
            <a:pPr rtl="1"/>
            <a:r>
              <a:rPr lang="fa-IR" dirty="0">
                <a:cs typeface="B Nazanin" pitchFamily="2" charset="-78"/>
              </a:rPr>
              <a:t>تمرین ها:1. اسکن بدن      2.تمرین افکار و احساسات</a:t>
            </a:r>
            <a:endParaRPr lang="en-US" dirty="0">
              <a:cs typeface="B Nazanin" pitchFamily="2" charset="-78"/>
            </a:endParaRPr>
          </a:p>
          <a:p>
            <a:pPr rtl="1"/>
            <a:r>
              <a:rPr lang="fa-IR" b="1" i="1" dirty="0">
                <a:cs typeface="B Nazanin" pitchFamily="2" charset="-78"/>
              </a:rPr>
              <a:t>جلسه سوم: ذهن آگاهی تنفس</a:t>
            </a:r>
            <a:endParaRPr lang="en-US" dirty="0">
              <a:cs typeface="B Nazanin" pitchFamily="2" charset="-78"/>
            </a:endParaRPr>
          </a:p>
          <a:p>
            <a:pPr rtl="1"/>
            <a:r>
              <a:rPr lang="fa-IR" dirty="0">
                <a:cs typeface="B Nazanin" pitchFamily="2" charset="-78"/>
              </a:rPr>
              <a:t>هدف: معرفی تنفس به عنوان ارتباط مجدد با آگاهی لحظه کنونی برای زمانی که  ذهن به افکار، هیجانات، و حس های بدنی منحرف شده </a:t>
            </a:r>
            <a:r>
              <a:rPr lang="fa-IR" dirty="0" smtClean="0">
                <a:cs typeface="B Nazanin" pitchFamily="2" charset="-78"/>
              </a:rPr>
              <a:t>است</a:t>
            </a:r>
            <a:r>
              <a:rPr lang="en-US" dirty="0" smtClean="0">
                <a:cs typeface="B Nazanin" pitchFamily="2" charset="-78"/>
              </a:rPr>
              <a:t> </a:t>
            </a:r>
            <a:r>
              <a:rPr lang="fa-IR" dirty="0">
                <a:cs typeface="B Nazanin" pitchFamily="2" charset="-78"/>
              </a:rPr>
              <a:t>تمرین ها:1. مدیتیشن نشسته    2. ذهن آگاهی در زمان قدم زدن</a:t>
            </a:r>
            <a:endParaRPr lang="en-US" dirty="0">
              <a:cs typeface="B Nazanin" pitchFamily="2" charset="-78"/>
            </a:endParaRPr>
          </a:p>
          <a:p>
            <a:pPr rtl="1"/>
            <a:r>
              <a:rPr lang="fa-IR" dirty="0" smtClean="0"/>
              <a:t>.</a:t>
            </a:r>
            <a:endParaRPr lang="en-US" dirty="0"/>
          </a:p>
          <a:p>
            <a:endParaRPr lang="en-US" dirty="0"/>
          </a:p>
        </p:txBody>
      </p:sp>
      <p:sp>
        <p:nvSpPr>
          <p:cNvPr id="3" name="Title 2"/>
          <p:cNvSpPr>
            <a:spLocks noGrp="1"/>
          </p:cNvSpPr>
          <p:nvPr>
            <p:ph type="title"/>
          </p:nvPr>
        </p:nvSpPr>
        <p:spPr/>
        <p:txBody>
          <a:bodyPr/>
          <a:lstStyle/>
          <a:p>
            <a:r>
              <a:rPr lang="fa-IR" sz="2000" dirty="0" smtClean="0">
                <a:cs typeface="B Nazanin" pitchFamily="2" charset="-78"/>
              </a:rPr>
              <a:t>تمرینات </a:t>
            </a:r>
            <a:r>
              <a:rPr lang="en-US" dirty="0"/>
              <a:t/>
            </a:r>
            <a:br>
              <a:rPr lang="en-US" dirty="0"/>
            </a:br>
            <a:r>
              <a:rPr lang="en-US" dirty="0" smtClean="0"/>
              <a:t>MBCT</a:t>
            </a:r>
            <a:endParaRPr lang="en-US" dirty="0"/>
          </a:p>
        </p:txBody>
      </p:sp>
    </p:spTree>
    <p:extLst>
      <p:ext uri="{BB962C8B-B14F-4D97-AF65-F5344CB8AC3E}">
        <p14:creationId xmlns:p14="http://schemas.microsoft.com/office/powerpoint/2010/main" val="153069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rtl="1"/>
            <a:r>
              <a:rPr lang="fa-IR" sz="1800" b="1" i="1" dirty="0">
                <a:cs typeface="B Nazanin" pitchFamily="2" charset="-78"/>
              </a:rPr>
              <a:t>جلسه چهارم: در حال ماندن</a:t>
            </a:r>
            <a:endParaRPr lang="en-US" sz="1800" dirty="0">
              <a:cs typeface="B Nazanin" pitchFamily="2" charset="-78"/>
            </a:endParaRPr>
          </a:p>
          <a:p>
            <a:pPr rtl="1"/>
            <a:r>
              <a:rPr lang="fa-IR" sz="1800" dirty="0">
                <a:cs typeface="B Nazanin" pitchFamily="2" charset="-78"/>
              </a:rPr>
              <a:t>هدف: کاوش راه های جدید ارتباط با تنش یا احساسات، شناسایی افکار دارای بار هیجانی.</a:t>
            </a:r>
            <a:endParaRPr lang="en-US" sz="1800" dirty="0">
              <a:cs typeface="B Nazanin" pitchFamily="2" charset="-78"/>
            </a:endParaRPr>
          </a:p>
          <a:p>
            <a:pPr rtl="1"/>
            <a:r>
              <a:rPr lang="fa-IR" sz="1800" dirty="0">
                <a:cs typeface="B Nazanin" pitchFamily="2" charset="-78"/>
              </a:rPr>
              <a:t>تمرین ها:1. مدیتیشن دیدن/  مدیتیشن شنیدن    2. مدیتیشن نشسته  3. پرسشنامه افکار خودکار</a:t>
            </a:r>
            <a:endParaRPr lang="en-US" sz="1800" dirty="0">
              <a:cs typeface="B Nazanin" pitchFamily="2" charset="-78"/>
            </a:endParaRPr>
          </a:p>
          <a:p>
            <a:pPr rtl="1"/>
            <a:r>
              <a:rPr lang="fa-IR" sz="1800" b="1" i="1" dirty="0">
                <a:cs typeface="B Nazanin" pitchFamily="2" charset="-78"/>
              </a:rPr>
              <a:t>جلسه پنجم: اجازه دادن/ رها کردن</a:t>
            </a:r>
            <a:endParaRPr lang="en-US" sz="1800" dirty="0">
              <a:cs typeface="B Nazanin" pitchFamily="2" charset="-78"/>
            </a:endParaRPr>
          </a:p>
          <a:p>
            <a:pPr rtl="1"/>
            <a:r>
              <a:rPr lang="fa-IR" sz="1800" dirty="0">
                <a:cs typeface="B Nazanin" pitchFamily="2" charset="-78"/>
              </a:rPr>
              <a:t>هدف:  تغییر ارتباط فرد با تجربیاتش به صوتی که فرد بیاموزد همه تجربیات مجاز و پذیرفته است.</a:t>
            </a:r>
            <a:endParaRPr lang="en-US" sz="1800" dirty="0">
              <a:cs typeface="B Nazanin" pitchFamily="2" charset="-78"/>
            </a:endParaRPr>
          </a:p>
          <a:p>
            <a:pPr rtl="1"/>
            <a:r>
              <a:rPr lang="fa-IR" sz="1800" dirty="0">
                <a:cs typeface="B Nazanin" pitchFamily="2" charset="-78"/>
              </a:rPr>
              <a:t>تمرین ها: مدیتیشن نشسته</a:t>
            </a:r>
            <a:endParaRPr lang="en-US" sz="1800" dirty="0">
              <a:cs typeface="B Nazanin" pitchFamily="2" charset="-78"/>
            </a:endParaRPr>
          </a:p>
          <a:p>
            <a:pPr rtl="1"/>
            <a:r>
              <a:rPr lang="fa-IR" sz="1800" b="1" i="1" dirty="0">
                <a:cs typeface="B Nazanin" pitchFamily="2" charset="-78"/>
              </a:rPr>
              <a:t>جلسه ششم:افکار واقعیات نیستند.</a:t>
            </a:r>
            <a:endParaRPr lang="en-US" sz="1800" dirty="0">
              <a:cs typeface="B Nazanin" pitchFamily="2" charset="-78"/>
            </a:endParaRPr>
          </a:p>
          <a:p>
            <a:pPr rtl="1"/>
            <a:r>
              <a:rPr lang="fa-IR" sz="1800" dirty="0">
                <a:cs typeface="B Nazanin" pitchFamily="2" charset="-78"/>
              </a:rPr>
              <a:t>هدف: تشویق شرکت کنندگان برای کاهش همانندسازی شان با افکار و شروع  به ارتباط با افکار از جمله فهم افکار دشوار به عنوان رویداد های ذهنی.</a:t>
            </a:r>
            <a:endParaRPr lang="en-US" sz="1800" dirty="0">
              <a:cs typeface="B Nazanin" pitchFamily="2" charset="-78"/>
            </a:endParaRPr>
          </a:p>
          <a:p>
            <a:pPr rtl="1"/>
            <a:r>
              <a:rPr lang="fa-IR" sz="1800" dirty="0">
                <a:cs typeface="B Nazanin" pitchFamily="2" charset="-78"/>
              </a:rPr>
              <a:t>تمرین ها:1. مدیتیشن نشسته  2. سناریوهای </a:t>
            </a:r>
            <a:r>
              <a:rPr lang="fa-IR" sz="1800" dirty="0" smtClean="0">
                <a:cs typeface="B Nazanin" pitchFamily="2" charset="-78"/>
              </a:rPr>
              <a:t>مبهم</a:t>
            </a:r>
            <a:endParaRPr lang="en-US" sz="1800" dirty="0">
              <a:cs typeface="B Nazanin" pitchFamily="2" charset="-78"/>
            </a:endParaRPr>
          </a:p>
        </p:txBody>
      </p:sp>
    </p:spTree>
    <p:extLst>
      <p:ext uri="{BB962C8B-B14F-4D97-AF65-F5344CB8AC3E}">
        <p14:creationId xmlns:p14="http://schemas.microsoft.com/office/powerpoint/2010/main" val="1624440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r>
              <a:rPr lang="fa-IR" b="1" dirty="0">
                <a:cs typeface="B Nazanin" pitchFamily="2" charset="-78"/>
              </a:rPr>
              <a:t>ب- دوره های پرخوری </a:t>
            </a:r>
            <a:r>
              <a:rPr lang="fa-IR" dirty="0">
                <a:cs typeface="B Nazanin" pitchFamily="2" charset="-78"/>
              </a:rPr>
              <a:t>که با سه تا یا بیشتر از خصوصیت های زیر همراه است:</a:t>
            </a:r>
            <a:endParaRPr lang="en-US" dirty="0">
              <a:cs typeface="B Nazanin" pitchFamily="2" charset="-78"/>
            </a:endParaRPr>
          </a:p>
          <a:p>
            <a:pPr algn="just" rtl="1"/>
            <a:r>
              <a:rPr lang="fa-IR" dirty="0">
                <a:cs typeface="B Nazanin" pitchFamily="2" charset="-78"/>
              </a:rPr>
              <a:t>1- خوردن سریع تر از حالت طبیعی.</a:t>
            </a:r>
          </a:p>
          <a:p>
            <a:pPr algn="just" rtl="1"/>
            <a:r>
              <a:rPr lang="fa-IR" dirty="0">
                <a:cs typeface="B Nazanin" pitchFamily="2" charset="-78"/>
              </a:rPr>
              <a:t>2- خوردن تا زمانی که سیری توام با احساس ناراحتی ظاهر شود.</a:t>
            </a:r>
          </a:p>
          <a:p>
            <a:pPr algn="just" rtl="1"/>
            <a:r>
              <a:rPr lang="fa-IR" dirty="0">
                <a:cs typeface="B Nazanin" pitchFamily="2" charset="-78"/>
              </a:rPr>
              <a:t>3- خوردن مقدار زیادی غذا هنگامی که فرد از لحاظ جسمی گرسنه نیست.</a:t>
            </a:r>
          </a:p>
          <a:p>
            <a:pPr algn="just" rtl="1"/>
            <a:r>
              <a:rPr lang="fa-IR" dirty="0">
                <a:cs typeface="B Nazanin" pitchFamily="2" charset="-78"/>
              </a:rPr>
              <a:t>4- خوردن در تنهایی به دلیل احساس شرم از مقادیر غذایی که خورده می شود.</a:t>
            </a:r>
          </a:p>
          <a:p>
            <a:pPr algn="just" rtl="1"/>
            <a:r>
              <a:rPr lang="fa-IR" dirty="0">
                <a:cs typeface="B Nazanin" pitchFamily="2" charset="-78"/>
              </a:rPr>
              <a:t>5- احساس تنفر از خود، افسردگی یا احساس گناه شدید پس از پرخوری</a:t>
            </a:r>
          </a:p>
          <a:p>
            <a:pPr algn="just" rtl="1"/>
            <a:r>
              <a:rPr lang="fa-IR" b="1" dirty="0">
                <a:cs typeface="B Nazanin" pitchFamily="2" charset="-78"/>
              </a:rPr>
              <a:t>پ- ناراحتی بارزی در مورد پرخوری وجود دارد.</a:t>
            </a:r>
          </a:p>
          <a:p>
            <a:pPr algn="just" rtl="1"/>
            <a:r>
              <a:rPr lang="fa-IR" b="1" dirty="0">
                <a:cs typeface="B Nazanin" pitchFamily="2" charset="-78"/>
              </a:rPr>
              <a:t>ت- پرخوری حداقل 2 بار در هفته برای 6 ماه روی می دهد.</a:t>
            </a:r>
          </a:p>
          <a:p>
            <a:pPr algn="just" rtl="1"/>
            <a:r>
              <a:rPr lang="fa-IR" b="1" dirty="0">
                <a:cs typeface="B Nazanin" pitchFamily="2" charset="-78"/>
              </a:rPr>
              <a:t>ث- پرخوری همراه با رفتارهای نامتناسب جبرانی نیست(مثل پاکسازی، روزه داری، ورزش مفرط) </a:t>
            </a:r>
            <a:r>
              <a:rPr lang="fa-IR" dirty="0">
                <a:cs typeface="B Nazanin" pitchFamily="2" charset="-78"/>
              </a:rPr>
              <a:t>.</a:t>
            </a:r>
            <a:endParaRPr lang="en-US" dirty="0">
              <a:cs typeface="B Nazanin" pitchFamily="2" charset="-78"/>
            </a:endParaRPr>
          </a:p>
          <a:p>
            <a:endParaRPr lang="en-US" dirty="0"/>
          </a:p>
        </p:txBody>
      </p:sp>
    </p:spTree>
    <p:extLst>
      <p:ext uri="{BB962C8B-B14F-4D97-AF65-F5344CB8AC3E}">
        <p14:creationId xmlns:p14="http://schemas.microsoft.com/office/powerpoint/2010/main" val="32864762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rtl="1"/>
            <a:r>
              <a:rPr lang="fa-IR" b="1" i="1" dirty="0">
                <a:cs typeface="B Nazanin" pitchFamily="2" charset="-78"/>
              </a:rPr>
              <a:t>جلسه هفتم:چگونه من می توانم به بهترین وجه از خودم مراقبت کنم.</a:t>
            </a:r>
            <a:endParaRPr lang="en-US" dirty="0">
              <a:cs typeface="B Nazanin" pitchFamily="2" charset="-78"/>
            </a:endParaRPr>
          </a:p>
          <a:p>
            <a:pPr rtl="1"/>
            <a:r>
              <a:rPr lang="fa-IR" dirty="0">
                <a:cs typeface="B Nazanin" pitchFamily="2" charset="-78"/>
              </a:rPr>
              <a:t>هدف: کاوش اینکه چگونه آگاهی می تواند به عنوان راهنمایی برای عمل ماهرانه استفاده شود.</a:t>
            </a:r>
            <a:endParaRPr lang="en-US" dirty="0">
              <a:cs typeface="B Nazanin" pitchFamily="2" charset="-78"/>
            </a:endParaRPr>
          </a:p>
          <a:p>
            <a:pPr rtl="1"/>
            <a:r>
              <a:rPr lang="fa-IR" dirty="0">
                <a:cs typeface="B Nazanin" pitchFamily="2" charset="-78"/>
              </a:rPr>
              <a:t>تمرین ها:1. مدیتیشن نشسته   2. انعکاس بر فعالیت های روزانه  3. نشانه های عود</a:t>
            </a:r>
            <a:endParaRPr lang="en-US" dirty="0">
              <a:cs typeface="B Nazanin" pitchFamily="2" charset="-78"/>
            </a:endParaRPr>
          </a:p>
          <a:p>
            <a:pPr rtl="1"/>
            <a:r>
              <a:rPr lang="fa-IR" b="1" i="1" dirty="0">
                <a:cs typeface="B Nazanin" pitchFamily="2" charset="-78"/>
              </a:rPr>
              <a:t>جلسه هشتم: استفاده از آنچه که آموخته شده است.</a:t>
            </a:r>
            <a:endParaRPr lang="en-US" dirty="0">
              <a:cs typeface="B Nazanin" pitchFamily="2" charset="-78"/>
            </a:endParaRPr>
          </a:p>
          <a:p>
            <a:pPr rtl="1"/>
            <a:r>
              <a:rPr lang="fa-IR" dirty="0">
                <a:cs typeface="B Nazanin" pitchFamily="2" charset="-78"/>
              </a:rPr>
              <a:t>هدف: انعکاس آنچه که آموخته شده و اینکه چگونه می تواند حفظ شود.</a:t>
            </a:r>
            <a:endParaRPr lang="en-US" dirty="0">
              <a:cs typeface="B Nazanin" pitchFamily="2" charset="-78"/>
            </a:endParaRPr>
          </a:p>
          <a:p>
            <a:r>
              <a:rPr lang="fa-IR" dirty="0">
                <a:cs typeface="B Nazanin" pitchFamily="2" charset="-78"/>
              </a:rPr>
              <a:t>تمرین ها:1.اسکن بدن    2. فیدبک   3. انعکاس   4. شی </a:t>
            </a:r>
            <a:r>
              <a:rPr lang="fa-IR" dirty="0" smtClean="0">
                <a:cs typeface="B Nazanin" pitchFamily="2" charset="-78"/>
              </a:rPr>
              <a:t>یادآور. </a:t>
            </a:r>
            <a:endParaRPr lang="en-US" dirty="0">
              <a:cs typeface="B Nazanin" pitchFamily="2" charset="-78"/>
            </a:endParaRPr>
          </a:p>
          <a:p>
            <a:endParaRPr lang="en-US" dirty="0"/>
          </a:p>
        </p:txBody>
      </p:sp>
    </p:spTree>
    <p:extLst>
      <p:ext uri="{BB962C8B-B14F-4D97-AF65-F5344CB8AC3E}">
        <p14:creationId xmlns:p14="http://schemas.microsoft.com/office/powerpoint/2010/main" val="5830294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rtl="1"/>
            <a:r>
              <a:rPr lang="en-US" dirty="0">
                <a:cs typeface="B Nazanin" pitchFamily="2" charset="-78"/>
              </a:rPr>
              <a:t>MBCT </a:t>
            </a:r>
            <a:r>
              <a:rPr lang="fa-IR" dirty="0">
                <a:cs typeface="B Nazanin" pitchFamily="2" charset="-78"/>
              </a:rPr>
              <a:t>دو حالت ذهن را با هم مقایسه می کند: </a:t>
            </a:r>
            <a:endParaRPr lang="fa-IR" dirty="0" smtClean="0">
              <a:cs typeface="B Nazanin" pitchFamily="2" charset="-78"/>
            </a:endParaRPr>
          </a:p>
          <a:p>
            <a:pPr marL="342900" indent="-342900" algn="just" rtl="1">
              <a:lnSpc>
                <a:spcPct val="150000"/>
              </a:lnSpc>
              <a:buFont typeface="Wingdings" pitchFamily="2" charset="2"/>
              <a:buChar char="v"/>
            </a:pPr>
            <a:r>
              <a:rPr lang="fa-IR" dirty="0" smtClean="0">
                <a:cs typeface="B Nazanin" pitchFamily="2" charset="-78"/>
              </a:rPr>
              <a:t>انجام </a:t>
            </a:r>
            <a:r>
              <a:rPr lang="fa-IR" dirty="0">
                <a:cs typeface="B Nazanin" pitchFamily="2" charset="-78"/>
              </a:rPr>
              <a:t>دادن و بودن. در حالت انجام دادن یک فرد آرزو های خود را با موقعیت واقعی مقایسه می کند و در نتیجه آن مبارزه یا رنج آغاز می شود. در حالت بودن فرد در موقعیت واقعی قرار می گیرد. با افزایش ظرفیت برای بودن،</a:t>
            </a:r>
            <a:r>
              <a:rPr lang="en-US" dirty="0">
                <a:cs typeface="B Nazanin" pitchFamily="2" charset="-78"/>
              </a:rPr>
              <a:t>MBCT </a:t>
            </a:r>
            <a:r>
              <a:rPr lang="fa-IR" dirty="0">
                <a:cs typeface="B Nazanin" pitchFamily="2" charset="-78"/>
              </a:rPr>
              <a:t>به شرکت کنندگان فرصت می دهد تا با ماشه چکان های عود افسردگی مواجه شوند.</a:t>
            </a:r>
            <a:r>
              <a:rPr lang="en-US" dirty="0">
                <a:cs typeface="B Nazanin" pitchFamily="2" charset="-78"/>
              </a:rPr>
              <a:t>MBCT </a:t>
            </a:r>
            <a:r>
              <a:rPr lang="fa-IR" dirty="0">
                <a:cs typeface="B Nazanin" pitchFamily="2" charset="-78"/>
              </a:rPr>
              <a:t>از مفهوم درمان سنتی شناختی متفاوت است.چرا که در اینجا افکار بیش از آنکه  ارزیابی شوند، مورد بحث قرار بگیرند و تغییر کنند پذیرفته می </a:t>
            </a:r>
            <a:r>
              <a:rPr lang="fa-IR" dirty="0" smtClean="0">
                <a:cs typeface="B Nazanin" pitchFamily="2" charset="-78"/>
              </a:rPr>
              <a:t>شوند.</a:t>
            </a:r>
            <a:endParaRPr lang="en-US" dirty="0">
              <a:cs typeface="B Nazanin" pitchFamily="2" charset="-78"/>
            </a:endParaRPr>
          </a:p>
          <a:p>
            <a:endParaRPr lang="en-US" dirty="0"/>
          </a:p>
        </p:txBody>
      </p:sp>
    </p:spTree>
    <p:extLst>
      <p:ext uri="{BB962C8B-B14F-4D97-AF65-F5344CB8AC3E}">
        <p14:creationId xmlns:p14="http://schemas.microsoft.com/office/powerpoint/2010/main" val="36697871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buFont typeface="Wingdings" pitchFamily="2" charset="2"/>
              <a:buChar char="v"/>
            </a:pPr>
            <a:r>
              <a:rPr lang="en-US" b="1" dirty="0">
                <a:effectLst>
                  <a:outerShdw blurRad="38100" dist="38100" dir="2700000" algn="tl">
                    <a:srgbClr val="000000">
                      <a:alpha val="43137"/>
                    </a:srgbClr>
                  </a:outerShdw>
                </a:effectLst>
                <a:cs typeface="B Nazanin" pitchFamily="2" charset="-78"/>
              </a:rPr>
              <a:t>MBCT </a:t>
            </a:r>
            <a:r>
              <a:rPr lang="fa-IR" b="1" dirty="0">
                <a:effectLst>
                  <a:outerShdw blurRad="38100" dist="38100" dir="2700000" algn="tl">
                    <a:srgbClr val="000000">
                      <a:alpha val="43137"/>
                    </a:srgbClr>
                  </a:outerShdw>
                </a:effectLst>
                <a:cs typeface="B Nazanin" pitchFamily="2" charset="-78"/>
              </a:rPr>
              <a:t>و </a:t>
            </a:r>
            <a:r>
              <a:rPr lang="en-US" b="1" dirty="0">
                <a:effectLst>
                  <a:outerShdw blurRad="38100" dist="38100" dir="2700000" algn="tl">
                    <a:srgbClr val="000000">
                      <a:alpha val="43137"/>
                    </a:srgbClr>
                  </a:outerShdw>
                </a:effectLst>
                <a:cs typeface="B Nazanin" pitchFamily="2" charset="-78"/>
              </a:rPr>
              <a:t>MBSR </a:t>
            </a:r>
            <a:r>
              <a:rPr lang="fa-IR" b="1" dirty="0">
                <a:effectLst>
                  <a:outerShdw blurRad="38100" dist="38100" dir="2700000" algn="tl">
                    <a:srgbClr val="000000">
                      <a:alpha val="43137"/>
                    </a:srgbClr>
                  </a:outerShdw>
                </a:effectLst>
                <a:cs typeface="B Nazanin" pitchFamily="2" charset="-78"/>
              </a:rPr>
              <a:t>با یکدیگر تفاوت هایی </a:t>
            </a:r>
            <a:r>
              <a:rPr lang="fa-IR" b="1" dirty="0" smtClean="0">
                <a:effectLst>
                  <a:outerShdw blurRad="38100" dist="38100" dir="2700000" algn="tl">
                    <a:srgbClr val="000000">
                      <a:alpha val="43137"/>
                    </a:srgbClr>
                  </a:outerShdw>
                </a:effectLst>
                <a:cs typeface="B Nazanin" pitchFamily="2" charset="-78"/>
              </a:rPr>
              <a:t>دارند: </a:t>
            </a:r>
          </a:p>
          <a:p>
            <a:pPr marL="342900" indent="-342900" algn="just" rtl="1">
              <a:buFont typeface="Wingdings" pitchFamily="2" charset="2"/>
              <a:buChar char="v"/>
            </a:pPr>
            <a:r>
              <a:rPr lang="fa-IR" dirty="0" smtClean="0">
                <a:cs typeface="B Nazanin" pitchFamily="2" charset="-78"/>
              </a:rPr>
              <a:t>نخست </a:t>
            </a:r>
            <a:r>
              <a:rPr lang="fa-IR" dirty="0">
                <a:cs typeface="B Nazanin" pitchFamily="2" charset="-78"/>
              </a:rPr>
              <a:t>آنکه </a:t>
            </a:r>
            <a:r>
              <a:rPr lang="en-US" dirty="0">
                <a:cs typeface="B Nazanin" pitchFamily="2" charset="-78"/>
              </a:rPr>
              <a:t>MBCT </a:t>
            </a:r>
            <a:r>
              <a:rPr lang="fa-IR" dirty="0">
                <a:cs typeface="B Nazanin" pitchFamily="2" charset="-78"/>
              </a:rPr>
              <a:t> تمرکزش را  بر </a:t>
            </a:r>
            <a:r>
              <a:rPr lang="fa-IR" b="1" dirty="0">
                <a:solidFill>
                  <a:srgbClr val="7030A0"/>
                </a:solidFill>
                <a:effectLst>
                  <a:outerShdw blurRad="38100" dist="38100" dir="2700000" algn="tl">
                    <a:srgbClr val="000000">
                      <a:alpha val="43137"/>
                    </a:srgbClr>
                  </a:outerShdw>
                </a:effectLst>
                <a:cs typeface="B Nazanin" pitchFamily="2" charset="-78"/>
              </a:rPr>
              <a:t>جمعیت خاص  </a:t>
            </a:r>
            <a:r>
              <a:rPr lang="fa-IR" dirty="0">
                <a:cs typeface="B Nazanin" pitchFamily="2" charset="-78"/>
              </a:rPr>
              <a:t>محدود می کند. این موضوع این امکان را می دهد تا ماده های تعلیمی خاص ترکیب شوند و تمرین ها و راهنمای عمل مربوطه به طور مشخص تهیه شوند. </a:t>
            </a:r>
            <a:endParaRPr lang="fa-IR" dirty="0" smtClean="0">
              <a:cs typeface="B Nazanin" pitchFamily="2" charset="-78"/>
            </a:endParaRPr>
          </a:p>
          <a:p>
            <a:pPr marL="342900" indent="-342900" algn="just" rtl="1">
              <a:buFont typeface="Wingdings" pitchFamily="2" charset="2"/>
              <a:buChar char="v"/>
            </a:pPr>
            <a:endParaRPr lang="fa-IR" dirty="0" smtClean="0">
              <a:cs typeface="B Nazanin" pitchFamily="2" charset="-78"/>
            </a:endParaRPr>
          </a:p>
          <a:p>
            <a:pPr marL="342900" indent="-342900" algn="just" rtl="1">
              <a:buFont typeface="Wingdings" pitchFamily="2" charset="2"/>
              <a:buChar char="v"/>
            </a:pPr>
            <a:r>
              <a:rPr lang="fa-IR" dirty="0" smtClean="0">
                <a:cs typeface="B Nazanin" pitchFamily="2" charset="-78"/>
              </a:rPr>
              <a:t>دوم </a:t>
            </a:r>
            <a:r>
              <a:rPr lang="fa-IR" dirty="0">
                <a:cs typeface="B Nazanin" pitchFamily="2" charset="-78"/>
              </a:rPr>
              <a:t>آنکه </a:t>
            </a:r>
            <a:r>
              <a:rPr lang="en-US" dirty="0">
                <a:cs typeface="B Nazanin" pitchFamily="2" charset="-78"/>
              </a:rPr>
              <a:t>MBCT </a:t>
            </a:r>
            <a:r>
              <a:rPr lang="fa-IR" dirty="0" smtClean="0">
                <a:cs typeface="B Nazanin" pitchFamily="2" charset="-78"/>
              </a:rPr>
              <a:t> برنامه </a:t>
            </a:r>
            <a:r>
              <a:rPr lang="fa-IR" dirty="0">
                <a:cs typeface="B Nazanin" pitchFamily="2" charset="-78"/>
              </a:rPr>
              <a:t>آموزشی اش را به صورت یک </a:t>
            </a:r>
            <a:r>
              <a:rPr lang="fa-IR" b="1" dirty="0">
                <a:solidFill>
                  <a:srgbClr val="7030A0"/>
                </a:solidFill>
                <a:effectLst>
                  <a:outerShdw blurRad="38100" dist="38100" dir="2700000" algn="tl">
                    <a:srgbClr val="000000">
                      <a:alpha val="43137"/>
                    </a:srgbClr>
                  </a:outerShdw>
                </a:effectLst>
                <a:cs typeface="B Nazanin" pitchFamily="2" charset="-78"/>
              </a:rPr>
              <a:t>دفترچه راهنما </a:t>
            </a:r>
            <a:r>
              <a:rPr lang="fa-IR" dirty="0">
                <a:cs typeface="B Nazanin" pitchFamily="2" charset="-78"/>
              </a:rPr>
              <a:t>در آورده است. این کار کمک بیشتری به  مدرسان مبتدی می کند  و البته قابلیت تکرار مداخله مطالعات پژوهشی را  تضمین می کند. این دو مشخصه امکان بسط دوره آموزش </a:t>
            </a:r>
            <a:r>
              <a:rPr lang="en-US" dirty="0">
                <a:cs typeface="B Nazanin" pitchFamily="2" charset="-78"/>
              </a:rPr>
              <a:t>MBCT  </a:t>
            </a:r>
            <a:r>
              <a:rPr lang="fa-IR" dirty="0">
                <a:cs typeface="B Nazanin" pitchFamily="2" charset="-78"/>
              </a:rPr>
              <a:t>را برای گستره وسیعی از اختلالات از جمله: کودکان، سالخوردگان، بازماندگان سکته، اختلال دوقطبی، اختلال تبدیلی، اختلال خوردن، اختلال اضطراب تعمیم یافته، رفتار خودکشی، اختلالات خلق و عادتی فراهم نموده </a:t>
            </a:r>
            <a:r>
              <a:rPr lang="fa-IR" dirty="0" smtClean="0">
                <a:cs typeface="B Nazanin" pitchFamily="2" charset="-78"/>
              </a:rPr>
              <a:t>است.</a:t>
            </a:r>
            <a:endParaRPr lang="en-US" dirty="0"/>
          </a:p>
        </p:txBody>
      </p:sp>
    </p:spTree>
    <p:extLst>
      <p:ext uri="{BB962C8B-B14F-4D97-AF65-F5344CB8AC3E}">
        <p14:creationId xmlns:p14="http://schemas.microsoft.com/office/powerpoint/2010/main" val="33964935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dirty="0" smtClean="0"/>
              <a:t>1-</a:t>
            </a:r>
            <a:r>
              <a:rPr lang="en-US" dirty="0"/>
              <a:t>Mindfulness-based approaches to eating disorders </a:t>
            </a:r>
            <a:r>
              <a:rPr lang="en-US" dirty="0" smtClean="0"/>
              <a:t>,Jean </a:t>
            </a:r>
            <a:r>
              <a:rPr lang="en-US" dirty="0"/>
              <a:t>L. </a:t>
            </a:r>
            <a:r>
              <a:rPr lang="en-US" dirty="0" err="1" smtClean="0"/>
              <a:t>Kristeller</a:t>
            </a:r>
            <a:r>
              <a:rPr lang="en-US" dirty="0" smtClean="0"/>
              <a:t>, Department </a:t>
            </a:r>
            <a:r>
              <a:rPr lang="en-US" dirty="0"/>
              <a:t>of </a:t>
            </a:r>
            <a:r>
              <a:rPr lang="en-US" dirty="0" smtClean="0"/>
              <a:t>Psychology ,Indiana </a:t>
            </a:r>
            <a:r>
              <a:rPr lang="en-US" dirty="0"/>
              <a:t>State </a:t>
            </a:r>
            <a:r>
              <a:rPr lang="en-US" dirty="0" smtClean="0"/>
              <a:t>University,2006. </a:t>
            </a:r>
          </a:p>
          <a:p>
            <a:pPr algn="l"/>
            <a:r>
              <a:rPr lang="en-US" dirty="0" smtClean="0"/>
              <a:t>2-</a:t>
            </a:r>
            <a:r>
              <a:rPr lang="en-US" dirty="0"/>
              <a:t>Does Mindful </a:t>
            </a:r>
            <a:r>
              <a:rPr lang="en-US" dirty="0" smtClean="0"/>
              <a:t>Eating Help </a:t>
            </a:r>
            <a:r>
              <a:rPr lang="en-US" dirty="0"/>
              <a:t>You Eat Less </a:t>
            </a:r>
            <a:r>
              <a:rPr lang="en-US" dirty="0" smtClean="0"/>
              <a:t>or Just </a:t>
            </a:r>
            <a:r>
              <a:rPr lang="en-US" dirty="0"/>
              <a:t>Better</a:t>
            </a:r>
            <a:r>
              <a:rPr lang="en-US" dirty="0" smtClean="0"/>
              <a:t>?,</a:t>
            </a:r>
            <a:r>
              <a:rPr lang="en-US" b="1" dirty="0"/>
              <a:t> </a:t>
            </a:r>
            <a:r>
              <a:rPr lang="en-US" dirty="0" smtClean="0"/>
              <a:t>www.matherlife</a:t>
            </a:r>
          </a:p>
          <a:p>
            <a:pPr algn="l"/>
            <a:r>
              <a:rPr lang="en-US" dirty="0" smtClean="0"/>
              <a:t>ways.com </a:t>
            </a:r>
            <a:r>
              <a:rPr lang="en-US" dirty="0"/>
              <a:t>| (847) </a:t>
            </a:r>
            <a:r>
              <a:rPr lang="en-US" dirty="0" smtClean="0"/>
              <a:t>492.7500</a:t>
            </a:r>
          </a:p>
          <a:p>
            <a:pPr algn="l"/>
            <a:r>
              <a:rPr lang="en-US" dirty="0" smtClean="0"/>
              <a:t>3-</a:t>
            </a:r>
            <a:r>
              <a:rPr lang="en-US" dirty="0"/>
              <a:t>Clinical Handbook of </a:t>
            </a:r>
            <a:r>
              <a:rPr lang="en-US" dirty="0" smtClean="0"/>
              <a:t>Mindfulness,</a:t>
            </a:r>
            <a:r>
              <a:rPr lang="en-US" dirty="0"/>
              <a:t> </a:t>
            </a:r>
            <a:r>
              <a:rPr lang="en-US" dirty="0" err="1"/>
              <a:t>Fabrizio</a:t>
            </a:r>
            <a:r>
              <a:rPr lang="en-US" dirty="0"/>
              <a:t> </a:t>
            </a:r>
            <a:r>
              <a:rPr lang="en-US" dirty="0" smtClean="0"/>
              <a:t>Didonna,2009.</a:t>
            </a:r>
          </a:p>
          <a:p>
            <a:pPr algn="l"/>
            <a:r>
              <a:rPr lang="en-US" dirty="0" smtClean="0"/>
              <a:t>4-mindfulness and </a:t>
            </a:r>
            <a:r>
              <a:rPr lang="en-US" dirty="0" err="1" smtClean="0"/>
              <a:t>acceptance,steven</a:t>
            </a:r>
            <a:r>
              <a:rPr lang="en-US" dirty="0" smtClean="0"/>
              <a:t> G.Hayes,2004.</a:t>
            </a:r>
          </a:p>
          <a:p>
            <a:pPr algn="l"/>
            <a:r>
              <a:rPr lang="en-US" dirty="0" smtClean="0"/>
              <a:t>5-the mindfulness</a:t>
            </a:r>
            <a:r>
              <a:rPr lang="en-US" dirty="0"/>
              <a:t> </a:t>
            </a:r>
            <a:r>
              <a:rPr lang="en-US" dirty="0" smtClean="0"/>
              <a:t>solution</a:t>
            </a:r>
            <a:r>
              <a:rPr lang="en-US" dirty="0"/>
              <a:t> </a:t>
            </a:r>
            <a:r>
              <a:rPr lang="en-US" i="1" dirty="0" smtClean="0"/>
              <a:t>everyday practices for </a:t>
            </a:r>
            <a:r>
              <a:rPr lang="en-US" i="1" dirty="0"/>
              <a:t>everyday </a:t>
            </a:r>
            <a:r>
              <a:rPr lang="en-US" i="1" dirty="0" smtClean="0"/>
              <a:t>problems, </a:t>
            </a:r>
            <a:r>
              <a:rPr lang="pt-BR" dirty="0" smtClean="0"/>
              <a:t>ronal </a:t>
            </a:r>
            <a:r>
              <a:rPr lang="pt-BR" dirty="0"/>
              <a:t>d d. s i </a:t>
            </a:r>
            <a:r>
              <a:rPr lang="pt-BR" dirty="0" smtClean="0"/>
              <a:t>egel,2010.</a:t>
            </a:r>
          </a:p>
          <a:p>
            <a:pPr algn="l"/>
            <a:r>
              <a:rPr lang="pt-BR" dirty="0" smtClean="0"/>
              <a:t>6-Teaching Mindfulness,</a:t>
            </a:r>
            <a:r>
              <a:rPr lang="en-US" dirty="0"/>
              <a:t> Donald </a:t>
            </a:r>
            <a:r>
              <a:rPr lang="en-US" dirty="0" err="1"/>
              <a:t>McCown</a:t>
            </a:r>
            <a:r>
              <a:rPr lang="en-US" dirty="0"/>
              <a:t> </a:t>
            </a:r>
            <a:r>
              <a:rPr lang="en-US" dirty="0" smtClean="0"/>
              <a:t>Diane </a:t>
            </a:r>
            <a:r>
              <a:rPr lang="en-US" dirty="0" err="1" smtClean="0"/>
              <a:t>Reibel</a:t>
            </a:r>
            <a:r>
              <a:rPr lang="en-US" dirty="0" err="1"/>
              <a:t>,</a:t>
            </a:r>
            <a:r>
              <a:rPr lang="en-US" dirty="0" err="1" smtClean="0"/>
              <a:t>Marc</a:t>
            </a:r>
            <a:r>
              <a:rPr lang="en-US" dirty="0" smtClean="0"/>
              <a:t> </a:t>
            </a:r>
            <a:r>
              <a:rPr lang="en-US" dirty="0"/>
              <a:t>S. </a:t>
            </a:r>
            <a:r>
              <a:rPr lang="en-US" dirty="0" err="1" smtClean="0"/>
              <a:t>Micozzi</a:t>
            </a:r>
            <a:r>
              <a:rPr lang="en-US" smtClean="0"/>
              <a:t>, 2010.</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6653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buFont typeface="Wingdings" pitchFamily="2" charset="2"/>
              <a:buChar char="v"/>
            </a:pPr>
            <a:r>
              <a:rPr lang="fa-IR" dirty="0">
                <a:cs typeface="B Nazanin" pitchFamily="2" charset="-78"/>
              </a:rPr>
              <a:t>به طور تاریخی، چاقی به عدم تعادل بین میزان ورود و مصرف انرژی در بدن اسناد داده می</a:t>
            </a:r>
            <a:r>
              <a:rPr lang="en-US" dirty="0">
                <a:cs typeface="B Nazanin" pitchFamily="2" charset="-78"/>
              </a:rPr>
              <a:t>­</a:t>
            </a:r>
            <a:r>
              <a:rPr lang="fa-IR" dirty="0">
                <a:cs typeface="B Nazanin" pitchFamily="2" charset="-78"/>
              </a:rPr>
              <a:t>شود. اما پژوهش</a:t>
            </a:r>
            <a:r>
              <a:rPr lang="en-US" dirty="0">
                <a:cs typeface="B Nazanin" pitchFamily="2" charset="-78"/>
              </a:rPr>
              <a:t>­</a:t>
            </a:r>
            <a:r>
              <a:rPr lang="fa-IR" dirty="0">
                <a:cs typeface="B Nazanin" pitchFamily="2" charset="-78"/>
              </a:rPr>
              <a:t>های اخیر نشان داده است که عوامل ژنتیکی، فیزیولوژیکی و رفتاری نیز در سبب شناسی چاقی نقش دارند.</a:t>
            </a:r>
          </a:p>
          <a:p>
            <a:pPr algn="just" rtl="1"/>
            <a:r>
              <a:rPr lang="fa-IR" dirty="0">
                <a:cs typeface="B Nazanin" pitchFamily="2" charset="-78"/>
              </a:rPr>
              <a:t> </a:t>
            </a:r>
          </a:p>
          <a:p>
            <a:pPr marL="342900" indent="-342900" algn="just" rtl="1">
              <a:buFont typeface="Wingdings" pitchFamily="2" charset="2"/>
              <a:buChar char="v"/>
            </a:pPr>
            <a:r>
              <a:rPr lang="fa-IR" b="1" dirty="0">
                <a:effectLst>
                  <a:outerShdw blurRad="38100" dist="38100" dir="2700000" algn="tl">
                    <a:srgbClr val="000000">
                      <a:alpha val="43137"/>
                    </a:srgbClr>
                  </a:outerShdw>
                </a:effectLst>
                <a:cs typeface="B Nazanin" pitchFamily="2" charset="-78"/>
              </a:rPr>
              <a:t>البته عوامل روانشناختی و اجتماعی نیز در افزایش وزن نقش بسزایی دارند، بسیاری از مردم به دلیل استرس، افسردگی، تنهایی، خشم و هیجانات دیگر دست به پرخوری می</a:t>
            </a:r>
            <a:r>
              <a:rPr lang="en-US" b="1" dirty="0">
                <a:effectLst>
                  <a:outerShdw blurRad="38100" dist="38100" dir="2700000" algn="tl">
                    <a:srgbClr val="000000">
                      <a:alpha val="43137"/>
                    </a:srgbClr>
                  </a:outerShdw>
                </a:effectLst>
                <a:cs typeface="B Nazanin" pitchFamily="2" charset="-78"/>
              </a:rPr>
              <a:t>­</a:t>
            </a:r>
            <a:r>
              <a:rPr lang="fa-IR" b="1" dirty="0">
                <a:effectLst>
                  <a:outerShdw blurRad="38100" dist="38100" dir="2700000" algn="tl">
                    <a:srgbClr val="000000">
                      <a:alpha val="43137"/>
                    </a:srgbClr>
                  </a:outerShdw>
                </a:effectLst>
                <a:cs typeface="B Nazanin" pitchFamily="2" charset="-78"/>
              </a:rPr>
              <a:t>زنند .</a:t>
            </a:r>
          </a:p>
          <a:p>
            <a:pPr algn="just" rtl="1"/>
            <a:endParaRPr lang="fa-IR" dirty="0">
              <a:cs typeface="B Nazanin" pitchFamily="2" charset="-78"/>
            </a:endParaRPr>
          </a:p>
          <a:p>
            <a:pPr marL="342900" indent="-342900" algn="just" rtl="1">
              <a:buFont typeface="Wingdings" pitchFamily="2" charset="2"/>
              <a:buChar char="v"/>
            </a:pPr>
            <a:r>
              <a:rPr lang="fa-IR" dirty="0">
                <a:cs typeface="B Nazanin" pitchFamily="2" charset="-78"/>
              </a:rPr>
              <a:t>چاقی با عوامل روانی- اجتماعی مثل کاهش کیفیت زندگی مربوط به سلامت، افسردگی و استرس مزمن مرتبط است. این عوامل در </a:t>
            </a:r>
            <a:r>
              <a:rPr lang="fa-IR" b="1" dirty="0">
                <a:effectLst>
                  <a:outerShdw blurRad="38100" dist="38100" dir="2700000" algn="tl">
                    <a:srgbClr val="000000">
                      <a:alpha val="43137"/>
                    </a:srgbClr>
                  </a:outerShdw>
                </a:effectLst>
                <a:cs typeface="B Nazanin" pitchFamily="2" charset="-78"/>
              </a:rPr>
              <a:t>ایجاد، افزایش و حفظ </a:t>
            </a:r>
            <a:r>
              <a:rPr lang="fa-IR" dirty="0">
                <a:cs typeface="B Nazanin" pitchFamily="2" charset="-78"/>
              </a:rPr>
              <a:t>اضافه وزن نقش دارند. </a:t>
            </a:r>
            <a:endParaRPr lang="en-US" dirty="0">
              <a:cs typeface="B Nazanin" pitchFamily="2" charset="-78"/>
            </a:endParaRPr>
          </a:p>
          <a:p>
            <a:endParaRPr lang="en-US" dirty="0"/>
          </a:p>
        </p:txBody>
      </p:sp>
    </p:spTree>
    <p:extLst>
      <p:ext uri="{BB962C8B-B14F-4D97-AF65-F5344CB8AC3E}">
        <p14:creationId xmlns:p14="http://schemas.microsoft.com/office/powerpoint/2010/main" val="395268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افراد چاق در معرض خطر بیماری­هایی مثل دیابت نوع دو، فشار خون، بیماری­های قلبی- عروقی، انواعی از سرطان­ها، بیماری­های تنفسی، اختلالات تولید مثل و اختلالات خواب قرار دارند. بررسی علت مرگ و میر در 9 میلیون نفر نشان داد </a:t>
            </a:r>
            <a:r>
              <a:rPr lang="en-US" dirty="0">
                <a:cs typeface="B Nazanin" pitchFamily="2" charset="-78"/>
              </a:rPr>
              <a:t>BMI</a:t>
            </a:r>
            <a:r>
              <a:rPr lang="fa-IR" dirty="0">
                <a:cs typeface="B Nazanin" pitchFamily="2" charset="-78"/>
              </a:rPr>
              <a:t> یکی از پیش­بینی­های قوی مرگ و میر است .</a:t>
            </a:r>
          </a:p>
          <a:p>
            <a:pPr marL="342900" indent="-342900" algn="just" rtl="1">
              <a:lnSpc>
                <a:spcPct val="150000"/>
              </a:lnSpc>
              <a:buFont typeface="Wingdings" pitchFamily="2" charset="2"/>
              <a:buChar char="v"/>
            </a:pPr>
            <a:r>
              <a:rPr lang="fa-IR" dirty="0">
                <a:cs typeface="B Nazanin" pitchFamily="2" charset="-78"/>
              </a:rPr>
              <a:t>چاقی به طور آشکاری خطر تعدادی از بیماریهای کشنده را افزایش می­دهد.</a:t>
            </a:r>
            <a:endParaRPr lang="en-US" dirty="0">
              <a:cs typeface="B Nazanin" pitchFamily="2" charset="-78"/>
            </a:endParaRPr>
          </a:p>
          <a:p>
            <a:endParaRPr lang="en-US" dirty="0"/>
          </a:p>
        </p:txBody>
      </p:sp>
    </p:spTree>
    <p:extLst>
      <p:ext uri="{BB962C8B-B14F-4D97-AF65-F5344CB8AC3E}">
        <p14:creationId xmlns:p14="http://schemas.microsoft.com/office/powerpoint/2010/main" val="307157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dirty="0">
                <a:cs typeface="B Nazanin" pitchFamily="2" charset="-78"/>
              </a:rPr>
              <a:t>چاقی می­تواند پیامد­های روان­شناختی بسیار سختی داشته باشد </a:t>
            </a:r>
            <a:r>
              <a:rPr lang="ar-SA" dirty="0">
                <a:cs typeface="B Nazanin" pitchFamily="2" charset="-78"/>
              </a:rPr>
              <a:t>بسیاری از پیامد­های روان­شناختی چاقی می­توانند مسبب آن نیز باشند، در واقع در یک چرخه معیوب قرار می­گیرند، بعنوان مثال حالت خلقی افسرده باعث کم تحرکی و پرخوری و نهایتا اضافه وزن می­گردد و دوباره اضافه وزن به افسردگی بیشتر فرد دامن می­زند. </a:t>
            </a:r>
            <a:endParaRPr lang="en-US" dirty="0"/>
          </a:p>
          <a:p>
            <a:endParaRPr lang="en-US" dirty="0"/>
          </a:p>
        </p:txBody>
      </p:sp>
    </p:spTree>
    <p:extLst>
      <p:ext uri="{BB962C8B-B14F-4D97-AF65-F5344CB8AC3E}">
        <p14:creationId xmlns:p14="http://schemas.microsoft.com/office/powerpoint/2010/main" val="371733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just" rtl="1">
              <a:lnSpc>
                <a:spcPct val="150000"/>
              </a:lnSpc>
              <a:buFont typeface="Wingdings" pitchFamily="2" charset="2"/>
              <a:buChar char="v"/>
            </a:pPr>
            <a:r>
              <a:rPr lang="fa-IR" sz="2400" dirty="0">
                <a:cs typeface="B Nazanin" pitchFamily="2" charset="-78"/>
              </a:rPr>
              <a:t>درصد بالایی از افرادی که وارد برنامه های کاهش وزن برای درمان چاقی خود می شوند دارای ویژگی هایی از علائم افسردگی، اضطراب، اختلال های روانشناختی و عدم رضایت از تصویربدنی هستند.برخی باور دارند بدنشان مضحک و نفرت انگیز است و دیگران آنها را با خصومت وتحقیر می نگرند.</a:t>
            </a:r>
            <a:endParaRPr lang="en-US" sz="2400" dirty="0">
              <a:cs typeface="B Nazanin" pitchFamily="2" charset="-78"/>
            </a:endParaRPr>
          </a:p>
          <a:p>
            <a:endParaRPr lang="en-US" dirty="0"/>
          </a:p>
        </p:txBody>
      </p:sp>
    </p:spTree>
    <p:extLst>
      <p:ext uri="{BB962C8B-B14F-4D97-AF65-F5344CB8AC3E}">
        <p14:creationId xmlns:p14="http://schemas.microsoft.com/office/powerpoint/2010/main" val="4048748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r" rtl="1"/>
            <a:r>
              <a:rPr lang="fa-IR" b="1" dirty="0">
                <a:cs typeface="B Nazanin" pitchFamily="2" charset="-78"/>
              </a:rPr>
              <a:t>1- رژیم غذایی</a:t>
            </a:r>
          </a:p>
          <a:p>
            <a:pPr algn="r" rtl="1"/>
            <a:r>
              <a:rPr lang="fa-IR" b="1" dirty="0">
                <a:cs typeface="B Nazanin" pitchFamily="2" charset="-78"/>
              </a:rPr>
              <a:t>2- ورزش</a:t>
            </a:r>
          </a:p>
          <a:p>
            <a:pPr algn="r" rtl="1"/>
            <a:r>
              <a:rPr lang="fa-IR" b="1" dirty="0">
                <a:cs typeface="B Nazanin" pitchFamily="2" charset="-78"/>
              </a:rPr>
              <a:t>3- مداخلات روانشناختی</a:t>
            </a:r>
          </a:p>
          <a:p>
            <a:pPr algn="r" rtl="1"/>
            <a:r>
              <a:rPr lang="fa-IR" b="1" dirty="0">
                <a:cs typeface="B Nazanin" pitchFamily="2" charset="-78"/>
              </a:rPr>
              <a:t>4- حمایت و پشتیبانی</a:t>
            </a:r>
            <a:endParaRPr lang="en-US" b="1" dirty="0">
              <a:cs typeface="B Nazanin" pitchFamily="2" charset="-78"/>
            </a:endParaRPr>
          </a:p>
          <a:p>
            <a:endParaRPr lang="en-US" dirty="0"/>
          </a:p>
        </p:txBody>
      </p:sp>
      <p:sp>
        <p:nvSpPr>
          <p:cNvPr id="3" name="Title 2"/>
          <p:cNvSpPr>
            <a:spLocks noGrp="1"/>
          </p:cNvSpPr>
          <p:nvPr>
            <p:ph type="title"/>
          </p:nvPr>
        </p:nvSpPr>
        <p:spPr/>
        <p:txBody>
          <a:bodyPr/>
          <a:lstStyle/>
          <a:p>
            <a:r>
              <a:rPr lang="fa-IR" dirty="0" smtClean="0"/>
              <a:t>درمان چاقی</a:t>
            </a:r>
            <a:endParaRPr lang="en-US" dirty="0"/>
          </a:p>
        </p:txBody>
      </p:sp>
    </p:spTree>
    <p:extLst>
      <p:ext uri="{BB962C8B-B14F-4D97-AF65-F5344CB8AC3E}">
        <p14:creationId xmlns:p14="http://schemas.microsoft.com/office/powerpoint/2010/main" val="845556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Custom 135">
      <a:dk1>
        <a:srgbClr val="F690E7"/>
      </a:dk1>
      <a:lt1>
        <a:srgbClr val="020506"/>
      </a:lt1>
      <a:dk2>
        <a:srgbClr val="858FA3"/>
      </a:dk2>
      <a:lt2>
        <a:srgbClr val="009A45"/>
      </a:lt2>
      <a:accent1>
        <a:srgbClr val="FFC32E"/>
      </a:accent1>
      <a:accent2>
        <a:srgbClr val="020506"/>
      </a:accent2>
      <a:accent3>
        <a:srgbClr val="FFC000"/>
      </a:accent3>
      <a:accent4>
        <a:srgbClr val="FFC000"/>
      </a:accent4>
      <a:accent5>
        <a:srgbClr val="E88651"/>
      </a:accent5>
      <a:accent6>
        <a:srgbClr val="C64847"/>
      </a:accent6>
      <a:hlink>
        <a:srgbClr val="0070C0"/>
      </a:hlink>
      <a:folHlink>
        <a:srgbClr val="68000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555</TotalTime>
  <Words>3653</Words>
  <Application>Microsoft Office PowerPoint</Application>
  <PresentationFormat>On-screen Show (4:3)</PresentationFormat>
  <Paragraphs>164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BlackTie</vt:lpstr>
      <vt:lpstr>    تاثیر ذهن آگاهی در درمان چاقی</vt:lpstr>
      <vt:lpstr>تعریف چاقی </vt:lpstr>
      <vt:lpstr>ملاک های پژوهشی اختلال چاقی  DSM-IV-TR</vt:lpstr>
      <vt:lpstr>PowerPoint Presentation</vt:lpstr>
      <vt:lpstr>PowerPoint Presentation</vt:lpstr>
      <vt:lpstr>PowerPoint Presentation</vt:lpstr>
      <vt:lpstr>PowerPoint Presentation</vt:lpstr>
      <vt:lpstr>PowerPoint Presentation</vt:lpstr>
      <vt:lpstr>درمان چاقی</vt:lpstr>
      <vt:lpstr>ذهن آگاهی</vt:lpstr>
      <vt:lpstr>PowerPoint Presentation</vt:lpstr>
      <vt:lpstr>ذهن آگاهی چیست؟</vt:lpstr>
      <vt:lpstr>PowerPoint Presentation</vt:lpstr>
      <vt:lpstr>ذهن آگاهی سه کارکرد اساسی دارد:  </vt:lpstr>
      <vt:lpstr>PowerPoint Presentation</vt:lpstr>
      <vt:lpstr>PowerPoint Presentation</vt:lpstr>
      <vt:lpstr>PowerPoint Presentation</vt:lpstr>
      <vt:lpstr>مهارتهای ذهن آگاهی</vt:lpstr>
      <vt:lpstr>مولفه های ذهن آگاهی</vt:lpstr>
      <vt:lpstr>غیرقضاوتی بودن</vt:lpstr>
      <vt:lpstr>شکیبایی</vt:lpstr>
      <vt:lpstr>ذهن مبتدی </vt:lpstr>
      <vt:lpstr>اعتماد</vt:lpstr>
      <vt:lpstr>کوشش نکردن</vt:lpstr>
      <vt:lpstr>PowerPoint Presentation</vt:lpstr>
      <vt:lpstr>پذیرش</vt:lpstr>
      <vt:lpstr>PowerPoint Presentation</vt:lpstr>
      <vt:lpstr>PowerPoint Presentation</vt:lpstr>
      <vt:lpstr>رها کردن</vt:lpstr>
      <vt:lpstr>درمان مبتنی بر ذهن آگاهی </vt:lpstr>
      <vt:lpstr>اصول درمان ذهن آگاهی مبتنی بر کاهش استرس MBSR</vt:lpstr>
      <vt:lpstr>تمرین در  MBSR</vt:lpstr>
      <vt:lpstr>PowerPoint Presentation</vt:lpstr>
      <vt:lpstr>   ذهن آگاهی مبتنی بر شناخت درمانی MBCT  </vt:lpstr>
      <vt:lpstr>PowerPoint Presentation</vt:lpstr>
      <vt:lpstr>PowerPoint Presentation</vt:lpstr>
      <vt:lpstr>PowerPoint Presentation</vt:lpstr>
      <vt:lpstr>تمرینات  MBCT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تاثیر ذهن آگاهی در درمان چاقی</dc:title>
  <dc:creator>shs</dc:creator>
  <cp:lastModifiedBy>shs</cp:lastModifiedBy>
  <cp:revision>28</cp:revision>
  <dcterms:created xsi:type="dcterms:W3CDTF">2006-08-16T00:00:00Z</dcterms:created>
  <dcterms:modified xsi:type="dcterms:W3CDTF">2013-12-04T21:39:21Z</dcterms:modified>
</cp:coreProperties>
</file>