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41" r:id="rId3"/>
    <p:sldId id="400" r:id="rId4"/>
    <p:sldId id="278" r:id="rId5"/>
    <p:sldId id="401" r:id="rId6"/>
    <p:sldId id="436" r:id="rId7"/>
    <p:sldId id="328" r:id="rId8"/>
    <p:sldId id="330" r:id="rId9"/>
    <p:sldId id="372" r:id="rId10"/>
    <p:sldId id="425" r:id="rId11"/>
    <p:sldId id="443" r:id="rId12"/>
    <p:sldId id="444" r:id="rId13"/>
    <p:sldId id="445" r:id="rId14"/>
    <p:sldId id="399" r:id="rId15"/>
    <p:sldId id="403" r:id="rId16"/>
    <p:sldId id="405" r:id="rId17"/>
    <p:sldId id="406" r:id="rId18"/>
    <p:sldId id="407" r:id="rId19"/>
    <p:sldId id="408" r:id="rId20"/>
    <p:sldId id="430" r:id="rId21"/>
    <p:sldId id="409" r:id="rId22"/>
    <p:sldId id="449" r:id="rId23"/>
    <p:sldId id="410" r:id="rId24"/>
    <p:sldId id="427" r:id="rId25"/>
    <p:sldId id="415" r:id="rId26"/>
    <p:sldId id="417" r:id="rId27"/>
    <p:sldId id="433" r:id="rId28"/>
    <p:sldId id="434" r:id="rId29"/>
    <p:sldId id="268" r:id="rId30"/>
    <p:sldId id="287" r:id="rId31"/>
    <p:sldId id="414" r:id="rId32"/>
    <p:sldId id="446" r:id="rId33"/>
    <p:sldId id="291" r:id="rId34"/>
    <p:sldId id="311" r:id="rId35"/>
    <p:sldId id="440" r:id="rId36"/>
    <p:sldId id="313" r:id="rId37"/>
    <p:sldId id="447" r:id="rId38"/>
    <p:sldId id="314" r:id="rId39"/>
    <p:sldId id="257" r:id="rId40"/>
    <p:sldId id="272" r:id="rId41"/>
    <p:sldId id="305" r:id="rId42"/>
    <p:sldId id="322" r:id="rId43"/>
    <p:sldId id="442" r:id="rId4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8EAF-6698-417F-83B5-509DADBB41EA}" type="datetimeFigureOut">
              <a:rPr lang="fa-IR" smtClean="0"/>
              <a:pPr/>
              <a:t>1437/05/21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E8A3-6E7D-4829-B7AB-5B282698FEB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Papillary </a:t>
            </a:r>
            <a:r>
              <a:rPr lang="en-US" b="1" dirty="0"/>
              <a:t>Thyroid Carcinoma in </a:t>
            </a:r>
            <a:r>
              <a:rPr lang="en-US" b="1" dirty="0" smtClean="0"/>
              <a:t>Struma </a:t>
            </a:r>
            <a:r>
              <a:rPr lang="en-US" b="1" dirty="0" err="1" smtClean="0"/>
              <a:t>Ovarii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4786346" cy="1643074"/>
          </a:xfrm>
        </p:spPr>
        <p:txBody>
          <a:bodyPr>
            <a:normAutofit fontScale="5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b="1" i="1" dirty="0" err="1" smtClean="0"/>
              <a:t>Maryam-kabootari</a:t>
            </a:r>
            <a:r>
              <a:rPr lang="en-US" b="1" i="1" dirty="0" smtClean="0"/>
              <a:t> MD</a:t>
            </a: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Research Institute for Endocrine Sciences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Shahid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Beheshti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University of Medical Sciences</a:t>
            </a:r>
          </a:p>
          <a:p>
            <a:pPr algn="l" rtl="0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Esfand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94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29600" cy="34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A 30-year-old woman </a:t>
            </a:r>
          </a:p>
          <a:p>
            <a:pPr algn="l" rtl="0">
              <a:buNone/>
            </a:pPr>
            <a:r>
              <a:rPr lang="en-US" dirty="0" smtClean="0"/>
              <a:t>persistent abdominal pain in the right side, appeared some day before</a:t>
            </a:r>
          </a:p>
          <a:p>
            <a:pPr algn="l" rtl="0">
              <a:buNone/>
            </a:pPr>
            <a:r>
              <a:rPr lang="en-US" dirty="0" smtClean="0"/>
              <a:t>increased steady weight </a:t>
            </a:r>
          </a:p>
          <a:p>
            <a:pPr algn="l" rtl="0">
              <a:buNone/>
            </a:pPr>
            <a:r>
              <a:rPr lang="en-US" dirty="0" smtClean="0"/>
              <a:t>apparently good health and regular menses</a:t>
            </a:r>
          </a:p>
          <a:p>
            <a:pPr algn="l" rtl="0">
              <a:buNone/>
            </a:pPr>
            <a:r>
              <a:rPr lang="en-US" dirty="0" smtClean="0"/>
              <a:t>Physical examination:</a:t>
            </a:r>
          </a:p>
          <a:p>
            <a:pPr algn="l" rtl="0">
              <a:buNone/>
            </a:pPr>
            <a:r>
              <a:rPr lang="en-US" dirty="0" smtClean="0"/>
              <a:t>a large mass, palpable in </a:t>
            </a:r>
            <a:r>
              <a:rPr lang="en-US" dirty="0" err="1" smtClean="0"/>
              <a:t>hypogastric</a:t>
            </a:r>
            <a:r>
              <a:rPr lang="en-US" dirty="0" smtClean="0"/>
              <a:t> region and in right lower abdominal quadrant.</a:t>
            </a:r>
          </a:p>
          <a:p>
            <a:pPr algn="l" rtl="0">
              <a:buNone/>
            </a:pPr>
            <a:r>
              <a:rPr lang="en-US" dirty="0" err="1" smtClean="0"/>
              <a:t>Ultrasonography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Abdominal CT :a mass measuring 10 x 6 cm, in the right ovary. </a:t>
            </a:r>
          </a:p>
          <a:p>
            <a:pPr algn="l" rtl="0">
              <a:buNone/>
            </a:pPr>
            <a:r>
              <a:rPr lang="en-US" dirty="0" smtClean="0"/>
              <a:t>right unilateral </a:t>
            </a:r>
            <a:r>
              <a:rPr lang="en-US" dirty="0" err="1" smtClean="0"/>
              <a:t>salpingo</a:t>
            </a:r>
            <a:r>
              <a:rPr lang="en-US" dirty="0" smtClean="0"/>
              <a:t>-oophorectomy /Peritoneal washing /multiple peritoneal BX</a:t>
            </a:r>
          </a:p>
          <a:p>
            <a:pPr algn="l" rtl="0">
              <a:buNone/>
            </a:pPr>
            <a:r>
              <a:rPr lang="en-US" dirty="0" smtClean="0"/>
              <a:t>Histological examination :follicular variant of papillary thyroid carcinoma (0.9 cm) harbored in a mature </a:t>
            </a:r>
            <a:r>
              <a:rPr lang="en-US" dirty="0" err="1" smtClean="0"/>
              <a:t>teratoma</a:t>
            </a:r>
            <a:r>
              <a:rPr lang="en-US" dirty="0" smtClean="0"/>
              <a:t>. The cancer was localized and the right ovary capsule was not infiltrated by the tumor.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After surgery:</a:t>
            </a:r>
          </a:p>
          <a:p>
            <a:pPr algn="l" rtl="0">
              <a:buNone/>
            </a:pPr>
            <a:r>
              <a:rPr lang="en-US" dirty="0" err="1" smtClean="0"/>
              <a:t>TFT:normal</a:t>
            </a:r>
            <a:r>
              <a:rPr lang="en-US" dirty="0" smtClean="0"/>
              <a:t> range/ thyroid </a:t>
            </a:r>
            <a:r>
              <a:rPr lang="en-US" dirty="0" err="1" smtClean="0"/>
              <a:t>ultrasonography</a:t>
            </a:r>
            <a:r>
              <a:rPr lang="en-US" dirty="0" smtClean="0"/>
              <a:t> showed a normal glandular volume with patchy echo-structure and, in the left thyroid lobe, the presence of a 23, 4 x 14 x 9 mm </a:t>
            </a:r>
            <a:r>
              <a:rPr lang="en-US" dirty="0" err="1" smtClean="0"/>
              <a:t>hypoechogenic</a:t>
            </a:r>
            <a:r>
              <a:rPr lang="en-US" dirty="0" smtClean="0"/>
              <a:t> nodular lesion. </a:t>
            </a:r>
          </a:p>
          <a:p>
            <a:pPr algn="l" rtl="0">
              <a:buNone/>
            </a:pPr>
            <a:r>
              <a:rPr lang="en-US" dirty="0" smtClean="0"/>
              <a:t>FNA: follicular lesion with </a:t>
            </a:r>
            <a:r>
              <a:rPr lang="en-US" dirty="0" err="1" smtClean="0"/>
              <a:t>oxyphilic</a:t>
            </a:r>
            <a:r>
              <a:rPr lang="en-US" dirty="0" smtClean="0"/>
              <a:t> cells of undetermined significance </a:t>
            </a:r>
          </a:p>
          <a:p>
            <a:pPr algn="l" rtl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thyroidectomy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Histological examination:</a:t>
            </a:r>
          </a:p>
          <a:p>
            <a:pPr algn="l" rtl="0">
              <a:buNone/>
            </a:pPr>
            <a:r>
              <a:rPr lang="en-US" dirty="0" smtClean="0"/>
              <a:t>nodule examined in the left lobe was benign, but showed a papillary micro-carcinoma in the right lobe (diameter = 0.2 cm; pT1a) within a hyperplastic thyroid characterized by abundant </a:t>
            </a:r>
            <a:r>
              <a:rPr lang="en-US" dirty="0" err="1" smtClean="0"/>
              <a:t>oxyphil</a:t>
            </a:r>
            <a:r>
              <a:rPr lang="en-US" dirty="0" smtClean="0"/>
              <a:t> </a:t>
            </a:r>
            <a:r>
              <a:rPr lang="fa-IR" dirty="0" smtClean="0"/>
              <a:t>.</a:t>
            </a:r>
            <a:r>
              <a:rPr lang="en-US" dirty="0" smtClean="0"/>
              <a:t>cells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/>
              <a:t>The ablation of residual thyroid tissue was performed by a dose of 30 </a:t>
            </a:r>
            <a:r>
              <a:rPr lang="en-US" dirty="0" err="1" smtClean="0"/>
              <a:t>mCi</a:t>
            </a:r>
            <a:r>
              <a:rPr lang="en-US" dirty="0" smtClean="0"/>
              <a:t> of 131I </a:t>
            </a:r>
          </a:p>
          <a:p>
            <a:pPr algn="l" rtl="0">
              <a:buNone/>
            </a:pPr>
            <a:r>
              <a:rPr lang="en-US" dirty="0" smtClean="0"/>
              <a:t>Whole body scan after therapeutic dose showed two focal areas of strong uptake in the anterior region of the neck, in </a:t>
            </a:r>
            <a:r>
              <a:rPr lang="en-US" dirty="0" smtClean="0">
                <a:solidFill>
                  <a:srgbClr val="002060"/>
                </a:solidFill>
              </a:rPr>
              <a:t>right superior </a:t>
            </a:r>
            <a:r>
              <a:rPr lang="en-US" dirty="0" err="1" smtClean="0"/>
              <a:t>paramedian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2060"/>
                </a:solidFill>
              </a:rPr>
              <a:t>left inferior </a:t>
            </a:r>
            <a:r>
              <a:rPr lang="en-US" dirty="0" err="1" smtClean="0"/>
              <a:t>paramedian</a:t>
            </a:r>
            <a:r>
              <a:rPr lang="en-US" dirty="0" smtClean="0"/>
              <a:t> areas, due to minimal glandular remnants; no area of uptake in the pelvis or elsewhere was notice. </a:t>
            </a:r>
          </a:p>
          <a:p>
            <a:pPr algn="l" rtl="0">
              <a:buNone/>
            </a:pPr>
            <a:r>
              <a:rPr lang="en-US" dirty="0" smtClean="0"/>
              <a:t>The thyroid stimulating hormone (TSH) value before radioiodine therapy was 64.8 </a:t>
            </a:r>
            <a:r>
              <a:rPr lang="en-US" dirty="0" err="1" smtClean="0"/>
              <a:t>mU</a:t>
            </a:r>
            <a:r>
              <a:rPr lang="en-US" dirty="0" smtClean="0"/>
              <a:t>/L and serum </a:t>
            </a:r>
            <a:r>
              <a:rPr lang="en-US" dirty="0" err="1" smtClean="0"/>
              <a:t>thyroglobulin</a:t>
            </a:r>
            <a:r>
              <a:rPr lang="en-US" dirty="0" smtClean="0"/>
              <a:t> (</a:t>
            </a:r>
            <a:r>
              <a:rPr lang="en-US" dirty="0" err="1" smtClean="0"/>
              <a:t>Tg</a:t>
            </a:r>
            <a:r>
              <a:rPr lang="en-US" dirty="0" smtClean="0"/>
              <a:t>) was 1.24 mg/</a:t>
            </a:r>
            <a:r>
              <a:rPr lang="en-US" dirty="0" err="1" smtClean="0"/>
              <a:t>dL</a:t>
            </a:r>
            <a:r>
              <a:rPr lang="en-US" dirty="0" smtClean="0"/>
              <a:t>, in the absence of anti-</a:t>
            </a:r>
            <a:r>
              <a:rPr lang="en-US" dirty="0" err="1" smtClean="0"/>
              <a:t>thyroglobulin</a:t>
            </a:r>
            <a:r>
              <a:rPr lang="en-US" dirty="0" smtClean="0"/>
              <a:t> antibodies (anti-</a:t>
            </a:r>
            <a:r>
              <a:rPr lang="en-US" dirty="0" err="1" smtClean="0"/>
              <a:t>TgAb</a:t>
            </a:r>
            <a:r>
              <a:rPr lang="en-US" dirty="0" smtClean="0"/>
              <a:t>). </a:t>
            </a:r>
          </a:p>
          <a:p>
            <a:pPr algn="l" rtl="0">
              <a:buNone/>
            </a:pPr>
            <a:r>
              <a:rPr lang="en-US" dirty="0" err="1" smtClean="0"/>
              <a:t>Levothyroxine</a:t>
            </a:r>
            <a:r>
              <a:rPr lang="en-US" dirty="0" smtClean="0"/>
              <a:t> treatment was </a:t>
            </a:r>
          </a:p>
          <a:p>
            <a:pPr algn="l" rtl="0">
              <a:buNone/>
            </a:pPr>
            <a:r>
              <a:rPr lang="en-US" dirty="0" smtClean="0"/>
              <a:t>Six months after total </a:t>
            </a:r>
            <a:r>
              <a:rPr lang="en-US" dirty="0" err="1" smtClean="0"/>
              <a:t>thyroidectomy</a:t>
            </a:r>
            <a:r>
              <a:rPr lang="en-US" dirty="0" smtClean="0"/>
              <a:t>, patient underwent neck </a:t>
            </a:r>
            <a:r>
              <a:rPr lang="en-US" dirty="0" err="1" smtClean="0"/>
              <a:t>ultrasonography</a:t>
            </a:r>
            <a:r>
              <a:rPr lang="en-US" dirty="0" smtClean="0"/>
              <a:t> and </a:t>
            </a:r>
            <a:r>
              <a:rPr lang="en-US" dirty="0" err="1" smtClean="0"/>
              <a:t>Tg</a:t>
            </a:r>
            <a:r>
              <a:rPr lang="en-US" dirty="0" smtClean="0"/>
              <a:t> evaluation, which showed no evidence of recurrences.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29600" cy="32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72074"/>
            <a:ext cx="500066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Case Presentation</a:t>
            </a:r>
          </a:p>
          <a:p>
            <a:pPr algn="l" rtl="0">
              <a:buNone/>
            </a:pPr>
            <a:r>
              <a:rPr lang="en-US" dirty="0" smtClean="0"/>
              <a:t>A42-year-oldwoman</a:t>
            </a:r>
          </a:p>
          <a:p>
            <a:pPr algn="l" rtl="0">
              <a:buNone/>
            </a:pPr>
            <a:r>
              <a:rPr lang="en-US" dirty="0" smtClean="0"/>
              <a:t>growing left pelvic mass </a:t>
            </a:r>
          </a:p>
          <a:p>
            <a:pPr algn="l" rtl="0">
              <a:buNone/>
            </a:pPr>
            <a:r>
              <a:rPr lang="en-US" dirty="0" smtClean="0"/>
              <a:t>total abdominal hysterectomy and bilateral </a:t>
            </a:r>
            <a:r>
              <a:rPr lang="en-US" dirty="0" err="1" smtClean="0"/>
              <a:t>salpingo-oophorectomy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left ovary weighing 597 g and measuring 13.5 cm in length.</a:t>
            </a:r>
          </a:p>
          <a:p>
            <a:pPr algn="l" rtl="0">
              <a:buNone/>
            </a:pPr>
            <a:r>
              <a:rPr lang="en-US" dirty="0" smtClean="0"/>
              <a:t>Microscopy: extensive papillary thyroid carcinoma (PTC), classical type, arising from a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alongside a benign cystic </a:t>
            </a:r>
            <a:r>
              <a:rPr lang="en-US" dirty="0" err="1" smtClean="0"/>
              <a:t>teratoma</a:t>
            </a:r>
            <a:r>
              <a:rPr lang="en-US" dirty="0" smtClean="0"/>
              <a:t> featuring respiratory epithelium and skin with hair follicles </a:t>
            </a:r>
          </a:p>
          <a:p>
            <a:pPr algn="l" rtl="0">
              <a:buNone/>
            </a:pPr>
            <a:r>
              <a:rPr lang="en-US" dirty="0" smtClean="0"/>
              <a:t>no evidence of </a:t>
            </a:r>
            <a:r>
              <a:rPr lang="en-US" dirty="0" err="1" smtClean="0"/>
              <a:t>lymphovascular</a:t>
            </a:r>
            <a:r>
              <a:rPr lang="en-US" dirty="0" smtClean="0"/>
              <a:t> or tumor invasion through the ovarian cortex, although thyroid-type tumor cells were retrieved from the peritoneal washing fluid. </a:t>
            </a:r>
          </a:p>
          <a:p>
            <a:pPr algn="l" rtl="0">
              <a:buNone/>
            </a:pPr>
            <a:r>
              <a:rPr lang="en-US" dirty="0" smtClean="0"/>
              <a:t>ultrasound of the neck :thyroid </a:t>
            </a:r>
            <a:r>
              <a:rPr lang="en-US" dirty="0" err="1" smtClean="0"/>
              <a:t>micronodules</a:t>
            </a:r>
            <a:r>
              <a:rPr lang="en-US" dirty="0" smtClean="0"/>
              <a:t> and a dominant 1-cm nodule in the left thyroid lobe. </a:t>
            </a:r>
          </a:p>
          <a:p>
            <a:pPr algn="l" rtl="0">
              <a:buNone/>
            </a:pPr>
            <a:r>
              <a:rPr lang="en-US" dirty="0" smtClean="0"/>
              <a:t>(CT) scan of the chest, abdomen, and pelvis demonstrated no signs of metastases and absence of </a:t>
            </a:r>
            <a:r>
              <a:rPr lang="en-US" dirty="0" err="1" smtClean="0"/>
              <a:t>para</a:t>
            </a:r>
            <a:r>
              <a:rPr lang="en-US" dirty="0" smtClean="0"/>
              <a:t>-aortic, retroperitoneal, </a:t>
            </a:r>
            <a:r>
              <a:rPr lang="en-US" dirty="0" err="1" smtClean="0"/>
              <a:t>omentum</a:t>
            </a:r>
            <a:r>
              <a:rPr lang="en-US" dirty="0" smtClean="0"/>
              <a:t> implants, or residual abnormal tissue</a:t>
            </a:r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thyroidectomy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Histology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bilateral, multifocal PTC with microscopic </a:t>
            </a:r>
            <a:r>
              <a:rPr lang="en-US" dirty="0" err="1" smtClean="0"/>
              <a:t>extrathyroidal</a:t>
            </a:r>
            <a:r>
              <a:rPr lang="en-US" dirty="0" smtClean="0"/>
              <a:t> extension and </a:t>
            </a:r>
            <a:r>
              <a:rPr lang="en-US" dirty="0" err="1" smtClean="0"/>
              <a:t>perithyroidal</a:t>
            </a:r>
            <a:r>
              <a:rPr lang="en-US" dirty="0" smtClean="0"/>
              <a:t> lymph node metastasis.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innumerable papillary </a:t>
            </a:r>
            <a:r>
              <a:rPr lang="en-US" dirty="0" err="1" smtClean="0"/>
              <a:t>microcarcinoma</a:t>
            </a:r>
            <a:r>
              <a:rPr lang="en-US" dirty="0" smtClean="0"/>
              <a:t> up to 0.6 cm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0.5-cm nodule in the isthmus was classical type PTC with </a:t>
            </a:r>
            <a:r>
              <a:rPr lang="en-US" dirty="0" err="1" smtClean="0"/>
              <a:t>extrathyroidal</a:t>
            </a:r>
            <a:r>
              <a:rPr lang="en-US" dirty="0" smtClean="0"/>
              <a:t> extension to the adipose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0.8-cm nodule in the left lobe was follicular variant PTC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subcentimetric</a:t>
            </a:r>
            <a:r>
              <a:rPr lang="en-US" dirty="0" smtClean="0"/>
              <a:t> nodal metastases were present in three of six level VI lymph nodes submitted.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Staging (PET)/CT :NL</a:t>
            </a:r>
          </a:p>
          <a:p>
            <a:pPr algn="l" rtl="0">
              <a:buNone/>
            </a:pPr>
            <a:r>
              <a:rPr lang="en-US" dirty="0" smtClean="0"/>
              <a:t>One week afterward, a </a:t>
            </a:r>
            <a:r>
              <a:rPr lang="en-US" dirty="0" err="1" smtClean="0"/>
              <a:t>preablation</a:t>
            </a:r>
            <a:r>
              <a:rPr lang="en-US" dirty="0" smtClean="0"/>
              <a:t> 131I scan with single photon emission CT/CT only demonstrated thyroid remnant uptake and no 131Iavid disease in the neck or distant functioning metastasis.</a:t>
            </a:r>
          </a:p>
          <a:p>
            <a:pPr algn="l" rtl="0">
              <a:buNone/>
            </a:pPr>
            <a:r>
              <a:rPr lang="en-US" dirty="0" smtClean="0"/>
              <a:t>Considering the large size of the ovarian mass, the presence of thyroid-type tumor cells in the peritoneal washing fluid, and the invasive nature of the primary thyroid lesion, the patient was treated empirically with 150 </a:t>
            </a:r>
            <a:r>
              <a:rPr lang="en-US" dirty="0" err="1" smtClean="0"/>
              <a:t>mCi</a:t>
            </a:r>
            <a:r>
              <a:rPr lang="en-US" dirty="0" smtClean="0"/>
              <a:t> of 131I delivered with recombinant human TSH (</a:t>
            </a:r>
            <a:r>
              <a:rPr lang="en-US" dirty="0" err="1" smtClean="0"/>
              <a:t>rhTSH</a:t>
            </a:r>
            <a:r>
              <a:rPr lang="en-US" dirty="0" smtClean="0"/>
              <a:t>). </a:t>
            </a:r>
          </a:p>
          <a:p>
            <a:pPr algn="l" rtl="0">
              <a:buNone/>
            </a:pPr>
            <a:r>
              <a:rPr lang="en-US" dirty="0" smtClean="0"/>
              <a:t>After 131I therapy, the patient was maintained on thyroid hormone suppression with </a:t>
            </a:r>
            <a:r>
              <a:rPr lang="en-US" dirty="0" err="1" smtClean="0"/>
              <a:t>levothyroxine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One year later, we performed a second </a:t>
            </a:r>
            <a:r>
              <a:rPr lang="en-US" dirty="0" err="1" smtClean="0"/>
              <a:t>rhTSH</a:t>
            </a:r>
            <a:r>
              <a:rPr lang="en-US" dirty="0" smtClean="0"/>
              <a:t>-stimulated 4-mCi 131I scan that demonstrated complete remnant thyroid ablation and no evidence of functioning distant metastasis.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To determine whether the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and cervical PTC represented synchronous primary tumors at two distinct Sites:</a:t>
            </a:r>
          </a:p>
          <a:p>
            <a:pPr algn="l" rtl="0">
              <a:buNone/>
            </a:pPr>
            <a:r>
              <a:rPr lang="en-US" dirty="0" smtClean="0"/>
              <a:t>Clinical variables: included the cancer dissemination profiles </a:t>
            </a:r>
          </a:p>
          <a:p>
            <a:pPr algn="l" rtl="0">
              <a:buNone/>
            </a:pPr>
            <a:r>
              <a:rPr lang="en-US" dirty="0" smtClean="0"/>
              <a:t>tumor phenotype variables: </a:t>
            </a:r>
          </a:p>
          <a:p>
            <a:pPr algn="l" rtl="0"/>
            <a:r>
              <a:rPr lang="en-US" dirty="0" smtClean="0"/>
              <a:t>morphological (microscopy) </a:t>
            </a:r>
          </a:p>
          <a:p>
            <a:pPr algn="l" rtl="0"/>
            <a:r>
              <a:rPr lang="en-US" dirty="0" err="1" smtClean="0"/>
              <a:t>immunohistochemical</a:t>
            </a:r>
            <a:r>
              <a:rPr lang="en-US" dirty="0" smtClean="0"/>
              <a:t> ( [HBME-1], cytokeratin-19 [CK-19], galectin-3)</a:t>
            </a:r>
          </a:p>
          <a:p>
            <a:pPr algn="l" rtl="0"/>
            <a:r>
              <a:rPr lang="en-US" dirty="0" smtClean="0"/>
              <a:t>molecular (BRAF V600E, K-RAS, RET-PTC)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laboratory measurements: </a:t>
            </a:r>
          </a:p>
          <a:p>
            <a:pPr algn="l" rtl="0">
              <a:buNone/>
            </a:pPr>
            <a:r>
              <a:rPr lang="en-US" dirty="0" err="1" smtClean="0"/>
              <a:t>thyroglobulin</a:t>
            </a:r>
            <a:r>
              <a:rPr lang="en-US" dirty="0" smtClean="0"/>
              <a:t> (</a:t>
            </a:r>
            <a:r>
              <a:rPr lang="en-US" dirty="0" err="1" smtClean="0"/>
              <a:t>Tg</a:t>
            </a:r>
            <a:r>
              <a:rPr lang="en-US" dirty="0" smtClean="0"/>
              <a:t>) </a:t>
            </a:r>
          </a:p>
          <a:p>
            <a:pPr algn="l" rtl="0">
              <a:buNone/>
            </a:pPr>
            <a:r>
              <a:rPr lang="en-US" dirty="0" smtClean="0"/>
              <a:t>Anti-</a:t>
            </a:r>
            <a:r>
              <a:rPr lang="en-US" dirty="0" err="1" smtClean="0"/>
              <a:t>Tg</a:t>
            </a:r>
            <a:r>
              <a:rPr lang="en-US" dirty="0" smtClean="0"/>
              <a:t> antibodies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Introduction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Ovarian germ-cell tumors can be benign or malignant, and represent </a:t>
            </a:r>
            <a:r>
              <a:rPr lang="en-US" dirty="0" smtClean="0">
                <a:solidFill>
                  <a:srgbClr val="0070C0"/>
                </a:solidFill>
              </a:rPr>
              <a:t>15-20% </a:t>
            </a:r>
            <a:r>
              <a:rPr lang="en-US" dirty="0" smtClean="0"/>
              <a:t>of ovarian cancers </a:t>
            </a:r>
          </a:p>
          <a:p>
            <a:pPr algn="l" rtl="0">
              <a:buNone/>
            </a:pPr>
            <a:r>
              <a:rPr lang="en-US" dirty="0" smtClean="0"/>
              <a:t>The most common type of ovarian germ cell tumor is the </a:t>
            </a:r>
            <a:r>
              <a:rPr lang="en-US" dirty="0" err="1" smtClean="0"/>
              <a:t>teratoma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95%of </a:t>
            </a:r>
            <a:r>
              <a:rPr lang="en-US" dirty="0" err="1" smtClean="0"/>
              <a:t>teratomas</a:t>
            </a:r>
            <a:r>
              <a:rPr lang="en-US" dirty="0" smtClean="0"/>
              <a:t>, also known as </a:t>
            </a:r>
            <a:r>
              <a:rPr lang="en-US" dirty="0" err="1" smtClean="0"/>
              <a:t>dermoid</a:t>
            </a:r>
            <a:r>
              <a:rPr lang="en-US" dirty="0" smtClean="0"/>
              <a:t> cysts, are benign structures made from adult tissue types. </a:t>
            </a:r>
          </a:p>
          <a:p>
            <a:pPr algn="l" rtl="0">
              <a:buNone/>
            </a:pPr>
            <a:r>
              <a:rPr lang="en-US" dirty="0" smtClean="0"/>
              <a:t>These are usually cystic. </a:t>
            </a:r>
          </a:p>
          <a:p>
            <a:pPr algn="l" rtl="0">
              <a:buNone/>
            </a:pPr>
            <a:r>
              <a:rPr lang="en-US" dirty="0" smtClean="0"/>
              <a:t>They are derived from:</a:t>
            </a:r>
          </a:p>
          <a:p>
            <a:pPr algn="l" rtl="0">
              <a:buNone/>
            </a:pPr>
            <a:r>
              <a:rPr lang="en-US" b="1" dirty="0" smtClean="0"/>
              <a:t>ectodermal</a:t>
            </a:r>
            <a:r>
              <a:rPr lang="en-US" dirty="0" smtClean="0"/>
              <a:t> tissue such as skin, hair, and sebaceous material</a:t>
            </a:r>
          </a:p>
          <a:p>
            <a:pPr algn="l" rtl="0">
              <a:buNone/>
            </a:pPr>
            <a:r>
              <a:rPr lang="en-US" b="1" dirty="0" err="1" smtClean="0"/>
              <a:t>mesodermal</a:t>
            </a:r>
            <a:r>
              <a:rPr lang="en-US" dirty="0" smtClean="0"/>
              <a:t> tissue (bone, muscle, heart, lymph cells, and spleen)</a:t>
            </a:r>
          </a:p>
          <a:p>
            <a:pPr algn="l" rtl="0">
              <a:buNone/>
            </a:pPr>
            <a:r>
              <a:rPr lang="en-US" b="1" dirty="0" smtClean="0"/>
              <a:t>endoderma</a:t>
            </a:r>
            <a:r>
              <a:rPr lang="en-US" dirty="0" smtClean="0"/>
              <a:t>l origin (digestive tract, pancreas, liver, and </a:t>
            </a:r>
            <a:r>
              <a:rPr lang="en-US" dirty="0" smtClean="0">
                <a:solidFill>
                  <a:srgbClr val="FF0000"/>
                </a:solidFill>
              </a:rPr>
              <a:t>thyroid</a:t>
            </a:r>
            <a:r>
              <a:rPr lang="en-US" dirty="0" smtClean="0"/>
              <a:t>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357849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Approximately </a:t>
            </a:r>
            <a:r>
              <a:rPr lang="en-US" dirty="0" smtClean="0">
                <a:solidFill>
                  <a:srgbClr val="002060"/>
                </a:solidFill>
              </a:rPr>
              <a:t>70%</a:t>
            </a:r>
            <a:r>
              <a:rPr lang="en-US" dirty="0" smtClean="0"/>
              <a:t> of follicular cell-derived thyroid carcinomas are associated with activating mutations of </a:t>
            </a:r>
            <a:r>
              <a:rPr lang="en-US" dirty="0" smtClean="0">
                <a:solidFill>
                  <a:srgbClr val="002060"/>
                </a:solidFill>
              </a:rPr>
              <a:t>BRAF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RAS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RET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2060"/>
                </a:solidFill>
              </a:rPr>
              <a:t>NTRK1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Also in </a:t>
            </a:r>
            <a:r>
              <a:rPr lang="en-US" dirty="0" smtClean="0">
                <a:solidFill>
                  <a:srgbClr val="002060"/>
                </a:solidFill>
              </a:rPr>
              <a:t>four out of six </a:t>
            </a:r>
            <a:r>
              <a:rPr lang="en-US" dirty="0" smtClean="0">
                <a:solidFill>
                  <a:srgbClr val="0070C0"/>
                </a:solidFill>
              </a:rPr>
              <a:t>malignant</a:t>
            </a:r>
            <a:r>
              <a:rPr lang="en-US" dirty="0" smtClean="0"/>
              <a:t>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and in </a:t>
            </a:r>
            <a:r>
              <a:rPr lang="en-US" dirty="0" smtClean="0">
                <a:solidFill>
                  <a:srgbClr val="002060"/>
                </a:solidFill>
              </a:rPr>
              <a:t>none of nine </a:t>
            </a:r>
            <a:r>
              <a:rPr lang="en-US" dirty="0" smtClean="0">
                <a:solidFill>
                  <a:srgbClr val="0070C0"/>
                </a:solidFill>
              </a:rPr>
              <a:t>benign</a:t>
            </a:r>
            <a:r>
              <a:rPr lang="en-US" dirty="0" smtClean="0"/>
              <a:t>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, BRAF mutations were observed in the Schmidt’s study.</a:t>
            </a:r>
          </a:p>
          <a:p>
            <a:pPr algn="l" rtl="0">
              <a:buNone/>
            </a:pPr>
            <a:r>
              <a:rPr lang="en-US" dirty="0" smtClean="0"/>
              <a:t>The concurrent presence of the same genetic alteration (i.e. BRAF mutations), in thyroid </a:t>
            </a:r>
            <a:r>
              <a:rPr lang="en-US" dirty="0" err="1" smtClean="0"/>
              <a:t>neoplasia</a:t>
            </a:r>
            <a:r>
              <a:rPr lang="en-US" dirty="0" smtClean="0"/>
              <a:t> and in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would be intriguing in that it may support the hypothesis of a multifocal thyroid </a:t>
            </a:r>
            <a:r>
              <a:rPr lang="en-US" dirty="0" err="1" smtClean="0"/>
              <a:t>neoplasia</a:t>
            </a:r>
            <a:r>
              <a:rPr lang="en-US" dirty="0" smtClean="0"/>
              <a:t> in two distant sites.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000768"/>
            <a:ext cx="84296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 Case Report of Thyroid Carcinoma Confined to Ovary and Concurrently</a:t>
            </a:r>
          </a:p>
          <a:p>
            <a:pPr algn="l" rtl="0"/>
            <a:r>
              <a:rPr lang="en-US" dirty="0" smtClean="0"/>
              <a:t>Occult in the Thyroid: Is Conservative Treatment Always Advised?.</a:t>
            </a:r>
            <a:r>
              <a:rPr lang="it-IT" dirty="0" smtClean="0"/>
              <a:t> Int J Endocrinol Metab. 2015;13(1):e18220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Clinical characteristics</a:t>
            </a:r>
            <a:r>
              <a:rPr lang="en-US" dirty="0" smtClean="0"/>
              <a:t>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0061"/>
            <a:ext cx="8229600" cy="29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52229"/>
            <a:ext cx="6010319" cy="49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dirty="0" smtClean="0"/>
              <a:t>Routes of metastasis for papillary-type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described in the literature are: </a:t>
            </a:r>
          </a:p>
          <a:p>
            <a:pPr marL="514350" indent="-514350" algn="l" rtl="0">
              <a:buNone/>
            </a:pPr>
            <a:r>
              <a:rPr lang="en-US" dirty="0" smtClean="0"/>
              <a:t>1)regional </a:t>
            </a:r>
            <a:r>
              <a:rPr lang="en-US" dirty="0" err="1" smtClean="0"/>
              <a:t>lymphatics</a:t>
            </a:r>
            <a:r>
              <a:rPr lang="en-US" dirty="0" smtClean="0"/>
              <a:t> to pelvic and </a:t>
            </a:r>
            <a:r>
              <a:rPr lang="en-US" dirty="0" err="1" smtClean="0"/>
              <a:t>paraaortic</a:t>
            </a:r>
            <a:r>
              <a:rPr lang="en-US" dirty="0" smtClean="0"/>
              <a:t> lymph nodes</a:t>
            </a:r>
          </a:p>
          <a:p>
            <a:pPr marL="514350" indent="-514350" algn="l" rtl="0">
              <a:buNone/>
            </a:pPr>
            <a:r>
              <a:rPr lang="en-US" dirty="0" smtClean="0"/>
              <a:t>2) direct spread to the </a:t>
            </a:r>
            <a:r>
              <a:rPr lang="en-US" dirty="0" err="1" smtClean="0"/>
              <a:t>omentum</a:t>
            </a:r>
            <a:r>
              <a:rPr lang="en-US" dirty="0" smtClean="0"/>
              <a:t> and peritoneal cavity</a:t>
            </a:r>
          </a:p>
          <a:p>
            <a:pPr marL="514350" indent="-514350" algn="l" rtl="0">
              <a:buNone/>
            </a:pPr>
            <a:r>
              <a:rPr lang="en-US" dirty="0" smtClean="0"/>
              <a:t>3) hematological dissemination to the bone, lung, liver, and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management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00595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Abdominal hysterectomy and bilateral </a:t>
            </a:r>
            <a:r>
              <a:rPr lang="en-US" dirty="0" err="1" smtClean="0"/>
              <a:t>salpingooophorectomy</a:t>
            </a:r>
            <a:r>
              <a:rPr lang="en-US" dirty="0" smtClean="0"/>
              <a:t> with </a:t>
            </a:r>
            <a:r>
              <a:rPr lang="en-US" dirty="0" err="1" smtClean="0"/>
              <a:t>omentectomy</a:t>
            </a:r>
            <a:r>
              <a:rPr lang="en-US" dirty="0" smtClean="0"/>
              <a:t> is the surgical treatment for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Unilateral </a:t>
            </a:r>
            <a:r>
              <a:rPr lang="en-US" dirty="0" err="1" smtClean="0"/>
              <a:t>salpingo-oophorectomy</a:t>
            </a:r>
            <a:r>
              <a:rPr lang="en-US" dirty="0" smtClean="0"/>
              <a:t> is the preferred treatment for women who require preservation of fertility. </a:t>
            </a:r>
          </a:p>
          <a:p>
            <a:pPr algn="l" rtl="0">
              <a:buNone/>
            </a:pPr>
            <a:r>
              <a:rPr lang="en-US" dirty="0" smtClean="0"/>
              <a:t>Being this tumor fairly uncommon, there is a lack of diagnostic and treatment guidelines.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86454"/>
            <a:ext cx="84296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 Case Report of Thyroid Carcinoma Confined to Ovary and Concurrently</a:t>
            </a:r>
          </a:p>
          <a:p>
            <a:pPr algn="l" rtl="0"/>
            <a:r>
              <a:rPr lang="en-US" dirty="0" smtClean="0"/>
              <a:t>Occult in the Thyroid: Is Conservative Treatment Always Advised?.</a:t>
            </a:r>
            <a:r>
              <a:rPr lang="it-IT" dirty="0" smtClean="0"/>
              <a:t> Int J Endocrinol Metab. 2015;13(1):e18220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929223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In the </a:t>
            </a:r>
            <a:r>
              <a:rPr lang="en-US" dirty="0" smtClean="0">
                <a:solidFill>
                  <a:srgbClr val="0070C0"/>
                </a:solidFill>
              </a:rPr>
              <a:t>absence of high-risk </a:t>
            </a:r>
            <a:r>
              <a:rPr lang="en-US" dirty="0" smtClean="0"/>
              <a:t>features, such as </a:t>
            </a:r>
            <a:r>
              <a:rPr lang="en-US" dirty="0" err="1" smtClean="0"/>
              <a:t>extraovarian</a:t>
            </a:r>
            <a:r>
              <a:rPr lang="en-US" dirty="0" smtClean="0"/>
              <a:t> metastases, </a:t>
            </a:r>
            <a:r>
              <a:rPr lang="en-US" dirty="0" smtClean="0">
                <a:solidFill>
                  <a:srgbClr val="0070C0"/>
                </a:solidFill>
              </a:rPr>
              <a:t>surgical resection of the ovarian tumor </a:t>
            </a:r>
            <a:r>
              <a:rPr lang="en-US" dirty="0" smtClean="0"/>
              <a:t>in the pelvis may be adequate. </a:t>
            </a:r>
          </a:p>
          <a:p>
            <a:pPr algn="l" rtl="0">
              <a:buNone/>
            </a:pPr>
            <a:r>
              <a:rPr lang="en-US" dirty="0" smtClean="0"/>
              <a:t>McGill et al suggested that total </a:t>
            </a:r>
            <a:r>
              <a:rPr lang="en-US" dirty="0" err="1" smtClean="0"/>
              <a:t>thyroidectomy</a:t>
            </a:r>
            <a:r>
              <a:rPr lang="en-US" dirty="0" smtClean="0"/>
              <a:t> and radioactive iodine ablation should be reserved for metastases or recurrent disease.</a:t>
            </a:r>
          </a:p>
          <a:p>
            <a:pPr algn="l" rtl="0">
              <a:buNone/>
            </a:pPr>
            <a:r>
              <a:rPr lang="en-US" dirty="0" smtClean="0"/>
              <a:t>On the other hand, </a:t>
            </a:r>
            <a:r>
              <a:rPr lang="en-US" dirty="0" err="1" smtClean="0"/>
              <a:t>Yassa</a:t>
            </a:r>
            <a:r>
              <a:rPr lang="en-US" dirty="0" smtClean="0"/>
              <a:t> et al proposed a risk stratification of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where patients with tumors measuring </a:t>
            </a:r>
            <a:r>
              <a:rPr lang="en-US" dirty="0" smtClean="0">
                <a:solidFill>
                  <a:srgbClr val="7030A0"/>
                </a:solidFill>
              </a:rPr>
              <a:t>over 2 cm</a:t>
            </a:r>
            <a:r>
              <a:rPr lang="en-US" dirty="0" smtClean="0"/>
              <a:t>, disease </a:t>
            </a:r>
            <a:r>
              <a:rPr lang="en-US" dirty="0" smtClean="0">
                <a:solidFill>
                  <a:srgbClr val="7030A0"/>
                </a:solidFill>
              </a:rPr>
              <a:t>outside the ovary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7030A0"/>
                </a:solidFill>
              </a:rPr>
              <a:t>aggressive histological features </a:t>
            </a:r>
            <a:r>
              <a:rPr lang="en-US" dirty="0" smtClean="0"/>
              <a:t>should be considered for a </a:t>
            </a:r>
            <a:r>
              <a:rPr lang="en-US" dirty="0" err="1" smtClean="0">
                <a:solidFill>
                  <a:srgbClr val="7030A0"/>
                </a:solidFill>
              </a:rPr>
              <a:t>thyroidectomy</a:t>
            </a:r>
            <a:r>
              <a:rPr lang="en-US" dirty="0" smtClean="0">
                <a:solidFill>
                  <a:srgbClr val="7030A0"/>
                </a:solidFill>
              </a:rPr>
              <a:t> and eventually 131I ablation therapy. 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857892"/>
            <a:ext cx="81439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Coexistence of Malignant Struma </a:t>
            </a:r>
            <a:r>
              <a:rPr lang="en-US" b="1" dirty="0" err="1" smtClean="0"/>
              <a:t>Ovarii</a:t>
            </a:r>
            <a:r>
              <a:rPr lang="en-US" b="1" dirty="0" smtClean="0"/>
              <a:t> and Cervical</a:t>
            </a:r>
          </a:p>
          <a:p>
            <a:pPr algn="l" rtl="0"/>
            <a:r>
              <a:rPr lang="en-US" b="1" dirty="0" smtClean="0"/>
              <a:t>Papillary Thyroid </a:t>
            </a:r>
            <a:r>
              <a:rPr lang="en-US" b="1" dirty="0" err="1" smtClean="0"/>
              <a:t>Carcinoma.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December 2013, 98(12):4599–4605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err="1" smtClean="0"/>
              <a:t>Janszen</a:t>
            </a:r>
            <a:r>
              <a:rPr lang="en-US" dirty="0" smtClean="0"/>
              <a:t> et al recommended that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measuring </a:t>
            </a:r>
            <a:r>
              <a:rPr lang="en-US" dirty="0" smtClean="0">
                <a:solidFill>
                  <a:srgbClr val="00B050"/>
                </a:solidFill>
              </a:rPr>
              <a:t>1 cm or larger </a:t>
            </a:r>
            <a:r>
              <a:rPr lang="en-US" dirty="0" smtClean="0"/>
              <a:t>should be treated with </a:t>
            </a:r>
            <a:r>
              <a:rPr lang="en-US" dirty="0" err="1" smtClean="0">
                <a:solidFill>
                  <a:srgbClr val="00B050"/>
                </a:solidFill>
              </a:rPr>
              <a:t>thyroidectomy</a:t>
            </a:r>
            <a:r>
              <a:rPr lang="en-US" dirty="0" smtClean="0"/>
              <a:t> followed by </a:t>
            </a:r>
            <a:r>
              <a:rPr lang="en-US" dirty="0" smtClean="0">
                <a:solidFill>
                  <a:srgbClr val="00B050"/>
                </a:solidFill>
              </a:rPr>
              <a:t>131I ablation </a:t>
            </a:r>
            <a:r>
              <a:rPr lang="en-US" dirty="0" smtClean="0"/>
              <a:t>therapy.</a:t>
            </a:r>
          </a:p>
          <a:p>
            <a:pPr algn="l" rtl="0">
              <a:buNone/>
            </a:pPr>
            <a:r>
              <a:rPr lang="en-US" dirty="0" smtClean="0"/>
              <a:t>We propose that all individuals with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should undergo cervical thyroid imaging, given the propensity for </a:t>
            </a:r>
            <a:r>
              <a:rPr lang="en-US" dirty="0" err="1" smtClean="0"/>
              <a:t>multifocality</a:t>
            </a:r>
            <a:r>
              <a:rPr lang="en-US" dirty="0" smtClean="0"/>
              <a:t> with PTC. </a:t>
            </a:r>
          </a:p>
          <a:p>
            <a:pPr algn="l" rtl="0">
              <a:buNone/>
            </a:pPr>
            <a:r>
              <a:rPr lang="en-US" dirty="0" smtClean="0"/>
              <a:t>Cervical thyroid nodules, including </a:t>
            </a:r>
            <a:r>
              <a:rPr lang="en-US" dirty="0" err="1" smtClean="0"/>
              <a:t>micronodules</a:t>
            </a:r>
            <a:r>
              <a:rPr lang="en-US" dirty="0" smtClean="0"/>
              <a:t>, can be further investigated with fine-needle aspiration cytology, and </a:t>
            </a:r>
            <a:r>
              <a:rPr lang="en-US" dirty="0" err="1" smtClean="0"/>
              <a:t>thyroidectomy</a:t>
            </a:r>
            <a:r>
              <a:rPr lang="en-US" dirty="0" smtClean="0"/>
              <a:t> can be performed if malignancy is suspected.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4929222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According to another study, patients who underwent total </a:t>
            </a:r>
            <a:r>
              <a:rPr lang="en-US" dirty="0" err="1" smtClean="0"/>
              <a:t>thyroidectomy</a:t>
            </a:r>
            <a:r>
              <a:rPr lang="en-US" dirty="0" smtClean="0"/>
              <a:t> and radio ablation after pelvic surgery were free of recurrence even after 36 years.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recurrence rate of 50% was associated with the conservative treatment of patients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delayed appearance of distant metastasis has been described three years after the treatment in patients with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who underwent pelvic surgery alone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 not negligible fraction (6%) of patients with longer follow up, developed distant metastases after one, three and seven years.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15016"/>
            <a:ext cx="84296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 Case Report of Thyroid Carcinoma Confined to Ovary and Concurrently</a:t>
            </a:r>
          </a:p>
          <a:p>
            <a:pPr algn="l" rtl="0"/>
            <a:r>
              <a:rPr lang="en-US" dirty="0" smtClean="0"/>
              <a:t>Occult in the Thyroid: Is Conservative Treatment Always Advised?.</a:t>
            </a:r>
            <a:r>
              <a:rPr lang="it-IT" dirty="0" smtClean="0"/>
              <a:t> Int J Endocrinol Metab. 2015;13(1):e18220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Two-thirds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metastasis</a:t>
            </a:r>
            <a:r>
              <a:rPr lang="en-US" dirty="0" smtClean="0"/>
              <a:t> occurred at the time of disease </a:t>
            </a:r>
            <a:r>
              <a:rPr lang="en-US" dirty="0" smtClean="0">
                <a:solidFill>
                  <a:srgbClr val="0070C0"/>
                </a:solidFill>
              </a:rPr>
              <a:t>recurrence,</a:t>
            </a:r>
            <a:r>
              <a:rPr lang="en-US" dirty="0" smtClean="0"/>
              <a:t> rather than at first presentation</a:t>
            </a:r>
          </a:p>
          <a:p>
            <a:pPr algn="l" rtl="0"/>
            <a:r>
              <a:rPr lang="en-US" dirty="0" smtClean="0"/>
              <a:t>In this clinical case, an occult papillary </a:t>
            </a:r>
            <a:r>
              <a:rPr lang="en-US" dirty="0" err="1" smtClean="0"/>
              <a:t>microcarcinoma</a:t>
            </a:r>
            <a:r>
              <a:rPr lang="en-US" dirty="0" smtClean="0"/>
              <a:t> concomitant to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has been described.</a:t>
            </a:r>
          </a:p>
          <a:p>
            <a:pPr algn="l" rtl="0"/>
            <a:r>
              <a:rPr lang="en-US" dirty="0" smtClean="0"/>
              <a:t>High prevalence of occult thyroid papillary </a:t>
            </a:r>
            <a:r>
              <a:rPr lang="en-US" dirty="0" err="1" smtClean="0"/>
              <a:t>microcarcinoma</a:t>
            </a:r>
            <a:r>
              <a:rPr lang="en-US" dirty="0" smtClean="0"/>
              <a:t> has been described in </a:t>
            </a:r>
            <a:r>
              <a:rPr lang="en-US" dirty="0" err="1" smtClean="0"/>
              <a:t>autoptic</a:t>
            </a:r>
            <a:r>
              <a:rPr lang="en-US" dirty="0" smtClean="0"/>
              <a:t> studies (36%) and/ or following surgery for benign conditions (2-24%).</a:t>
            </a:r>
          </a:p>
          <a:p>
            <a:pPr algn="l" rtl="0"/>
            <a:r>
              <a:rPr lang="en-US" dirty="0" smtClean="0"/>
              <a:t>some of these </a:t>
            </a:r>
            <a:r>
              <a:rPr lang="en-US" dirty="0" err="1" smtClean="0"/>
              <a:t>microcarcinomas</a:t>
            </a:r>
            <a:r>
              <a:rPr lang="en-US" dirty="0" smtClean="0"/>
              <a:t> may represent more aggressive varieties of disseminated tumor cells (DTCs).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some </a:t>
            </a:r>
            <a:r>
              <a:rPr lang="en-US" dirty="0"/>
              <a:t>authors </a:t>
            </a:r>
            <a:r>
              <a:rPr lang="en-US" dirty="0" smtClean="0"/>
              <a:t>recommend </a:t>
            </a:r>
            <a:r>
              <a:rPr lang="en-US" dirty="0" err="1" smtClean="0"/>
              <a:t>thyroidectomy</a:t>
            </a:r>
            <a:r>
              <a:rPr lang="en-US" dirty="0" smtClean="0"/>
              <a:t> </a:t>
            </a:r>
            <a:r>
              <a:rPr lang="en-US" dirty="0"/>
              <a:t>and 131I radio ablation to </a:t>
            </a:r>
            <a:r>
              <a:rPr lang="en-US" dirty="0" smtClean="0"/>
              <a:t>reduce local </a:t>
            </a:r>
            <a:r>
              <a:rPr lang="en-US" dirty="0"/>
              <a:t>and distant recurrence, which display rates </a:t>
            </a:r>
            <a:r>
              <a:rPr lang="en-US" dirty="0" smtClean="0"/>
              <a:t>as high </a:t>
            </a:r>
            <a:r>
              <a:rPr lang="en-US" dirty="0"/>
              <a:t>as </a:t>
            </a:r>
            <a:r>
              <a:rPr lang="en-US" dirty="0">
                <a:solidFill>
                  <a:srgbClr val="0070C0"/>
                </a:solidFill>
              </a:rPr>
              <a:t>16-35</a:t>
            </a:r>
            <a:r>
              <a:rPr lang="en-US" dirty="0" smtClean="0">
                <a:solidFill>
                  <a:srgbClr val="0070C0"/>
                </a:solidFill>
              </a:rPr>
              <a:t>%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De </a:t>
            </a:r>
            <a:r>
              <a:rPr lang="en-US" dirty="0"/>
              <a:t>Simone et al reported that </a:t>
            </a:r>
            <a:r>
              <a:rPr lang="en-US" dirty="0" smtClean="0">
                <a:solidFill>
                  <a:srgbClr val="0070C0"/>
                </a:solidFill>
              </a:rPr>
              <a:t>none of </a:t>
            </a:r>
            <a:r>
              <a:rPr lang="en-US" dirty="0">
                <a:solidFill>
                  <a:srgbClr val="0070C0"/>
                </a:solidFill>
              </a:rPr>
              <a:t>six </a:t>
            </a:r>
            <a:r>
              <a:rPr lang="en-US" dirty="0"/>
              <a:t>patients who received adjuvant therapy </a:t>
            </a:r>
            <a:r>
              <a:rPr lang="en-US" dirty="0" smtClean="0"/>
              <a:t>with </a:t>
            </a:r>
            <a:r>
              <a:rPr lang="en-US" dirty="0" err="1" smtClean="0"/>
              <a:t>thyroidectomy</a:t>
            </a:r>
            <a:r>
              <a:rPr lang="en-US" dirty="0" smtClean="0"/>
              <a:t> </a:t>
            </a:r>
            <a:r>
              <a:rPr lang="en-US" dirty="0"/>
              <a:t>and RAI after surgical resection of </a:t>
            </a:r>
            <a:r>
              <a:rPr lang="en-US" dirty="0" smtClean="0"/>
              <a:t>a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/>
              <a:t>ovarii</a:t>
            </a:r>
            <a:r>
              <a:rPr lang="en-US" dirty="0"/>
              <a:t> suffered recurrence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By </a:t>
            </a:r>
            <a:r>
              <a:rPr lang="en-US" dirty="0"/>
              <a:t>contrast, in </a:t>
            </a:r>
            <a:r>
              <a:rPr lang="en-US" dirty="0" smtClean="0">
                <a:solidFill>
                  <a:srgbClr val="0070C0"/>
                </a:solidFill>
              </a:rPr>
              <a:t>42</a:t>
            </a:r>
            <a:r>
              <a:rPr lang="en-US" dirty="0" smtClean="0"/>
              <a:t> patients </a:t>
            </a:r>
            <a:r>
              <a:rPr lang="en-US" dirty="0"/>
              <a:t>who were treated only surgically, without </a:t>
            </a:r>
            <a:r>
              <a:rPr lang="en-US" dirty="0" smtClean="0"/>
              <a:t>any further </a:t>
            </a:r>
            <a:r>
              <a:rPr lang="en-US" dirty="0"/>
              <a:t>adjuvant therapy, Jean et al found that </a:t>
            </a:r>
            <a:r>
              <a:rPr lang="en-US" dirty="0" smtClean="0">
                <a:solidFill>
                  <a:srgbClr val="0070C0"/>
                </a:solidFill>
              </a:rPr>
              <a:t>nine (21</a:t>
            </a:r>
            <a:r>
              <a:rPr lang="en-US" dirty="0">
                <a:solidFill>
                  <a:srgbClr val="0070C0"/>
                </a:solidFill>
              </a:rPr>
              <a:t>%) </a:t>
            </a:r>
            <a:r>
              <a:rPr lang="en-US" dirty="0"/>
              <a:t>suffered recurrence</a:t>
            </a:r>
            <a:r>
              <a:rPr lang="en-US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19" y="6143644"/>
            <a:ext cx="8358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Papillary thyroid cancer in a </a:t>
            </a:r>
            <a:r>
              <a:rPr lang="en-US" b="1" dirty="0" err="1" smtClean="0"/>
              <a:t>struma</a:t>
            </a:r>
            <a:r>
              <a:rPr lang="en-US" b="1" dirty="0" smtClean="0"/>
              <a:t> </a:t>
            </a:r>
            <a:r>
              <a:rPr lang="en-US" b="1" dirty="0" err="1" smtClean="0"/>
              <a:t>ovarii</a:t>
            </a:r>
            <a:r>
              <a:rPr lang="en-US" b="1" dirty="0" smtClean="0"/>
              <a:t>:</a:t>
            </a:r>
          </a:p>
          <a:p>
            <a:pPr algn="l" rtl="0"/>
            <a:r>
              <a:rPr lang="en-US" b="1" dirty="0" smtClean="0"/>
              <a:t>a report of a rare case.</a:t>
            </a:r>
            <a:r>
              <a:rPr lang="en-US" i="1" dirty="0" smtClean="0"/>
              <a:t> HORMONES 2015, 14(1):154-159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Thyroid tissue can be found in </a:t>
            </a:r>
            <a:r>
              <a:rPr lang="en-US" dirty="0" smtClean="0">
                <a:solidFill>
                  <a:srgbClr val="00B0F0"/>
                </a:solidFill>
              </a:rPr>
              <a:t>5–15%</a:t>
            </a:r>
            <a:r>
              <a:rPr lang="en-US" dirty="0" smtClean="0"/>
              <a:t> of these masses on </a:t>
            </a:r>
            <a:r>
              <a:rPr lang="en-US" dirty="0" err="1" smtClean="0"/>
              <a:t>histopathological</a:t>
            </a:r>
            <a:r>
              <a:rPr lang="en-US" dirty="0" smtClean="0"/>
              <a:t> examination. </a:t>
            </a:r>
          </a:p>
          <a:p>
            <a:pPr algn="l" rtl="0">
              <a:buNone/>
            </a:pP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: rare ovarian tumors that are composed entirely or predominantly (</a:t>
            </a:r>
            <a:r>
              <a:rPr lang="en-US" dirty="0" smtClean="0">
                <a:solidFill>
                  <a:srgbClr val="00B0F0"/>
                </a:solidFill>
              </a:rPr>
              <a:t>50%</a:t>
            </a:r>
            <a:r>
              <a:rPr lang="en-US" dirty="0" smtClean="0"/>
              <a:t>) of thyroid tissue.</a:t>
            </a:r>
          </a:p>
          <a:p>
            <a:pPr algn="l" rtl="0">
              <a:buNone/>
            </a:pPr>
            <a:r>
              <a:rPr lang="en-US" dirty="0" smtClean="0"/>
              <a:t>The most common clinical presentation of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: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pelvic mass 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lower abdominal pain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abnormal vaginal bleeding or menstrual irregularities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err="1" smtClean="0"/>
              <a:t>ascites</a:t>
            </a:r>
            <a:endParaRPr lang="en-US" dirty="0" smtClean="0"/>
          </a:p>
          <a:p>
            <a:pPr algn="l" rtl="0">
              <a:buClr>
                <a:srgbClr val="00B0F0"/>
              </a:buClr>
              <a:buFont typeface="Wingdings" pitchFamily="2" charset="2"/>
              <a:buChar char="Ø"/>
            </a:pPr>
            <a:r>
              <a:rPr lang="en-US" dirty="0" smtClean="0"/>
              <a:t>often unexpectedly diagnosed during abdominal/pelvic ultrasound or surgery</a:t>
            </a:r>
            <a:endParaRPr lang="fa-IR" dirty="0" smtClean="0"/>
          </a:p>
          <a:p>
            <a:pPr algn="l" rtl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err="1"/>
              <a:t>Makani</a:t>
            </a:r>
            <a:r>
              <a:rPr lang="en-US" dirty="0"/>
              <a:t> et al. reviewed all reported cases till 2004, a </a:t>
            </a:r>
            <a:r>
              <a:rPr lang="en-US" dirty="0" smtClean="0"/>
              <a:t>total of </a:t>
            </a:r>
            <a:r>
              <a:rPr lang="en-US" dirty="0"/>
              <a:t>39 cases.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They </a:t>
            </a:r>
            <a:r>
              <a:rPr lang="en-US" dirty="0"/>
              <a:t>found metastasis in nine cases (23%) </a:t>
            </a:r>
            <a:r>
              <a:rPr lang="en-US" dirty="0" smtClean="0"/>
              <a:t>and recurrence </a:t>
            </a:r>
            <a:r>
              <a:rPr lang="en-US" dirty="0"/>
              <a:t>in six cases (15%).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average time to </a:t>
            </a:r>
            <a:r>
              <a:rPr lang="en-US" dirty="0" smtClean="0"/>
              <a:t>detection of </a:t>
            </a:r>
            <a:r>
              <a:rPr lang="en-US" dirty="0"/>
              <a:t>recurrence was </a:t>
            </a:r>
            <a:r>
              <a:rPr lang="en-US" dirty="0">
                <a:solidFill>
                  <a:srgbClr val="7030A0"/>
                </a:solidFill>
              </a:rPr>
              <a:t>four </a:t>
            </a:r>
            <a:r>
              <a:rPr lang="en-US" dirty="0" smtClean="0">
                <a:solidFill>
                  <a:srgbClr val="7030A0"/>
                </a:solidFill>
              </a:rPr>
              <a:t>years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They </a:t>
            </a:r>
            <a:r>
              <a:rPr lang="en-US" dirty="0"/>
              <a:t>recommend </a:t>
            </a:r>
            <a:r>
              <a:rPr lang="en-US" dirty="0" smtClean="0"/>
              <a:t>follow-up with </a:t>
            </a:r>
            <a:r>
              <a:rPr lang="en-US" dirty="0"/>
              <a:t>surveillance of </a:t>
            </a:r>
            <a:r>
              <a:rPr lang="en-US" dirty="0" err="1"/>
              <a:t>thyroglobulin</a:t>
            </a:r>
            <a:r>
              <a:rPr lang="en-US" dirty="0"/>
              <a:t> levels for </a:t>
            </a:r>
            <a:r>
              <a:rPr lang="en-US" dirty="0">
                <a:solidFill>
                  <a:srgbClr val="7030A0"/>
                </a:solidFill>
              </a:rPr>
              <a:t>at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least 10 years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i="1" dirty="0" smtClean="0"/>
              <a:t>For </a:t>
            </a:r>
            <a:r>
              <a:rPr lang="en-US" i="1" dirty="0"/>
              <a:t>detecting recurrence, serum </a:t>
            </a:r>
            <a:r>
              <a:rPr lang="en-US" i="1" dirty="0" err="1" smtClean="0"/>
              <a:t>thyroglobulin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dirty="0"/>
              <a:t>serial 131I diagnostic whole body scanning is suggested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929330"/>
            <a:ext cx="80724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Papillary thyroid cancer in a </a:t>
            </a:r>
            <a:r>
              <a:rPr lang="en-US" b="1" dirty="0" err="1" smtClean="0"/>
              <a:t>struma</a:t>
            </a:r>
            <a:r>
              <a:rPr lang="en-US" b="1" dirty="0" smtClean="0"/>
              <a:t> </a:t>
            </a:r>
            <a:r>
              <a:rPr lang="en-US" b="1" dirty="0" err="1" smtClean="0"/>
              <a:t>ovarii</a:t>
            </a:r>
            <a:r>
              <a:rPr lang="en-US" b="1" dirty="0" smtClean="0"/>
              <a:t>:</a:t>
            </a:r>
          </a:p>
          <a:p>
            <a:pPr algn="l" rtl="0"/>
            <a:r>
              <a:rPr lang="en-US" b="1" dirty="0" smtClean="0"/>
              <a:t>a report of a rare case.</a:t>
            </a:r>
            <a:r>
              <a:rPr lang="en-US" i="1" dirty="0" smtClean="0"/>
              <a:t> HORMONES 2015, 14(1):154-159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The prognosis of thyroid-type carcinoma arising in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is difficult to estimate due to its rarity and the absence of consensus in treatment.</a:t>
            </a:r>
          </a:p>
          <a:p>
            <a:pPr algn="l" rtl="0">
              <a:buNone/>
            </a:pPr>
            <a:r>
              <a:rPr lang="en-US" dirty="0" smtClean="0"/>
              <a:t>Fairly good prognosis characterizes these patients: survival rate of patients in follow-up at 5, 10 and 25 years is 92%, 85% and 79%, respectively. </a:t>
            </a:r>
          </a:p>
          <a:p>
            <a:pPr algn="l" rtl="0">
              <a:buNone/>
            </a:pPr>
            <a:r>
              <a:rPr lang="en-US" dirty="0" smtClean="0"/>
              <a:t>Roth et al. reviewed the literature and revealed </a:t>
            </a:r>
            <a:r>
              <a:rPr lang="en-US" dirty="0" smtClean="0">
                <a:solidFill>
                  <a:srgbClr val="00B050"/>
                </a:solidFill>
              </a:rPr>
              <a:t>14%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B050"/>
                </a:solidFill>
              </a:rPr>
              <a:t>typical follicular</a:t>
            </a:r>
            <a:r>
              <a:rPr lang="en-US" dirty="0" smtClean="0"/>
              <a:t> carcinoma, </a:t>
            </a:r>
            <a:r>
              <a:rPr lang="en-US" dirty="0" smtClean="0">
                <a:solidFill>
                  <a:srgbClr val="00B050"/>
                </a:solidFill>
              </a:rPr>
              <a:t>7%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B050"/>
                </a:solidFill>
              </a:rPr>
              <a:t>papillary carcinoma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100%</a:t>
            </a:r>
            <a:r>
              <a:rPr lang="en-US" dirty="0" smtClean="0"/>
              <a:t> with undifferentiated (</a:t>
            </a:r>
            <a:r>
              <a:rPr lang="en-US" dirty="0" err="1" smtClean="0">
                <a:solidFill>
                  <a:srgbClr val="00B050"/>
                </a:solidFill>
              </a:rPr>
              <a:t>anaplastic</a:t>
            </a:r>
            <a:r>
              <a:rPr lang="en-US" dirty="0" smtClean="0"/>
              <a:t>) carcinoma died of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 smtClean="0"/>
              <a:t>Robboy</a:t>
            </a:r>
            <a:r>
              <a:rPr lang="en-US" dirty="0" smtClean="0"/>
              <a:t> et al. reviewed </a:t>
            </a:r>
            <a:r>
              <a:rPr lang="en-US" dirty="0" smtClean="0">
                <a:solidFill>
                  <a:srgbClr val="0070C0"/>
                </a:solidFill>
              </a:rPr>
              <a:t>88</a:t>
            </a:r>
            <a:r>
              <a:rPr lang="en-US" dirty="0" smtClean="0"/>
              <a:t> cases of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and they found that even when clinically malignant, the </a:t>
            </a:r>
            <a:r>
              <a:rPr lang="en-US" dirty="0" err="1" smtClean="0"/>
              <a:t>tumour</a:t>
            </a:r>
            <a:r>
              <a:rPr lang="en-US" dirty="0" smtClean="0"/>
              <a:t> is often associated with long survival, as evidenced by an </a:t>
            </a:r>
            <a:r>
              <a:rPr lang="en-US" dirty="0" smtClean="0">
                <a:solidFill>
                  <a:srgbClr val="0070C0"/>
                </a:solidFill>
              </a:rPr>
              <a:t>84% 25-year survival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They describe that unless obviously poorly differentiated, no single </a:t>
            </a:r>
            <a:r>
              <a:rPr lang="en-US" dirty="0" err="1" smtClean="0"/>
              <a:t>histologic</a:t>
            </a:r>
            <a:r>
              <a:rPr lang="en-US" dirty="0" smtClean="0"/>
              <a:t> or clinical feature reliably predicts which tumors will be biologically malignant </a:t>
            </a:r>
          </a:p>
          <a:p>
            <a:pPr algn="l" rtl="0"/>
            <a:r>
              <a:rPr lang="en-US" dirty="0" smtClean="0"/>
              <a:t>although </a:t>
            </a:r>
            <a:r>
              <a:rPr lang="en-US" dirty="0" smtClean="0">
                <a:solidFill>
                  <a:srgbClr val="7030A0"/>
                </a:solidFill>
              </a:rPr>
              <a:t>dense fibrous adhesions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larger </a:t>
            </a:r>
            <a:r>
              <a:rPr lang="en-US" dirty="0" err="1" smtClean="0">
                <a:solidFill>
                  <a:srgbClr val="7030A0"/>
                </a:solidFill>
              </a:rPr>
              <a:t>strumal</a:t>
            </a:r>
            <a:r>
              <a:rPr lang="en-US" dirty="0" smtClean="0">
                <a:solidFill>
                  <a:srgbClr val="7030A0"/>
                </a:solidFill>
              </a:rPr>
              <a:t> size</a:t>
            </a:r>
            <a:r>
              <a:rPr lang="en-US" dirty="0" smtClean="0"/>
              <a:t>, especially </a:t>
            </a:r>
            <a:r>
              <a:rPr lang="en-US" dirty="0" smtClean="0">
                <a:solidFill>
                  <a:srgbClr val="7030A0"/>
                </a:solidFill>
              </a:rPr>
              <a:t>over 12 cm</a:t>
            </a:r>
            <a:r>
              <a:rPr lang="en-US" dirty="0" smtClean="0"/>
              <a:t>, are suggestive of </a:t>
            </a:r>
            <a:r>
              <a:rPr lang="en-US" dirty="0" err="1" smtClean="0"/>
              <a:t>tumours</a:t>
            </a:r>
            <a:r>
              <a:rPr lang="en-US" dirty="0" smtClean="0"/>
              <a:t> that will have spread at the time of operation or are likely to recur.</a:t>
            </a:r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 conclusion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Treatment </a:t>
            </a:r>
            <a:r>
              <a:rPr lang="en-US" dirty="0"/>
              <a:t>modalities for </a:t>
            </a:r>
            <a:r>
              <a:rPr lang="en-US" dirty="0" smtClean="0"/>
              <a:t>malignancy in </a:t>
            </a:r>
            <a:r>
              <a:rPr lang="en-US" dirty="0" err="1"/>
              <a:t>struma</a:t>
            </a:r>
            <a:r>
              <a:rPr lang="en-US" dirty="0"/>
              <a:t> </a:t>
            </a:r>
            <a:r>
              <a:rPr lang="en-US" dirty="0" err="1"/>
              <a:t>ovarii</a:t>
            </a:r>
            <a:r>
              <a:rPr lang="en-US" dirty="0"/>
              <a:t> depend on the stage of the disease. </a:t>
            </a:r>
            <a:endParaRPr lang="en-US" dirty="0" smtClean="0"/>
          </a:p>
          <a:p>
            <a:pPr algn="l" rtl="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The initial </a:t>
            </a:r>
            <a:r>
              <a:rPr lang="en-US" dirty="0"/>
              <a:t>surgery options include unilateral </a:t>
            </a:r>
            <a:r>
              <a:rPr lang="en-US" dirty="0" err="1" smtClean="0"/>
              <a:t>oophorectomy</a:t>
            </a:r>
            <a:r>
              <a:rPr lang="en-US" dirty="0" smtClean="0"/>
              <a:t>; TAH-BSO </a:t>
            </a:r>
            <a:r>
              <a:rPr lang="en-US" dirty="0" err="1" smtClean="0"/>
              <a:t>orTAH</a:t>
            </a:r>
            <a:r>
              <a:rPr lang="en-US" dirty="0" smtClean="0"/>
              <a:t>-BSO </a:t>
            </a:r>
            <a:r>
              <a:rPr lang="en-US" dirty="0" err="1" smtClean="0"/>
              <a:t>withomentectomy</a:t>
            </a:r>
            <a:r>
              <a:rPr lang="en-US" dirty="0" smtClean="0"/>
              <a:t> </a:t>
            </a:r>
            <a:r>
              <a:rPr lang="en-US" dirty="0"/>
              <a:t>and lymph node sampling. </a:t>
            </a:r>
            <a:endParaRPr lang="en-US" dirty="0" smtClean="0"/>
          </a:p>
          <a:p>
            <a:pPr algn="l" rtl="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adjuvant </a:t>
            </a:r>
            <a:r>
              <a:rPr lang="en-US" dirty="0" smtClean="0"/>
              <a:t>treatment options </a:t>
            </a:r>
            <a:r>
              <a:rPr lang="en-US" dirty="0"/>
              <a:t>include </a:t>
            </a:r>
            <a:r>
              <a:rPr lang="en-US" dirty="0" err="1"/>
              <a:t>thyroxine</a:t>
            </a:r>
            <a:r>
              <a:rPr lang="en-US" dirty="0"/>
              <a:t>, near-total </a:t>
            </a:r>
            <a:r>
              <a:rPr lang="en-US" dirty="0" err="1" smtClean="0"/>
              <a:t>thyroidectomy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radioactive iodine ablation or no adjuvant </a:t>
            </a:r>
            <a:r>
              <a:rPr lang="en-US" dirty="0" smtClean="0"/>
              <a:t>treatment. </a:t>
            </a:r>
          </a:p>
          <a:p>
            <a:pPr algn="l" rtl="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Multidisciplinary approach with </a:t>
            </a:r>
            <a:r>
              <a:rPr lang="en-US" dirty="0" err="1" smtClean="0"/>
              <a:t>gynaecological</a:t>
            </a:r>
            <a:r>
              <a:rPr lang="en-US" dirty="0" smtClean="0"/>
              <a:t> oncology, endocrinology and otolaryngology is the key to creating the best treatment modality for each patient with this rare disease entity. </a:t>
            </a:r>
          </a:p>
          <a:p>
            <a:pPr algn="l" rtl="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 smtClean="0"/>
              <a:t>Given the </a:t>
            </a:r>
            <a:r>
              <a:rPr lang="en-US" dirty="0" err="1" smtClean="0"/>
              <a:t>favourable</a:t>
            </a:r>
            <a:r>
              <a:rPr lang="en-US" dirty="0" smtClean="0"/>
              <a:t> prognosis typically associated with this disease even in cases with recurrence, the importance of close follow-up and surveillance cannot be </a:t>
            </a:r>
            <a:r>
              <a:rPr lang="en-US" dirty="0" err="1" smtClean="0"/>
              <a:t>overemphasised</a:t>
            </a:r>
            <a:r>
              <a:rPr lang="en-US" dirty="0" smtClean="0"/>
              <a:t>.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of the literature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21484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A total of 59 cases of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average age at diagnosis was 44.3. </a:t>
            </a:r>
          </a:p>
          <a:p>
            <a:pPr algn="l" rtl="0">
              <a:buNone/>
            </a:pPr>
            <a:r>
              <a:rPr lang="en-US" dirty="0" smtClean="0"/>
              <a:t>The three most common presenting symptoms were abdominal or pelvic mass ,</a:t>
            </a:r>
            <a:r>
              <a:rPr lang="en-US" i="1" dirty="0" smtClean="0"/>
              <a:t>abdominal or pelvic pain, and menstrual irregularity. </a:t>
            </a:r>
          </a:p>
          <a:p>
            <a:pPr algn="l" rtl="0">
              <a:buNone/>
            </a:pPr>
            <a:r>
              <a:rPr lang="en-US" i="1" dirty="0" smtClean="0"/>
              <a:t>Known </a:t>
            </a:r>
            <a:r>
              <a:rPr lang="en-US" i="1" dirty="0" smtClean="0">
                <a:solidFill>
                  <a:srgbClr val="00B050"/>
                </a:solidFill>
              </a:rPr>
              <a:t>recurrence </a:t>
            </a:r>
            <a:r>
              <a:rPr lang="en-US" i="1" dirty="0" smtClean="0"/>
              <a:t>was </a:t>
            </a:r>
            <a:r>
              <a:rPr lang="en-US" dirty="0" smtClean="0"/>
              <a:t>recorded in </a:t>
            </a:r>
            <a:r>
              <a:rPr lang="en-US" dirty="0" smtClean="0">
                <a:solidFill>
                  <a:srgbClr val="00B050"/>
                </a:solidFill>
              </a:rPr>
              <a:t>22%</a:t>
            </a:r>
            <a:r>
              <a:rPr lang="en-US" dirty="0" smtClean="0"/>
              <a:t> of patients, and </a:t>
            </a:r>
            <a:r>
              <a:rPr lang="en-US" dirty="0" smtClean="0">
                <a:solidFill>
                  <a:srgbClr val="00B050"/>
                </a:solidFill>
              </a:rPr>
              <a:t>metastasis</a:t>
            </a:r>
            <a:r>
              <a:rPr lang="en-US" dirty="0" smtClean="0"/>
              <a:t> was diagnosed in </a:t>
            </a:r>
            <a:r>
              <a:rPr lang="da-DK" dirty="0" smtClean="0">
                <a:solidFill>
                  <a:srgbClr val="00B050"/>
                </a:solidFill>
              </a:rPr>
              <a:t>27% </a:t>
            </a:r>
            <a:r>
              <a:rPr lang="da-DK" dirty="0" smtClean="0"/>
              <a:t>of patients ( </a:t>
            </a:r>
            <a:r>
              <a:rPr lang="da-DK" i="1" dirty="0" smtClean="0"/>
              <a:t>n=16) </a:t>
            </a:r>
          </a:p>
          <a:p>
            <a:pPr algn="l" rtl="0">
              <a:buNone/>
            </a:pP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5016"/>
            <a:ext cx="7072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Papillary thyroid cancer arising in </a:t>
            </a:r>
            <a:r>
              <a:rPr lang="en-US" b="1" dirty="0" err="1" smtClean="0"/>
              <a:t>struma</a:t>
            </a:r>
            <a:r>
              <a:rPr lang="en-US" b="1" dirty="0" smtClean="0"/>
              <a:t> </a:t>
            </a:r>
            <a:r>
              <a:rPr lang="en-US" b="1" dirty="0" err="1" smtClean="0"/>
              <a:t>ovarii</a:t>
            </a:r>
            <a:r>
              <a:rPr lang="en-US" b="1" dirty="0" smtClean="0"/>
              <a:t>.</a:t>
            </a:r>
            <a:r>
              <a:rPr lang="en-US" i="1" dirty="0" smtClean="0"/>
              <a:t> Journal of Obstetrics and </a:t>
            </a:r>
            <a:r>
              <a:rPr lang="en-US" i="1" dirty="0" err="1" smtClean="0"/>
              <a:t>Gynaecology</a:t>
            </a:r>
            <a:r>
              <a:rPr lang="en-US" i="1" dirty="0" smtClean="0"/>
              <a:t>, April </a:t>
            </a:r>
            <a:r>
              <a:rPr lang="en-US" i="1" dirty="0" smtClean="0">
                <a:solidFill>
                  <a:srgbClr val="00B050"/>
                </a:solidFill>
              </a:rPr>
              <a:t>2012</a:t>
            </a:r>
            <a:r>
              <a:rPr lang="en-US" i="1" dirty="0" smtClean="0"/>
              <a:t>; 32: 222–226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23900" y="-490603"/>
            <a:ext cx="6418423" cy="77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A total of 36% of patients were treated with some form of adjuvant therapy ( </a:t>
            </a:r>
            <a:r>
              <a:rPr lang="en-US" i="1" dirty="0" smtClean="0"/>
              <a:t>n=21)</a:t>
            </a:r>
            <a:endParaRPr lang="fa-IR" dirty="0" smtClean="0"/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nine of these cases received adjuvant therapy only after recurrence was evident. 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Nine patients had recurrence diagnosed when metastasis was discovered; only seven patients had distant metastasis or </a:t>
            </a:r>
            <a:r>
              <a:rPr lang="en-US" dirty="0" err="1" smtClean="0"/>
              <a:t>intraperitoneal</a:t>
            </a:r>
            <a:r>
              <a:rPr lang="en-US" dirty="0" smtClean="0"/>
              <a:t> spread at the time of initial diagnosis. 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Of the 12 patients treated immediately postoperatively with adjuvant chemotherapy, radiation and/or ablative I-131 therapy, one had recurrence). 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This patient received postoperative fluorouracil only (</a:t>
            </a:r>
            <a:r>
              <a:rPr lang="en-US" dirty="0" err="1" smtClean="0"/>
              <a:t>Tokuda</a:t>
            </a:r>
            <a:r>
              <a:rPr lang="en-US" dirty="0" smtClean="0"/>
              <a:t> et al. 1993).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One patient had a high disease burden at the initial diagnosis, and no disease-free interval, although she was treated with phenylalanine, </a:t>
            </a:r>
            <a:r>
              <a:rPr lang="en-US" dirty="0" err="1" smtClean="0"/>
              <a:t>Adriamycin</a:t>
            </a:r>
            <a:r>
              <a:rPr lang="en-US" dirty="0" smtClean="0"/>
              <a:t>, and </a:t>
            </a:r>
            <a:r>
              <a:rPr lang="en-US" dirty="0" err="1" smtClean="0"/>
              <a:t>vincristine</a:t>
            </a:r>
            <a:r>
              <a:rPr lang="en-US" dirty="0" smtClean="0"/>
              <a:t> (</a:t>
            </a:r>
            <a:r>
              <a:rPr lang="en-US" dirty="0" err="1" smtClean="0"/>
              <a:t>Pardo-Mindan</a:t>
            </a:r>
            <a:r>
              <a:rPr lang="en-US" dirty="0" smtClean="0"/>
              <a:t> and Vazquez 1983).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There  were no reported incidents of recurrence among the six patients who underwent </a:t>
            </a:r>
            <a:r>
              <a:rPr lang="en-US" dirty="0" err="1" smtClean="0"/>
              <a:t>thyroidectomy</a:t>
            </a:r>
            <a:r>
              <a:rPr lang="en-US" dirty="0" smtClean="0"/>
              <a:t> and I-131 therapy.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Average time to recurrence was </a:t>
            </a:r>
            <a:r>
              <a:rPr lang="en-US" dirty="0" smtClean="0">
                <a:solidFill>
                  <a:srgbClr val="C00000"/>
                </a:solidFill>
              </a:rPr>
              <a:t>6 years </a:t>
            </a:r>
            <a:r>
              <a:rPr lang="en-US" dirty="0" smtClean="0"/>
              <a:t>(range 4 months to 16 years).</a:t>
            </a: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77500" lnSpcReduction="20000"/>
          </a:bodyPr>
          <a:lstStyle/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When reviewed by histological subtype, there were differences noted regarding risk of recurrence and metastasis.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Of the </a:t>
            </a:r>
            <a:r>
              <a:rPr lang="en-US" b="1" dirty="0" smtClean="0"/>
              <a:t>16</a:t>
            </a:r>
            <a:r>
              <a:rPr lang="en-US" dirty="0" smtClean="0"/>
              <a:t> total cases that developed </a:t>
            </a:r>
            <a:r>
              <a:rPr lang="en-US" b="1" dirty="0" smtClean="0"/>
              <a:t>metastasis</a:t>
            </a:r>
            <a:r>
              <a:rPr lang="en-US" dirty="0" smtClean="0"/>
              <a:t>, either initially or at time of recurrence, </a:t>
            </a:r>
            <a:r>
              <a:rPr lang="en-US" dirty="0" smtClean="0">
                <a:solidFill>
                  <a:srgbClr val="C00000"/>
                </a:solidFill>
              </a:rPr>
              <a:t>7 </a:t>
            </a:r>
            <a:r>
              <a:rPr lang="en-US" dirty="0" smtClean="0"/>
              <a:t>occurred in patients with follicular histology;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smtClean="0"/>
              <a:t>in those with classical papillary thyroid carcinoma (PTC);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smtClean="0"/>
              <a:t>in those with papillary-follicular variant, and only one in a patient with mixed histology.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Of the </a:t>
            </a:r>
            <a:r>
              <a:rPr lang="en-US" b="1" dirty="0" smtClean="0"/>
              <a:t>13 </a:t>
            </a:r>
            <a:r>
              <a:rPr lang="en-US" dirty="0" smtClean="0"/>
              <a:t>total cases of </a:t>
            </a:r>
            <a:r>
              <a:rPr lang="en-US" b="1" dirty="0" smtClean="0"/>
              <a:t>recurrence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7</a:t>
            </a:r>
            <a:r>
              <a:rPr lang="en-US" dirty="0" smtClean="0"/>
              <a:t> </a:t>
            </a:r>
            <a:r>
              <a:rPr lang="en-US" dirty="0" smtClean="0"/>
              <a:t>occurred in patients with follicular histology, and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/>
              <a:t>in PTC;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smtClean="0"/>
              <a:t>in patients with the papillary-follicular variant.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Thus, within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follicular subtype</a:t>
            </a:r>
            <a:r>
              <a:rPr lang="en-US" dirty="0" smtClean="0"/>
              <a:t>, the rates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metastasis and recurrence were higher than in PTC</a:t>
            </a:r>
            <a:r>
              <a:rPr lang="en-US" dirty="0" smtClean="0"/>
              <a:t>, with both at 39%.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The rate of metastasis in PTC patients was 15% and the rate of recurrence 8%.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29600" cy="41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85778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Struma </a:t>
            </a:r>
            <a:r>
              <a:rPr lang="en-US" dirty="0" err="1" smtClean="0"/>
              <a:t>ovarii</a:t>
            </a:r>
            <a:r>
              <a:rPr lang="en-US" dirty="0" smtClean="0"/>
              <a:t> :CA 125may be raised as seen in germ cell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On radiology: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solid and cystic </a:t>
            </a:r>
            <a:r>
              <a:rPr lang="en-US" dirty="0" err="1"/>
              <a:t>teratoma</a:t>
            </a:r>
            <a:r>
              <a:rPr lang="en-US" dirty="0"/>
              <a:t>-like ovarian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shows a </a:t>
            </a:r>
            <a:r>
              <a:rPr lang="en-US" dirty="0"/>
              <a:t>well-</a:t>
            </a:r>
            <a:r>
              <a:rPr lang="en-US" dirty="0" err="1"/>
              <a:t>vascularized</a:t>
            </a:r>
            <a:r>
              <a:rPr lang="en-US" dirty="0"/>
              <a:t> solid component on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Doppler ultrasound</a:t>
            </a:r>
            <a:r>
              <a:rPr lang="en-US" dirty="0"/>
              <a:t>, 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strongly </a:t>
            </a:r>
            <a:r>
              <a:rPr lang="en-US" dirty="0"/>
              <a:t>enhancing </a:t>
            </a:r>
            <a:r>
              <a:rPr lang="en-US" dirty="0" smtClean="0"/>
              <a:t>solid component is found in a </a:t>
            </a:r>
            <a:r>
              <a:rPr lang="en-US" dirty="0" err="1" smtClean="0"/>
              <a:t>multilocular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of the ovary on computed tomography or MRI.</a:t>
            </a:r>
          </a:p>
          <a:p>
            <a:pPr algn="l" rtl="0"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14281" y="5857892"/>
            <a:ext cx="83582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 Case of Papillary Thyroid Carcinoma in Struma</a:t>
            </a:r>
          </a:p>
          <a:p>
            <a:pPr algn="l" rtl="0"/>
            <a:r>
              <a:rPr lang="en-US" b="1" dirty="0" err="1" smtClean="0"/>
              <a:t>Ovarii</a:t>
            </a:r>
            <a:r>
              <a:rPr lang="en-US" b="1" dirty="0" smtClean="0"/>
              <a:t> and Review of the Literature.</a:t>
            </a:r>
            <a:r>
              <a:rPr lang="en-US" dirty="0" smtClean="0"/>
              <a:t> Pathology Research International </a:t>
            </a:r>
            <a:r>
              <a:rPr lang="fr-FR" dirty="0" smtClean="0"/>
              <a:t>Volume 2010, </a:t>
            </a:r>
            <a:r>
              <a:rPr lang="en-US" dirty="0" smtClean="0"/>
              <a:t>doi:10.4061/2010/352476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8422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229600" cy="27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29600" cy="358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shegerf\Pictures\965YOKDJ\IMG_2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786083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0070" y="5143512"/>
            <a:ext cx="2183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Thank you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Malignant transformation </a:t>
            </a:r>
            <a:r>
              <a:rPr lang="en-US" dirty="0" smtClean="0"/>
              <a:t>of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is an even rarer occurrence and accounts for approximately </a:t>
            </a:r>
            <a:r>
              <a:rPr lang="en-US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of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. </a:t>
            </a:r>
          </a:p>
          <a:p>
            <a:pPr algn="l" rtl="0"/>
            <a:r>
              <a:rPr lang="en-US" dirty="0" smtClean="0"/>
              <a:t>In many of the malignant cases, there is only a small focus of malignant tissue. 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Metastases</a:t>
            </a:r>
            <a:r>
              <a:rPr lang="en-US" dirty="0" smtClean="0"/>
              <a:t> are found in </a:t>
            </a:r>
            <a:r>
              <a:rPr lang="en-US" dirty="0" smtClean="0">
                <a:solidFill>
                  <a:srgbClr val="0070C0"/>
                </a:solidFill>
              </a:rPr>
              <a:t>5–23% </a:t>
            </a:r>
            <a:r>
              <a:rPr lang="en-US" dirty="0" smtClean="0"/>
              <a:t>of patients with 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As in the thyroid</a:t>
            </a:r>
            <a:r>
              <a:rPr lang="en-US" dirty="0" smtClean="0">
                <a:solidFill>
                  <a:srgbClr val="7030A0"/>
                </a:solidFill>
              </a:rPr>
              <a:t>, papillary carcinoma </a:t>
            </a:r>
            <a:r>
              <a:rPr lang="en-US" dirty="0" smtClean="0"/>
              <a:t>is the most common malignant </a:t>
            </a:r>
            <a:r>
              <a:rPr lang="en-US" dirty="0" err="1" smtClean="0"/>
              <a:t>histotype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7030A0"/>
                </a:solidFill>
              </a:rPr>
              <a:t>70%</a:t>
            </a:r>
            <a:r>
              <a:rPr lang="en-US" dirty="0" smtClean="0"/>
              <a:t>, 1/3 represented by its follicular variant) arising in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; while </a:t>
            </a:r>
            <a:r>
              <a:rPr lang="en-US" dirty="0" smtClean="0">
                <a:solidFill>
                  <a:srgbClr val="0070C0"/>
                </a:solidFill>
              </a:rPr>
              <a:t>follicular carcinoma </a:t>
            </a:r>
            <a:r>
              <a:rPr lang="en-US" dirty="0" smtClean="0"/>
              <a:t>is observed in the remaining </a:t>
            </a:r>
            <a:r>
              <a:rPr lang="en-US" dirty="0" smtClean="0">
                <a:solidFill>
                  <a:srgbClr val="0070C0"/>
                </a:solidFill>
              </a:rPr>
              <a:t>30%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000659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Malignant </a:t>
            </a:r>
            <a:r>
              <a:rPr lang="en-US" dirty="0" err="1" smtClean="0"/>
              <a:t>struma</a:t>
            </a:r>
            <a:r>
              <a:rPr lang="en-US" dirty="0" smtClean="0"/>
              <a:t> </a:t>
            </a:r>
            <a:r>
              <a:rPr lang="en-US" dirty="0" err="1" smtClean="0"/>
              <a:t>ovarii</a:t>
            </a:r>
            <a:r>
              <a:rPr lang="en-US" dirty="0" smtClean="0"/>
              <a:t> generally occurs in patients in the </a:t>
            </a:r>
            <a:r>
              <a:rPr lang="en-US" dirty="0" smtClean="0">
                <a:solidFill>
                  <a:srgbClr val="0070C0"/>
                </a:solidFill>
              </a:rPr>
              <a:t>fifth and sixth decades</a:t>
            </a:r>
            <a:r>
              <a:rPr lang="en-US" dirty="0" smtClean="0"/>
              <a:t> of life ,it is </a:t>
            </a:r>
            <a:r>
              <a:rPr lang="en-US" dirty="0" smtClean="0">
                <a:solidFill>
                  <a:srgbClr val="0070C0"/>
                </a:solidFill>
              </a:rPr>
              <a:t>unilateral (94%) </a:t>
            </a:r>
            <a:r>
              <a:rPr lang="en-US" dirty="0" smtClean="0"/>
              <a:t>and more frequently involves the </a:t>
            </a:r>
            <a:r>
              <a:rPr lang="en-US" dirty="0" smtClean="0">
                <a:solidFill>
                  <a:srgbClr val="0070C0"/>
                </a:solidFill>
              </a:rPr>
              <a:t>left ovary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Functional thyroid alterations are unusual and overt hyperthyroidism is reported in 5-8% of cases.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if </a:t>
            </a:r>
            <a:r>
              <a:rPr lang="en-US" dirty="0" err="1" smtClean="0">
                <a:solidFill>
                  <a:srgbClr val="7030A0"/>
                </a:solidFill>
              </a:rPr>
              <a:t>thyrotoxicosis</a:t>
            </a:r>
            <a:r>
              <a:rPr lang="en-US" dirty="0" smtClean="0"/>
              <a:t> is present, </a:t>
            </a:r>
            <a:r>
              <a:rPr lang="en-US" dirty="0" smtClean="0">
                <a:solidFill>
                  <a:srgbClr val="7030A0"/>
                </a:solidFill>
              </a:rPr>
              <a:t>distant metastases </a:t>
            </a:r>
            <a:r>
              <a:rPr lang="en-US" dirty="0" smtClean="0"/>
              <a:t>coexist </a:t>
            </a:r>
            <a:r>
              <a:rPr lang="en-US" dirty="0" smtClean="0">
                <a:solidFill>
                  <a:srgbClr val="7030A0"/>
                </a:solidFill>
              </a:rPr>
              <a:t>in 83% </a:t>
            </a:r>
            <a:r>
              <a:rPr lang="en-US" dirty="0" smtClean="0"/>
              <a:t>of cases.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Interestingly, the majority of metastases produce T3; this could be caused either by overproduction of T3 or by the increased conversion of T4 to T3 at the peripheral level.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15016"/>
            <a:ext cx="84296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 Case Report of Thyroid Carcinoma Confined to Ovary and Concurrently</a:t>
            </a:r>
          </a:p>
          <a:p>
            <a:pPr algn="l" rtl="0"/>
            <a:r>
              <a:rPr lang="en-US" dirty="0" smtClean="0"/>
              <a:t>Occult in the Thyroid: Is Conservative Treatment Always Advised?.</a:t>
            </a:r>
            <a:r>
              <a:rPr lang="it-IT" dirty="0" smtClean="0"/>
              <a:t> Int J Endocrinol Metab. 2015;13(1):e18220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9600" cy="33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Distant metastases rates range from </a:t>
            </a:r>
            <a:r>
              <a:rPr lang="en-US" dirty="0" smtClean="0">
                <a:solidFill>
                  <a:srgbClr val="7030A0"/>
                </a:solidFill>
              </a:rPr>
              <a:t>4 to15%. </a:t>
            </a:r>
          </a:p>
          <a:p>
            <a:pPr algn="l" rtl="0">
              <a:buNone/>
            </a:pPr>
            <a:r>
              <a:rPr lang="en-US" dirty="0" smtClean="0"/>
              <a:t>The most common site of distant metastases is the </a:t>
            </a:r>
            <a:r>
              <a:rPr lang="en-US" dirty="0" smtClean="0">
                <a:solidFill>
                  <a:srgbClr val="7030A0"/>
                </a:solidFill>
              </a:rPr>
              <a:t>lung</a:t>
            </a:r>
            <a:r>
              <a:rPr lang="en-US" dirty="0" smtClean="0"/>
              <a:t>, followed by the </a:t>
            </a:r>
            <a:r>
              <a:rPr lang="en-US" dirty="0" smtClean="0">
                <a:solidFill>
                  <a:srgbClr val="7030A0"/>
                </a:solidFill>
              </a:rPr>
              <a:t>bone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Distant metastasis from papillary thyroid carcinoma </a:t>
            </a:r>
            <a:r>
              <a:rPr lang="en-US" dirty="0" smtClean="0">
                <a:solidFill>
                  <a:srgbClr val="7030A0"/>
                </a:solidFill>
              </a:rPr>
              <a:t>often</a:t>
            </a:r>
            <a:r>
              <a:rPr lang="en-US" dirty="0" smtClean="0"/>
              <a:t> occurs </a:t>
            </a:r>
            <a:r>
              <a:rPr lang="en-US" dirty="0" smtClean="0">
                <a:solidFill>
                  <a:srgbClr val="7030A0"/>
                </a:solidFill>
              </a:rPr>
              <a:t>decades after the primary tumor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1-</a:t>
            </a:r>
            <a:r>
              <a:rPr lang="en-US" dirty="0" smtClean="0"/>
              <a:t> Brain metastasis: 0.15–1.3%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2-</a:t>
            </a:r>
            <a:r>
              <a:rPr lang="en-US" dirty="0" smtClean="0"/>
              <a:t> </a:t>
            </a:r>
            <a:r>
              <a:rPr lang="en-US" dirty="0" err="1" smtClean="0"/>
              <a:t>Parapharyngeal</a:t>
            </a:r>
            <a:r>
              <a:rPr lang="en-US" dirty="0" smtClean="0"/>
              <a:t> metastasis: 0.5% of all head and neck Tumors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3-</a:t>
            </a:r>
            <a:r>
              <a:rPr lang="en-US" dirty="0" smtClean="0"/>
              <a:t> Parotid metastasis : extremely rare and is mostly detected at autopsy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4-</a:t>
            </a:r>
            <a:r>
              <a:rPr lang="en-US" dirty="0" smtClean="0"/>
              <a:t> Breast </a:t>
            </a:r>
            <a:r>
              <a:rPr lang="en-US" dirty="0" err="1" smtClean="0"/>
              <a:t>metastasis:only</a:t>
            </a:r>
            <a:r>
              <a:rPr lang="en-US" dirty="0" smtClean="0"/>
              <a:t> 11 cases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5-</a:t>
            </a:r>
            <a:r>
              <a:rPr lang="en-US" dirty="0" smtClean="0"/>
              <a:t> Liver metastasis: frequency of 0.5% (Only ten cases have been documented in the literature)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6-</a:t>
            </a:r>
            <a:r>
              <a:rPr lang="en-US" dirty="0" smtClean="0"/>
              <a:t> Renal metastasis: only 25 cases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7-</a:t>
            </a:r>
            <a:r>
              <a:rPr lang="en-US" dirty="0" smtClean="0"/>
              <a:t> Adrenal metastasis: only two cases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8-</a:t>
            </a:r>
            <a:r>
              <a:rPr lang="en-US" dirty="0" smtClean="0"/>
              <a:t> Muscle </a:t>
            </a:r>
            <a:r>
              <a:rPr lang="en-US" dirty="0" err="1" smtClean="0"/>
              <a:t>metastasis:only</a:t>
            </a:r>
            <a:r>
              <a:rPr lang="en-US" dirty="0" smtClean="0"/>
              <a:t> ten reports of DTC muscle metastases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9-</a:t>
            </a:r>
            <a:r>
              <a:rPr lang="en-US" dirty="0" smtClean="0"/>
              <a:t> Skin metastasis: typically presents as slowly growing </a:t>
            </a:r>
            <a:r>
              <a:rPr lang="en-US" dirty="0" err="1" smtClean="0"/>
              <a:t>erythematous</a:t>
            </a:r>
            <a:r>
              <a:rPr lang="en-US" dirty="0" smtClean="0"/>
              <a:t> or nodules, usually on the scalp, face, or neck.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10-</a:t>
            </a:r>
            <a:r>
              <a:rPr lang="en-US" dirty="0" smtClean="0"/>
              <a:t>Ovarian metastasis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 smtClean="0"/>
          </a:p>
          <a:p>
            <a:pPr algn="l" rtl="0">
              <a:buNone/>
            </a:pPr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 smtClean="0"/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literature from 1929 to 2013</a:t>
            </a: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8229600" cy="3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5786454"/>
            <a:ext cx="8001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Ovarian metastasis from thyroid carcinoma:</a:t>
            </a:r>
          </a:p>
          <a:p>
            <a:pPr algn="l" rtl="0"/>
            <a:r>
              <a:rPr lang="en-US" dirty="0" smtClean="0"/>
              <a:t>a case report and literature review. </a:t>
            </a:r>
            <a:r>
              <a:rPr lang="en-US" dirty="0" err="1" smtClean="0"/>
              <a:t>Corrado</a:t>
            </a:r>
            <a:r>
              <a:rPr lang="en-US" dirty="0" smtClean="0"/>
              <a:t> et al. Diagnostic Pathology 2014, 9:193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2828</Words>
  <Application>Microsoft Office PowerPoint</Application>
  <PresentationFormat>On-screen Show (4:3)</PresentationFormat>
  <Paragraphs>191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Papillary Thyroid Carcinoma in Struma Ovarii</vt:lpstr>
      <vt:lpstr>Introduction</vt:lpstr>
      <vt:lpstr>Slide 3</vt:lpstr>
      <vt:lpstr>Slide 4</vt:lpstr>
      <vt:lpstr>Slide 5</vt:lpstr>
      <vt:lpstr>Slide 6</vt:lpstr>
      <vt:lpstr>Slide 7</vt:lpstr>
      <vt:lpstr>Slide 8</vt:lpstr>
      <vt:lpstr>review of literature from 1929 to 2013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management</vt:lpstr>
      <vt:lpstr>Slide 25</vt:lpstr>
      <vt:lpstr>Slide 26</vt:lpstr>
      <vt:lpstr>Slide 27</vt:lpstr>
      <vt:lpstr>Slide 28</vt:lpstr>
      <vt:lpstr>Slide 29</vt:lpstr>
      <vt:lpstr>Slide 30</vt:lpstr>
      <vt:lpstr>prognosis</vt:lpstr>
      <vt:lpstr>Slide 32</vt:lpstr>
      <vt:lpstr> conclusion</vt:lpstr>
      <vt:lpstr>Review of the literature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Papillary Thyroid Carcinoma in Struma Ovarii</dc:title>
  <dc:creator>shegerf</dc:creator>
  <cp:lastModifiedBy>doctors</cp:lastModifiedBy>
  <cp:revision>33</cp:revision>
  <dcterms:created xsi:type="dcterms:W3CDTF">2016-02-23T15:08:29Z</dcterms:created>
  <dcterms:modified xsi:type="dcterms:W3CDTF">2016-02-29T05:32:10Z</dcterms:modified>
</cp:coreProperties>
</file>