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2" r:id="rId2"/>
    <p:sldId id="263" r:id="rId3"/>
    <p:sldId id="264" r:id="rId4"/>
    <p:sldId id="302" r:id="rId5"/>
    <p:sldId id="258" r:id="rId6"/>
    <p:sldId id="259" r:id="rId7"/>
    <p:sldId id="308" r:id="rId8"/>
    <p:sldId id="334" r:id="rId9"/>
    <p:sldId id="309" r:id="rId10"/>
    <p:sldId id="310" r:id="rId11"/>
    <p:sldId id="318" r:id="rId12"/>
    <p:sldId id="319" r:id="rId13"/>
    <p:sldId id="322" r:id="rId14"/>
    <p:sldId id="313" r:id="rId15"/>
    <p:sldId id="314" r:id="rId16"/>
    <p:sldId id="316" r:id="rId17"/>
    <p:sldId id="323" r:id="rId18"/>
    <p:sldId id="324" r:id="rId19"/>
    <p:sldId id="325" r:id="rId20"/>
    <p:sldId id="327" r:id="rId21"/>
    <p:sldId id="328" r:id="rId22"/>
    <p:sldId id="330" r:id="rId23"/>
    <p:sldId id="331" r:id="rId24"/>
    <p:sldId id="333" r:id="rId25"/>
    <p:sldId id="317" r:id="rId26"/>
    <p:sldId id="311" r:id="rId27"/>
    <p:sldId id="332" r:id="rId28"/>
    <p:sldId id="312" r:id="rId29"/>
    <p:sldId id="320" r:id="rId30"/>
    <p:sldId id="292" r:id="rId31"/>
    <p:sldId id="295" r:id="rId32"/>
    <p:sldId id="321" r:id="rId33"/>
    <p:sldId id="326" r:id="rId34"/>
    <p:sldId id="32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38F2B-E128-4F0B-849A-DC0174DEAF4B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07209-D43E-4780-80BC-7E1E7E88C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728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728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728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728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728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9728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729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972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2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2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BB83B3-D373-4E81-9D9A-A5648F05B5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72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72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0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D410F-3E80-4B38-BCC3-D06C6F1EC61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44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E1B11-59FB-4F58-809D-2FD9212E46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77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C89AC-FF49-4332-AB37-8C00A875661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1057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C89AC-FF49-4332-AB37-8C00A875661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656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C89AC-FF49-4332-AB37-8C00A875661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9139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09BC5-4FDC-4F97-BAF6-67A424DDE4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32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2776B-4B28-4556-A4E5-4B326930DE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08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99D7-32CD-49AA-A7CA-4A916B1E08F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3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22E5-4741-4E77-B3B6-B4A5CD799DD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8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097BF-F79E-4C31-A0E5-40758609069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7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055C84-68CB-4D65-93C8-0753E6220F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4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9E3B5-100C-4A10-8BE6-6CB75E0F337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47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1535F2-0CAE-402B-B2A5-9D0F4FD2C85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3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C89AC-FF49-4332-AB37-8C00A875661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7/17/2017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626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626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626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626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9626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sp>
          <p:nvSpPr>
            <p:cNvPr id="9626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626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962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62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7687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98090" y="1687564"/>
            <a:ext cx="10363200" cy="192087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Cluster of Autoimmune </a:t>
            </a:r>
            <a:r>
              <a:rPr lang="en-US" dirty="0" err="1" smtClean="0">
                <a:latin typeface="+mn-lt"/>
              </a:rPr>
              <a:t>Endocrinopathies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4000" b="0" i="1" dirty="0" smtClean="0">
                <a:latin typeface="+mn-lt"/>
              </a:rPr>
              <a:t>a case report</a:t>
            </a:r>
            <a:br>
              <a:rPr lang="en-US" sz="4000" b="0" i="1" dirty="0" smtClean="0">
                <a:latin typeface="+mn-lt"/>
              </a:rPr>
            </a:br>
            <a:endParaRPr lang="en-US" b="0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96645" y="4387645"/>
            <a:ext cx="12083845" cy="1752600"/>
          </a:xfrm>
        </p:spPr>
        <p:txBody>
          <a:bodyPr/>
          <a:lstStyle/>
          <a:p>
            <a:r>
              <a:rPr lang="en-US" dirty="0" smtClean="0"/>
              <a:t>Presented </a:t>
            </a:r>
            <a:r>
              <a:rPr lang="en-US" dirty="0" err="1" smtClean="0"/>
              <a:t>by:B.Rezvankhah</a:t>
            </a:r>
            <a:endParaRPr lang="en-US" dirty="0" smtClean="0"/>
          </a:p>
          <a:p>
            <a:r>
              <a:rPr lang="en-US" dirty="0" smtClean="0"/>
              <a:t>Fellow of endocrinology</a:t>
            </a:r>
          </a:p>
          <a:p>
            <a:r>
              <a:rPr lang="en-US" sz="2400" kern="1200" dirty="0">
                <a:effectLst/>
              </a:rPr>
              <a:t>Research Institute for Endocrine </a:t>
            </a:r>
            <a:r>
              <a:rPr lang="en-US" sz="2400" kern="1200" dirty="0" smtClean="0">
                <a:effectLst/>
              </a:rPr>
              <a:t>sciences </a:t>
            </a:r>
            <a:r>
              <a:rPr lang="en-US" sz="2400" kern="1200" dirty="0" err="1" smtClean="0">
                <a:effectLst/>
              </a:rPr>
              <a:t>Shahid</a:t>
            </a:r>
            <a:r>
              <a:rPr lang="en-US" sz="2400" kern="1200" dirty="0" smtClean="0">
                <a:effectLst/>
              </a:rPr>
              <a:t> </a:t>
            </a:r>
            <a:r>
              <a:rPr lang="en-US" sz="2400" kern="1200" dirty="0" err="1" smtClean="0">
                <a:effectLst/>
              </a:rPr>
              <a:t>Beheshti</a:t>
            </a:r>
            <a:r>
              <a:rPr lang="en-US" sz="2400" kern="1200" dirty="0" smtClean="0">
                <a:effectLst/>
              </a:rPr>
              <a:t> University </a:t>
            </a:r>
            <a:r>
              <a:rPr lang="en-US" sz="2400" kern="1200" dirty="0">
                <a:effectLst/>
              </a:rPr>
              <a:t>of Medical </a:t>
            </a:r>
            <a:r>
              <a:rPr lang="en-US" sz="2400" kern="1200" dirty="0" smtClean="0">
                <a:effectLst/>
              </a:rPr>
              <a:t>Sciences</a:t>
            </a:r>
          </a:p>
          <a:p>
            <a:r>
              <a:rPr lang="en-US" sz="2400" kern="1200" dirty="0" smtClean="0">
                <a:effectLst/>
              </a:rPr>
              <a:t>July 2017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072" y="544719"/>
            <a:ext cx="6472719" cy="54247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63748" y="1797978"/>
            <a:ext cx="5506949" cy="25685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36" y="1260383"/>
            <a:ext cx="9026895" cy="4363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8257" y="1875505"/>
            <a:ext cx="109728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948" y="265472"/>
            <a:ext cx="9128698" cy="63382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9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Unlike </a:t>
            </a:r>
            <a:r>
              <a:rPr lang="en-US" sz="2800" dirty="0"/>
              <a:t>previous reports, only one case </a:t>
            </a:r>
            <a:r>
              <a:rPr lang="en-US" sz="2800" dirty="0" smtClean="0"/>
              <a:t>related to pregnancy.</a:t>
            </a:r>
          </a:p>
          <a:p>
            <a:endParaRPr lang="en-US" sz="2800" dirty="0"/>
          </a:p>
          <a:p>
            <a:r>
              <a:rPr lang="en-US" sz="2800" dirty="0"/>
              <a:t>The commonest symptom at presentation was </a:t>
            </a:r>
            <a:r>
              <a:rPr lang="en-US" sz="2800" dirty="0" smtClean="0"/>
              <a:t>headache.</a:t>
            </a:r>
          </a:p>
          <a:p>
            <a:endParaRPr lang="en-US" sz="2800" dirty="0" smtClean="0"/>
          </a:p>
          <a:p>
            <a:r>
              <a:rPr lang="en-US" sz="2800" dirty="0"/>
              <a:t>The most striking radiological </a:t>
            </a:r>
            <a:r>
              <a:rPr lang="en-US" sz="2800" dirty="0" err="1" smtClean="0"/>
              <a:t>feature,is</a:t>
            </a:r>
            <a:r>
              <a:rPr lang="en-US" sz="2800" dirty="0" smtClean="0"/>
              <a:t> </a:t>
            </a:r>
            <a:r>
              <a:rPr lang="en-US" sz="2800" dirty="0"/>
              <a:t>the presence of pituitary stalk thickening.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30" y="1858297"/>
            <a:ext cx="10843923" cy="26655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2300" y="4778166"/>
            <a:ext cx="3823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err="1">
                <a:latin typeface="arial" panose="020B0604020202020204" pitchFamily="34" charset="0"/>
              </a:rPr>
              <a:t>Autoimmun</a:t>
            </a:r>
            <a:r>
              <a:rPr lang="en-US" sz="1600" u="sng" dirty="0">
                <a:latin typeface="arial" panose="020B0604020202020204" pitchFamily="34" charset="0"/>
              </a:rPr>
              <a:t> </a:t>
            </a:r>
            <a:r>
              <a:rPr lang="en-US" sz="1600" u="sng" dirty="0" smtClean="0">
                <a:latin typeface="arial" panose="020B0604020202020204" pitchFamily="34" charset="0"/>
              </a:rPr>
              <a:t>Re</a:t>
            </a:r>
            <a:r>
              <a:rPr lang="en-US" sz="1600" u="sng" dirty="0">
                <a:latin typeface="arial" panose="020B0604020202020204" pitchFamily="34" charset="0"/>
              </a:rPr>
              <a:t>v 2014 </a:t>
            </a:r>
            <a:r>
              <a:rPr lang="en-US" sz="1600" u="sng" dirty="0" smtClean="0">
                <a:latin typeface="arial" panose="020B0604020202020204" pitchFamily="34" charset="0"/>
              </a:rPr>
              <a:t>Apr;13(4-5</a:t>
            </a:r>
            <a:r>
              <a:rPr lang="en-US" sz="1600" u="sng" dirty="0">
                <a:latin typeface="arial" panose="020B0604020202020204" pitchFamily="34" charset="0"/>
              </a:rPr>
              <a:t>):412-6</a:t>
            </a:r>
            <a:endParaRPr lang="en-US" sz="1600" u="sng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8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AdvTT5235d5a9"/>
              </a:rPr>
              <a:t>Although the natural history is </a:t>
            </a:r>
            <a:r>
              <a:rPr lang="en-US" dirty="0" smtClean="0">
                <a:effectLst/>
                <a:ea typeface="Calibri" panose="020F0502020204030204" pitchFamily="34" charset="0"/>
                <a:cs typeface="AdvTT5235d5a9"/>
              </a:rPr>
              <a:t>often</a:t>
            </a:r>
            <a:r>
              <a:rPr lang="fa-IR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effectLst/>
                <a:ea typeface="Calibri" panose="020F0502020204030204" pitchFamily="34" charset="0"/>
                <a:cs typeface="AdvTT5235d5a9"/>
              </a:rPr>
              <a:t>short-lived</a:t>
            </a:r>
            <a:r>
              <a:rPr lang="en-US" dirty="0">
                <a:effectLst/>
                <a:ea typeface="Calibri" panose="020F0502020204030204" pitchFamily="34" charset="0"/>
                <a:cs typeface="AdvTT5235d5a9"/>
              </a:rPr>
              <a:t>, the few comprehensive pathologic </a:t>
            </a:r>
            <a:r>
              <a:rPr lang="en-US" dirty="0" smtClean="0">
                <a:effectLst/>
                <a:ea typeface="Calibri" panose="020F0502020204030204" pitchFamily="34" charset="0"/>
                <a:cs typeface="AdvTT5235d5a9"/>
              </a:rPr>
              <a:t>evaluations</a:t>
            </a:r>
            <a:r>
              <a:rPr lang="fa-IR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effectLst/>
                <a:ea typeface="Calibri" panose="020F0502020204030204" pitchFamily="34" charset="0"/>
                <a:cs typeface="AdvTT5235d5a9"/>
              </a:rPr>
              <a:t>suggest </a:t>
            </a:r>
            <a:r>
              <a:rPr lang="en-US" dirty="0">
                <a:effectLst/>
                <a:ea typeface="Calibri" panose="020F0502020204030204" pitchFamily="34" charset="0"/>
                <a:cs typeface="AdvTT5235d5a9"/>
              </a:rPr>
              <a:t>that secondary </a:t>
            </a:r>
            <a:r>
              <a:rPr lang="en-US" dirty="0" err="1">
                <a:effectLst/>
                <a:ea typeface="Calibri" panose="020F0502020204030204" pitchFamily="34" charset="0"/>
                <a:cs typeface="AdvTT5235d5a9"/>
              </a:rPr>
              <a:t>adenohypophyseal</a:t>
            </a:r>
            <a:r>
              <a:rPr lang="en-US" dirty="0">
                <a:effectLst/>
                <a:ea typeface="Calibri" panose="020F0502020204030204" pitchFamily="34" charset="0"/>
                <a:cs typeface="AdvTT5235d5a9"/>
              </a:rPr>
              <a:t> cell </a:t>
            </a:r>
            <a:r>
              <a:rPr lang="en-US" dirty="0" smtClean="0">
                <a:effectLst/>
                <a:ea typeface="Calibri" panose="020F0502020204030204" pitchFamily="34" charset="0"/>
                <a:cs typeface="AdvTT5235d5a9"/>
              </a:rPr>
              <a:t>atrophy,</a:t>
            </a:r>
            <a:r>
              <a:rPr lang="fa-IR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effectLst/>
                <a:ea typeface="Calibri" panose="020F0502020204030204" pitchFamily="34" charset="0"/>
                <a:cs typeface="AdvTT5235d5a9"/>
              </a:rPr>
              <a:t>with </a:t>
            </a:r>
            <a:r>
              <a:rPr lang="en-US" dirty="0">
                <a:effectLst/>
                <a:ea typeface="Calibri" panose="020F0502020204030204" pitchFamily="34" charset="0"/>
                <a:cs typeface="AdvTT5235d5a9"/>
              </a:rPr>
              <a:t>a resultant empty </a:t>
            </a:r>
            <a:r>
              <a:rPr lang="en-US" dirty="0" err="1">
                <a:effectLst/>
                <a:ea typeface="Calibri" panose="020F0502020204030204" pitchFamily="34" charset="0"/>
                <a:cs typeface="AdvTT5235d5a9"/>
              </a:rPr>
              <a:t>sella</a:t>
            </a:r>
            <a:r>
              <a:rPr lang="en-US" dirty="0">
                <a:effectLst/>
                <a:ea typeface="Calibri" panose="020F0502020204030204" pitchFamily="34" charset="0"/>
                <a:cs typeface="AdvTT5235d5a9"/>
              </a:rPr>
              <a:t>, is a frequent </a:t>
            </a:r>
            <a:r>
              <a:rPr lang="en-US" dirty="0" smtClean="0">
                <a:effectLst/>
                <a:ea typeface="Calibri" panose="020F0502020204030204" pitchFamily="34" charset="0"/>
                <a:cs typeface="AdvTT5235d5a9"/>
              </a:rPr>
              <a:t>outcome</a:t>
            </a:r>
            <a:r>
              <a:rPr lang="fa-IR" dirty="0" smtClean="0">
                <a:effectLst/>
                <a:ea typeface="Calibri" panose="020F0502020204030204" pitchFamily="34" charset="0"/>
                <a:cs typeface="AdvTT5235d5a9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5248" y="5820386"/>
            <a:ext cx="426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Williams Text Book of Endocrinology 2016</a:t>
            </a:r>
          </a:p>
        </p:txBody>
      </p:sp>
    </p:spTree>
    <p:extLst>
      <p:ext uri="{BB962C8B-B14F-4D97-AF65-F5344CB8AC3E}">
        <p14:creationId xmlns:p14="http://schemas.microsoft.com/office/powerpoint/2010/main" val="27183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2717"/>
            <a:ext cx="10972800" cy="4525963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ea typeface="Calibri" panose="020F0502020204030204" pitchFamily="34" charset="0"/>
                <a:cs typeface="Univers-CondensedBold"/>
              </a:rPr>
              <a:t>Laboratory </a:t>
            </a:r>
            <a:r>
              <a:rPr lang="en-US" sz="2800" b="1" dirty="0" smtClean="0">
                <a:effectLst/>
                <a:ea typeface="Calibri" panose="020F0502020204030204" pitchFamily="34" charset="0"/>
                <a:cs typeface="Univers-CondensedBold"/>
              </a:rPr>
              <a:t>Findings</a:t>
            </a:r>
            <a:r>
              <a:rPr lang="en-US" b="1" dirty="0" smtClean="0">
                <a:effectLst/>
                <a:latin typeface="Univers-CondensedBold"/>
                <a:ea typeface="Calibri" panose="020F0502020204030204" pitchFamily="34" charset="0"/>
                <a:cs typeface="Univers-CondensedBold"/>
              </a:rPr>
              <a:t>: </a:t>
            </a:r>
            <a:endParaRPr lang="fa-IR" b="1" dirty="0" smtClean="0">
              <a:effectLst/>
              <a:latin typeface="Univers-CondensedBold"/>
              <a:ea typeface="Calibri" panose="020F0502020204030204" pitchFamily="34" charset="0"/>
              <a:cs typeface="Univers-CondensedBold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Calibri" panose="020F0502020204030204" pitchFamily="34" charset="0"/>
              </a:rPr>
              <a:t>elevated erythrocyte </a:t>
            </a:r>
            <a:r>
              <a:rPr lang="en-US" sz="2800" dirty="0">
                <a:effectLst/>
                <a:ea typeface="Calibri" panose="020F0502020204030204" pitchFamily="34" charset="0"/>
              </a:rPr>
              <a:t>sedimentation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rate; </a:t>
            </a:r>
            <a:endParaRPr lang="fa-IR" sz="2800" dirty="0" smtClean="0"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Calibri" panose="020F0502020204030204" pitchFamily="34" charset="0"/>
              </a:rPr>
              <a:t>antibodies </a:t>
            </a:r>
            <a:r>
              <a:rPr lang="en-US" sz="2800" dirty="0">
                <a:effectLst/>
                <a:ea typeface="Calibri" panose="020F0502020204030204" pitchFamily="34" charset="0"/>
              </a:rPr>
              <a:t>to a 49-kDa cytosolic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protein </a:t>
            </a:r>
            <a:r>
              <a:rPr lang="en-US" sz="2800" dirty="0">
                <a:effectLst/>
                <a:ea typeface="Calibri" panose="020F0502020204030204" pitchFamily="34" charset="0"/>
              </a:rPr>
              <a:t>in 70% of patients with histologically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confirmed</a:t>
            </a:r>
            <a:r>
              <a:rPr lang="fa-IR" sz="4000" dirty="0" smtClean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ea typeface="Calibri" panose="020F0502020204030204" pitchFamily="34" charset="0"/>
              </a:rPr>
              <a:t>lymphoytic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effectLst/>
                <a:ea typeface="Calibri" panose="020F0502020204030204" pitchFamily="34" charset="0"/>
              </a:rPr>
              <a:t>hypophysitis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ea typeface="Calibri" panose="020F0502020204030204" pitchFamily="34" charset="0"/>
              </a:rPr>
              <a:t>elevated PRL levels in </a:t>
            </a:r>
            <a:r>
              <a:rPr lang="en-US" sz="2800" dirty="0">
                <a:effectLst/>
                <a:ea typeface="Calibri" panose="020F0502020204030204" pitchFamily="34" charset="0"/>
              </a:rPr>
              <a:t>both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female</a:t>
            </a:r>
            <a:r>
              <a:rPr lang="fa-IR" sz="4000" dirty="0" smtClean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and </a:t>
            </a:r>
            <a:r>
              <a:rPr lang="en-US" sz="2800" dirty="0">
                <a:effectLst/>
                <a:ea typeface="Calibri" panose="020F0502020204030204" pitchFamily="34" charset="0"/>
              </a:rPr>
              <a:t>male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patients.</a:t>
            </a:r>
            <a:r>
              <a:rPr lang="en-US" sz="28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2800" dirty="0" smtClean="0">
              <a:solidFill>
                <a:srgbClr val="FFFFFF"/>
              </a:solidFill>
              <a:effectLst/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blunted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</a:rPr>
              <a:t>GH and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ACTH</a:t>
            </a:r>
            <a:r>
              <a:rPr lang="en-US" sz="4000" dirty="0" smtClean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responses </a:t>
            </a:r>
            <a:r>
              <a:rPr lang="en-US" sz="2800" dirty="0">
                <a:effectLst/>
                <a:ea typeface="Calibri" panose="020F0502020204030204" pitchFamily="34" charset="0"/>
              </a:rPr>
              <a:t>to hypothalamic hormone challenges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Calibri" panose="020F0502020204030204" pitchFamily="34" charset="0"/>
              </a:rPr>
              <a:t>r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arely isolated</a:t>
            </a:r>
            <a:r>
              <a:rPr lang="en-US" sz="4000" dirty="0" smtClean="0">
                <a:effectLst/>
                <a:ea typeface="Calibri" panose="020F0502020204030204" pitchFamily="34" charset="0"/>
              </a:rPr>
              <a:t> </a:t>
            </a:r>
            <a:r>
              <a:rPr lang="en-US" sz="2800" dirty="0" smtClean="0">
                <a:effectLst/>
                <a:ea typeface="Calibri" panose="020F0502020204030204" pitchFamily="34" charset="0"/>
              </a:rPr>
              <a:t>ACTH </a:t>
            </a:r>
            <a:r>
              <a:rPr lang="en-US" sz="2800" dirty="0">
                <a:effectLst/>
                <a:ea typeface="Calibri" panose="020F0502020204030204" pitchFamily="34" charset="0"/>
              </a:rPr>
              <a:t>or TSH deficiencies</a:t>
            </a:r>
            <a:r>
              <a:rPr lang="en-US" sz="2800" dirty="0">
                <a:effectLst/>
                <a:ea typeface="Calibri" panose="020F0502020204030204" pitchFamily="34" charset="0"/>
                <a:cs typeface="StoneSerif"/>
              </a:rPr>
              <a:t>.</a:t>
            </a:r>
            <a:endParaRPr lang="en-US" sz="4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07" y="6224681"/>
            <a:ext cx="437121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2" y="1122424"/>
            <a:ext cx="10257326" cy="4658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Neurosurgery has been </a:t>
            </a:r>
            <a:r>
              <a:rPr lang="en-US" sz="2800" dirty="0" smtClean="0"/>
              <a:t>so far </a:t>
            </a:r>
            <a:r>
              <a:rPr lang="en-US" sz="2800" dirty="0"/>
              <a:t>the most common </a:t>
            </a:r>
            <a:r>
              <a:rPr lang="en-US" sz="2800" dirty="0" smtClean="0"/>
              <a:t>treatment.</a:t>
            </a:r>
          </a:p>
          <a:p>
            <a:endParaRPr lang="en-US" sz="2800" dirty="0" smtClean="0"/>
          </a:p>
          <a:p>
            <a:r>
              <a:rPr lang="en-US" sz="2800" dirty="0" smtClean="0"/>
              <a:t>Surgery </a:t>
            </a:r>
            <a:r>
              <a:rPr lang="en-US" sz="2800" dirty="0"/>
              <a:t>is also indicated </a:t>
            </a:r>
            <a:r>
              <a:rPr lang="en-US" sz="2800" dirty="0" smtClean="0"/>
              <a:t>in those </a:t>
            </a:r>
            <a:r>
              <a:rPr lang="en-US" sz="2800" dirty="0"/>
              <a:t>cases where diagnosis of a pituitary adenoma or </a:t>
            </a:r>
            <a:r>
              <a:rPr lang="en-US" sz="2800" dirty="0" err="1"/>
              <a:t>tumour</a:t>
            </a:r>
            <a:r>
              <a:rPr lang="en-US" sz="2800" dirty="0"/>
              <a:t> </a:t>
            </a:r>
            <a:r>
              <a:rPr lang="en-US" sz="2800" dirty="0" smtClean="0"/>
              <a:t>cannot be </a:t>
            </a:r>
            <a:r>
              <a:rPr lang="en-US" sz="2800" dirty="0"/>
              <a:t>ruled out.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It </a:t>
            </a:r>
            <a:r>
              <a:rPr lang="en-US" sz="2800" dirty="0"/>
              <a:t>is rarely effective in resolving endocrine </a:t>
            </a:r>
            <a:r>
              <a:rPr lang="en-US" sz="2800" dirty="0" smtClean="0"/>
              <a:t>dysfunctions </a:t>
            </a:r>
            <a:r>
              <a:rPr lang="en-US" sz="2800" dirty="0"/>
              <a:t>with the exception of hyperprolactinemia-related </a:t>
            </a:r>
            <a:r>
              <a:rPr lang="en-US" sz="2800" dirty="0" smtClean="0"/>
              <a:t>hypogonadism.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4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Pharmacologic therapies; high </a:t>
            </a:r>
            <a:r>
              <a:rPr lang="en-US" sz="2800" dirty="0"/>
              <a:t>dose </a:t>
            </a:r>
            <a:r>
              <a:rPr lang="en-US" sz="2800" dirty="0" smtClean="0"/>
              <a:t>glucocorticoids (e.g</a:t>
            </a:r>
            <a:r>
              <a:rPr lang="en-US" sz="2800" dirty="0"/>
              <a:t>. 20–60 mg/d </a:t>
            </a:r>
            <a:r>
              <a:rPr lang="en-US" sz="2800" dirty="0" smtClean="0"/>
              <a:t>prednisone, </a:t>
            </a:r>
            <a:r>
              <a:rPr lang="en-US" sz="2800" dirty="0"/>
              <a:t>120 mg/d </a:t>
            </a:r>
            <a:r>
              <a:rPr lang="en-US" sz="2800" dirty="0" smtClean="0"/>
              <a:t>methylprednisolone) (reducing size </a:t>
            </a:r>
            <a:r>
              <a:rPr lang="en-US" sz="2800" dirty="0"/>
              <a:t>in 75% of </a:t>
            </a:r>
            <a:r>
              <a:rPr lang="en-US" sz="2800" dirty="0" smtClean="0"/>
              <a:t>cases).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!</a:t>
            </a:r>
            <a:r>
              <a:rPr lang="en-US" dirty="0">
                <a:latin typeface="AdvTT5235d5a9"/>
              </a:rPr>
              <a:t> </a:t>
            </a:r>
            <a:r>
              <a:rPr lang="en-US" sz="2800" dirty="0"/>
              <a:t>Conservative management is advocated in most subacute forms </a:t>
            </a:r>
            <a:r>
              <a:rPr lang="en-US" sz="2800" dirty="0" smtClean="0"/>
              <a:t>of the disease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6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2" y="678426"/>
            <a:ext cx="10972800" cy="5487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Problem list:</a:t>
            </a:r>
          </a:p>
          <a:p>
            <a:r>
              <a:rPr lang="en-US" sz="2800" dirty="0" smtClean="0"/>
              <a:t>Known case of DMTI ( for 1 year) &amp; autoimmune thyroid disease (Graves disease for 12 years) </a:t>
            </a:r>
          </a:p>
          <a:p>
            <a:r>
              <a:rPr lang="en-US" sz="2800" dirty="0" smtClean="0"/>
              <a:t>Alopecia </a:t>
            </a:r>
            <a:r>
              <a:rPr lang="en-US" sz="2800" dirty="0" err="1" smtClean="0"/>
              <a:t>totalis</a:t>
            </a:r>
            <a:r>
              <a:rPr lang="en-US" sz="2800" dirty="0" smtClean="0"/>
              <a:t> &amp; </a:t>
            </a:r>
            <a:r>
              <a:rPr lang="en-US" sz="2800" dirty="0" err="1" smtClean="0"/>
              <a:t>onycholysis</a:t>
            </a:r>
            <a:r>
              <a:rPr lang="en-US" sz="2800" dirty="0" smtClean="0"/>
              <a:t> for 1 year</a:t>
            </a:r>
          </a:p>
          <a:p>
            <a:r>
              <a:rPr lang="en-US" sz="2800" dirty="0" smtClean="0"/>
              <a:t>Amenorrhea for 10 months</a:t>
            </a:r>
          </a:p>
          <a:p>
            <a:r>
              <a:rPr lang="en-US" sz="2800" dirty="0" smtClean="0"/>
              <a:t>Blood glucose level fluctuation &amp; hypotension for 2 month</a:t>
            </a:r>
          </a:p>
          <a:p>
            <a:r>
              <a:rPr lang="en-US" sz="2800" dirty="0" smtClean="0"/>
              <a:t>Progressive weight loss since diagnosis of DM </a:t>
            </a:r>
          </a:p>
          <a:p>
            <a:r>
              <a:rPr lang="en-US" sz="2800" dirty="0" smtClean="0"/>
              <a:t>Cosyntropin test-&gt;  cortisol &lt; 18 mcg/d &amp; ACTH: 15 </a:t>
            </a:r>
            <a:r>
              <a:rPr lang="en-US" sz="2800" dirty="0" err="1" smtClean="0"/>
              <a:t>pg</a:t>
            </a:r>
            <a:r>
              <a:rPr lang="en-US" sz="2800" dirty="0" smtClean="0"/>
              <a:t>/ml</a:t>
            </a:r>
          </a:p>
          <a:p>
            <a:r>
              <a:rPr lang="en-US" sz="2800" dirty="0" smtClean="0"/>
              <a:t>Stalk thickening in MRI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9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effectLst/>
                <a:ea typeface="Calibri" panose="020F0502020204030204" pitchFamily="34" charset="0"/>
                <a:cs typeface="Univers-CondensedBold"/>
              </a:rPr>
              <a:t>Treatment;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In </a:t>
            </a:r>
            <a:r>
              <a:rPr lang="en-US" sz="2800" dirty="0">
                <a:effectLst/>
                <a:ea typeface="Calibri" panose="020F0502020204030204" pitchFamily="34" charset="0"/>
                <a:cs typeface="StoneSerif"/>
              </a:rPr>
              <a:t>the absence of compressive visual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field </a:t>
            </a:r>
            <a:r>
              <a:rPr lang="en-US" sz="2800" dirty="0" err="1" smtClean="0">
                <a:effectLst/>
                <a:ea typeface="Calibri" panose="020F0502020204030204" pitchFamily="34" charset="0"/>
                <a:cs typeface="StoneSerif"/>
              </a:rPr>
              <a:t>disturbances,surgical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 </a:t>
            </a:r>
            <a:r>
              <a:rPr lang="en-US" sz="2800" dirty="0">
                <a:effectLst/>
                <a:ea typeface="Calibri" panose="020F0502020204030204" pitchFamily="34" charset="0"/>
                <a:cs typeface="StoneSerif"/>
              </a:rPr>
              <a:t>therapy should be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withheld.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Treatment</a:t>
            </a:r>
            <a:r>
              <a:rPr lang="en-US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with </a:t>
            </a:r>
            <a:r>
              <a:rPr lang="en-US" sz="2800" dirty="0">
                <a:effectLst/>
                <a:ea typeface="Calibri" panose="020F0502020204030204" pitchFamily="34" charset="0"/>
                <a:cs typeface="StoneSerif"/>
              </a:rPr>
              <a:t>adrenal steroids is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mainstay.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Steroids are</a:t>
            </a:r>
            <a:r>
              <a:rPr lang="en-US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also </a:t>
            </a:r>
            <a:r>
              <a:rPr lang="en-US" sz="2800" dirty="0">
                <a:effectLst/>
                <a:ea typeface="Calibri" panose="020F0502020204030204" pitchFamily="34" charset="0"/>
                <a:cs typeface="StoneSerif"/>
              </a:rPr>
              <a:t>indicated if adrenal reserve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is compromised</a:t>
            </a:r>
            <a:r>
              <a:rPr lang="en-US" sz="2800" dirty="0">
                <a:effectLst/>
                <a:ea typeface="Calibri" panose="020F0502020204030204" pitchFamily="34" charset="0"/>
                <a:cs typeface="StoneSerif"/>
              </a:rPr>
              <a:t>. </a:t>
            </a:r>
            <a:endParaRPr lang="en-US" sz="2800" dirty="0" smtClean="0">
              <a:effectLst/>
              <a:ea typeface="Calibri" panose="020F0502020204030204" pitchFamily="34" charset="0"/>
              <a:cs typeface="StoneSerif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err="1" smtClean="0">
                <a:effectLst/>
                <a:ea typeface="Calibri" panose="020F0502020204030204" pitchFamily="34" charset="0"/>
                <a:cs typeface="StoneSerif"/>
              </a:rPr>
              <a:t>Transsphenoidal</a:t>
            </a:r>
            <a:r>
              <a:rPr lang="en-US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or </a:t>
            </a:r>
            <a:r>
              <a:rPr lang="en-US" sz="2800" dirty="0">
                <a:effectLst/>
                <a:ea typeface="Calibri" panose="020F0502020204030204" pitchFamily="34" charset="0"/>
                <a:cs typeface="StoneSerif"/>
              </a:rPr>
              <a:t>endoscopic surgical resection may be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required</a:t>
            </a:r>
            <a:r>
              <a:rPr lang="en-US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o </a:t>
            </a:r>
            <a:r>
              <a:rPr lang="en-US" sz="2800" dirty="0">
                <a:effectLst/>
                <a:ea typeface="Calibri" panose="020F0502020204030204" pitchFamily="34" charset="0"/>
                <a:cs typeface="StoneSerif"/>
              </a:rPr>
              <a:t>confirm a tissue diagnosis and may also relieve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compression</a:t>
            </a:r>
            <a:r>
              <a:rPr lang="en-US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effectLst/>
                <a:ea typeface="Calibri" panose="020F0502020204030204" pitchFamily="34" charset="0"/>
                <a:cs typeface="StoneSerif"/>
              </a:rPr>
              <a:t>symptoms</a:t>
            </a:r>
            <a:r>
              <a:rPr lang="en-US" dirty="0">
                <a:solidFill>
                  <a:srgbClr val="000000"/>
                </a:solidFill>
                <a:effectLst/>
                <a:latin typeface="StoneSerif"/>
                <a:ea typeface="Calibri" panose="020F0502020204030204" pitchFamily="34" charset="0"/>
                <a:cs typeface="StoneSerif"/>
              </a:rPr>
              <a:t> 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07" y="6224681"/>
            <a:ext cx="437121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4" y="2071100"/>
            <a:ext cx="10143166" cy="305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137" y="5316833"/>
            <a:ext cx="3221325" cy="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0401"/>
            <a:ext cx="10972800" cy="5465764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</a:rPr>
              <a:t>Administering </a:t>
            </a:r>
            <a:r>
              <a:rPr lang="en-US" sz="2400" dirty="0">
                <a:latin typeface="Times New Roman" panose="02020603050405020304" pitchFamily="18" charset="0"/>
              </a:rPr>
              <a:t>HDMPT (1 g </a:t>
            </a:r>
            <a:r>
              <a:rPr lang="en-US" sz="2400" dirty="0" smtClean="0">
                <a:latin typeface="Times New Roman" panose="02020603050405020304" pitchFamily="18" charset="0"/>
              </a:rPr>
              <a:t>methylprednisolone daily </a:t>
            </a:r>
            <a:r>
              <a:rPr lang="en-US" sz="2400" dirty="0">
                <a:latin typeface="Times New Roman" panose="02020603050405020304" pitchFamily="18" charset="0"/>
              </a:rPr>
              <a:t>for three days). </a:t>
            </a:r>
            <a:endParaRPr lang="en-US" sz="2400" dirty="0" smtClean="0">
              <a:latin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</a:rPr>
              <a:t>One-day status-post HDMPT </a:t>
            </a:r>
            <a:r>
              <a:rPr lang="en-US" sz="2400" dirty="0">
                <a:latin typeface="Times New Roman" panose="02020603050405020304" pitchFamily="18" charset="0"/>
              </a:rPr>
              <a:t>initiation, the patient's visual sensation </a:t>
            </a:r>
            <a:r>
              <a:rPr lang="en-US" sz="2400" dirty="0" smtClean="0">
                <a:latin typeface="Times New Roman" panose="02020603050405020304" pitchFamily="18" charset="0"/>
              </a:rPr>
              <a:t>become clear </a:t>
            </a:r>
            <a:r>
              <a:rPr lang="en-US" sz="2400" dirty="0">
                <a:latin typeface="Times New Roman" panose="02020603050405020304" pitchFamily="18" charset="0"/>
              </a:rPr>
              <a:t>and her headache was dramatically improved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</a:p>
          <a:p>
            <a:endParaRPr lang="en-US" sz="2400" dirty="0" smtClean="0">
              <a:latin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</a:rPr>
              <a:t> MRI taken </a:t>
            </a:r>
            <a:r>
              <a:rPr lang="en-US" sz="2400" dirty="0">
                <a:latin typeface="Times New Roman" panose="02020603050405020304" pitchFamily="18" charset="0"/>
              </a:rPr>
              <a:t>3 days later revealed marked mass </a:t>
            </a:r>
            <a:r>
              <a:rPr lang="en-US" sz="2400" dirty="0" smtClean="0">
                <a:latin typeface="Times New Roman" panose="02020603050405020304" pitchFamily="18" charset="0"/>
              </a:rPr>
              <a:t>reduction.</a:t>
            </a:r>
          </a:p>
          <a:p>
            <a:endParaRPr lang="en-US" sz="2400" dirty="0" smtClean="0">
              <a:latin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</a:rPr>
              <a:t>Pharmacological </a:t>
            </a:r>
            <a:r>
              <a:rPr lang="en-US" sz="2400" dirty="0">
                <a:latin typeface="Times New Roman" panose="02020603050405020304" pitchFamily="18" charset="0"/>
              </a:rPr>
              <a:t>dose of </a:t>
            </a:r>
            <a:r>
              <a:rPr lang="en-US" sz="2400" dirty="0" smtClean="0">
                <a:latin typeface="Times New Roman" panose="02020603050405020304" pitchFamily="18" charset="0"/>
              </a:rPr>
              <a:t>prednisolone (30 </a:t>
            </a:r>
            <a:r>
              <a:rPr lang="en-US" sz="2400" dirty="0">
                <a:latin typeface="Times New Roman" panose="02020603050405020304" pitchFamily="18" charset="0"/>
              </a:rPr>
              <a:t>mg daily) was initiated. </a:t>
            </a:r>
            <a:endParaRPr lang="en-US" sz="2400" dirty="0" smtClean="0">
              <a:latin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</a:rPr>
              <a:t>While tapering </a:t>
            </a:r>
            <a:r>
              <a:rPr lang="en-US" sz="2400" dirty="0">
                <a:latin typeface="Times New Roman" panose="02020603050405020304" pitchFamily="18" charset="0"/>
              </a:rPr>
              <a:t>prednisolone </a:t>
            </a:r>
            <a:r>
              <a:rPr lang="en-US" sz="2400" dirty="0" smtClean="0">
                <a:latin typeface="Times New Roman" panose="02020603050405020304" pitchFamily="18" charset="0"/>
              </a:rPr>
              <a:t>to 25/d, </a:t>
            </a:r>
            <a:r>
              <a:rPr lang="en-US" sz="2400" dirty="0">
                <a:latin typeface="Times New Roman" panose="02020603050405020304" pitchFamily="18" charset="0"/>
              </a:rPr>
              <a:t>the </a:t>
            </a:r>
            <a:r>
              <a:rPr lang="en-US" sz="2400" dirty="0" smtClean="0">
                <a:latin typeface="Times New Roman" panose="02020603050405020304" pitchFamily="18" charset="0"/>
              </a:rPr>
              <a:t>patient complained </a:t>
            </a:r>
            <a:r>
              <a:rPr lang="en-US" sz="2400" dirty="0">
                <a:latin typeface="Times New Roman" panose="02020603050405020304" pitchFamily="18" charset="0"/>
              </a:rPr>
              <a:t>of the return of poor vision. Subsequent </a:t>
            </a:r>
            <a:r>
              <a:rPr lang="en-US" sz="2400" dirty="0" smtClean="0">
                <a:latin typeface="Times New Roman" panose="02020603050405020304" pitchFamily="18" charset="0"/>
              </a:rPr>
              <a:t>MRI revealed pituitary </a:t>
            </a:r>
            <a:r>
              <a:rPr lang="en-US" sz="2400" dirty="0">
                <a:latin typeface="Times New Roman" panose="02020603050405020304" pitchFamily="18" charset="0"/>
              </a:rPr>
              <a:t>re-enlargement </a:t>
            </a:r>
            <a:r>
              <a:rPr lang="en-US" sz="2400" dirty="0" smtClean="0">
                <a:latin typeface="Times New Roman" panose="02020603050405020304" pitchFamily="18" charset="0"/>
              </a:rPr>
              <a:t>.Therefore</a:t>
            </a:r>
            <a:r>
              <a:rPr lang="en-US" sz="2400" dirty="0">
                <a:latin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</a:rPr>
              <a:t>methylprednisolone pulse </a:t>
            </a:r>
            <a:r>
              <a:rPr lang="en-US" sz="2400" dirty="0">
                <a:latin typeface="Times New Roman" panose="02020603050405020304" pitchFamily="18" charset="0"/>
              </a:rPr>
              <a:t>therapy (0.5 g daily for two days) </a:t>
            </a:r>
            <a:r>
              <a:rPr lang="en-US" sz="2400" dirty="0" smtClean="0">
                <a:latin typeface="Times New Roman" panose="02020603050405020304" pitchFamily="18" charset="0"/>
              </a:rPr>
              <a:t>was initiated</a:t>
            </a:r>
            <a:r>
              <a:rPr lang="en-US" sz="2400" dirty="0">
                <a:latin typeface="Times New Roman" panose="02020603050405020304" pitchFamily="18" charset="0"/>
              </a:rPr>
              <a:t>, resulting in vision </a:t>
            </a:r>
            <a:r>
              <a:rPr lang="en-US" sz="2400" dirty="0" err="1" smtClean="0">
                <a:latin typeface="Times New Roman" panose="02020603050405020304" pitchFamily="18" charset="0"/>
              </a:rPr>
              <a:t>improvement.High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</a:rPr>
              <a:t>doses </a:t>
            </a:r>
            <a:r>
              <a:rPr lang="en-US" sz="2400" dirty="0" smtClean="0">
                <a:latin typeface="Times New Roman" panose="02020603050405020304" pitchFamily="18" charset="0"/>
              </a:rPr>
              <a:t>of prednisolone </a:t>
            </a:r>
            <a:r>
              <a:rPr lang="en-US" sz="2400" dirty="0">
                <a:latin typeface="Times New Roman" panose="02020603050405020304" pitchFamily="18" charset="0"/>
              </a:rPr>
              <a:t>(50 mg daily) were initiated and tapered </a:t>
            </a:r>
            <a:r>
              <a:rPr lang="en-US" sz="2400" dirty="0" smtClean="0">
                <a:latin typeface="Times New Roman" panose="02020603050405020304" pitchFamily="18" charset="0"/>
              </a:rPr>
              <a:t>gradually </a:t>
            </a:r>
            <a:r>
              <a:rPr lang="en-US" sz="2400" dirty="0">
                <a:latin typeface="Times New Roman" panose="02020603050405020304" pitchFamily="18" charset="0"/>
              </a:rPr>
              <a:t>without recurrence of the disease on low-dose </a:t>
            </a:r>
            <a:r>
              <a:rPr lang="en-US" sz="2400" dirty="0" smtClean="0">
                <a:latin typeface="Times New Roman" panose="02020603050405020304" pitchFamily="18" charset="0"/>
              </a:rPr>
              <a:t>prednisolone (10 </a:t>
            </a:r>
            <a:r>
              <a:rPr lang="en-US" sz="2400" dirty="0">
                <a:latin typeface="Times New Roman" panose="02020603050405020304" pitchFamily="18" charset="0"/>
              </a:rPr>
              <a:t>mg daily)</a:t>
            </a:r>
            <a:endParaRPr lang="en-US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131" y="1818640"/>
            <a:ext cx="9027777" cy="31196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040" y="5148096"/>
            <a:ext cx="2876627" cy="3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CHRONIC </a:t>
            </a:r>
            <a:r>
              <a:rPr lang="en-US" sz="2800" dirty="0" smtClean="0"/>
              <a:t>MANAGEMENT</a:t>
            </a:r>
          </a:p>
          <a:p>
            <a:pPr marL="0" indent="0">
              <a:buNone/>
            </a:pPr>
            <a:r>
              <a:rPr lang="en-US" sz="2800" dirty="0"/>
              <a:t>Follow-up studies show </a:t>
            </a:r>
            <a:r>
              <a:rPr lang="en-US" sz="2800" dirty="0" smtClean="0"/>
              <a:t>that pituitary </a:t>
            </a:r>
            <a:r>
              <a:rPr lang="en-US" sz="2800" dirty="0"/>
              <a:t>hormone axis recovery is seen in 41.67% of cases (55.5% for cortisol </a:t>
            </a:r>
            <a:r>
              <a:rPr lang="en-US" sz="2800" dirty="0" smtClean="0"/>
              <a:t>and 41.67</a:t>
            </a:r>
            <a:r>
              <a:rPr lang="en-US" sz="2800" dirty="0"/>
              <a:t>% </a:t>
            </a:r>
            <a:r>
              <a:rPr lang="en-US" sz="2800" dirty="0" smtClean="0"/>
              <a:t>for </a:t>
            </a:r>
            <a:r>
              <a:rPr lang="en-US" sz="2800" dirty="0"/>
              <a:t>gonadotropin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>
              <a:latin typeface="AdvPSA336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PROGNOSIS</a:t>
            </a:r>
          </a:p>
          <a:p>
            <a:pPr marL="0" indent="0">
              <a:buNone/>
            </a:pPr>
            <a:r>
              <a:rPr lang="en-US" sz="2800" dirty="0"/>
              <a:t>Long-term follow-up studies have yet to be performed for patients with </a:t>
            </a:r>
            <a:r>
              <a:rPr lang="en-US" sz="2800" dirty="0" err="1" smtClean="0"/>
              <a:t>hypophysitis.Eleven</a:t>
            </a:r>
            <a:r>
              <a:rPr lang="en-US" sz="2800" dirty="0" smtClean="0"/>
              <a:t> </a:t>
            </a:r>
            <a:r>
              <a:rPr lang="en-US" sz="2800" dirty="0"/>
              <a:t>related deaths from 1962 to 1982 and 14 deaths from 1983 to 2004 have </a:t>
            </a:r>
            <a:r>
              <a:rPr lang="en-US" sz="2800" dirty="0" smtClean="0"/>
              <a:t>been reported</a:t>
            </a:r>
            <a:r>
              <a:rPr lang="en-US" sz="2800" dirty="0"/>
              <a:t>, suggesting that the mortality caused by </a:t>
            </a:r>
            <a:r>
              <a:rPr lang="en-US" sz="2800" dirty="0" err="1"/>
              <a:t>hypophysitis</a:t>
            </a:r>
            <a:r>
              <a:rPr lang="en-US" sz="2800" dirty="0"/>
              <a:t> has not </a:t>
            </a:r>
            <a:r>
              <a:rPr lang="en-US" sz="2800" dirty="0" smtClean="0"/>
              <a:t>changed despite </a:t>
            </a:r>
            <a:r>
              <a:rPr lang="en-US" sz="2800"/>
              <a:t>technological </a:t>
            </a:r>
            <a:r>
              <a:rPr lang="en-US" sz="2800" smtClean="0"/>
              <a:t>advances.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82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2" y="549941"/>
            <a:ext cx="10972800" cy="1143000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Concern about cosyntropin test in secondary adrenal </a:t>
            </a:r>
            <a:r>
              <a:rPr lang="en-US" sz="2800" dirty="0" err="1" smtClean="0">
                <a:latin typeface="+mn-lt"/>
              </a:rPr>
              <a:t>insuffiency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!</a:t>
            </a:r>
            <a:r>
              <a:rPr lang="en-US" sz="2800" dirty="0" smtClean="0"/>
              <a:t>This </a:t>
            </a:r>
            <a:r>
              <a:rPr lang="en-US" sz="2800" dirty="0"/>
              <a:t>is a test of </a:t>
            </a:r>
            <a:r>
              <a:rPr lang="en-US" sz="2800" i="1" dirty="0"/>
              <a:t>adrenal </a:t>
            </a:r>
            <a:r>
              <a:rPr lang="en-US" sz="2800" dirty="0"/>
              <a:t>function; therefore, if it is </a:t>
            </a:r>
            <a:r>
              <a:rPr lang="en-US" sz="2800" dirty="0" smtClean="0"/>
              <a:t>used as </a:t>
            </a:r>
            <a:r>
              <a:rPr lang="en-US" sz="2800" dirty="0"/>
              <a:t>an assessment of </a:t>
            </a:r>
            <a:r>
              <a:rPr lang="en-US" sz="2800" i="1" dirty="0"/>
              <a:t>pituitary</a:t>
            </a:r>
            <a:r>
              <a:rPr lang="en-US" sz="2800" dirty="0"/>
              <a:t>-adrenal function, the </a:t>
            </a:r>
            <a:r>
              <a:rPr lang="en-US" sz="2800" dirty="0" smtClean="0"/>
              <a:t>indirect nature </a:t>
            </a:r>
            <a:r>
              <a:rPr lang="en-US" sz="2800" dirty="0"/>
              <a:t>of the test must be appreciated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!</a:t>
            </a:r>
            <a:r>
              <a:rPr lang="en-US" sz="2800" dirty="0">
                <a:latin typeface="Sabon-Roman"/>
              </a:rPr>
              <a:t> </a:t>
            </a:r>
            <a:r>
              <a:rPr lang="en-US" sz="2800" dirty="0" smtClean="0"/>
              <a:t>Some </a:t>
            </a:r>
            <a:r>
              <a:rPr lang="en-US" sz="2800" dirty="0"/>
              <a:t>patients </a:t>
            </a:r>
            <a:r>
              <a:rPr lang="en-US" sz="2800" dirty="0" smtClean="0"/>
              <a:t>with chronic </a:t>
            </a:r>
            <a:r>
              <a:rPr lang="en-US" sz="2800" dirty="0"/>
              <a:t>fatigue </a:t>
            </a:r>
            <a:r>
              <a:rPr lang="en-US" sz="2800" dirty="0" smtClean="0"/>
              <a:t>syndrome </a:t>
            </a:r>
            <a:r>
              <a:rPr lang="en-US" sz="2800" dirty="0"/>
              <a:t>or fibromyalgia might </a:t>
            </a:r>
            <a:r>
              <a:rPr lang="en-US" sz="2800" dirty="0" smtClean="0"/>
              <a:t>show marginally </a:t>
            </a:r>
            <a:r>
              <a:rPr lang="en-US" sz="2800" dirty="0"/>
              <a:t>low cortisol responses to ACTH,</a:t>
            </a:r>
            <a:r>
              <a:rPr lang="en-US" sz="700" dirty="0"/>
              <a:t>123 </a:t>
            </a:r>
            <a:r>
              <a:rPr lang="en-US" sz="2800" dirty="0"/>
              <a:t>and </a:t>
            </a:r>
            <a:r>
              <a:rPr lang="en-US" sz="2800" dirty="0" smtClean="0"/>
              <a:t>in general</a:t>
            </a:r>
            <a:r>
              <a:rPr lang="en-US" sz="2800" dirty="0"/>
              <a:t>, such patients show little or no clinical </a:t>
            </a:r>
            <a:r>
              <a:rPr lang="en-US" sz="2800" dirty="0" smtClean="0"/>
              <a:t>response to </a:t>
            </a:r>
            <a:r>
              <a:rPr lang="en-US" sz="2800" dirty="0"/>
              <a:t>glucocorticoid replacement </a:t>
            </a:r>
            <a:r>
              <a:rPr lang="en-US" sz="2800" dirty="0" smtClean="0"/>
              <a:t>therapy.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49835" y="5633935"/>
            <a:ext cx="1473480" cy="342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vTT5235d5a9"/>
                <a:ea typeface="Calibri" panose="020F0502020204030204" pitchFamily="34" charset="0"/>
                <a:cs typeface="AdvTT5235d5a9"/>
              </a:rPr>
              <a:t>DeGroot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vTT5235d5a9"/>
                <a:ea typeface="Calibri" panose="020F0502020204030204" pitchFamily="34" charset="0"/>
                <a:cs typeface="AdvTT5235d5a9"/>
              </a:rPr>
              <a:t> 2016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214" y="1632155"/>
            <a:ext cx="11065488" cy="33510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5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patient was started on prednisolone (20 </a:t>
            </a:r>
            <a:r>
              <a:rPr lang="en-US" sz="2800" dirty="0" smtClean="0"/>
              <a:t>mg/day) for </a:t>
            </a:r>
            <a:r>
              <a:rPr lang="en-US" sz="2800" dirty="0"/>
              <a:t>2 weeks, and her headaches, general fatigue, </a:t>
            </a:r>
            <a:r>
              <a:rPr lang="en-US" sz="2800" dirty="0" err="1" smtClean="0"/>
              <a:t>andanorexia</a:t>
            </a:r>
            <a:r>
              <a:rPr lang="en-US" sz="2800" dirty="0" smtClean="0"/>
              <a:t> </a:t>
            </a:r>
            <a:r>
              <a:rPr lang="en-US" sz="2800" dirty="0"/>
              <a:t>improved . However, visual disorders </a:t>
            </a:r>
            <a:r>
              <a:rPr lang="en-US" sz="2800" dirty="0" smtClean="0"/>
              <a:t>progressed gradually </a:t>
            </a:r>
            <a:r>
              <a:rPr lang="en-US" sz="2800" dirty="0"/>
              <a:t>and her </a:t>
            </a:r>
            <a:r>
              <a:rPr lang="en-US" sz="2800" dirty="0" smtClean="0"/>
              <a:t>urine </a:t>
            </a:r>
            <a:r>
              <a:rPr lang="en-US" sz="2800" dirty="0"/>
              <a:t>volume </a:t>
            </a:r>
            <a:r>
              <a:rPr lang="en-US" sz="2800" dirty="0" smtClean="0"/>
              <a:t>increased.</a:t>
            </a:r>
          </a:p>
          <a:p>
            <a:endParaRPr lang="en-US" sz="2800" dirty="0">
              <a:latin typeface="Courier"/>
            </a:endParaRPr>
          </a:p>
          <a:p>
            <a:r>
              <a:rPr lang="en-US" sz="2800" dirty="0" smtClean="0"/>
              <a:t>The </a:t>
            </a:r>
            <a:r>
              <a:rPr lang="en-US" sz="2800" dirty="0"/>
              <a:t>lesion was characterized as a </a:t>
            </a:r>
            <a:r>
              <a:rPr lang="en-US" sz="2800" dirty="0" smtClean="0"/>
              <a:t>destructive chronic </a:t>
            </a:r>
            <a:r>
              <a:rPr lang="en-US" sz="2800" dirty="0"/>
              <a:t>inflammatory lesion, and the diagnosis </a:t>
            </a:r>
            <a:r>
              <a:rPr lang="en-US" sz="2800" dirty="0" smtClean="0"/>
              <a:t>of lymphocytic </a:t>
            </a:r>
            <a:r>
              <a:rPr lang="en-US" sz="2800" dirty="0" err="1"/>
              <a:t>hypophysitis</a:t>
            </a:r>
            <a:r>
              <a:rPr lang="en-US" sz="2800" dirty="0"/>
              <a:t> with massive fibrosis </a:t>
            </a:r>
            <a:r>
              <a:rPr lang="en-US" sz="2800" dirty="0" smtClean="0"/>
              <a:t>was made</a:t>
            </a:r>
            <a:r>
              <a:rPr lang="en-US" sz="2800" dirty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571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5887" y="688259"/>
            <a:ext cx="9112329" cy="53094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810" y="1455936"/>
            <a:ext cx="11358104" cy="4197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What is the probable diagnosis?</a:t>
            </a:r>
          </a:p>
          <a:p>
            <a:endParaRPr lang="en-US" sz="2800" dirty="0" smtClean="0"/>
          </a:p>
          <a:p>
            <a:r>
              <a:rPr lang="en-US" sz="2800" dirty="0" smtClean="0"/>
              <a:t>Primary Adrenal Insufficiency </a:t>
            </a:r>
            <a:endParaRPr lang="en-US" sz="2800" dirty="0" smtClean="0">
              <a:solidFill>
                <a:srgbClr val="FFFFFF"/>
              </a:solidFill>
            </a:endParaRPr>
          </a:p>
          <a:p>
            <a:pPr lvl="0">
              <a:buClr>
                <a:srgbClr val="FFCC00"/>
              </a:buClr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0">
              <a:buClr>
                <a:srgbClr val="FFCC00"/>
              </a:buClr>
            </a:pPr>
            <a:r>
              <a:rPr lang="en-US" sz="2800" dirty="0" smtClean="0">
                <a:solidFill>
                  <a:srgbClr val="FFFFFF"/>
                </a:solidFill>
              </a:rPr>
              <a:t>Secondary Adrenal insufficiency </a:t>
            </a:r>
          </a:p>
          <a:p>
            <a:pPr marL="0" lvl="0" indent="0">
              <a:buClr>
                <a:srgbClr val="FFCC00"/>
              </a:buClr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(Autoimmune </a:t>
            </a:r>
            <a:r>
              <a:rPr lang="en-US" sz="2800" dirty="0">
                <a:solidFill>
                  <a:srgbClr val="FFFFFF"/>
                </a:solidFill>
              </a:rPr>
              <a:t>lymphocytic </a:t>
            </a:r>
            <a:r>
              <a:rPr lang="en-US" sz="2800" dirty="0" err="1" smtClean="0">
                <a:solidFill>
                  <a:srgbClr val="FFFFFF"/>
                </a:solidFill>
              </a:rPr>
              <a:t>hypophysitis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</a:p>
          <a:p>
            <a:pPr lvl="0">
              <a:buClr>
                <a:srgbClr val="FFCC00"/>
              </a:buClr>
            </a:pPr>
            <a:endParaRPr lang="en-US" sz="2800" dirty="0" smtClean="0">
              <a:solidFill>
                <a:srgbClr val="FFFFFF"/>
              </a:solidFill>
            </a:endParaRPr>
          </a:p>
          <a:p>
            <a:pPr lvl="0">
              <a:buClr>
                <a:srgbClr val="FFCC00"/>
              </a:buClr>
            </a:pPr>
            <a:r>
              <a:rPr lang="en-US" sz="2800" dirty="0" smtClean="0">
                <a:solidFill>
                  <a:srgbClr val="FFFFFF"/>
                </a:solidFill>
              </a:rPr>
              <a:t>Diabetic </a:t>
            </a:r>
            <a:r>
              <a:rPr lang="en-US" sz="2800" dirty="0">
                <a:solidFill>
                  <a:srgbClr val="FFFFFF"/>
                </a:solidFill>
              </a:rPr>
              <a:t>Autonomic Neuropathy(DAN)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5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86581"/>
            <a:ext cx="10972800" cy="5339583"/>
          </a:xfrm>
        </p:spPr>
        <p:txBody>
          <a:bodyPr>
            <a:normAutofit/>
          </a:bodyPr>
          <a:lstStyle/>
          <a:p>
            <a:r>
              <a:rPr lang="en-US" sz="2800" dirty="0"/>
              <a:t>The onset of diabetes appears to be an important </a:t>
            </a:r>
            <a:r>
              <a:rPr lang="en-US" sz="2800" dirty="0" smtClean="0"/>
              <a:t>precipitating factor </a:t>
            </a:r>
            <a:r>
              <a:rPr lang="en-US" sz="2800" dirty="0"/>
              <a:t>for the initiation of menstrual disorders, an </a:t>
            </a:r>
            <a:r>
              <a:rPr lang="en-US" sz="2800" dirty="0" smtClean="0"/>
              <a:t>association that </a:t>
            </a:r>
            <a:r>
              <a:rPr lang="en-US" sz="2800" dirty="0"/>
              <a:t>can be clearly observed in at least 50% of </a:t>
            </a:r>
            <a:r>
              <a:rPr lang="en-US" sz="2800" dirty="0" smtClean="0"/>
              <a:t>these patients. 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majority of </a:t>
            </a:r>
            <a:r>
              <a:rPr lang="en-US" sz="2800" dirty="0" err="1" smtClean="0"/>
              <a:t>amenorrhoeic</a:t>
            </a:r>
            <a:r>
              <a:rPr lang="en-US" sz="2800" dirty="0"/>
              <a:t> </a:t>
            </a:r>
            <a:r>
              <a:rPr lang="en-US" sz="2800" dirty="0" smtClean="0"/>
              <a:t>diabetic </a:t>
            </a:r>
            <a:r>
              <a:rPr lang="en-US" sz="2800" dirty="0"/>
              <a:t>patients present functional </a:t>
            </a:r>
            <a:r>
              <a:rPr lang="en-US" sz="2800" dirty="0" err="1"/>
              <a:t>amenorrhoea</a:t>
            </a:r>
            <a:r>
              <a:rPr lang="en-US" sz="2800" dirty="0"/>
              <a:t> with no </a:t>
            </a:r>
            <a:r>
              <a:rPr lang="en-US" sz="2800" dirty="0" smtClean="0"/>
              <a:t>evidence of </a:t>
            </a:r>
            <a:r>
              <a:rPr lang="en-US" sz="2800" dirty="0"/>
              <a:t>abnormalities in the HPO axis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Whilst </a:t>
            </a:r>
            <a:r>
              <a:rPr lang="en-US" sz="2800" dirty="0" err="1"/>
              <a:t>amenorrhoea</a:t>
            </a:r>
            <a:r>
              <a:rPr lang="en-US" sz="2800" dirty="0"/>
              <a:t> in non-diabetic patients </a:t>
            </a:r>
            <a:r>
              <a:rPr lang="en-US" sz="2800" dirty="0" smtClean="0"/>
              <a:t>is provoked </a:t>
            </a:r>
            <a:r>
              <a:rPr lang="en-US" sz="2800" dirty="0"/>
              <a:t>by loss of weight (50% of cases) and other </a:t>
            </a:r>
            <a:r>
              <a:rPr lang="en-US" sz="2800" dirty="0" smtClean="0"/>
              <a:t>unknown factors, </a:t>
            </a:r>
            <a:r>
              <a:rPr lang="en-US" sz="2800" dirty="0"/>
              <a:t>in diabetic patients it is triggered </a:t>
            </a:r>
            <a:r>
              <a:rPr lang="en-US" sz="2800" dirty="0" smtClean="0"/>
              <a:t>by the </a:t>
            </a:r>
            <a:r>
              <a:rPr lang="en-US" sz="2800" dirty="0"/>
              <a:t>disease itself (40% of cases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4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</a:rPr>
              <a:t>appears that the main </a:t>
            </a:r>
            <a:r>
              <a:rPr lang="en-US" dirty="0" err="1">
                <a:latin typeface="Times New Roman" panose="02020603050405020304" pitchFamily="18" charset="0"/>
              </a:rPr>
              <a:t>aetiological</a:t>
            </a:r>
            <a:r>
              <a:rPr lang="en-US" dirty="0">
                <a:latin typeface="Times New Roman" panose="02020603050405020304" pitchFamily="18" charset="0"/>
              </a:rPr>
              <a:t> factors </a:t>
            </a:r>
            <a:r>
              <a:rPr lang="en-US" dirty="0" smtClean="0">
                <a:latin typeface="Times New Roman" panose="02020603050405020304" pitchFamily="18" charset="0"/>
              </a:rPr>
              <a:t>associated with </a:t>
            </a:r>
            <a:r>
              <a:rPr lang="en-US" dirty="0">
                <a:latin typeface="Times New Roman" panose="02020603050405020304" pitchFamily="18" charset="0"/>
              </a:rPr>
              <a:t>impaired hypothalamus–pituitary function </a:t>
            </a:r>
            <a:r>
              <a:rPr lang="en-US" dirty="0" smtClean="0">
                <a:latin typeface="Times New Roman" panose="02020603050405020304" pitchFamily="18" charset="0"/>
              </a:rPr>
              <a:t>are inadequate </a:t>
            </a:r>
            <a:r>
              <a:rPr lang="en-US" dirty="0">
                <a:latin typeface="Times New Roman" panose="02020603050405020304" pitchFamily="18" charset="0"/>
              </a:rPr>
              <a:t>release of </a:t>
            </a:r>
            <a:r>
              <a:rPr lang="en-US" dirty="0" err="1">
                <a:latin typeface="Times New Roman" panose="02020603050405020304" pitchFamily="18" charset="0"/>
              </a:rPr>
              <a:t>GnRH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and/or </a:t>
            </a:r>
            <a:r>
              <a:rPr lang="en-US" dirty="0">
                <a:latin typeface="Times New Roman" panose="02020603050405020304" pitchFamily="18" charset="0"/>
              </a:rPr>
              <a:t>a reduction in the sensitivity of the pituitary gland to </a:t>
            </a:r>
            <a:r>
              <a:rPr lang="en-US" sz="3000" dirty="0" err="1">
                <a:latin typeface="Times New Roman" panose="02020603050405020304" pitchFamily="18" charset="0"/>
              </a:rPr>
              <a:t>GnRH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448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0" kern="1200" dirty="0">
                <a:solidFill>
                  <a:prstClr val="white"/>
                </a:solidFill>
                <a:effectLst/>
                <a:latin typeface="Constantia"/>
              </a:rPr>
              <a:t>Gastroparesis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Idiopathic </a:t>
            </a:r>
            <a:r>
              <a:rPr lang="en-US" sz="2400" dirty="0" smtClean="0"/>
              <a:t>(the most common)</a:t>
            </a:r>
            <a:endParaRPr lang="en-US" sz="2400" dirty="0"/>
          </a:p>
          <a:p>
            <a:r>
              <a:rPr lang="en-US" sz="2800" dirty="0" smtClean="0"/>
              <a:t>Diabetes mellitus</a:t>
            </a:r>
          </a:p>
          <a:p>
            <a:r>
              <a:rPr lang="en-US" sz="2800" dirty="0" smtClean="0"/>
              <a:t>Viral</a:t>
            </a:r>
          </a:p>
          <a:p>
            <a:r>
              <a:rPr lang="en-US" sz="2800" dirty="0" smtClean="0"/>
              <a:t>Medication</a:t>
            </a:r>
            <a:r>
              <a:rPr lang="en-US" sz="2400" dirty="0" smtClean="0"/>
              <a:t>(a2 adrenergic agonist-TCA-CCB-octreotide-GLP1 agonist-</a:t>
            </a:r>
            <a:r>
              <a:rPr lang="en-US" sz="2400" dirty="0" err="1" smtClean="0"/>
              <a:t>Phenothiazines</a:t>
            </a:r>
            <a:r>
              <a:rPr lang="en-US" sz="2400" dirty="0" smtClean="0"/>
              <a:t>-cyclosporine)</a:t>
            </a:r>
          </a:p>
          <a:p>
            <a:r>
              <a:rPr lang="en-US" sz="2800" dirty="0" smtClean="0"/>
              <a:t>Post surgical</a:t>
            </a:r>
          </a:p>
          <a:p>
            <a:r>
              <a:rPr lang="en-US" sz="2800" dirty="0" smtClean="0"/>
              <a:t>Neurologic disease </a:t>
            </a:r>
            <a:r>
              <a:rPr lang="en-US" sz="2400" dirty="0" smtClean="0"/>
              <a:t>(both extrinsic or </a:t>
            </a:r>
            <a:r>
              <a:rPr lang="en-US" sz="2400" dirty="0" err="1" smtClean="0"/>
              <a:t>myentric</a:t>
            </a:r>
            <a:r>
              <a:rPr lang="en-US" sz="2400" dirty="0" smtClean="0"/>
              <a:t> plexus dysfunction)</a:t>
            </a:r>
          </a:p>
          <a:p>
            <a:r>
              <a:rPr lang="en-US" sz="2800" dirty="0" smtClean="0"/>
              <a:t>Autoimmune </a:t>
            </a:r>
            <a:r>
              <a:rPr lang="en-US" sz="2400" dirty="0" smtClean="0"/>
              <a:t>(associated with an anatomically remote neoplasm; most commonly SCC)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50666" y="6032278"/>
            <a:ext cx="1313180" cy="37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StoneSerif"/>
                <a:ea typeface="Calibri" panose="020F0502020204030204" pitchFamily="34" charset="0"/>
                <a:cs typeface="StoneSerif"/>
              </a:rPr>
              <a:t>Up to date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0" dirty="0" smtClean="0">
                <a:latin typeface="+mn-lt"/>
              </a:rPr>
              <a:t>Decision making for our patient;</a:t>
            </a:r>
            <a:endParaRPr lang="en-US" sz="40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dose of Prednisolone to at least 20mg/d</a:t>
            </a:r>
          </a:p>
          <a:p>
            <a:r>
              <a:rPr lang="en-US" dirty="0" smtClean="0"/>
              <a:t>Withhold Fludrocortisone</a:t>
            </a:r>
          </a:p>
          <a:p>
            <a:r>
              <a:rPr lang="en-US" dirty="0" smtClean="0"/>
              <a:t>Continue close F/U for detecting Addison dis.</a:t>
            </a:r>
          </a:p>
          <a:p>
            <a:r>
              <a:rPr lang="en-US" dirty="0" smtClean="0"/>
              <a:t>Repeat Gonadotropins level one month later</a:t>
            </a:r>
          </a:p>
          <a:p>
            <a:r>
              <a:rPr lang="en-US" dirty="0" smtClean="0"/>
              <a:t>Start HRT in the absence of menstruation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6907" y="1809135"/>
            <a:ext cx="7145290" cy="3840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045" y="6023444"/>
            <a:ext cx="82492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err="1">
                <a:latin typeface="TimesTen-Roman"/>
              </a:rPr>
              <a:t>Clin</a:t>
            </a:r>
            <a:r>
              <a:rPr lang="en-US" sz="1400" u="sng" dirty="0">
                <a:latin typeface="TimesTen-Roman"/>
              </a:rPr>
              <a:t> </a:t>
            </a:r>
            <a:r>
              <a:rPr lang="en-US" sz="1400" u="sng" dirty="0" err="1">
                <a:latin typeface="TimesTen-Roman"/>
              </a:rPr>
              <a:t>Exp</a:t>
            </a:r>
            <a:r>
              <a:rPr lang="en-US" sz="1400" u="sng" dirty="0">
                <a:latin typeface="TimesTen-Roman"/>
              </a:rPr>
              <a:t> </a:t>
            </a:r>
            <a:r>
              <a:rPr lang="en-US" sz="1400" u="sng" dirty="0" err="1">
                <a:latin typeface="TimesTen-Roman"/>
              </a:rPr>
              <a:t>Immunol</a:t>
            </a:r>
            <a:r>
              <a:rPr lang="en-US" sz="1400" u="sng" dirty="0">
                <a:latin typeface="TimesTen-Roman"/>
              </a:rPr>
              <a:t> </a:t>
            </a:r>
            <a:r>
              <a:rPr lang="en-US" sz="1400" u="sng" dirty="0" smtClean="0">
                <a:latin typeface="TimesTen-Roman"/>
              </a:rPr>
              <a:t>2004;</a:t>
            </a:r>
            <a:r>
              <a:rPr lang="en-US" sz="1400" b="1" u="sng" dirty="0" smtClean="0">
                <a:latin typeface="TimesTen-Bold"/>
              </a:rPr>
              <a:t>137 </a:t>
            </a:r>
            <a:r>
              <a:rPr lang="en-US" sz="1400" u="sng" dirty="0" smtClean="0">
                <a:latin typeface="TimesTen-Roman"/>
              </a:rPr>
              <a:t>:225–233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162421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26" y="1730478"/>
            <a:ext cx="11533625" cy="3500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4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71" y="1356190"/>
            <a:ext cx="11543907" cy="41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0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2" t="1699" r="3482" b="1800"/>
          <a:stretch/>
        </p:blipFill>
        <p:spPr>
          <a:xfrm>
            <a:off x="4050890" y="194276"/>
            <a:ext cx="4021394" cy="66637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0635" y="6381187"/>
            <a:ext cx="1473480" cy="342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vTT5235d5a9"/>
                <a:ea typeface="Calibri" panose="020F0502020204030204" pitchFamily="34" charset="0"/>
                <a:cs typeface="AdvTT5235d5a9"/>
              </a:rPr>
              <a:t>DeGroot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dvTT5235d5a9"/>
                <a:ea typeface="Calibri" panose="020F0502020204030204" pitchFamily="34" charset="0"/>
                <a:cs typeface="AdvTT5235d5a9"/>
              </a:rPr>
              <a:t> 2016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Secondary adrenal </a:t>
            </a:r>
            <a:r>
              <a:rPr lang="en-US" dirty="0" err="1" smtClean="0"/>
              <a:t>Insuffiency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Pan hypopituitarism</a:t>
            </a:r>
          </a:p>
          <a:p>
            <a:pPr marL="0" indent="0">
              <a:buNone/>
            </a:pPr>
            <a:r>
              <a:rPr lang="en-US" dirty="0" smtClean="0"/>
              <a:t>Familial CBG deficiency</a:t>
            </a:r>
          </a:p>
          <a:p>
            <a:pPr marL="0" indent="0">
              <a:buNone/>
            </a:pPr>
            <a:r>
              <a:rPr lang="en-US" dirty="0" smtClean="0"/>
              <a:t>Isolated ACTH deficiency </a:t>
            </a:r>
          </a:p>
          <a:p>
            <a:pPr marL="0" indent="0">
              <a:buNone/>
            </a:pPr>
            <a:r>
              <a:rPr lang="en-US" dirty="0" smtClean="0"/>
              <a:t>Drugs</a:t>
            </a:r>
          </a:p>
          <a:p>
            <a:pPr marL="0" indent="0">
              <a:buNone/>
            </a:pPr>
            <a:r>
              <a:rPr lang="en-US" smtClean="0"/>
              <a:t>Traumatic injury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43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877" y="1175820"/>
            <a:ext cx="11667630" cy="4485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2884D3-3038-4A0F-94D2-1F9DAA8B7D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9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946</Words>
  <Application>Microsoft Office PowerPoint</Application>
  <PresentationFormat>Widescreen</PresentationFormat>
  <Paragraphs>137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AdvPSA336</vt:lpstr>
      <vt:lpstr>AdvTT5235d5a9</vt:lpstr>
      <vt:lpstr>Arial</vt:lpstr>
      <vt:lpstr>Arial</vt:lpstr>
      <vt:lpstr>Calibri</vt:lpstr>
      <vt:lpstr>Constantia</vt:lpstr>
      <vt:lpstr>Courier</vt:lpstr>
      <vt:lpstr>Garamond</vt:lpstr>
      <vt:lpstr>Sabon-Roman</vt:lpstr>
      <vt:lpstr>StoneSerif</vt:lpstr>
      <vt:lpstr>Times New Roman</vt:lpstr>
      <vt:lpstr>TimesTen-Bold</vt:lpstr>
      <vt:lpstr>TimesTen-Roman</vt:lpstr>
      <vt:lpstr>Univers-CondensedBold</vt:lpstr>
      <vt:lpstr>Wingdings</vt:lpstr>
      <vt:lpstr>Theme1</vt:lpstr>
      <vt:lpstr>Cluster of Autoimmune Endocrinopathies a case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Concern about cosyntropin test in secondary adrenal insuffiency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Gastroparesis</vt:lpstr>
      <vt:lpstr>Decision making for our patient;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Saloon3</cp:lastModifiedBy>
  <cp:revision>60</cp:revision>
  <dcterms:created xsi:type="dcterms:W3CDTF">2017-07-14T08:49:37Z</dcterms:created>
  <dcterms:modified xsi:type="dcterms:W3CDTF">2017-07-17T05:33:07Z</dcterms:modified>
</cp:coreProperties>
</file>