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7" r:id="rId2"/>
    <p:sldId id="296" r:id="rId3"/>
    <p:sldId id="319" r:id="rId4"/>
    <p:sldId id="301" r:id="rId5"/>
    <p:sldId id="317" r:id="rId6"/>
    <p:sldId id="302" r:id="rId7"/>
    <p:sldId id="298" r:id="rId8"/>
    <p:sldId id="269" r:id="rId9"/>
    <p:sldId id="303" r:id="rId10"/>
    <p:sldId id="267" r:id="rId11"/>
    <p:sldId id="258" r:id="rId12"/>
    <p:sldId id="268" r:id="rId13"/>
    <p:sldId id="273" r:id="rId14"/>
    <p:sldId id="271" r:id="rId15"/>
    <p:sldId id="274" r:id="rId16"/>
    <p:sldId id="262" r:id="rId17"/>
    <p:sldId id="275" r:id="rId18"/>
    <p:sldId id="276" r:id="rId19"/>
    <p:sldId id="277" r:id="rId20"/>
    <p:sldId id="280" r:id="rId21"/>
    <p:sldId id="279" r:id="rId22"/>
    <p:sldId id="304" r:id="rId23"/>
    <p:sldId id="305" r:id="rId24"/>
    <p:sldId id="283" r:id="rId25"/>
    <p:sldId id="310" r:id="rId26"/>
    <p:sldId id="288" r:id="rId27"/>
    <p:sldId id="289" r:id="rId28"/>
    <p:sldId id="290" r:id="rId29"/>
    <p:sldId id="292" r:id="rId30"/>
    <p:sldId id="300" r:id="rId31"/>
    <p:sldId id="293" r:id="rId32"/>
    <p:sldId id="309" r:id="rId33"/>
    <p:sldId id="299" r:id="rId34"/>
    <p:sldId id="295" r:id="rId35"/>
    <p:sldId id="312" r:id="rId36"/>
    <p:sldId id="314" r:id="rId37"/>
    <p:sldId id="315" r:id="rId38"/>
    <p:sldId id="318" r:id="rId39"/>
    <p:sldId id="284" r:id="rId40"/>
    <p:sldId id="311" r:id="rId41"/>
    <p:sldId id="316" r:id="rId42"/>
    <p:sldId id="25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9" autoAdjust="0"/>
    <p:restoredTop sz="72824" autoAdjust="0"/>
  </p:normalViewPr>
  <p:slideViewPr>
    <p:cSldViewPr>
      <p:cViewPr>
        <p:scale>
          <a:sx n="56" d="100"/>
          <a:sy n="56" d="100"/>
        </p:scale>
        <p:origin x="-61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69445-FA10-4692-80DA-1764A5FE385C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B4B0-12F7-4A53-92F9-3FC238DDD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9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depicting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Prader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stages of affected female infants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monitored, dexamethasone prenatally treated pregnancies in relation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gestational age when dexamethasone was started. Affected untreated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siblings are shown attached by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dotted line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54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Markedly elevated</a:t>
            </a:r>
          </a:p>
          <a:p>
            <a:r>
              <a:rPr lang="en-US" dirty="0" smtClean="0"/>
              <a:t>adrenal androgens are peripherally aromatized to estrogens,</a:t>
            </a:r>
          </a:p>
          <a:p>
            <a:r>
              <a:rPr lang="en-US" dirty="0" smtClean="0"/>
              <a:t>which can suppress gonadotropin secretion and impair </a:t>
            </a:r>
            <a:r>
              <a:rPr lang="en-US" dirty="0" err="1" smtClean="0"/>
              <a:t>Leydig</a:t>
            </a:r>
            <a:endParaRPr lang="en-US" dirty="0" smtClean="0"/>
          </a:p>
          <a:p>
            <a:r>
              <a:rPr lang="en-US" dirty="0" smtClean="0"/>
              <a:t>cell function</a:t>
            </a:r>
          </a:p>
          <a:p>
            <a:r>
              <a:rPr lang="en-US" dirty="0" smtClean="0"/>
              <a:t>Treatment with glucocorticoids alone can</a:t>
            </a:r>
          </a:p>
          <a:p>
            <a:r>
              <a:rPr lang="en-US" dirty="0" smtClean="0"/>
              <a:t>be effective in restoring normal spermatogenesis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2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Infertility is least likely</a:t>
            </a:r>
          </a:p>
          <a:p>
            <a:r>
              <a:rPr lang="en-US" dirty="0" smtClean="0"/>
              <a:t>to occur in </a:t>
            </a:r>
            <a:r>
              <a:rPr lang="en-US" dirty="0" err="1" smtClean="0"/>
              <a:t>nonclassic</a:t>
            </a:r>
            <a:r>
              <a:rPr lang="en-US" dirty="0" smtClean="0"/>
              <a:t> adrenal hyperplasia, is more frequent</a:t>
            </a:r>
          </a:p>
          <a:p>
            <a:r>
              <a:rPr lang="en-US" dirty="0" smtClean="0"/>
              <a:t>with simple </a:t>
            </a:r>
            <a:r>
              <a:rPr lang="en-US" dirty="0" err="1" smtClean="0"/>
              <a:t>virilizing</a:t>
            </a:r>
            <a:r>
              <a:rPr lang="en-US" dirty="0" smtClean="0"/>
              <a:t> CAH, and is most likely in patients</a:t>
            </a:r>
          </a:p>
          <a:p>
            <a:r>
              <a:rPr lang="en-US" dirty="0" smtClean="0"/>
              <a:t>with either salt-wasting CAH or 11b-hydroxylase deficiency</a:t>
            </a:r>
          </a:p>
          <a:p>
            <a:r>
              <a:rPr lang="en-US" dirty="0" smtClean="0"/>
              <a:t>(although practitioners will be most likely to encounter an</a:t>
            </a:r>
          </a:p>
          <a:p>
            <a:r>
              <a:rPr lang="en-US" dirty="0" smtClean="0"/>
              <a:t>infertile patient with </a:t>
            </a:r>
            <a:r>
              <a:rPr lang="en-US" dirty="0" err="1" smtClean="0"/>
              <a:t>nonclassic</a:t>
            </a:r>
            <a:r>
              <a:rPr lang="en-US" dirty="0" smtClean="0"/>
              <a:t> disease, given its increased</a:t>
            </a:r>
          </a:p>
          <a:p>
            <a:r>
              <a:rPr lang="en-US" dirty="0" smtClean="0"/>
              <a:t>frequency in the population).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1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Ithasbeensuggestedthatthetonicoversecretionofandrogensthatmay</a:t>
            </a:r>
            <a:r>
              <a:rPr lang="en-US" dirty="0" smtClean="0"/>
              <a:t> be aromatized to estrogens results in continuous steroid feedback and thus loss of gonadotropin </a:t>
            </a:r>
            <a:r>
              <a:rPr lang="en-US" dirty="0" err="1" smtClean="0"/>
              <a:t>cyclicity</a:t>
            </a:r>
            <a:r>
              <a:rPr lang="en-US" dirty="0" smtClean="0"/>
              <a:t>, leading to anovulation or </a:t>
            </a:r>
            <a:r>
              <a:rPr lang="en-US" dirty="0" err="1" smtClean="0"/>
              <a:t>dysovulation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68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morning 17-</a:t>
            </a:r>
          </a:p>
          <a:p>
            <a:r>
              <a:rPr lang="en-US" dirty="0" smtClean="0"/>
              <a:t>OHP value of &gt;200 ng/</a:t>
            </a:r>
            <a:r>
              <a:rPr lang="en-US" dirty="0" err="1" smtClean="0"/>
              <a:t>dL</a:t>
            </a:r>
            <a:r>
              <a:rPr lang="en-US" dirty="0" smtClean="0"/>
              <a:t> in the follicular phase strongly suggests</a:t>
            </a:r>
          </a:p>
          <a:p>
            <a:r>
              <a:rPr lang="en-US" dirty="0" smtClean="0"/>
              <a:t>the diagnosis. Confirmation testing is performed via a</a:t>
            </a:r>
          </a:p>
          <a:p>
            <a:r>
              <a:rPr lang="en-US" dirty="0" err="1" smtClean="0"/>
              <a:t>corticotropin</a:t>
            </a:r>
            <a:r>
              <a:rPr lang="en-US" dirty="0" smtClean="0"/>
              <a:t> stimulation test using 250 mg of </a:t>
            </a:r>
            <a:r>
              <a:rPr lang="en-US" dirty="0" err="1" smtClean="0"/>
              <a:t>cosyntropin</a:t>
            </a:r>
            <a:r>
              <a:rPr lang="en-US" dirty="0" smtClean="0"/>
              <a:t>,</a:t>
            </a:r>
          </a:p>
          <a:p>
            <a:r>
              <a:rPr lang="en-US" dirty="0" smtClean="0"/>
              <a:t>with measurement of 17-OHP performed at baseline and 60</a:t>
            </a:r>
          </a:p>
          <a:p>
            <a:r>
              <a:rPr lang="en-US" dirty="0" smtClean="0"/>
              <a:t>minutes after infusion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9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surgery, the anatomy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urogenital sinus must be carefully defined, either radiographically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via endoscopy, and metabolic dysfunction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meticulously corrected.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5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with technical advances in isolation</a:t>
            </a:r>
          </a:p>
          <a:p>
            <a:r>
              <a:rPr lang="en-US" dirty="0" smtClean="0"/>
              <a:t>and analysis of circulating </a:t>
            </a:r>
            <a:r>
              <a:rPr lang="en-US" dirty="0" smtClean="0">
                <a:solidFill>
                  <a:srgbClr val="FF0000"/>
                </a:solidFill>
              </a:rPr>
              <a:t>cell-free fetal DNA </a:t>
            </a:r>
            <a:r>
              <a:rPr lang="en-US" dirty="0" smtClean="0"/>
              <a:t>from the maternal circulation, there now exists a modality whereby</a:t>
            </a:r>
          </a:p>
          <a:p>
            <a:r>
              <a:rPr lang="en-US" dirty="0" smtClean="0"/>
              <a:t>prenatal diagnosis can be made as early as </a:t>
            </a:r>
            <a:r>
              <a:rPr lang="en-US" dirty="0" smtClean="0">
                <a:solidFill>
                  <a:srgbClr val="FF0000"/>
                </a:solidFill>
              </a:rPr>
              <a:t>6 weeks' gestation, </a:t>
            </a:r>
            <a:r>
              <a:rPr lang="en-US" dirty="0" smtClean="0"/>
              <a:t>obviating treatment with empiric steroids.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2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</a:rPr>
              <a:t>Stress dose </a:t>
            </a:r>
            <a:r>
              <a:rPr lang="en-US" dirty="0" smtClean="0"/>
              <a:t>during labor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contrast with patients with more severe disease,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with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nonclassic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CAH who conceive without steroidal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typically do not need adrenal suppression with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onset of pregnancy. It could be argued, however, that initiation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glucocorticoids might be justified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hyperandrogenic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nonclassic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CAH patients, given that elevated serum androgens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been implicated as a potential risk factor for early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pregnancy loss in some studies (62, 63). This risk remains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hypothetical, and such interventions have not been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substantiated by experimental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5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5B4B0-12F7-4A53-92F9-3FC238DDD52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8938" y="152400"/>
            <a:ext cx="5791200" cy="65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659131"/>
            <a:ext cx="5152769" cy="528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257800" y="2667000"/>
            <a:ext cx="990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Subfertility in classical </a:t>
            </a:r>
            <a:r>
              <a:rPr lang="en-US" dirty="0">
                <a:solidFill>
                  <a:srgbClr val="FF0000"/>
                </a:solidFill>
              </a:rPr>
              <a:t>form of CAH is related to several causes: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Morphological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anomalies </a:t>
            </a:r>
            <a:r>
              <a:rPr lang="en-US" dirty="0"/>
              <a:t>of genitalia due to precocious and severe </a:t>
            </a:r>
            <a:r>
              <a:rPr lang="en-US" dirty="0" err="1"/>
              <a:t>virilization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Disturbed </a:t>
            </a:r>
            <a:r>
              <a:rPr lang="en-US" dirty="0"/>
              <a:t>personal body image leading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psychological difficulties </a:t>
            </a:r>
            <a:r>
              <a:rPr lang="en-US" dirty="0"/>
              <a:t>in social and sexual </a:t>
            </a:r>
            <a:r>
              <a:rPr lang="en-US" dirty="0" smtClean="0"/>
              <a:t>relationships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Androgen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oversecretion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Diagnosis of CAH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178" y="1219200"/>
            <a:ext cx="5201222" cy="555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9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Diagnosis of CAH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Treatment of CAH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Nonsurgical treatment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Surgical </a:t>
            </a:r>
            <a:r>
              <a:rPr lang="en-US" dirty="0">
                <a:solidFill>
                  <a:srgbClr val="002060"/>
                </a:solidFill>
              </a:rPr>
              <a:t>correction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thus </a:t>
            </a:r>
            <a:r>
              <a:rPr lang="en-US" dirty="0" smtClean="0"/>
              <a:t>involves three </a:t>
            </a:r>
            <a:r>
              <a:rPr lang="en-US" dirty="0"/>
              <a:t>steps: </a:t>
            </a:r>
            <a:endParaRPr lang="en-US" dirty="0" smtClean="0"/>
          </a:p>
          <a:p>
            <a:r>
              <a:rPr lang="en-US" dirty="0" err="1" smtClean="0"/>
              <a:t>Clitoroplasty</a:t>
            </a:r>
            <a:endParaRPr lang="en-US" dirty="0" smtClean="0"/>
          </a:p>
          <a:p>
            <a:r>
              <a:rPr lang="en-US" dirty="0" err="1" smtClean="0"/>
              <a:t>Labioplasty</a:t>
            </a:r>
            <a:endParaRPr lang="en-US" dirty="0" smtClean="0"/>
          </a:p>
          <a:p>
            <a:r>
              <a:rPr lang="en-US" dirty="0" err="1" smtClean="0"/>
              <a:t>Vaginoplasty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Non surgical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pregnancy in </a:t>
            </a:r>
            <a:r>
              <a:rPr lang="en-US" dirty="0" smtClean="0"/>
              <a:t>mothers with </a:t>
            </a:r>
            <a:r>
              <a:rPr lang="en-US" dirty="0"/>
              <a:t>salt-wasting </a:t>
            </a:r>
            <a:r>
              <a:rPr lang="en-US" dirty="0" smtClean="0"/>
              <a:t>CAH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 Mineralocorticoid </a:t>
            </a:r>
          </a:p>
          <a:p>
            <a:r>
              <a:rPr lang="en-US" dirty="0" smtClean="0"/>
              <a:t> A Glucocorticoid 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2060"/>
                </a:solidFill>
              </a:rPr>
              <a:t>androgen</a:t>
            </a:r>
            <a:r>
              <a:rPr lang="en-US" dirty="0" smtClean="0"/>
              <a:t> do not suppress then may be need for </a:t>
            </a:r>
            <a:r>
              <a:rPr lang="en-US" dirty="0" err="1" smtClean="0">
                <a:solidFill>
                  <a:srgbClr val="FF0000"/>
                </a:solidFill>
              </a:rPr>
              <a:t>adenalectomy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 Ovulation </a:t>
            </a:r>
            <a:r>
              <a:rPr lang="en-US" dirty="0"/>
              <a:t>can be induced with either </a:t>
            </a:r>
            <a:r>
              <a:rPr lang="en-US" dirty="0" smtClean="0">
                <a:solidFill>
                  <a:srgbClr val="FF0000"/>
                </a:solidFill>
              </a:rPr>
              <a:t>clomiphene </a:t>
            </a:r>
            <a:r>
              <a:rPr lang="en-US" dirty="0" smtClean="0"/>
              <a:t>or </a:t>
            </a:r>
            <a:r>
              <a:rPr lang="en-US" dirty="0"/>
              <a:t>injectable </a:t>
            </a:r>
            <a:r>
              <a:rPr lang="en-US" dirty="0">
                <a:solidFill>
                  <a:srgbClr val="FF0000"/>
                </a:solidFill>
              </a:rPr>
              <a:t>gonadotropins</a:t>
            </a:r>
          </a:p>
        </p:txBody>
      </p:sp>
    </p:spTree>
    <p:extLst>
      <p:ext uri="{BB962C8B-B14F-4D97-AF65-F5344CB8AC3E}">
        <p14:creationId xmlns:p14="http://schemas.microsoft.com/office/powerpoint/2010/main" val="5405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94" y="1600200"/>
            <a:ext cx="441419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Plasma T and A before and with hydrocortisone treatment</a:t>
            </a:r>
          </a:p>
        </p:txBody>
      </p:sp>
    </p:spTree>
    <p:extLst>
      <p:ext uri="{BB962C8B-B14F-4D97-AF65-F5344CB8AC3E}">
        <p14:creationId xmlns:p14="http://schemas.microsoft.com/office/powerpoint/2010/main" val="1833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PRENATAL TREATMENT FOR AT-RISK</a:t>
            </a:r>
            <a:br>
              <a:rPr lang="en-US" i="1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PREGNANCIES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When a couple in whom both partners are heterozygotes </a:t>
            </a:r>
            <a:r>
              <a:rPr lang="en-US" dirty="0" smtClean="0"/>
              <a:t>for 21-hydroxylase </a:t>
            </a:r>
            <a:r>
              <a:rPr lang="en-US" dirty="0"/>
              <a:t>deficiency conceives, there is a </a:t>
            </a:r>
            <a:r>
              <a:rPr lang="en-US" dirty="0">
                <a:solidFill>
                  <a:srgbClr val="FF0000"/>
                </a:solidFill>
              </a:rPr>
              <a:t>1 in 8 </a:t>
            </a:r>
            <a:r>
              <a:rPr lang="en-US" dirty="0" smtClean="0">
                <a:solidFill>
                  <a:srgbClr val="FF0000"/>
                </a:solidFill>
              </a:rPr>
              <a:t>chance </a:t>
            </a:r>
            <a:r>
              <a:rPr lang="en-US" dirty="0" smtClean="0"/>
              <a:t>of affected  female fetus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in 7 </a:t>
            </a:r>
            <a:r>
              <a:rPr lang="en-US" dirty="0" smtClean="0"/>
              <a:t>cases out </a:t>
            </a:r>
            <a:r>
              <a:rPr lang="en-US" dirty="0"/>
              <a:t>of 8, prenatal treatment with glucocorticoids has no </a:t>
            </a:r>
            <a:r>
              <a:rPr lang="en-US" dirty="0" smtClean="0"/>
              <a:t>direct benefit </a:t>
            </a:r>
            <a:r>
              <a:rPr lang="en-US" dirty="0"/>
              <a:t>for the fetus.</a:t>
            </a:r>
          </a:p>
        </p:txBody>
      </p:sp>
    </p:spTree>
    <p:extLst>
      <p:ext uri="{BB962C8B-B14F-4D97-AF65-F5344CB8AC3E}">
        <p14:creationId xmlns:p14="http://schemas.microsoft.com/office/powerpoint/2010/main" val="14970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Steroid Side effect During Pregnancy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 </a:t>
            </a:r>
            <a:r>
              <a:rPr lang="en-US" dirty="0"/>
              <a:t>weight gain </a:t>
            </a:r>
            <a:endParaRPr lang="en-US" dirty="0" smtClean="0"/>
          </a:p>
          <a:p>
            <a:r>
              <a:rPr lang="en-US" dirty="0" smtClean="0"/>
              <a:t> Hyperglycemia,</a:t>
            </a:r>
          </a:p>
          <a:p>
            <a:r>
              <a:rPr lang="en-US" dirty="0" smtClean="0"/>
              <a:t> Negative </a:t>
            </a:r>
            <a:r>
              <a:rPr lang="en-US" dirty="0"/>
              <a:t>effects for </a:t>
            </a:r>
            <a:r>
              <a:rPr lang="en-US" dirty="0" smtClean="0"/>
              <a:t>the fetus</a:t>
            </a:r>
          </a:p>
          <a:p>
            <a:pPr marL="0" indent="0">
              <a:buNone/>
            </a:pPr>
            <a:r>
              <a:rPr lang="en-US" dirty="0" smtClean="0"/>
              <a:t>                abnormal </a:t>
            </a:r>
            <a:r>
              <a:rPr lang="en-US" dirty="0"/>
              <a:t>growth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adrenal insufficiency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Accurate</a:t>
            </a:r>
            <a:r>
              <a:rPr lang="en-US" dirty="0"/>
              <a:t> prenatal </a:t>
            </a:r>
            <a:r>
              <a:rPr lang="en-US" dirty="0">
                <a:solidFill>
                  <a:srgbClr val="FF0000"/>
                </a:solidFill>
              </a:rPr>
              <a:t>diagnosis</a:t>
            </a:r>
            <a:r>
              <a:rPr lang="en-US" dirty="0"/>
              <a:t> thus becomes </a:t>
            </a:r>
            <a:r>
              <a:rPr lang="en-US" dirty="0" smtClean="0"/>
              <a:t>critical to </a:t>
            </a:r>
            <a:r>
              <a:rPr lang="en-US" dirty="0"/>
              <a:t>avoid needless </a:t>
            </a:r>
            <a:r>
              <a:rPr lang="en-US" dirty="0" smtClean="0"/>
              <a:t>exposure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prenatal treatment of CAH </a:t>
            </a:r>
            <a:r>
              <a:rPr lang="en-US" dirty="0"/>
              <a:t>remains </a:t>
            </a:r>
            <a:r>
              <a:rPr lang="en-US" dirty="0">
                <a:solidFill>
                  <a:srgbClr val="FF0000"/>
                </a:solidFill>
              </a:rPr>
              <a:t>controversial</a:t>
            </a:r>
            <a:r>
              <a:rPr lang="en-US" dirty="0"/>
              <a:t> and poses unresolved ethical questions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9789" y="5567677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Merce</a:t>
            </a:r>
            <a:r>
              <a:rPr lang="en-US" dirty="0"/>
              <a:t> Fernandez-</a:t>
            </a:r>
            <a:r>
              <a:rPr lang="en-US" dirty="0" err="1"/>
              <a:t>Balsells</a:t>
            </a:r>
            <a:r>
              <a:rPr lang="en-US" dirty="0"/>
              <a:t> M, Muthusamy K, </a:t>
            </a:r>
            <a:r>
              <a:rPr lang="en-US" dirty="0" err="1"/>
              <a:t>Smushkin</a:t>
            </a:r>
            <a:r>
              <a:rPr lang="en-US" dirty="0"/>
              <a:t> G, </a:t>
            </a:r>
            <a:r>
              <a:rPr lang="en-US" dirty="0" err="1"/>
              <a:t>Lampropulos</a:t>
            </a:r>
            <a:r>
              <a:rPr lang="en-US" dirty="0"/>
              <a:t> JF,</a:t>
            </a:r>
          </a:p>
          <a:p>
            <a:r>
              <a:rPr lang="en-US" dirty="0" err="1"/>
              <a:t>Elamin</a:t>
            </a:r>
            <a:r>
              <a:rPr lang="en-US" dirty="0"/>
              <a:t> MB, Abu </a:t>
            </a:r>
            <a:r>
              <a:rPr lang="en-US" dirty="0" err="1"/>
              <a:t>Elnour</a:t>
            </a:r>
            <a:r>
              <a:rPr lang="en-US" dirty="0"/>
              <a:t> NO, et al. Prenatal dexamethasone use for the prevention</a:t>
            </a:r>
          </a:p>
          <a:p>
            <a:r>
              <a:rPr lang="en-US" dirty="0"/>
              <a:t>of </a:t>
            </a:r>
            <a:r>
              <a:rPr lang="en-US" dirty="0" err="1"/>
              <a:t>virilization</a:t>
            </a:r>
            <a:r>
              <a:rPr lang="en-US" dirty="0"/>
              <a:t> in pregnancies at risk for classical congenital adrenal</a:t>
            </a:r>
          </a:p>
          <a:p>
            <a:r>
              <a:rPr lang="en-US" dirty="0"/>
              <a:t>hyperplasia because of 21-hydroxylase (CYP21A2) deficiency: a</a:t>
            </a:r>
          </a:p>
        </p:txBody>
      </p:sp>
    </p:spTree>
    <p:extLst>
      <p:ext uri="{BB962C8B-B14F-4D97-AF65-F5344CB8AC3E}">
        <p14:creationId xmlns:p14="http://schemas.microsoft.com/office/powerpoint/2010/main" val="34522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915400" cy="1470025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Fertility in patients with congenital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adrenal hyperplasia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Autofit/>
          </a:bodyPr>
          <a:lstStyle/>
          <a:p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Mohajeri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Tehrani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M.D.</a:t>
            </a:r>
          </a:p>
          <a:p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Professor of Endocrinology &amp; Metabolism</a:t>
            </a:r>
          </a:p>
          <a:p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Tehran University of Medical Sciences </a:t>
            </a:r>
            <a:endParaRPr lang="en-US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Prenatal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Prenatal diagnosis, </a:t>
            </a:r>
            <a:r>
              <a:rPr lang="en-US" dirty="0" smtClean="0"/>
              <a:t>has </a:t>
            </a:r>
            <a:r>
              <a:rPr lang="en-US" dirty="0"/>
              <a:t>required invasive fetal testing to detect affected </a:t>
            </a:r>
            <a:r>
              <a:rPr lang="en-US" dirty="0" smtClean="0"/>
              <a:t>female offspring </a:t>
            </a:r>
            <a:r>
              <a:rPr lang="en-US" dirty="0"/>
              <a:t>either by </a:t>
            </a:r>
            <a:r>
              <a:rPr lang="en-US" dirty="0" smtClean="0"/>
              <a:t>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chorionic </a:t>
            </a:r>
            <a:r>
              <a:rPr lang="en-US" dirty="0">
                <a:solidFill>
                  <a:srgbClr val="002060"/>
                </a:solidFill>
              </a:rPr>
              <a:t>villus sampling </a:t>
            </a:r>
            <a:r>
              <a:rPr lang="en-US" dirty="0" smtClean="0">
                <a:solidFill>
                  <a:srgbClr val="002060"/>
                </a:solidFill>
              </a:rPr>
              <a:t>(10-12w)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Amniocentesis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Circulating  cell-free </a:t>
            </a:r>
            <a:r>
              <a:rPr lang="en-US" dirty="0">
                <a:solidFill>
                  <a:srgbClr val="002060"/>
                </a:solidFill>
              </a:rPr>
              <a:t>fetal DNA </a:t>
            </a:r>
            <a:r>
              <a:rPr lang="en-US" dirty="0" smtClean="0">
                <a:solidFill>
                  <a:srgbClr val="002060"/>
                </a:solidFill>
              </a:rPr>
              <a:t>(6w)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AdvOT2b189473.B"/>
              </a:rPr>
              <a:t>Treatment During Pregnancy in </a:t>
            </a:r>
            <a:r>
              <a:rPr lang="en-US" i="1" dirty="0">
                <a:solidFill>
                  <a:srgbClr val="FF0000"/>
                </a:solidFill>
                <a:latin typeface="AdvOT2b189473.B"/>
              </a:rPr>
              <a:t>CAH </a:t>
            </a:r>
            <a:r>
              <a:rPr lang="en-US" i="1" dirty="0" smtClean="0">
                <a:solidFill>
                  <a:srgbClr val="FF0000"/>
                </a:solidFill>
                <a:latin typeface="AdvOT2b189473.B"/>
              </a:rPr>
              <a:t>Patients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753600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Hydrocortisone</a:t>
            </a:r>
            <a:r>
              <a:rPr lang="en-US" dirty="0" smtClean="0"/>
              <a:t> TDS </a:t>
            </a:r>
            <a:r>
              <a:rPr lang="en-US" dirty="0"/>
              <a:t>is </a:t>
            </a:r>
            <a:r>
              <a:rPr lang="en-US" dirty="0" smtClean="0"/>
              <a:t>the preferred glucocorticoid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Prednisolone</a:t>
            </a:r>
            <a:r>
              <a:rPr lang="en-US" dirty="0" smtClean="0"/>
              <a:t> BD is alternative</a:t>
            </a:r>
            <a:endParaRPr lang="en-US" dirty="0"/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Dexamethasone </a:t>
            </a:r>
            <a:r>
              <a:rPr lang="en-US" dirty="0" smtClean="0"/>
              <a:t> cross the placenta and cause fetal adrenal suppression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1" y="2362200"/>
            <a:ext cx="9091349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Effect of glucocorticoid on Clinical &amp; Hormonal Characteristic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2" y="1905000"/>
            <a:ext cx="8755987" cy="425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33400" y="35814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54864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56388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4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Adrenal suppression for NC CAH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i="1" dirty="0" smtClean="0">
                <a:solidFill>
                  <a:srgbClr val="FF0000"/>
                </a:solidFill>
              </a:rPr>
              <a:t>ES  or  NO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Initiation of </a:t>
            </a:r>
            <a:r>
              <a:rPr lang="en-US" dirty="0"/>
              <a:t>glucocorticoids might be justified in </a:t>
            </a:r>
            <a:r>
              <a:rPr lang="en-US" dirty="0" smtClean="0"/>
              <a:t>hyper androgenic  non classic </a:t>
            </a:r>
            <a:r>
              <a:rPr lang="en-US" dirty="0"/>
              <a:t>CAH patients, given that </a:t>
            </a:r>
            <a:r>
              <a:rPr lang="en-US" dirty="0">
                <a:solidFill>
                  <a:srgbClr val="FF0000"/>
                </a:solidFill>
              </a:rPr>
              <a:t>elevated serum </a:t>
            </a:r>
            <a:r>
              <a:rPr lang="en-US" dirty="0" smtClean="0">
                <a:solidFill>
                  <a:srgbClr val="FF0000"/>
                </a:solidFill>
              </a:rPr>
              <a:t>androgens </a:t>
            </a:r>
            <a:r>
              <a:rPr lang="en-US" dirty="0" smtClean="0"/>
              <a:t>have </a:t>
            </a:r>
            <a:r>
              <a:rPr lang="en-US" dirty="0"/>
              <a:t>been implicated as a potential risk factor for </a:t>
            </a:r>
            <a:r>
              <a:rPr lang="en-US" dirty="0" smtClean="0">
                <a:solidFill>
                  <a:srgbClr val="FF0000"/>
                </a:solidFill>
              </a:rPr>
              <a:t>early pregnancy </a:t>
            </a:r>
            <a:r>
              <a:rPr lang="en-US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5791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Arlt</a:t>
            </a:r>
            <a:r>
              <a:rPr lang="en-US" dirty="0"/>
              <a:t> W, Willis DS, Wild SH, Krone N, Doherty EJ, </a:t>
            </a:r>
            <a:r>
              <a:rPr lang="en-US" dirty="0" err="1"/>
              <a:t>Hahner</a:t>
            </a:r>
            <a:r>
              <a:rPr lang="en-US" dirty="0"/>
              <a:t> S, et al. Health status</a:t>
            </a:r>
          </a:p>
          <a:p>
            <a:r>
              <a:rPr lang="en-US" dirty="0"/>
              <a:t>of adults with congenital adrenal hyperplasia: a cohort study of 203 patients.</a:t>
            </a:r>
          </a:p>
          <a:p>
            <a:r>
              <a:rPr lang="it-IT" dirty="0"/>
              <a:t>J Clin Endocrinol Metab 2010;95:5110–21.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NC CAH 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Hydrocortisone</a:t>
            </a:r>
            <a:r>
              <a:rPr lang="en-US" dirty="0"/>
              <a:t> is considered to be an </a:t>
            </a:r>
            <a:r>
              <a:rPr lang="en-US" dirty="0" smtClean="0"/>
              <a:t>appropriate treatment and </a:t>
            </a:r>
            <a:r>
              <a:rPr lang="en-US" dirty="0"/>
              <a:t>a twice-a-day hydrocortisone </a:t>
            </a:r>
            <a:r>
              <a:rPr lang="en-US" dirty="0" smtClean="0"/>
              <a:t>dose schedule </a:t>
            </a:r>
            <a:r>
              <a:rPr lang="en-US" dirty="0"/>
              <a:t>seems to be a reasonable compromise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C00000"/>
                </a:solidFill>
              </a:rPr>
              <a:t>effectiveness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C00000"/>
                </a:solidFill>
              </a:rPr>
              <a:t>simplicity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reduces </a:t>
            </a:r>
            <a:r>
              <a:rPr lang="en-US" dirty="0"/>
              <a:t>the incidence of </a:t>
            </a:r>
            <a:r>
              <a:rPr lang="en-US" dirty="0">
                <a:solidFill>
                  <a:srgbClr val="C00000"/>
                </a:solidFill>
              </a:rPr>
              <a:t>miscarriages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786735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Winterer J, </a:t>
            </a:r>
            <a:r>
              <a:rPr lang="en-US" b="1" dirty="0" err="1"/>
              <a:t>Chrousos</a:t>
            </a:r>
            <a:r>
              <a:rPr lang="en-US" b="1" dirty="0"/>
              <a:t> GP, </a:t>
            </a:r>
            <a:r>
              <a:rPr lang="en-US" b="1" dirty="0" err="1"/>
              <a:t>Loriaux</a:t>
            </a:r>
            <a:r>
              <a:rPr lang="en-US" b="1" dirty="0"/>
              <a:t> DL, Cutler Jr GB </a:t>
            </a:r>
            <a:r>
              <a:rPr lang="en-US" dirty="0"/>
              <a:t>1985 Effect of</a:t>
            </a:r>
          </a:p>
          <a:p>
            <a:r>
              <a:rPr lang="en-US" dirty="0"/>
              <a:t>hydrocortisone dose schedule on adrenal steroid secretion in congenital</a:t>
            </a:r>
          </a:p>
          <a:p>
            <a:r>
              <a:rPr lang="en-US" dirty="0"/>
              <a:t>adrenal hyperplasia. J </a:t>
            </a:r>
            <a:r>
              <a:rPr lang="en-US" dirty="0" err="1"/>
              <a:t>Pediatr</a:t>
            </a:r>
            <a:r>
              <a:rPr lang="en-US" dirty="0"/>
              <a:t> 106:137–142</a:t>
            </a:r>
          </a:p>
        </p:txBody>
      </p:sp>
    </p:spTree>
    <p:extLst>
      <p:ext uri="{BB962C8B-B14F-4D97-AF65-F5344CB8AC3E}">
        <p14:creationId xmlns:p14="http://schemas.microsoft.com/office/powerpoint/2010/main" val="40624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i="1" dirty="0" smtClean="0">
                <a:solidFill>
                  <a:srgbClr val="FF0000"/>
                </a:solidFill>
              </a:rPr>
              <a:t>Factors should be considered in evaluating prenatal treatment of CAH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Fetal GC physiology</a:t>
            </a:r>
          </a:p>
          <a:p>
            <a:r>
              <a:rPr lang="en-US" dirty="0" smtClean="0"/>
              <a:t>Safety to the fetus</a:t>
            </a:r>
          </a:p>
          <a:p>
            <a:r>
              <a:rPr lang="en-US" dirty="0"/>
              <a:t>Safety to the </a:t>
            </a:r>
            <a:r>
              <a:rPr lang="en-US" dirty="0" smtClean="0"/>
              <a:t>mother</a:t>
            </a:r>
          </a:p>
          <a:p>
            <a:r>
              <a:rPr lang="en-US" dirty="0" smtClean="0"/>
              <a:t>Efficacy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Fetal GC 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Fetal </a:t>
            </a:r>
            <a:r>
              <a:rPr lang="en-US" dirty="0" err="1" smtClean="0"/>
              <a:t>cortisol</a:t>
            </a:r>
            <a:r>
              <a:rPr lang="en-US" dirty="0" smtClean="0"/>
              <a:t> levels are low in very early gestation,</a:t>
            </a:r>
          </a:p>
          <a:p>
            <a:endParaRPr lang="en-US" dirty="0" smtClean="0"/>
          </a:p>
          <a:p>
            <a:r>
              <a:rPr lang="en-US" dirty="0" smtClean="0"/>
              <a:t>Rise during </a:t>
            </a:r>
            <a:r>
              <a:rPr lang="en-US" dirty="0" smtClean="0">
                <a:solidFill>
                  <a:srgbClr val="FF0000"/>
                </a:solidFill>
              </a:rPr>
              <a:t>wk 8–12 </a:t>
            </a:r>
            <a:r>
              <a:rPr lang="en-US" dirty="0" smtClean="0"/>
              <a:t>while the external genitalia are differentiating</a:t>
            </a:r>
          </a:p>
          <a:p>
            <a:endParaRPr lang="en-US" dirty="0" smtClean="0"/>
          </a:p>
          <a:p>
            <a:r>
              <a:rPr lang="en-US" dirty="0" smtClean="0"/>
              <a:t>Fetal cortisol are only about 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  <a:r>
              <a:rPr lang="en-US" dirty="0" smtClean="0"/>
              <a:t> of maternal levels.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562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Kari MA, Raivio KO, Stenman UH, Voutilainen R 1996 Serum</a:t>
            </a:r>
          </a:p>
          <a:p>
            <a:r>
              <a:rPr lang="en-US" dirty="0" err="1" smtClean="0"/>
              <a:t>cortisol</a:t>
            </a:r>
            <a:r>
              <a:rPr lang="en-US" dirty="0" smtClean="0"/>
              <a:t>, </a:t>
            </a:r>
            <a:r>
              <a:rPr lang="en-US" dirty="0" err="1" smtClean="0"/>
              <a:t>dehydroepiandrosterone</a:t>
            </a:r>
            <a:r>
              <a:rPr lang="en-US" dirty="0" smtClean="0"/>
              <a:t> sulfate, and steroid-binding</a:t>
            </a:r>
          </a:p>
          <a:p>
            <a:r>
              <a:rPr lang="en-US" dirty="0" smtClean="0"/>
              <a:t>globulins in preterm neonates: effect of gestational age and </a:t>
            </a:r>
            <a:r>
              <a:rPr lang="en-US" dirty="0" err="1" smtClean="0"/>
              <a:t>dexamethasone</a:t>
            </a:r>
            <a:endParaRPr lang="en-US" dirty="0" smtClean="0"/>
          </a:p>
          <a:p>
            <a:r>
              <a:rPr lang="en-US" dirty="0" smtClean="0"/>
              <a:t>therapy. </a:t>
            </a:r>
            <a:r>
              <a:rPr lang="en-US" dirty="0" err="1" smtClean="0"/>
              <a:t>Pediatr</a:t>
            </a:r>
            <a:r>
              <a:rPr lang="en-US" dirty="0" smtClean="0"/>
              <a:t> Res 40:319–324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the constant </a:t>
            </a:r>
            <a:r>
              <a:rPr lang="en-US" dirty="0" smtClean="0">
                <a:solidFill>
                  <a:srgbClr val="FF0000"/>
                </a:solidFill>
              </a:rPr>
              <a:t>dexamethasone dose </a:t>
            </a:r>
            <a:r>
              <a:rPr lang="en-US" dirty="0" smtClean="0"/>
              <a:t>currently used may result in GC levels that exceed typical physiological fetal GC levels by about </a:t>
            </a:r>
            <a:r>
              <a:rPr lang="en-US" dirty="0" smtClean="0">
                <a:solidFill>
                  <a:srgbClr val="FF0000"/>
                </a:solidFill>
              </a:rPr>
              <a:t>60 fold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410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White PC 2006 Ontogeny of adrenal steroid biosynthesis: why</a:t>
            </a:r>
          </a:p>
          <a:p>
            <a:r>
              <a:rPr lang="en-US" dirty="0" smtClean="0"/>
              <a:t>girls will be girls. J </a:t>
            </a:r>
            <a:r>
              <a:rPr lang="en-US" dirty="0" err="1" smtClean="0"/>
              <a:t>Clin</a:t>
            </a:r>
            <a:r>
              <a:rPr lang="en-US" dirty="0" smtClean="0"/>
              <a:t> Invest 116:872–874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Fetal safety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676400"/>
            <a:ext cx="9220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Dexamethson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classified as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category 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drug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Teratogenic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effects, especially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orofacial clefts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 studies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(low birth weight , reduced brain weight 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Topics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CAH management before pregnancy</a:t>
            </a:r>
          </a:p>
          <a:p>
            <a:endParaRPr lang="en-US" dirty="0" smtClean="0"/>
          </a:p>
          <a:p>
            <a:r>
              <a:rPr lang="en-US" dirty="0" smtClean="0"/>
              <a:t>CAH management during pregnancy</a:t>
            </a:r>
          </a:p>
          <a:p>
            <a:endParaRPr lang="en-US" dirty="0" smtClean="0"/>
          </a:p>
          <a:p>
            <a:r>
              <a:rPr lang="en-US" dirty="0" smtClean="0"/>
              <a:t>CAH management in 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20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90" y="2438400"/>
            <a:ext cx="6694181" cy="199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Fetal safety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961965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Journal of Clinical Endocrinology &amp; Metabolism 86(12):5651–5657</a:t>
            </a:r>
          </a:p>
        </p:txBody>
      </p:sp>
    </p:spTree>
    <p:extLst>
      <p:ext uri="{BB962C8B-B14F-4D97-AF65-F5344CB8AC3E}">
        <p14:creationId xmlns:p14="http://schemas.microsoft.com/office/powerpoint/2010/main" val="15849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Maternal safety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98" y="1810781"/>
            <a:ext cx="6671402" cy="4056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5961965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Journal of Clinical Endocrinology &amp; Metabolism 86(12):5651–5657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FF0000"/>
                </a:solidFill>
              </a:rPr>
              <a:t>Prader</a:t>
            </a:r>
            <a:r>
              <a:rPr lang="en-US" i="1" dirty="0">
                <a:solidFill>
                  <a:srgbClr val="FF0000"/>
                </a:solidFill>
              </a:rPr>
              <a:t> stages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624931"/>
            <a:ext cx="80962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9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Prader</a:t>
            </a:r>
            <a:r>
              <a:rPr lang="en-US" i="1" dirty="0">
                <a:solidFill>
                  <a:srgbClr val="FF0000"/>
                </a:solidFill>
              </a:rPr>
              <a:t> stages of affected female infants </a:t>
            </a:r>
            <a:r>
              <a:rPr lang="en-US" i="1" dirty="0" smtClean="0">
                <a:solidFill>
                  <a:srgbClr val="FF0000"/>
                </a:solidFill>
              </a:rPr>
              <a:t>(with or without DEXA)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06" y="1600200"/>
            <a:ext cx="708614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3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Endocrine Society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Clinical Practice Guideline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 Force </a:t>
            </a:r>
            <a:r>
              <a:rPr lang="en-US" dirty="0" smtClean="0"/>
              <a:t>placed a higher value on</a:t>
            </a:r>
          </a:p>
          <a:p>
            <a:pPr marL="0" indent="0">
              <a:buNone/>
            </a:pPr>
            <a:r>
              <a:rPr lang="en-US" dirty="0" smtClean="0"/>
              <a:t>   preventing </a:t>
            </a:r>
            <a:r>
              <a:rPr lang="en-US" dirty="0" smtClean="0">
                <a:solidFill>
                  <a:srgbClr val="00B050"/>
                </a:solidFill>
              </a:rPr>
              <a:t>unnecessary prenatal exposure </a:t>
            </a:r>
            <a:r>
              <a:rPr lang="en-US" dirty="0" smtClean="0"/>
              <a:t>of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mother and fetus to dexamethasone and </a:t>
            </a:r>
            <a:r>
              <a:rPr lang="en-US" dirty="0" smtClean="0">
                <a:solidFill>
                  <a:srgbClr val="C00000"/>
                </a:solidFill>
              </a:rPr>
              <a:t>avoiding potential harms </a:t>
            </a:r>
            <a:r>
              <a:rPr lang="en-US" dirty="0" smtClean="0"/>
              <a:t>associated with this exposure.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Endocrine Society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Clinical Practice Guideline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372600" cy="4525963"/>
          </a:xfrm>
        </p:spPr>
        <p:txBody>
          <a:bodyPr/>
          <a:lstStyle/>
          <a:p>
            <a:r>
              <a:rPr lang="en-US" dirty="0" smtClean="0"/>
              <a:t>We recommend that prenatal therapy continue to be regarded as </a:t>
            </a:r>
            <a:r>
              <a:rPr lang="en-US" dirty="0" smtClean="0">
                <a:solidFill>
                  <a:srgbClr val="C00000"/>
                </a:solidFill>
              </a:rPr>
              <a:t>experimental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Thus, we </a:t>
            </a:r>
            <a:r>
              <a:rPr lang="en-US" dirty="0" smtClean="0">
                <a:solidFill>
                  <a:srgbClr val="C00000"/>
                </a:solidFill>
              </a:rPr>
              <a:t>do not recommend </a:t>
            </a:r>
            <a:r>
              <a:rPr lang="en-US" dirty="0" smtClean="0"/>
              <a:t>specific treatment protocols.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9296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women with </a:t>
            </a:r>
            <a:r>
              <a:rPr lang="en-US" dirty="0" smtClean="0"/>
              <a:t>CAH</a:t>
            </a:r>
            <a:r>
              <a:rPr lang="en-US" dirty="0"/>
              <a:t> </a:t>
            </a:r>
            <a:r>
              <a:rPr lang="en-US" dirty="0" smtClean="0"/>
              <a:t>who </a:t>
            </a:r>
            <a:r>
              <a:rPr lang="en-US" dirty="0"/>
              <a:t>become pregnant we recommend </a:t>
            </a:r>
            <a:r>
              <a:rPr lang="en-US" dirty="0" smtClean="0"/>
              <a:t>continued </a:t>
            </a:r>
            <a:r>
              <a:rPr lang="en-US" dirty="0" err="1" smtClean="0"/>
              <a:t>prepregnancy</a:t>
            </a:r>
            <a:r>
              <a:rPr lang="en-US" dirty="0" smtClean="0"/>
              <a:t> </a:t>
            </a:r>
            <a:r>
              <a:rPr lang="en-US" dirty="0"/>
              <a:t>doses of </a:t>
            </a:r>
            <a:r>
              <a:rPr lang="en-US" dirty="0" smtClean="0">
                <a:solidFill>
                  <a:srgbClr val="FF0000"/>
                </a:solidFill>
              </a:rPr>
              <a:t>hydrocortisone/ prednisolone </a:t>
            </a:r>
            <a:r>
              <a:rPr lang="en-US" dirty="0">
                <a:solidFill>
                  <a:srgbClr val="FF0000"/>
                </a:solidFill>
              </a:rPr>
              <a:t>and fludrocortisone</a:t>
            </a:r>
            <a:r>
              <a:rPr lang="en-US" dirty="0"/>
              <a:t> therapy, </a:t>
            </a:r>
            <a:r>
              <a:rPr lang="en-US" dirty="0" smtClean="0"/>
              <a:t>With dosage </a:t>
            </a:r>
            <a:r>
              <a:rPr lang="en-US" dirty="0"/>
              <a:t>adjustments if symptoms and signs </a:t>
            </a:r>
            <a:r>
              <a:rPr lang="en-US" dirty="0" smtClean="0"/>
              <a:t>of glucocorticoid </a:t>
            </a:r>
            <a:r>
              <a:rPr lang="en-US" dirty="0"/>
              <a:t>insufficiency occur. (1|ss)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Endocrine Society </a:t>
            </a:r>
            <a:r>
              <a:rPr lang="en-US" sz="4000" i="1" dirty="0">
                <a:solidFill>
                  <a:srgbClr val="FF0000"/>
                </a:solidFill>
              </a:rPr>
              <a:t>Clinical Practice </a:t>
            </a:r>
            <a:r>
              <a:rPr lang="en-US" sz="4000" i="1" dirty="0" smtClean="0">
                <a:solidFill>
                  <a:srgbClr val="FF0000"/>
                </a:solidFill>
              </a:rPr>
              <a:t>Guideline</a:t>
            </a:r>
            <a:br>
              <a:rPr lang="en-US" sz="4000" i="1" dirty="0" smtClean="0">
                <a:solidFill>
                  <a:srgbClr val="FF0000"/>
                </a:solidFill>
              </a:rPr>
            </a:br>
            <a:r>
              <a:rPr lang="en-US" sz="4000" i="1" dirty="0" smtClean="0">
                <a:solidFill>
                  <a:srgbClr val="FF0000"/>
                </a:solidFill>
              </a:rPr>
              <a:t>2018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dvOTfe83be88"/>
              </a:rPr>
              <a:t>In women with congenital adrenal </a:t>
            </a:r>
            <a:r>
              <a:rPr lang="en-US" dirty="0" smtClean="0">
                <a:latin typeface="AdvOTfe83be88"/>
              </a:rPr>
              <a:t>hyperplasia who </a:t>
            </a:r>
            <a:r>
              <a:rPr lang="en-US" dirty="0">
                <a:latin typeface="AdvOTfe83be88"/>
              </a:rPr>
              <a:t>are pregnant, or trying to become </a:t>
            </a:r>
            <a:r>
              <a:rPr lang="en-US" dirty="0" smtClean="0">
                <a:latin typeface="AdvOTfe83be88"/>
              </a:rPr>
              <a:t>pregnant, we </a:t>
            </a:r>
            <a:r>
              <a:rPr lang="en-US" dirty="0">
                <a:latin typeface="AdvOTfe83be88"/>
              </a:rPr>
              <a:t>recommend </a:t>
            </a:r>
            <a:r>
              <a:rPr lang="en-US" dirty="0">
                <a:solidFill>
                  <a:srgbClr val="FF0000"/>
                </a:solidFill>
                <a:latin typeface="AdvOTfe83be88"/>
              </a:rPr>
              <a:t>against using </a:t>
            </a:r>
            <a:r>
              <a:rPr lang="en-US" dirty="0" smtClean="0">
                <a:solidFill>
                  <a:srgbClr val="FF0000"/>
                </a:solidFill>
                <a:latin typeface="AdvOTfe83be88"/>
              </a:rPr>
              <a:t>glucocorticoid</a:t>
            </a:r>
            <a:r>
              <a:rPr lang="en-US" dirty="0" smtClean="0">
                <a:latin typeface="AdvOTfe83be88"/>
              </a:rPr>
              <a:t> that </a:t>
            </a:r>
            <a:r>
              <a:rPr lang="en-US" dirty="0">
                <a:solidFill>
                  <a:srgbClr val="FF0000"/>
                </a:solidFill>
                <a:latin typeface="AdvOTfe83be88"/>
              </a:rPr>
              <a:t>traverse</a:t>
            </a:r>
            <a:r>
              <a:rPr lang="en-US" dirty="0">
                <a:latin typeface="AdvOTfe83be88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AdvOTfe83be88"/>
              </a:rPr>
              <a:t>placenta</a:t>
            </a:r>
            <a:r>
              <a:rPr lang="en-US" dirty="0">
                <a:latin typeface="AdvOTfe83be88"/>
              </a:rPr>
              <a:t>, such </a:t>
            </a:r>
            <a:r>
              <a:rPr lang="en-US" dirty="0" smtClean="0">
                <a:latin typeface="AdvOTfe83be88"/>
              </a:rPr>
              <a:t>as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vOTfe83be88"/>
              </a:rPr>
              <a:t>dexamethasone</a:t>
            </a:r>
            <a:r>
              <a:rPr lang="en-US" dirty="0">
                <a:latin typeface="AdvOTfe83be88"/>
              </a:rPr>
              <a:t>. (1|</a:t>
            </a:r>
            <a:r>
              <a:rPr lang="en-US" dirty="0">
                <a:latin typeface="AdvPS7DC6"/>
              </a:rPr>
              <a:t>ss</a:t>
            </a:r>
            <a:r>
              <a:rPr lang="en-US" dirty="0">
                <a:latin typeface="AdvOTfe83be88"/>
              </a:rPr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Endocrine Society </a:t>
            </a:r>
            <a:r>
              <a:rPr lang="en-US" sz="4000" i="1" dirty="0">
                <a:solidFill>
                  <a:srgbClr val="FF0000"/>
                </a:solidFill>
              </a:rPr>
              <a:t>Clinical Practice </a:t>
            </a:r>
            <a:r>
              <a:rPr lang="en-US" sz="4000" i="1" dirty="0" smtClean="0">
                <a:solidFill>
                  <a:srgbClr val="FF0000"/>
                </a:solidFill>
              </a:rPr>
              <a:t>Guideline</a:t>
            </a:r>
            <a:br>
              <a:rPr lang="en-US" sz="4000" i="1" dirty="0" smtClean="0">
                <a:solidFill>
                  <a:srgbClr val="FF0000"/>
                </a:solidFill>
              </a:rPr>
            </a:br>
            <a:r>
              <a:rPr lang="en-US" sz="4000" i="1" dirty="0" smtClean="0">
                <a:solidFill>
                  <a:srgbClr val="FF0000"/>
                </a:solidFill>
              </a:rPr>
              <a:t>2018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274638"/>
            <a:ext cx="111252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Endocrine Society </a:t>
            </a:r>
            <a:r>
              <a:rPr lang="en-US" sz="4000" i="1" dirty="0">
                <a:solidFill>
                  <a:srgbClr val="FF0000"/>
                </a:solidFill>
              </a:rPr>
              <a:t>Clinical Practice </a:t>
            </a:r>
            <a:r>
              <a:rPr lang="en-US" sz="4000" i="1" dirty="0" smtClean="0">
                <a:solidFill>
                  <a:srgbClr val="FF0000"/>
                </a:solidFill>
              </a:rPr>
              <a:t>Guideline</a:t>
            </a:r>
            <a:br>
              <a:rPr lang="en-US" sz="4000" i="1" dirty="0" smtClean="0">
                <a:solidFill>
                  <a:srgbClr val="FF0000"/>
                </a:solidFill>
              </a:rPr>
            </a:br>
            <a:r>
              <a:rPr lang="en-US" sz="4000" i="1" dirty="0" smtClean="0">
                <a:solidFill>
                  <a:srgbClr val="FF0000"/>
                </a:solidFill>
              </a:rPr>
              <a:t>2018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women with </a:t>
            </a:r>
            <a:r>
              <a:rPr lang="en-US" dirty="0" err="1">
                <a:solidFill>
                  <a:srgbClr val="FF0000"/>
                </a:solidFill>
              </a:rPr>
              <a:t>nonclassic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CAH</a:t>
            </a:r>
            <a:r>
              <a:rPr lang="en-US" dirty="0" err="1" smtClean="0"/>
              <a:t>who</a:t>
            </a:r>
            <a:r>
              <a:rPr lang="en-US" dirty="0" smtClean="0"/>
              <a:t> </a:t>
            </a:r>
            <a:r>
              <a:rPr lang="en-US" dirty="0"/>
              <a:t>are infertile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</a:t>
            </a:r>
            <a:r>
              <a:rPr lang="en-US" dirty="0"/>
              <a:t>have a history </a:t>
            </a:r>
            <a:r>
              <a:rPr lang="en-US" dirty="0" smtClean="0"/>
              <a:t>of prior </a:t>
            </a:r>
            <a:r>
              <a:rPr lang="en-US" dirty="0"/>
              <a:t>miscarriage,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recommend </a:t>
            </a:r>
            <a:r>
              <a:rPr lang="en-US" dirty="0" smtClean="0"/>
              <a:t>treatment with </a:t>
            </a:r>
            <a:r>
              <a:rPr lang="en-US" dirty="0">
                <a:solidFill>
                  <a:srgbClr val="0070C0"/>
                </a:solidFill>
              </a:rPr>
              <a:t>a glucocorticoid that does not traverse </a:t>
            </a:r>
            <a:r>
              <a:rPr lang="en-US" dirty="0" smtClean="0">
                <a:solidFill>
                  <a:srgbClr val="0070C0"/>
                </a:solidFill>
              </a:rPr>
              <a:t>the placenta</a:t>
            </a:r>
            <a:r>
              <a:rPr lang="en-US" dirty="0">
                <a:solidFill>
                  <a:srgbClr val="0070C0"/>
                </a:solidFill>
              </a:rPr>
              <a:t>.</a:t>
            </a:r>
            <a:r>
              <a:rPr lang="en-US" dirty="0"/>
              <a:t> (1|ss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FERTILITY IN MALES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Testicular </a:t>
            </a:r>
            <a:r>
              <a:rPr lang="en-US" dirty="0">
                <a:solidFill>
                  <a:srgbClr val="0070C0"/>
                </a:solidFill>
              </a:rPr>
              <a:t>adrenal rest tumors </a:t>
            </a:r>
            <a:r>
              <a:rPr lang="en-US" dirty="0"/>
              <a:t>are found in </a:t>
            </a:r>
            <a:r>
              <a:rPr lang="en-US" dirty="0">
                <a:solidFill>
                  <a:srgbClr val="C00000"/>
                </a:solidFill>
              </a:rPr>
              <a:t>27%</a:t>
            </a:r>
            <a:r>
              <a:rPr lang="en-US" dirty="0"/>
              <a:t> to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47%</a:t>
            </a:r>
            <a:r>
              <a:rPr lang="en-US" dirty="0"/>
              <a:t> of males with classic </a:t>
            </a:r>
            <a:r>
              <a:rPr lang="en-US" dirty="0" smtClean="0"/>
              <a:t>CAH lead </a:t>
            </a:r>
            <a:r>
              <a:rPr lang="en-US" dirty="0"/>
              <a:t>to </a:t>
            </a:r>
            <a:r>
              <a:rPr lang="en-US" dirty="0" smtClean="0"/>
              <a:t>obstruction.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Measurement </a:t>
            </a:r>
            <a:r>
              <a:rPr lang="en-US" dirty="0"/>
              <a:t>of </a:t>
            </a:r>
            <a:r>
              <a:rPr lang="en-US" dirty="0">
                <a:solidFill>
                  <a:srgbClr val="C00000"/>
                </a:solidFill>
              </a:rPr>
              <a:t>17-OHP</a:t>
            </a:r>
            <a:r>
              <a:rPr lang="en-US" dirty="0"/>
              <a:t> should be assessed</a:t>
            </a:r>
          </a:p>
          <a:p>
            <a:pPr marL="0" indent="0">
              <a:buNone/>
            </a:pPr>
            <a:r>
              <a:rPr lang="en-US" dirty="0"/>
              <a:t>in men who have unexplained </a:t>
            </a:r>
            <a:r>
              <a:rPr lang="en-US" dirty="0">
                <a:solidFill>
                  <a:srgbClr val="C00000"/>
                </a:solidFill>
              </a:rPr>
              <a:t>abnormal semen </a:t>
            </a:r>
            <a:r>
              <a:rPr lang="en-US" dirty="0" smtClean="0">
                <a:solidFill>
                  <a:srgbClr val="C00000"/>
                </a:solidFill>
              </a:rPr>
              <a:t>analyses</a:t>
            </a:r>
            <a:r>
              <a:rPr lang="en-US" dirty="0" smtClean="0"/>
              <a:t> associated </a:t>
            </a:r>
            <a:r>
              <a:rPr lang="en-US" dirty="0"/>
              <a:t>with </a:t>
            </a:r>
            <a:r>
              <a:rPr lang="en-US" dirty="0" smtClean="0"/>
              <a:t>hypogonadism.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Vignette Case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30 years old woman with salt wasting classic CAH who presented at birth with ambiguous genitalia now presents requesting fertility support.</a:t>
            </a:r>
          </a:p>
          <a:p>
            <a:r>
              <a:rPr lang="en-US" dirty="0" smtClean="0"/>
              <a:t>She use prednisolone Tab7.5 mg/d &amp; fludrocortisone Tab 0.1/d </a:t>
            </a:r>
          </a:p>
        </p:txBody>
      </p:sp>
    </p:spTree>
    <p:extLst>
      <p:ext uri="{BB962C8B-B14F-4D97-AF65-F5344CB8AC3E}">
        <p14:creationId xmlns:p14="http://schemas.microsoft.com/office/powerpoint/2010/main" val="18987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FERTILITY IN MALES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  Adrenal Androgen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266700" y="1735667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2002367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239000" y="1676400"/>
            <a:ext cx="180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estrogens</a:t>
            </a:r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6096000" y="2261174"/>
            <a:ext cx="1905000" cy="18536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9100" y="3853189"/>
            <a:ext cx="5747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suppress gonadotropin secretion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4437964"/>
            <a:ext cx="0" cy="1048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94251" y="56388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impair </a:t>
            </a:r>
            <a:r>
              <a:rPr lang="en-US" sz="3200" dirty="0" err="1"/>
              <a:t>Leydig</a:t>
            </a:r>
            <a:endParaRPr lang="en-US" sz="3200" dirty="0"/>
          </a:p>
          <a:p>
            <a:r>
              <a:rPr lang="en-US" sz="3200" dirty="0"/>
              <a:t>cell function</a:t>
            </a:r>
          </a:p>
        </p:txBody>
      </p:sp>
      <p:sp>
        <p:nvSpPr>
          <p:cNvPr id="15" name="Oval 14"/>
          <p:cNvSpPr/>
          <p:nvPr/>
        </p:nvSpPr>
        <p:spPr>
          <a:xfrm>
            <a:off x="3926388" y="4495800"/>
            <a:ext cx="5089325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66027" y="5181600"/>
            <a:ext cx="6010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Treatment with glucocorticoids </a:t>
            </a:r>
            <a:r>
              <a:rPr lang="en-US" sz="2400" dirty="0" smtClean="0"/>
              <a:t>alone</a:t>
            </a:r>
          </a:p>
          <a:p>
            <a:pPr algn="ctr"/>
            <a:r>
              <a:rPr lang="en-US" sz="2400" dirty="0" smtClean="0"/>
              <a:t> can be </a:t>
            </a:r>
            <a:r>
              <a:rPr lang="en-US" sz="2400" dirty="0"/>
              <a:t>effective in restoring normal spermatogenesis</a:t>
            </a:r>
          </a:p>
        </p:txBody>
      </p:sp>
    </p:spTree>
    <p:extLst>
      <p:ext uri="{BB962C8B-B14F-4D97-AF65-F5344CB8AC3E}">
        <p14:creationId xmlns:p14="http://schemas.microsoft.com/office/powerpoint/2010/main" val="20940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males with classic congenital adrenal </a:t>
            </a:r>
            <a:r>
              <a:rPr lang="en-US" dirty="0" smtClean="0"/>
              <a:t>hyperplasia, we </a:t>
            </a:r>
            <a:r>
              <a:rPr lang="en-US" dirty="0"/>
              <a:t>recommend </a:t>
            </a:r>
            <a:r>
              <a:rPr lang="en-US" dirty="0">
                <a:solidFill>
                  <a:srgbClr val="0070C0"/>
                </a:solidFill>
              </a:rPr>
              <a:t>periodic testicular </a:t>
            </a:r>
            <a:r>
              <a:rPr lang="en-US" dirty="0" smtClean="0">
                <a:solidFill>
                  <a:srgbClr val="0070C0"/>
                </a:solidFill>
              </a:rPr>
              <a:t>ultrasound</a:t>
            </a:r>
            <a:r>
              <a:rPr lang="en-US" dirty="0" smtClean="0"/>
              <a:t> to </a:t>
            </a:r>
            <a:r>
              <a:rPr lang="en-US" dirty="0"/>
              <a:t>assess for the development of </a:t>
            </a:r>
            <a:r>
              <a:rPr lang="en-US" dirty="0" smtClean="0"/>
              <a:t>testicular adrenal </a:t>
            </a:r>
            <a:r>
              <a:rPr lang="en-US" dirty="0"/>
              <a:t>rest tumors. (1|ss)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Endocrine Society </a:t>
            </a:r>
            <a:r>
              <a:rPr lang="en-US" sz="4000" i="1" dirty="0">
                <a:solidFill>
                  <a:srgbClr val="FF0000"/>
                </a:solidFill>
              </a:rPr>
              <a:t>Clinical Practice </a:t>
            </a:r>
            <a:r>
              <a:rPr lang="en-US" sz="4000" i="1" dirty="0" smtClean="0">
                <a:solidFill>
                  <a:srgbClr val="FF0000"/>
                </a:solidFill>
              </a:rPr>
              <a:t>Guideline</a:t>
            </a:r>
            <a:br>
              <a:rPr lang="en-US" sz="4000" i="1" dirty="0" smtClean="0">
                <a:solidFill>
                  <a:srgbClr val="FF0000"/>
                </a:solidFill>
              </a:rPr>
            </a:br>
            <a:r>
              <a:rPr lang="en-US" sz="4000" i="1" dirty="0" smtClean="0">
                <a:solidFill>
                  <a:srgbClr val="FF0000"/>
                </a:solidFill>
              </a:rPr>
              <a:t>2018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400" y="1295400"/>
            <a:ext cx="8534400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CAH can have a profound </a:t>
            </a:r>
            <a:r>
              <a:rPr lang="en-US" dirty="0" smtClean="0">
                <a:solidFill>
                  <a:schemeClr val="tx1"/>
                </a:solidFill>
              </a:rPr>
              <a:t>impact on </a:t>
            </a:r>
            <a:r>
              <a:rPr lang="en-US" dirty="0">
                <a:solidFill>
                  <a:schemeClr val="tx1"/>
                </a:solidFill>
              </a:rPr>
              <a:t>the ability of affected individuals to </a:t>
            </a:r>
            <a:r>
              <a:rPr lang="en-US" dirty="0" smtClean="0">
                <a:solidFill>
                  <a:schemeClr val="tx1"/>
                </a:solidFill>
              </a:rPr>
              <a:t>reproduce.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However,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rate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of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miscarriages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lower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pregnancies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occurring with </a:t>
            </a:r>
            <a:r>
              <a:rPr lang="en-US" dirty="0" smtClean="0">
                <a:solidFill>
                  <a:srgbClr val="FF0000"/>
                </a:solidFill>
              </a:rPr>
              <a:t>glucocorticoid </a:t>
            </a:r>
            <a:r>
              <a:rPr lang="en-US" dirty="0" smtClean="0">
                <a:solidFill>
                  <a:schemeClr val="tx1"/>
                </a:solidFill>
              </a:rPr>
              <a:t>treatment 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prenatal treatment of </a:t>
            </a:r>
            <a:r>
              <a:rPr lang="en-US" dirty="0" smtClean="0">
                <a:solidFill>
                  <a:schemeClr val="tx1"/>
                </a:solidFill>
              </a:rPr>
              <a:t>CAH is </a:t>
            </a:r>
            <a:r>
              <a:rPr lang="en-US" dirty="0" smtClean="0">
                <a:solidFill>
                  <a:srgbClr val="C00000"/>
                </a:solidFill>
              </a:rPr>
              <a:t>against dexamethasone </a:t>
            </a:r>
            <a:r>
              <a:rPr lang="en-US" dirty="0" smtClean="0">
                <a:solidFill>
                  <a:schemeClr val="tx1"/>
                </a:solidFill>
              </a:rPr>
              <a:t>that traverse placenta.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381000" y="152400"/>
            <a:ext cx="7772400" cy="1470025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Conclusion:</a:t>
            </a:r>
          </a:p>
        </p:txBody>
      </p:sp>
    </p:spTree>
    <p:extLst>
      <p:ext uri="{BB962C8B-B14F-4D97-AF65-F5344CB8AC3E}">
        <p14:creationId xmlns:p14="http://schemas.microsoft.com/office/powerpoint/2010/main" val="37121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220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Continue the same dose of prednisolone &amp; fludrocortisone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to Dexamethasone  &amp;fludrocortisone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to Hydrocortisone without fludrocortisone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the same dose of prednisolone </a:t>
            </a:r>
            <a:r>
              <a:rPr lang="en-US" dirty="0" smtClean="0"/>
              <a:t>without fludrocortisone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Adrenal steroidogenesis Pathway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8944"/>
            <a:ext cx="8099069" cy="423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5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Female sexual Differentiation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958181"/>
            <a:ext cx="53721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Prevalence of CAH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72600" cy="4525963"/>
          </a:xfrm>
        </p:spPr>
        <p:txBody>
          <a:bodyPr/>
          <a:lstStyle/>
          <a:p>
            <a:r>
              <a:rPr lang="en-US" dirty="0"/>
              <a:t>1 in 16,000 individuals </a:t>
            </a:r>
            <a:r>
              <a:rPr lang="en-US" dirty="0" smtClean="0"/>
              <a:t>has classic CAH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approximately </a:t>
            </a:r>
            <a:r>
              <a:rPr lang="en-US" dirty="0"/>
              <a:t>1 </a:t>
            </a:r>
            <a:r>
              <a:rPr lang="en-US" dirty="0" smtClean="0"/>
              <a:t>in 600 </a:t>
            </a:r>
            <a:r>
              <a:rPr lang="en-US" dirty="0"/>
              <a:t>is affected with </a:t>
            </a:r>
            <a:r>
              <a:rPr lang="en-US" dirty="0" err="1"/>
              <a:t>nonclassic</a:t>
            </a:r>
            <a:r>
              <a:rPr lang="en-US" dirty="0"/>
              <a:t> </a:t>
            </a:r>
            <a:r>
              <a:rPr lang="en-US" dirty="0" smtClean="0"/>
              <a:t>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Infertility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220200" cy="4525963"/>
          </a:xfrm>
        </p:spPr>
        <p:txBody>
          <a:bodyPr/>
          <a:lstStyle/>
          <a:p>
            <a:r>
              <a:rPr lang="en-US" dirty="0" smtClean="0"/>
              <a:t>Salt Wasting CAH or 11 Beta Hydroxylase Deficiency</a:t>
            </a:r>
          </a:p>
          <a:p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err="1" smtClean="0"/>
              <a:t>Virilizing</a:t>
            </a:r>
            <a:r>
              <a:rPr lang="en-US" dirty="0" smtClean="0"/>
              <a:t> CAH </a:t>
            </a:r>
          </a:p>
          <a:p>
            <a:endParaRPr lang="en-US" dirty="0" smtClean="0"/>
          </a:p>
          <a:p>
            <a:r>
              <a:rPr lang="en-US" dirty="0" smtClean="0"/>
              <a:t>NC CAH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486400" y="2057400"/>
            <a:ext cx="1295400" cy="381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1478</Words>
  <Application>Microsoft Office PowerPoint</Application>
  <PresentationFormat>On-screen Show (4:3)</PresentationFormat>
  <Paragraphs>226</Paragraphs>
  <Slides>42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Fertility in patients with congenital adrenal hyperplasia</vt:lpstr>
      <vt:lpstr>Topics</vt:lpstr>
      <vt:lpstr>Vignette Case </vt:lpstr>
      <vt:lpstr>PowerPoint Presentation</vt:lpstr>
      <vt:lpstr>Adrenal steroidogenesis Pathway</vt:lpstr>
      <vt:lpstr>Female sexual Differentiation</vt:lpstr>
      <vt:lpstr>Prevalence of CAH</vt:lpstr>
      <vt:lpstr>Infertility </vt:lpstr>
      <vt:lpstr>PowerPoint Presentation</vt:lpstr>
      <vt:lpstr>Subfertility in classical form of CAH is related to several causes:</vt:lpstr>
      <vt:lpstr>Diagnosis of CAH</vt:lpstr>
      <vt:lpstr>Diagnosis of CAH</vt:lpstr>
      <vt:lpstr>Treatment of CAH </vt:lpstr>
      <vt:lpstr>Non surgical </vt:lpstr>
      <vt:lpstr>Plasma T and A before and with hydrocortisone treatment</vt:lpstr>
      <vt:lpstr>PRENATAL TREATMENT FOR AT-RISK PREGNANCIES</vt:lpstr>
      <vt:lpstr>Steroid Side effect During Pregnancy</vt:lpstr>
      <vt:lpstr>PowerPoint Presentation</vt:lpstr>
      <vt:lpstr>Prenatal diagnosis</vt:lpstr>
      <vt:lpstr>Treatment During Pregnancy in CAH Patients </vt:lpstr>
      <vt:lpstr>PowerPoint Presentation</vt:lpstr>
      <vt:lpstr>Effect of glucocorticoid on Clinical &amp; Hormonal Characteristic </vt:lpstr>
      <vt:lpstr>Adrenal suppression for NC CAH YES  or  NO</vt:lpstr>
      <vt:lpstr>NC CAH Treatment</vt:lpstr>
      <vt:lpstr>Factors should be considered in evaluating prenatal treatment of CAH:</vt:lpstr>
      <vt:lpstr>Fetal GC physiology</vt:lpstr>
      <vt:lpstr>PowerPoint Presentation</vt:lpstr>
      <vt:lpstr>Fetal safety</vt:lpstr>
      <vt:lpstr>Fetal safety</vt:lpstr>
      <vt:lpstr>Maternal safety</vt:lpstr>
      <vt:lpstr>Prader stages</vt:lpstr>
      <vt:lpstr>Prader stages of affected female infants (with or without DEXA)</vt:lpstr>
      <vt:lpstr>Endocrine Society Clinical Practice Guideline</vt:lpstr>
      <vt:lpstr>Endocrine Society Clinical Practice Guideline</vt:lpstr>
      <vt:lpstr>Endocrine Society Clinical Practice Guideline 2018</vt:lpstr>
      <vt:lpstr>Endocrine Society Clinical Practice Guideline 2018</vt:lpstr>
      <vt:lpstr>Endocrine Society Clinical Practice Guideline 2018</vt:lpstr>
      <vt:lpstr>FERTILITY IN MALES</vt:lpstr>
      <vt:lpstr>FERTILITY IN MALES</vt:lpstr>
      <vt:lpstr>Endocrine Society Clinical Practice Guideline 2018</vt:lpstr>
      <vt:lpstr>Conclusion: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Androgen Excess in Women of Reproductive Agees of Androgen Excess in Women of Reproductive Age</dc:title>
  <dc:creator>mohajeri</dc:creator>
  <cp:lastModifiedBy>ASUS</cp:lastModifiedBy>
  <cp:revision>75</cp:revision>
  <dcterms:created xsi:type="dcterms:W3CDTF">2006-08-16T00:00:00Z</dcterms:created>
  <dcterms:modified xsi:type="dcterms:W3CDTF">2018-11-16T03:50:54Z</dcterms:modified>
</cp:coreProperties>
</file>