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60" r:id="rId2"/>
    <p:sldId id="328" r:id="rId3"/>
    <p:sldId id="321" r:id="rId4"/>
    <p:sldId id="404" r:id="rId5"/>
    <p:sldId id="318" r:id="rId6"/>
    <p:sldId id="403" r:id="rId7"/>
    <p:sldId id="408" r:id="rId8"/>
    <p:sldId id="361" r:id="rId9"/>
    <p:sldId id="362" r:id="rId10"/>
    <p:sldId id="382" r:id="rId11"/>
    <p:sldId id="363" r:id="rId12"/>
    <p:sldId id="371" r:id="rId13"/>
    <p:sldId id="364" r:id="rId14"/>
    <p:sldId id="369" r:id="rId15"/>
    <p:sldId id="365" r:id="rId16"/>
    <p:sldId id="390" r:id="rId17"/>
    <p:sldId id="391" r:id="rId18"/>
    <p:sldId id="392" r:id="rId19"/>
    <p:sldId id="389" r:id="rId20"/>
    <p:sldId id="394" r:id="rId21"/>
    <p:sldId id="378" r:id="rId22"/>
    <p:sldId id="372" r:id="rId23"/>
    <p:sldId id="399" r:id="rId24"/>
    <p:sldId id="401" r:id="rId25"/>
    <p:sldId id="400" r:id="rId26"/>
    <p:sldId id="395" r:id="rId27"/>
    <p:sldId id="367" r:id="rId28"/>
    <p:sldId id="393" r:id="rId29"/>
    <p:sldId id="375" r:id="rId30"/>
    <p:sldId id="396" r:id="rId31"/>
    <p:sldId id="377" r:id="rId32"/>
    <p:sldId id="397" r:id="rId33"/>
    <p:sldId id="379" r:id="rId34"/>
    <p:sldId id="402" r:id="rId35"/>
    <p:sldId id="405" r:id="rId36"/>
    <p:sldId id="374" r:id="rId37"/>
    <p:sldId id="409" r:id="rId38"/>
    <p:sldId id="385" r:id="rId39"/>
    <p:sldId id="407" r:id="rId40"/>
    <p:sldId id="39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5C3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27" d="100"/>
          <a:sy n="27" d="100"/>
        </p:scale>
        <p:origin x="72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7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4B5E4-8C9D-4025-B9F2-CDF3575499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E0336EA-5B03-4AE5-B8C5-07C6C77B390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en-US" sz="3200" dirty="0" err="1" smtClean="0"/>
            <a:t>cfDNA</a:t>
          </a:r>
          <a:endParaRPr lang="fa-IR" sz="3200" dirty="0"/>
        </a:p>
      </dgm:t>
    </dgm:pt>
    <dgm:pt modelId="{60827BD1-56FA-4CEC-B54B-1B2929CEAD0B}" type="parTrans" cxnId="{BB8A90C5-302C-420F-A37F-EE8CA6AF9716}">
      <dgm:prSet/>
      <dgm:spPr/>
      <dgm:t>
        <a:bodyPr/>
        <a:lstStyle/>
        <a:p>
          <a:pPr rtl="1"/>
          <a:endParaRPr lang="fa-IR"/>
        </a:p>
      </dgm:t>
    </dgm:pt>
    <dgm:pt modelId="{5D426CEE-7F92-4A8F-8C10-627109174E4E}" type="sibTrans" cxnId="{BB8A90C5-302C-420F-A37F-EE8CA6AF9716}">
      <dgm:prSet/>
      <dgm:spPr/>
      <dgm:t>
        <a:bodyPr/>
        <a:lstStyle/>
        <a:p>
          <a:pPr rtl="1"/>
          <a:endParaRPr lang="fa-IR"/>
        </a:p>
      </dgm:t>
    </dgm:pt>
    <dgm:pt modelId="{4FD74224-C382-4C6E-9DB0-66CC2FCE2546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600" dirty="0" smtClean="0"/>
            <a:t>Blood collection before surgery</a:t>
          </a:r>
          <a:endParaRPr lang="fa-IR" sz="1600" dirty="0"/>
        </a:p>
      </dgm:t>
    </dgm:pt>
    <dgm:pt modelId="{27C3466E-0384-4654-B3C2-E16DE9E9D7D0}" type="parTrans" cxnId="{F7F65576-13E1-43C5-B0F3-63518F802C72}">
      <dgm:prSet/>
      <dgm:spPr/>
      <dgm:t>
        <a:bodyPr/>
        <a:lstStyle/>
        <a:p>
          <a:pPr rtl="1"/>
          <a:endParaRPr lang="fa-IR"/>
        </a:p>
      </dgm:t>
    </dgm:pt>
    <dgm:pt modelId="{FBFF9D9F-3E12-48DA-ADDF-6BA866206FF9}" type="sibTrans" cxnId="{F7F65576-13E1-43C5-B0F3-63518F802C72}">
      <dgm:prSet/>
      <dgm:spPr/>
      <dgm:t>
        <a:bodyPr/>
        <a:lstStyle/>
        <a:p>
          <a:pPr rtl="1"/>
          <a:endParaRPr lang="fa-IR"/>
        </a:p>
      </dgm:t>
    </dgm:pt>
    <dgm:pt modelId="{B0739749-0CD3-4110-9910-ED58D4A3D41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600" dirty="0" err="1" smtClean="0"/>
            <a:t>cfDNA</a:t>
          </a:r>
          <a:r>
            <a:rPr lang="en-US" sz="1600" dirty="0" smtClean="0"/>
            <a:t> isolation and store at -80</a:t>
          </a:r>
          <a:endParaRPr lang="fa-IR" sz="1600" dirty="0"/>
        </a:p>
      </dgm:t>
    </dgm:pt>
    <dgm:pt modelId="{3AEA63E8-535E-4C2B-B032-05D4144F8DB6}" type="parTrans" cxnId="{CDCF484F-6527-4A99-B913-27ABB25DF354}">
      <dgm:prSet/>
      <dgm:spPr/>
      <dgm:t>
        <a:bodyPr/>
        <a:lstStyle/>
        <a:p>
          <a:pPr rtl="1"/>
          <a:endParaRPr lang="fa-IR"/>
        </a:p>
      </dgm:t>
    </dgm:pt>
    <dgm:pt modelId="{0D8C5A07-8396-4AA2-BA49-AD959F94BA09}" type="sibTrans" cxnId="{CDCF484F-6527-4A99-B913-27ABB25DF354}">
      <dgm:prSet/>
      <dgm:spPr/>
      <dgm:t>
        <a:bodyPr/>
        <a:lstStyle/>
        <a:p>
          <a:pPr rtl="1"/>
          <a:endParaRPr lang="fa-IR"/>
        </a:p>
      </dgm:t>
    </dgm:pt>
    <dgm:pt modelId="{15F9ABDA-E942-4213-AEF8-38F2B741C9FD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en-US" sz="3200" dirty="0" err="1" smtClean="0"/>
            <a:t>gDNA</a:t>
          </a:r>
          <a:endParaRPr lang="fa-IR" sz="3200" dirty="0"/>
        </a:p>
      </dgm:t>
    </dgm:pt>
    <dgm:pt modelId="{1334CBD6-462B-4D43-9FE2-BEFF6FB216A3}" type="parTrans" cxnId="{E3129619-803A-405C-B0A0-8710551F7833}">
      <dgm:prSet/>
      <dgm:spPr/>
      <dgm:t>
        <a:bodyPr/>
        <a:lstStyle/>
        <a:p>
          <a:pPr rtl="1"/>
          <a:endParaRPr lang="fa-IR"/>
        </a:p>
      </dgm:t>
    </dgm:pt>
    <dgm:pt modelId="{27DAD79D-F2F9-4D8A-A14D-34C6FB6ECCF2}" type="sibTrans" cxnId="{E3129619-803A-405C-B0A0-8710551F7833}">
      <dgm:prSet/>
      <dgm:spPr/>
      <dgm:t>
        <a:bodyPr/>
        <a:lstStyle/>
        <a:p>
          <a:pPr rtl="1"/>
          <a:endParaRPr lang="fa-IR"/>
        </a:p>
      </dgm:t>
    </dgm:pt>
    <dgm:pt modelId="{1DD439B5-EDDE-433A-B3BC-A28F86ECE7EA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600" dirty="0" smtClean="0"/>
            <a:t>Fresh Frozen tissue collection after surgery in nitrogen Tank </a:t>
          </a:r>
          <a:endParaRPr lang="fa-IR" sz="1600" dirty="0"/>
        </a:p>
      </dgm:t>
    </dgm:pt>
    <dgm:pt modelId="{C43027B0-4A36-44D6-B334-7B82DF58C58E}" type="parTrans" cxnId="{22C99250-838C-428D-990C-DED5BE2BA79F}">
      <dgm:prSet/>
      <dgm:spPr/>
      <dgm:t>
        <a:bodyPr/>
        <a:lstStyle/>
        <a:p>
          <a:pPr rtl="1"/>
          <a:endParaRPr lang="fa-IR"/>
        </a:p>
      </dgm:t>
    </dgm:pt>
    <dgm:pt modelId="{F282A886-128F-490D-9C84-343F4EA15E1A}" type="sibTrans" cxnId="{22C99250-838C-428D-990C-DED5BE2BA79F}">
      <dgm:prSet/>
      <dgm:spPr/>
      <dgm:t>
        <a:bodyPr/>
        <a:lstStyle/>
        <a:p>
          <a:pPr rtl="1"/>
          <a:endParaRPr lang="fa-IR"/>
        </a:p>
      </dgm:t>
    </dgm:pt>
    <dgm:pt modelId="{281B33CA-3C1E-4247-845C-75E9F7D9A9F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600" dirty="0" smtClean="0"/>
            <a:t>Transferring  the tank to Cell Therapy Research Center</a:t>
          </a:r>
          <a:endParaRPr lang="fa-IR" sz="1600" dirty="0"/>
        </a:p>
      </dgm:t>
    </dgm:pt>
    <dgm:pt modelId="{6E74894E-0DED-4919-80AB-F423DF75D7B4}" type="parTrans" cxnId="{E5A21709-E386-4374-A91D-53A52D7C015C}">
      <dgm:prSet/>
      <dgm:spPr/>
      <dgm:t>
        <a:bodyPr/>
        <a:lstStyle/>
        <a:p>
          <a:pPr rtl="1"/>
          <a:endParaRPr lang="fa-IR"/>
        </a:p>
      </dgm:t>
    </dgm:pt>
    <dgm:pt modelId="{CB6AA1E3-D65E-4116-8F62-C56E0629EAD1}" type="sibTrans" cxnId="{E5A21709-E386-4374-A91D-53A52D7C015C}">
      <dgm:prSet/>
      <dgm:spPr/>
      <dgm:t>
        <a:bodyPr/>
        <a:lstStyle/>
        <a:p>
          <a:pPr rtl="1"/>
          <a:endParaRPr lang="fa-IR"/>
        </a:p>
      </dgm:t>
    </dgm:pt>
    <dgm:pt modelId="{C604C2D7-F5A2-4E86-9B64-645060441E0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600" dirty="0" smtClean="0"/>
            <a:t>Transferring to cell therapy research center  ASAP</a:t>
          </a:r>
          <a:endParaRPr lang="fa-IR" sz="1600" dirty="0"/>
        </a:p>
      </dgm:t>
    </dgm:pt>
    <dgm:pt modelId="{2BD382DA-16D5-4557-988D-17516415D3EB}" type="parTrans" cxnId="{F0CB0E62-482A-44D5-AD8D-9EA3456F5D1A}">
      <dgm:prSet/>
      <dgm:spPr/>
      <dgm:t>
        <a:bodyPr/>
        <a:lstStyle/>
        <a:p>
          <a:pPr rtl="1"/>
          <a:endParaRPr lang="fa-IR"/>
        </a:p>
      </dgm:t>
    </dgm:pt>
    <dgm:pt modelId="{90CAE2E7-C944-49C4-A861-A9984058D83E}" type="sibTrans" cxnId="{F0CB0E62-482A-44D5-AD8D-9EA3456F5D1A}">
      <dgm:prSet/>
      <dgm:spPr/>
      <dgm:t>
        <a:bodyPr/>
        <a:lstStyle/>
        <a:p>
          <a:pPr rtl="1"/>
          <a:endParaRPr lang="fa-IR"/>
        </a:p>
      </dgm:t>
    </dgm:pt>
    <dgm:pt modelId="{EB5CE0D7-0939-4469-95C6-6AA121D8337F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600" dirty="0" err="1" smtClean="0"/>
            <a:t>gDNA</a:t>
          </a:r>
          <a:r>
            <a:rPr lang="en-US" sz="1600" dirty="0" smtClean="0"/>
            <a:t> extraction done and stored at  -80</a:t>
          </a:r>
          <a:r>
            <a:rPr lang="en-US" sz="1600" dirty="0" smtClean="0">
              <a:latin typeface="Times New Roman"/>
              <a:cs typeface="Times New Roman"/>
            </a:rPr>
            <a:t>◦C</a:t>
          </a:r>
          <a:r>
            <a:rPr lang="en-US" sz="1600" dirty="0" smtClean="0"/>
            <a:t> </a:t>
          </a:r>
          <a:endParaRPr lang="fa-IR" sz="1600" dirty="0"/>
        </a:p>
      </dgm:t>
    </dgm:pt>
    <dgm:pt modelId="{055EC0A6-399E-4772-8F59-C7826DEEC05C}" type="parTrans" cxnId="{9FF64BC8-E877-4EC0-89C4-DDB4169CB00D}">
      <dgm:prSet/>
      <dgm:spPr/>
      <dgm:t>
        <a:bodyPr/>
        <a:lstStyle/>
        <a:p>
          <a:pPr rtl="1"/>
          <a:endParaRPr lang="fa-IR"/>
        </a:p>
      </dgm:t>
    </dgm:pt>
    <dgm:pt modelId="{47896701-7CC9-4DE4-A25D-180EF69D4CF9}" type="sibTrans" cxnId="{9FF64BC8-E877-4EC0-89C4-DDB4169CB00D}">
      <dgm:prSet/>
      <dgm:spPr/>
      <dgm:t>
        <a:bodyPr/>
        <a:lstStyle/>
        <a:p>
          <a:pPr rtl="1"/>
          <a:endParaRPr lang="fa-IR"/>
        </a:p>
      </dgm:t>
    </dgm:pt>
    <dgm:pt modelId="{6892EB83-142C-4C04-ABAB-234702598D6A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en-US" sz="2800" b="1" dirty="0" smtClean="0"/>
            <a:t>C/T </a:t>
          </a:r>
          <a:r>
            <a:rPr lang="en-US" sz="2400" b="1" dirty="0" smtClean="0"/>
            <a:t>conversion</a:t>
          </a:r>
          <a:endParaRPr lang="fa-IR" sz="2800" b="1" dirty="0" smtClean="0"/>
        </a:p>
      </dgm:t>
    </dgm:pt>
    <dgm:pt modelId="{7874E32B-11A0-4606-B2CE-3CE1F759DC5C}" type="parTrans" cxnId="{A1C6756D-3B8A-4582-B174-0F2A3EC830E5}">
      <dgm:prSet/>
      <dgm:spPr/>
      <dgm:t>
        <a:bodyPr/>
        <a:lstStyle/>
        <a:p>
          <a:pPr rtl="1"/>
          <a:endParaRPr lang="fa-IR"/>
        </a:p>
      </dgm:t>
    </dgm:pt>
    <dgm:pt modelId="{AEE48F6D-9ECB-4DC6-9A64-693B143FD70C}" type="sibTrans" cxnId="{A1C6756D-3B8A-4582-B174-0F2A3EC830E5}">
      <dgm:prSet/>
      <dgm:spPr/>
      <dgm:t>
        <a:bodyPr/>
        <a:lstStyle/>
        <a:p>
          <a:pPr rtl="1"/>
          <a:endParaRPr lang="fa-IR"/>
        </a:p>
      </dgm:t>
    </dgm:pt>
    <dgm:pt modelId="{047AA22F-CF36-4563-8CC5-F1F3792DB96B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600" dirty="0" smtClean="0"/>
            <a:t>Both </a:t>
          </a:r>
          <a:r>
            <a:rPr lang="en-US" sz="1600" dirty="0" err="1" smtClean="0"/>
            <a:t>cfDNA</a:t>
          </a:r>
          <a:r>
            <a:rPr lang="en-US" sz="1600" dirty="0" smtClean="0"/>
            <a:t> and </a:t>
          </a:r>
          <a:r>
            <a:rPr lang="en-US" sz="1600" dirty="0" err="1" smtClean="0"/>
            <a:t>gDNA</a:t>
          </a:r>
          <a:r>
            <a:rPr lang="en-US" sz="1600" dirty="0" smtClean="0"/>
            <a:t> undergone on bisulfate treatment to convert </a:t>
          </a:r>
          <a:r>
            <a:rPr lang="en-US" sz="1600" dirty="0" err="1" smtClean="0"/>
            <a:t>unmethylated</a:t>
          </a:r>
          <a:r>
            <a:rPr lang="en-US" sz="1600" dirty="0" smtClean="0"/>
            <a:t> </a:t>
          </a:r>
          <a:r>
            <a:rPr lang="en-US" sz="1600" dirty="0" err="1" smtClean="0"/>
            <a:t>Cytosines</a:t>
          </a:r>
          <a:r>
            <a:rPr lang="en-US" sz="1600" dirty="0" smtClean="0"/>
            <a:t> to </a:t>
          </a:r>
          <a:r>
            <a:rPr lang="en-US" sz="1600" dirty="0" err="1" smtClean="0"/>
            <a:t>Thymin</a:t>
          </a:r>
          <a:r>
            <a:rPr lang="en-US" sz="1600" dirty="0" smtClean="0"/>
            <a:t> and then transferred to molecular medicine department of Pasture Institute</a:t>
          </a:r>
          <a:endParaRPr lang="fa-IR" sz="1600" dirty="0"/>
        </a:p>
      </dgm:t>
    </dgm:pt>
    <dgm:pt modelId="{C25E1F9B-CD3A-45CB-9880-C662E6FF2D5B}" type="parTrans" cxnId="{D69AAA0F-6D49-496D-A9B9-579F96FFF9C3}">
      <dgm:prSet/>
      <dgm:spPr/>
      <dgm:t>
        <a:bodyPr/>
        <a:lstStyle/>
        <a:p>
          <a:pPr rtl="1"/>
          <a:endParaRPr lang="fa-IR"/>
        </a:p>
      </dgm:t>
    </dgm:pt>
    <dgm:pt modelId="{84061070-9D7D-4975-9483-348E856E6152}" type="sibTrans" cxnId="{D69AAA0F-6D49-496D-A9B9-579F96FFF9C3}">
      <dgm:prSet/>
      <dgm:spPr/>
      <dgm:t>
        <a:bodyPr/>
        <a:lstStyle/>
        <a:p>
          <a:pPr rtl="1"/>
          <a:endParaRPr lang="fa-IR"/>
        </a:p>
      </dgm:t>
    </dgm:pt>
    <dgm:pt modelId="{FBF02088-9394-40E0-9F04-F92C3FA02A0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600" dirty="0" smtClean="0"/>
            <a:t>Select </a:t>
          </a:r>
          <a:r>
            <a:rPr lang="fa-IR" sz="1600" dirty="0" smtClean="0"/>
            <a:t> </a:t>
          </a:r>
          <a:r>
            <a:rPr lang="fa-IR" sz="1600" b="1" dirty="0" smtClean="0">
              <a:solidFill>
                <a:srgbClr val="FF0000"/>
              </a:solidFill>
            </a:rPr>
            <a:t>57 </a:t>
          </a:r>
          <a:r>
            <a:rPr lang="en-US" sz="1600" b="1" dirty="0" smtClean="0">
              <a:solidFill>
                <a:srgbClr val="FF0000"/>
              </a:solidFill>
            </a:rPr>
            <a:t>PTC cases </a:t>
          </a:r>
          <a:r>
            <a:rPr lang="en-US" sz="1600" dirty="0" smtClean="0"/>
            <a:t>and </a:t>
          </a:r>
          <a:r>
            <a:rPr lang="fa-IR" sz="1600" dirty="0" smtClean="0"/>
            <a:t> </a:t>
          </a:r>
          <a:r>
            <a:rPr lang="fa-IR" sz="1600" b="1" dirty="0" smtClean="0">
              <a:solidFill>
                <a:srgbClr val="0000FF"/>
              </a:solidFill>
            </a:rPr>
            <a:t>45</a:t>
          </a:r>
          <a:r>
            <a:rPr lang="en-US" sz="1600" b="1" dirty="0" smtClean="0">
              <a:solidFill>
                <a:srgbClr val="0000FF"/>
              </a:solidFill>
            </a:rPr>
            <a:t>Goiter samples</a:t>
          </a:r>
          <a:endParaRPr lang="fa-IR" sz="1600" b="1" dirty="0">
            <a:solidFill>
              <a:srgbClr val="0000FF"/>
            </a:solidFill>
          </a:endParaRPr>
        </a:p>
      </dgm:t>
    </dgm:pt>
    <dgm:pt modelId="{C7DD3748-2C5C-49CB-8D73-F9A608E3D7CA}" type="parTrans" cxnId="{1BEC5AC2-78F7-483E-B48E-E625A966DFE5}">
      <dgm:prSet/>
      <dgm:spPr/>
      <dgm:t>
        <a:bodyPr/>
        <a:lstStyle/>
        <a:p>
          <a:endParaRPr lang="en-US"/>
        </a:p>
      </dgm:t>
    </dgm:pt>
    <dgm:pt modelId="{B7DAC536-AE96-41ED-9C0E-696ABBB314A3}" type="sibTrans" cxnId="{1BEC5AC2-78F7-483E-B48E-E625A966DFE5}">
      <dgm:prSet/>
      <dgm:spPr/>
      <dgm:t>
        <a:bodyPr/>
        <a:lstStyle/>
        <a:p>
          <a:endParaRPr lang="en-US"/>
        </a:p>
      </dgm:t>
    </dgm:pt>
    <dgm:pt modelId="{6A7DACA2-6D7A-49AB-93E6-98487F004CE4}" type="pres">
      <dgm:prSet presAssocID="{4664B5E4-8C9D-4025-B9F2-CDF3575499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59F9A9-E822-49D4-ACB4-FA053658F9BA}" type="pres">
      <dgm:prSet presAssocID="{1E0336EA-5B03-4AE5-B8C5-07C6C77B390C}" presName="linNode" presStyleCnt="0"/>
      <dgm:spPr/>
    </dgm:pt>
    <dgm:pt modelId="{1DC2462F-1EE3-4382-B8D9-71BC3CC2CA20}" type="pres">
      <dgm:prSet presAssocID="{1E0336EA-5B03-4AE5-B8C5-07C6C77B390C}" presName="parentShp" presStyleLbl="node1" presStyleIdx="0" presStyleCnt="3" custScaleX="69487" custScaleY="55711" custLinFactNeighborX="-13481" custLinFactNeighborY="639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81325D7-2FF1-4412-BA85-536C075A17F0}" type="pres">
      <dgm:prSet presAssocID="{1E0336EA-5B03-4AE5-B8C5-07C6C77B390C}" presName="childShp" presStyleLbl="bgAccFollowNode1" presStyleIdx="0" presStyleCnt="3" custScaleX="114952" custScaleY="952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486476D-4BE8-44C4-8886-7F72C81999E8}" type="pres">
      <dgm:prSet presAssocID="{5D426CEE-7F92-4A8F-8C10-627109174E4E}" presName="spacing" presStyleCnt="0"/>
      <dgm:spPr/>
    </dgm:pt>
    <dgm:pt modelId="{FF5CEA28-1334-4C7B-AA96-F3CD03F84193}" type="pres">
      <dgm:prSet presAssocID="{15F9ABDA-E942-4213-AEF8-38F2B741C9FD}" presName="linNode" presStyleCnt="0"/>
      <dgm:spPr/>
    </dgm:pt>
    <dgm:pt modelId="{5360B4CE-2F00-4350-AF2D-F118462E5207}" type="pres">
      <dgm:prSet presAssocID="{15F9ABDA-E942-4213-AEF8-38F2B741C9FD}" presName="parentShp" presStyleLbl="node1" presStyleIdx="1" presStyleCnt="3" custScaleX="69485" custScaleY="50830" custLinFactNeighborX="-625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F24F6-4C67-448A-8AC2-BC9A36BACF80}" type="pres">
      <dgm:prSet presAssocID="{15F9ABDA-E942-4213-AEF8-38F2B741C9FD}" presName="childShp" presStyleLbl="bgAccFollowNode1" presStyleIdx="1" presStyleCnt="3" custScaleX="1149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3FC207E-60F7-4115-8A25-51368A7755AA}" type="pres">
      <dgm:prSet presAssocID="{27DAD79D-F2F9-4D8A-A14D-34C6FB6ECCF2}" presName="spacing" presStyleCnt="0"/>
      <dgm:spPr/>
    </dgm:pt>
    <dgm:pt modelId="{7CC38565-50C2-4937-8171-415C35E275AF}" type="pres">
      <dgm:prSet presAssocID="{6892EB83-142C-4C04-ABAB-234702598D6A}" presName="linNode" presStyleCnt="0"/>
      <dgm:spPr/>
    </dgm:pt>
    <dgm:pt modelId="{C02B2AFE-E1D3-4829-BC57-F4B2F57000FA}" type="pres">
      <dgm:prSet presAssocID="{6892EB83-142C-4C04-ABAB-234702598D6A}" presName="parentShp" presStyleLbl="node1" presStyleIdx="2" presStyleCnt="3" custScaleX="71314" custScaleY="70174" custLinFactNeighborX="-6203" custLinFactNeighborY="-202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92CF9D-B006-4B48-AA87-62A8A116B495}" type="pres">
      <dgm:prSet presAssocID="{6892EB83-142C-4C04-ABAB-234702598D6A}" presName="childShp" presStyleLbl="bgAccFollowNode1" presStyleIdx="2" presStyleCnt="3" custScaleX="116237" custScaleY="10086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3129619-803A-405C-B0A0-8710551F7833}" srcId="{4664B5E4-8C9D-4025-B9F2-CDF357549900}" destId="{15F9ABDA-E942-4213-AEF8-38F2B741C9FD}" srcOrd="1" destOrd="0" parTransId="{1334CBD6-462B-4D43-9FE2-BEFF6FB216A3}" sibTransId="{27DAD79D-F2F9-4D8A-A14D-34C6FB6ECCF2}"/>
    <dgm:cxn modelId="{10C96FED-1395-444F-A855-10F6EE05FA9D}" type="presOf" srcId="{6892EB83-142C-4C04-ABAB-234702598D6A}" destId="{C02B2AFE-E1D3-4829-BC57-F4B2F57000FA}" srcOrd="0" destOrd="0" presId="urn:microsoft.com/office/officeart/2005/8/layout/vList6"/>
    <dgm:cxn modelId="{9F3C1EEE-788C-4171-BF67-0AE8FF7A9290}" type="presOf" srcId="{281B33CA-3C1E-4247-845C-75E9F7D9A9FE}" destId="{1EAF24F6-4C67-448A-8AC2-BC9A36BACF80}" srcOrd="0" destOrd="1" presId="urn:microsoft.com/office/officeart/2005/8/layout/vList6"/>
    <dgm:cxn modelId="{B5FEBED8-12EC-43CF-BBF7-3255FD5D8267}" type="presOf" srcId="{B0739749-0CD3-4110-9910-ED58D4A3D41E}" destId="{281325D7-2FF1-4412-BA85-536C075A17F0}" srcOrd="0" destOrd="3" presId="urn:microsoft.com/office/officeart/2005/8/layout/vList6"/>
    <dgm:cxn modelId="{11C81094-C010-4567-83E2-2348BE56EAAF}" type="presOf" srcId="{4FD74224-C382-4C6E-9DB0-66CC2FCE2546}" destId="{281325D7-2FF1-4412-BA85-536C075A17F0}" srcOrd="0" destOrd="1" presId="urn:microsoft.com/office/officeart/2005/8/layout/vList6"/>
    <dgm:cxn modelId="{CEB2C45A-FA2E-42EF-A19B-B42E072697EC}" type="presOf" srcId="{C604C2D7-F5A2-4E86-9B64-645060441E03}" destId="{281325D7-2FF1-4412-BA85-536C075A17F0}" srcOrd="0" destOrd="2" presId="urn:microsoft.com/office/officeart/2005/8/layout/vList6"/>
    <dgm:cxn modelId="{1BEC5AC2-78F7-483E-B48E-E625A966DFE5}" srcId="{1E0336EA-5B03-4AE5-B8C5-07C6C77B390C}" destId="{FBF02088-9394-40E0-9F04-F92C3FA02A0C}" srcOrd="0" destOrd="0" parTransId="{C7DD3748-2C5C-49CB-8D73-F9A608E3D7CA}" sibTransId="{B7DAC536-AE96-41ED-9C0E-696ABBB314A3}"/>
    <dgm:cxn modelId="{7FDCCC7F-D3FE-41F7-A2E7-EB0293BB9EBB}" type="presOf" srcId="{1DD439B5-EDDE-433A-B3BC-A28F86ECE7EA}" destId="{1EAF24F6-4C67-448A-8AC2-BC9A36BACF80}" srcOrd="0" destOrd="0" presId="urn:microsoft.com/office/officeart/2005/8/layout/vList6"/>
    <dgm:cxn modelId="{F2E6C384-032C-49E2-BDCC-3B267A1D0051}" type="presOf" srcId="{1E0336EA-5B03-4AE5-B8C5-07C6C77B390C}" destId="{1DC2462F-1EE3-4382-B8D9-71BC3CC2CA20}" srcOrd="0" destOrd="0" presId="urn:microsoft.com/office/officeart/2005/8/layout/vList6"/>
    <dgm:cxn modelId="{38BC0E7F-A259-4A3F-BD5B-99AD8A4AA5ED}" type="presOf" srcId="{EB5CE0D7-0939-4469-95C6-6AA121D8337F}" destId="{1EAF24F6-4C67-448A-8AC2-BC9A36BACF80}" srcOrd="0" destOrd="2" presId="urn:microsoft.com/office/officeart/2005/8/layout/vList6"/>
    <dgm:cxn modelId="{22C99250-838C-428D-990C-DED5BE2BA79F}" srcId="{15F9ABDA-E942-4213-AEF8-38F2B741C9FD}" destId="{1DD439B5-EDDE-433A-B3BC-A28F86ECE7EA}" srcOrd="0" destOrd="0" parTransId="{C43027B0-4A36-44D6-B334-7B82DF58C58E}" sibTransId="{F282A886-128F-490D-9C84-343F4EA15E1A}"/>
    <dgm:cxn modelId="{9FF64BC8-E877-4EC0-89C4-DDB4169CB00D}" srcId="{15F9ABDA-E942-4213-AEF8-38F2B741C9FD}" destId="{EB5CE0D7-0939-4469-95C6-6AA121D8337F}" srcOrd="2" destOrd="0" parTransId="{055EC0A6-399E-4772-8F59-C7826DEEC05C}" sibTransId="{47896701-7CC9-4DE4-A25D-180EF69D4CF9}"/>
    <dgm:cxn modelId="{B074ED40-38F2-48C3-953F-2D90A7905E15}" type="presOf" srcId="{047AA22F-CF36-4563-8CC5-F1F3792DB96B}" destId="{DD92CF9D-B006-4B48-AA87-62A8A116B495}" srcOrd="0" destOrd="0" presId="urn:microsoft.com/office/officeart/2005/8/layout/vList6"/>
    <dgm:cxn modelId="{A1C6756D-3B8A-4582-B174-0F2A3EC830E5}" srcId="{4664B5E4-8C9D-4025-B9F2-CDF357549900}" destId="{6892EB83-142C-4C04-ABAB-234702598D6A}" srcOrd="2" destOrd="0" parTransId="{7874E32B-11A0-4606-B2CE-3CE1F759DC5C}" sibTransId="{AEE48F6D-9ECB-4DC6-9A64-693B143FD70C}"/>
    <dgm:cxn modelId="{CDCF484F-6527-4A99-B913-27ABB25DF354}" srcId="{1E0336EA-5B03-4AE5-B8C5-07C6C77B390C}" destId="{B0739749-0CD3-4110-9910-ED58D4A3D41E}" srcOrd="3" destOrd="0" parTransId="{3AEA63E8-535E-4C2B-B032-05D4144F8DB6}" sibTransId="{0D8C5A07-8396-4AA2-BA49-AD959F94BA09}"/>
    <dgm:cxn modelId="{E5A21709-E386-4374-A91D-53A52D7C015C}" srcId="{15F9ABDA-E942-4213-AEF8-38F2B741C9FD}" destId="{281B33CA-3C1E-4247-845C-75E9F7D9A9FE}" srcOrd="1" destOrd="0" parTransId="{6E74894E-0DED-4919-80AB-F423DF75D7B4}" sibTransId="{CB6AA1E3-D65E-4116-8F62-C56E0629EAD1}"/>
    <dgm:cxn modelId="{F7F65576-13E1-43C5-B0F3-63518F802C72}" srcId="{1E0336EA-5B03-4AE5-B8C5-07C6C77B390C}" destId="{4FD74224-C382-4C6E-9DB0-66CC2FCE2546}" srcOrd="1" destOrd="0" parTransId="{27C3466E-0384-4654-B3C2-E16DE9E9D7D0}" sibTransId="{FBFF9D9F-3E12-48DA-ADDF-6BA866206FF9}"/>
    <dgm:cxn modelId="{1CEE9E89-1EDA-40B2-ADBE-25B1ADA2A3AB}" type="presOf" srcId="{FBF02088-9394-40E0-9F04-F92C3FA02A0C}" destId="{281325D7-2FF1-4412-BA85-536C075A17F0}" srcOrd="0" destOrd="0" presId="urn:microsoft.com/office/officeart/2005/8/layout/vList6"/>
    <dgm:cxn modelId="{A5B46844-D65A-47CC-9BBD-DCDF2C968027}" type="presOf" srcId="{15F9ABDA-E942-4213-AEF8-38F2B741C9FD}" destId="{5360B4CE-2F00-4350-AF2D-F118462E5207}" srcOrd="0" destOrd="0" presId="urn:microsoft.com/office/officeart/2005/8/layout/vList6"/>
    <dgm:cxn modelId="{F0CB0E62-482A-44D5-AD8D-9EA3456F5D1A}" srcId="{1E0336EA-5B03-4AE5-B8C5-07C6C77B390C}" destId="{C604C2D7-F5A2-4E86-9B64-645060441E03}" srcOrd="2" destOrd="0" parTransId="{2BD382DA-16D5-4557-988D-17516415D3EB}" sibTransId="{90CAE2E7-C944-49C4-A861-A9984058D83E}"/>
    <dgm:cxn modelId="{6A94CA37-E2DF-466E-88EA-55CB2747FDA1}" type="presOf" srcId="{4664B5E4-8C9D-4025-B9F2-CDF357549900}" destId="{6A7DACA2-6D7A-49AB-93E6-98487F004CE4}" srcOrd="0" destOrd="0" presId="urn:microsoft.com/office/officeart/2005/8/layout/vList6"/>
    <dgm:cxn modelId="{BB8A90C5-302C-420F-A37F-EE8CA6AF9716}" srcId="{4664B5E4-8C9D-4025-B9F2-CDF357549900}" destId="{1E0336EA-5B03-4AE5-B8C5-07C6C77B390C}" srcOrd="0" destOrd="0" parTransId="{60827BD1-56FA-4CEC-B54B-1B2929CEAD0B}" sibTransId="{5D426CEE-7F92-4A8F-8C10-627109174E4E}"/>
    <dgm:cxn modelId="{D69AAA0F-6D49-496D-A9B9-579F96FFF9C3}" srcId="{6892EB83-142C-4C04-ABAB-234702598D6A}" destId="{047AA22F-CF36-4563-8CC5-F1F3792DB96B}" srcOrd="0" destOrd="0" parTransId="{C25E1F9B-CD3A-45CB-9880-C662E6FF2D5B}" sibTransId="{84061070-9D7D-4975-9483-348E856E6152}"/>
    <dgm:cxn modelId="{F8FCA0B3-004D-4FC0-AD8F-DFE43103C0CD}" type="presParOf" srcId="{6A7DACA2-6D7A-49AB-93E6-98487F004CE4}" destId="{0C59F9A9-E822-49D4-ACB4-FA053658F9BA}" srcOrd="0" destOrd="0" presId="urn:microsoft.com/office/officeart/2005/8/layout/vList6"/>
    <dgm:cxn modelId="{DB7A0922-057A-4F3C-8AFB-694E122B5109}" type="presParOf" srcId="{0C59F9A9-E822-49D4-ACB4-FA053658F9BA}" destId="{1DC2462F-1EE3-4382-B8D9-71BC3CC2CA20}" srcOrd="0" destOrd="0" presId="urn:microsoft.com/office/officeart/2005/8/layout/vList6"/>
    <dgm:cxn modelId="{6FC448DF-A1EE-45A6-A6C8-A1CFAD8B7E7B}" type="presParOf" srcId="{0C59F9A9-E822-49D4-ACB4-FA053658F9BA}" destId="{281325D7-2FF1-4412-BA85-536C075A17F0}" srcOrd="1" destOrd="0" presId="urn:microsoft.com/office/officeart/2005/8/layout/vList6"/>
    <dgm:cxn modelId="{AB731223-A0D0-4A5C-BEE9-563B8B2E9162}" type="presParOf" srcId="{6A7DACA2-6D7A-49AB-93E6-98487F004CE4}" destId="{4486476D-4BE8-44C4-8886-7F72C81999E8}" srcOrd="1" destOrd="0" presId="urn:microsoft.com/office/officeart/2005/8/layout/vList6"/>
    <dgm:cxn modelId="{D96A3813-9281-4128-A201-18C0B5B118D2}" type="presParOf" srcId="{6A7DACA2-6D7A-49AB-93E6-98487F004CE4}" destId="{FF5CEA28-1334-4C7B-AA96-F3CD03F84193}" srcOrd="2" destOrd="0" presId="urn:microsoft.com/office/officeart/2005/8/layout/vList6"/>
    <dgm:cxn modelId="{802E4ACC-3227-4F97-8778-816ABBBE14A4}" type="presParOf" srcId="{FF5CEA28-1334-4C7B-AA96-F3CD03F84193}" destId="{5360B4CE-2F00-4350-AF2D-F118462E5207}" srcOrd="0" destOrd="0" presId="urn:microsoft.com/office/officeart/2005/8/layout/vList6"/>
    <dgm:cxn modelId="{68C4E1AA-1D71-46E1-9F21-A3795EDA9B8E}" type="presParOf" srcId="{FF5CEA28-1334-4C7B-AA96-F3CD03F84193}" destId="{1EAF24F6-4C67-448A-8AC2-BC9A36BACF80}" srcOrd="1" destOrd="0" presId="urn:microsoft.com/office/officeart/2005/8/layout/vList6"/>
    <dgm:cxn modelId="{15A75895-4D84-4114-BBD9-AD2BA97E72AF}" type="presParOf" srcId="{6A7DACA2-6D7A-49AB-93E6-98487F004CE4}" destId="{A3FC207E-60F7-4115-8A25-51368A7755AA}" srcOrd="3" destOrd="0" presId="urn:microsoft.com/office/officeart/2005/8/layout/vList6"/>
    <dgm:cxn modelId="{99194857-EB3B-4D25-84F5-5A301E776A27}" type="presParOf" srcId="{6A7DACA2-6D7A-49AB-93E6-98487F004CE4}" destId="{7CC38565-50C2-4937-8171-415C35E275AF}" srcOrd="4" destOrd="0" presId="urn:microsoft.com/office/officeart/2005/8/layout/vList6"/>
    <dgm:cxn modelId="{D1F2E7D3-E1C6-4240-82F6-64AE6CAB9A49}" type="presParOf" srcId="{7CC38565-50C2-4937-8171-415C35E275AF}" destId="{C02B2AFE-E1D3-4829-BC57-F4B2F57000FA}" srcOrd="0" destOrd="0" presId="urn:microsoft.com/office/officeart/2005/8/layout/vList6"/>
    <dgm:cxn modelId="{183906E2-545A-49A6-9A8C-CF2BA38D2075}" type="presParOf" srcId="{7CC38565-50C2-4937-8171-415C35E275AF}" destId="{DD92CF9D-B006-4B48-AA87-62A8A116B4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4B5E4-8C9D-4025-B9F2-CDF3575499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E0336EA-5B03-4AE5-B8C5-07C6C77B390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en-US" sz="2400" dirty="0" smtClean="0"/>
            <a:t>Finding the Promoter regions</a:t>
          </a:r>
          <a:endParaRPr lang="fa-IR" sz="2800" dirty="0"/>
        </a:p>
      </dgm:t>
    </dgm:pt>
    <dgm:pt modelId="{60827BD1-56FA-4CEC-B54B-1B2929CEAD0B}" type="parTrans" cxnId="{BB8A90C5-302C-420F-A37F-EE8CA6AF9716}">
      <dgm:prSet/>
      <dgm:spPr/>
      <dgm:t>
        <a:bodyPr/>
        <a:lstStyle/>
        <a:p>
          <a:pPr rtl="1"/>
          <a:endParaRPr lang="fa-IR"/>
        </a:p>
      </dgm:t>
    </dgm:pt>
    <dgm:pt modelId="{5D426CEE-7F92-4A8F-8C10-627109174E4E}" type="sibTrans" cxnId="{BB8A90C5-302C-420F-A37F-EE8CA6AF9716}">
      <dgm:prSet/>
      <dgm:spPr/>
      <dgm:t>
        <a:bodyPr/>
        <a:lstStyle/>
        <a:p>
          <a:pPr rtl="1"/>
          <a:endParaRPr lang="fa-IR"/>
        </a:p>
      </dgm:t>
    </dgm:pt>
    <dgm:pt modelId="{4FD74224-C382-4C6E-9DB0-66CC2FCE2546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 smtClean="0"/>
            <a:t>Finding the promoter regions of </a:t>
          </a:r>
          <a:r>
            <a:rPr lang="en-US" dirty="0" smtClean="0">
              <a:solidFill>
                <a:srgbClr val="FF0000"/>
              </a:solidFill>
            </a:rPr>
            <a:t>DNMT1</a:t>
          </a:r>
          <a:r>
            <a:rPr lang="en-US" dirty="0" smtClean="0"/>
            <a:t>,</a:t>
          </a:r>
          <a:r>
            <a:rPr lang="en-US" dirty="0" smtClean="0">
              <a:solidFill>
                <a:srgbClr val="5C3CE4"/>
              </a:solidFill>
            </a:rPr>
            <a:t>MGMT</a:t>
          </a:r>
          <a:r>
            <a:rPr lang="en-US" dirty="0" smtClean="0"/>
            <a:t>, </a:t>
          </a:r>
          <a:r>
            <a:rPr lang="en-US" dirty="0" smtClean="0">
              <a:solidFill>
                <a:schemeClr val="accent3">
                  <a:lumMod val="75000"/>
                </a:schemeClr>
              </a:solidFill>
            </a:rPr>
            <a:t>NIS</a:t>
          </a:r>
          <a:r>
            <a:rPr lang="en-US" dirty="0" smtClean="0"/>
            <a:t> and </a:t>
          </a:r>
          <a:r>
            <a:rPr lang="en-US" dirty="0" smtClean="0">
              <a:solidFill>
                <a:srgbClr val="C00000"/>
              </a:solidFill>
            </a:rPr>
            <a:t>RASSF1 </a:t>
          </a:r>
          <a:r>
            <a:rPr lang="en-US" dirty="0" smtClean="0"/>
            <a:t>genes </a:t>
          </a:r>
          <a:endParaRPr lang="fa-IR" dirty="0"/>
        </a:p>
      </dgm:t>
    </dgm:pt>
    <dgm:pt modelId="{27C3466E-0384-4654-B3C2-E16DE9E9D7D0}" type="parTrans" cxnId="{F7F65576-13E1-43C5-B0F3-63518F802C72}">
      <dgm:prSet/>
      <dgm:spPr/>
      <dgm:t>
        <a:bodyPr/>
        <a:lstStyle/>
        <a:p>
          <a:pPr rtl="1"/>
          <a:endParaRPr lang="fa-IR"/>
        </a:p>
      </dgm:t>
    </dgm:pt>
    <dgm:pt modelId="{FBFF9D9F-3E12-48DA-ADDF-6BA866206FF9}" type="sibTrans" cxnId="{F7F65576-13E1-43C5-B0F3-63518F802C72}">
      <dgm:prSet/>
      <dgm:spPr/>
      <dgm:t>
        <a:bodyPr/>
        <a:lstStyle/>
        <a:p>
          <a:pPr rtl="1"/>
          <a:endParaRPr lang="fa-IR"/>
        </a:p>
      </dgm:t>
    </dgm:pt>
    <dgm:pt modelId="{6A7DACA2-6D7A-49AB-93E6-98487F004CE4}" type="pres">
      <dgm:prSet presAssocID="{4664B5E4-8C9D-4025-B9F2-CDF3575499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59F9A9-E822-49D4-ACB4-FA053658F9BA}" type="pres">
      <dgm:prSet presAssocID="{1E0336EA-5B03-4AE5-B8C5-07C6C77B390C}" presName="linNode" presStyleCnt="0"/>
      <dgm:spPr/>
    </dgm:pt>
    <dgm:pt modelId="{1DC2462F-1EE3-4382-B8D9-71BC3CC2CA20}" type="pres">
      <dgm:prSet presAssocID="{1E0336EA-5B03-4AE5-B8C5-07C6C77B390C}" presName="parentShp" presStyleLbl="node1" presStyleIdx="0" presStyleCnt="1" custScaleX="81250" custScaleY="22360" custLinFactNeighborX="-56" custLinFactNeighborY="-4022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81325D7-2FF1-4412-BA85-536C075A17F0}" type="pres">
      <dgm:prSet presAssocID="{1E0336EA-5B03-4AE5-B8C5-07C6C77B390C}" presName="childShp" presStyleLbl="bgAccFollowNode1" presStyleIdx="0" presStyleCnt="1" custScaleX="134511" custScaleY="25636" custLinFactNeighborX="1047" custLinFactNeighborY="-3913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7F65576-13E1-43C5-B0F3-63518F802C72}" srcId="{1E0336EA-5B03-4AE5-B8C5-07C6C77B390C}" destId="{4FD74224-C382-4C6E-9DB0-66CC2FCE2546}" srcOrd="0" destOrd="0" parTransId="{27C3466E-0384-4654-B3C2-E16DE9E9D7D0}" sibTransId="{FBFF9D9F-3E12-48DA-ADDF-6BA866206FF9}"/>
    <dgm:cxn modelId="{D0272350-512C-4DD0-8C92-DCAFEB7B8CFD}" type="presOf" srcId="{1E0336EA-5B03-4AE5-B8C5-07C6C77B390C}" destId="{1DC2462F-1EE3-4382-B8D9-71BC3CC2CA20}" srcOrd="0" destOrd="0" presId="urn:microsoft.com/office/officeart/2005/8/layout/vList6"/>
    <dgm:cxn modelId="{9777B67C-1AF4-4205-B1F9-BF0262EB9B5F}" type="presOf" srcId="{4664B5E4-8C9D-4025-B9F2-CDF357549900}" destId="{6A7DACA2-6D7A-49AB-93E6-98487F004CE4}" srcOrd="0" destOrd="0" presId="urn:microsoft.com/office/officeart/2005/8/layout/vList6"/>
    <dgm:cxn modelId="{431A3619-D6EE-40E8-95D3-A5E796933024}" type="presOf" srcId="{4FD74224-C382-4C6E-9DB0-66CC2FCE2546}" destId="{281325D7-2FF1-4412-BA85-536C075A17F0}" srcOrd="0" destOrd="0" presId="urn:microsoft.com/office/officeart/2005/8/layout/vList6"/>
    <dgm:cxn modelId="{BB8A90C5-302C-420F-A37F-EE8CA6AF9716}" srcId="{4664B5E4-8C9D-4025-B9F2-CDF357549900}" destId="{1E0336EA-5B03-4AE5-B8C5-07C6C77B390C}" srcOrd="0" destOrd="0" parTransId="{60827BD1-56FA-4CEC-B54B-1B2929CEAD0B}" sibTransId="{5D426CEE-7F92-4A8F-8C10-627109174E4E}"/>
    <dgm:cxn modelId="{7A8B28A5-B9DF-407D-954F-66B2CB8B4AA4}" type="presParOf" srcId="{6A7DACA2-6D7A-49AB-93E6-98487F004CE4}" destId="{0C59F9A9-E822-49D4-ACB4-FA053658F9BA}" srcOrd="0" destOrd="0" presId="urn:microsoft.com/office/officeart/2005/8/layout/vList6"/>
    <dgm:cxn modelId="{C6783E56-F02E-45E6-9DD1-F0F4C9E6EC66}" type="presParOf" srcId="{0C59F9A9-E822-49D4-ACB4-FA053658F9BA}" destId="{1DC2462F-1EE3-4382-B8D9-71BC3CC2CA20}" srcOrd="0" destOrd="0" presId="urn:microsoft.com/office/officeart/2005/8/layout/vList6"/>
    <dgm:cxn modelId="{D732D674-9522-47B5-BD36-B16A1A152447}" type="presParOf" srcId="{0C59F9A9-E822-49D4-ACB4-FA053658F9BA}" destId="{281325D7-2FF1-4412-BA85-536C075A17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4B5E4-8C9D-4025-B9F2-CDF3575499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E0336EA-5B03-4AE5-B8C5-07C6C77B390C}">
      <dgm:prSet phldrT="[Text]" custT="1"/>
      <dgm:spPr>
        <a:solidFill>
          <a:schemeClr val="accent3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en-US" sz="2000" b="1" dirty="0" smtClean="0"/>
            <a:t>Targeting the selected region by HRM specific  24 Primers</a:t>
          </a:r>
          <a:endParaRPr lang="fa-IR" sz="2400" b="1" dirty="0"/>
        </a:p>
      </dgm:t>
    </dgm:pt>
    <dgm:pt modelId="{60827BD1-56FA-4CEC-B54B-1B2929CEAD0B}" type="parTrans" cxnId="{BB8A90C5-302C-420F-A37F-EE8CA6AF9716}">
      <dgm:prSet/>
      <dgm:spPr/>
      <dgm:t>
        <a:bodyPr/>
        <a:lstStyle/>
        <a:p>
          <a:pPr rtl="1"/>
          <a:endParaRPr lang="fa-IR"/>
        </a:p>
      </dgm:t>
    </dgm:pt>
    <dgm:pt modelId="{5D426CEE-7F92-4A8F-8C10-627109174E4E}" type="sibTrans" cxnId="{BB8A90C5-302C-420F-A37F-EE8CA6AF9716}">
      <dgm:prSet/>
      <dgm:spPr/>
      <dgm:t>
        <a:bodyPr/>
        <a:lstStyle/>
        <a:p>
          <a:pPr rtl="1"/>
          <a:endParaRPr lang="fa-IR"/>
        </a:p>
      </dgm:t>
    </dgm:pt>
    <dgm:pt modelId="{4FD74224-C382-4C6E-9DB0-66CC2FCE2546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 smtClean="0"/>
            <a:t>Specific Primers were designed for </a:t>
          </a:r>
          <a:r>
            <a:rPr lang="en-US" dirty="0" smtClean="0">
              <a:solidFill>
                <a:srgbClr val="FF0000"/>
              </a:solidFill>
            </a:rPr>
            <a:t>12 targeted region</a:t>
          </a:r>
          <a:r>
            <a:rPr lang="en-US" dirty="0" smtClean="0"/>
            <a:t> of four tumor suppressor genes for MS-HRM</a:t>
          </a:r>
          <a:endParaRPr lang="fa-IR" dirty="0"/>
        </a:p>
      </dgm:t>
    </dgm:pt>
    <dgm:pt modelId="{27C3466E-0384-4654-B3C2-E16DE9E9D7D0}" type="parTrans" cxnId="{F7F65576-13E1-43C5-B0F3-63518F802C72}">
      <dgm:prSet/>
      <dgm:spPr/>
      <dgm:t>
        <a:bodyPr/>
        <a:lstStyle/>
        <a:p>
          <a:pPr rtl="1"/>
          <a:endParaRPr lang="fa-IR"/>
        </a:p>
      </dgm:t>
    </dgm:pt>
    <dgm:pt modelId="{FBFF9D9F-3E12-48DA-ADDF-6BA866206FF9}" type="sibTrans" cxnId="{F7F65576-13E1-43C5-B0F3-63518F802C72}">
      <dgm:prSet/>
      <dgm:spPr/>
      <dgm:t>
        <a:bodyPr/>
        <a:lstStyle/>
        <a:p>
          <a:pPr rtl="1"/>
          <a:endParaRPr lang="fa-IR"/>
        </a:p>
      </dgm:t>
    </dgm:pt>
    <dgm:pt modelId="{C604C2D7-F5A2-4E86-9B64-645060441E03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 smtClean="0"/>
            <a:t>Specific primers and probe designed for mutation detection in </a:t>
          </a:r>
          <a:r>
            <a:rPr lang="en-US" dirty="0" err="1" smtClean="0"/>
            <a:t>cfDNA</a:t>
          </a:r>
          <a:r>
            <a:rPr lang="en-US" dirty="0" smtClean="0"/>
            <a:t> and </a:t>
          </a:r>
          <a:r>
            <a:rPr lang="en-US" dirty="0" err="1" smtClean="0"/>
            <a:t>gDNA</a:t>
          </a:r>
          <a:endParaRPr lang="fa-IR" dirty="0"/>
        </a:p>
      </dgm:t>
    </dgm:pt>
    <dgm:pt modelId="{2BD382DA-16D5-4557-988D-17516415D3EB}" type="parTrans" cxnId="{F0CB0E62-482A-44D5-AD8D-9EA3456F5D1A}">
      <dgm:prSet/>
      <dgm:spPr/>
      <dgm:t>
        <a:bodyPr/>
        <a:lstStyle/>
        <a:p>
          <a:pPr rtl="1"/>
          <a:endParaRPr lang="fa-IR"/>
        </a:p>
      </dgm:t>
    </dgm:pt>
    <dgm:pt modelId="{90CAE2E7-C944-49C4-A861-A9984058D83E}" type="sibTrans" cxnId="{F0CB0E62-482A-44D5-AD8D-9EA3456F5D1A}">
      <dgm:prSet/>
      <dgm:spPr/>
      <dgm:t>
        <a:bodyPr/>
        <a:lstStyle/>
        <a:p>
          <a:pPr rtl="1"/>
          <a:endParaRPr lang="fa-IR"/>
        </a:p>
      </dgm:t>
    </dgm:pt>
    <dgm:pt modelId="{6A7DACA2-6D7A-49AB-93E6-98487F004CE4}" type="pres">
      <dgm:prSet presAssocID="{4664B5E4-8C9D-4025-B9F2-CDF3575499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59F9A9-E822-49D4-ACB4-FA053658F9BA}" type="pres">
      <dgm:prSet presAssocID="{1E0336EA-5B03-4AE5-B8C5-07C6C77B390C}" presName="linNode" presStyleCnt="0"/>
      <dgm:spPr/>
    </dgm:pt>
    <dgm:pt modelId="{1DC2462F-1EE3-4382-B8D9-71BC3CC2CA20}" type="pres">
      <dgm:prSet presAssocID="{1E0336EA-5B03-4AE5-B8C5-07C6C77B390C}" presName="parentShp" presStyleLbl="node1" presStyleIdx="0" presStyleCnt="1" custScaleX="81250" custScaleY="22360" custLinFactNeighborX="-56" custLinFactNeighborY="-2838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81325D7-2FF1-4412-BA85-536C075A17F0}" type="pres">
      <dgm:prSet presAssocID="{1E0336EA-5B03-4AE5-B8C5-07C6C77B390C}" presName="childShp" presStyleLbl="bgAccFollowNode1" presStyleIdx="0" presStyleCnt="1" custScaleX="134511" custScaleY="25636" custLinFactNeighborX="640" custLinFactNeighborY="-2812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7F65576-13E1-43C5-B0F3-63518F802C72}" srcId="{1E0336EA-5B03-4AE5-B8C5-07C6C77B390C}" destId="{4FD74224-C382-4C6E-9DB0-66CC2FCE2546}" srcOrd="0" destOrd="0" parTransId="{27C3466E-0384-4654-B3C2-E16DE9E9D7D0}" sibTransId="{FBFF9D9F-3E12-48DA-ADDF-6BA866206FF9}"/>
    <dgm:cxn modelId="{56A06FF2-F509-4A4F-A14C-1256C281A205}" type="presOf" srcId="{C604C2D7-F5A2-4E86-9B64-645060441E03}" destId="{281325D7-2FF1-4412-BA85-536C075A17F0}" srcOrd="0" destOrd="1" presId="urn:microsoft.com/office/officeart/2005/8/layout/vList6"/>
    <dgm:cxn modelId="{846568FD-7F19-4D76-B463-0ACBF495F315}" type="presOf" srcId="{4664B5E4-8C9D-4025-B9F2-CDF357549900}" destId="{6A7DACA2-6D7A-49AB-93E6-98487F004CE4}" srcOrd="0" destOrd="0" presId="urn:microsoft.com/office/officeart/2005/8/layout/vList6"/>
    <dgm:cxn modelId="{F0CB0E62-482A-44D5-AD8D-9EA3456F5D1A}" srcId="{1E0336EA-5B03-4AE5-B8C5-07C6C77B390C}" destId="{C604C2D7-F5A2-4E86-9B64-645060441E03}" srcOrd="1" destOrd="0" parTransId="{2BD382DA-16D5-4557-988D-17516415D3EB}" sibTransId="{90CAE2E7-C944-49C4-A861-A9984058D83E}"/>
    <dgm:cxn modelId="{B7C5F24A-254D-42D3-8BB1-92A029958644}" type="presOf" srcId="{4FD74224-C382-4C6E-9DB0-66CC2FCE2546}" destId="{281325D7-2FF1-4412-BA85-536C075A17F0}" srcOrd="0" destOrd="0" presId="urn:microsoft.com/office/officeart/2005/8/layout/vList6"/>
    <dgm:cxn modelId="{BB8A90C5-302C-420F-A37F-EE8CA6AF9716}" srcId="{4664B5E4-8C9D-4025-B9F2-CDF357549900}" destId="{1E0336EA-5B03-4AE5-B8C5-07C6C77B390C}" srcOrd="0" destOrd="0" parTransId="{60827BD1-56FA-4CEC-B54B-1B2929CEAD0B}" sibTransId="{5D426CEE-7F92-4A8F-8C10-627109174E4E}"/>
    <dgm:cxn modelId="{FF677157-BDED-42CA-BF20-626BDC609917}" type="presOf" srcId="{1E0336EA-5B03-4AE5-B8C5-07C6C77B390C}" destId="{1DC2462F-1EE3-4382-B8D9-71BC3CC2CA20}" srcOrd="0" destOrd="0" presId="urn:microsoft.com/office/officeart/2005/8/layout/vList6"/>
    <dgm:cxn modelId="{6D138988-72E1-408D-AECF-DF66FE03B8AD}" type="presParOf" srcId="{6A7DACA2-6D7A-49AB-93E6-98487F004CE4}" destId="{0C59F9A9-E822-49D4-ACB4-FA053658F9BA}" srcOrd="0" destOrd="0" presId="urn:microsoft.com/office/officeart/2005/8/layout/vList6"/>
    <dgm:cxn modelId="{5C5DCAB3-0F9A-4D74-889F-2C1368E650A4}" type="presParOf" srcId="{0C59F9A9-E822-49D4-ACB4-FA053658F9BA}" destId="{1DC2462F-1EE3-4382-B8D9-71BC3CC2CA20}" srcOrd="0" destOrd="0" presId="urn:microsoft.com/office/officeart/2005/8/layout/vList6"/>
    <dgm:cxn modelId="{38A9D2A1-4958-431D-B54C-871D325E8CC2}" type="presParOf" srcId="{0C59F9A9-E822-49D4-ACB4-FA053658F9BA}" destId="{281325D7-2FF1-4412-BA85-536C075A17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4B5E4-8C9D-4025-B9F2-CDF3575499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E0336EA-5B03-4AE5-B8C5-07C6C77B390C}">
      <dgm:prSet phldrT="[Text]" custT="1"/>
      <dgm:spPr>
        <a:solidFill>
          <a:schemeClr val="accent3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en-US" sz="2000" b="1" dirty="0" smtClean="0"/>
            <a:t>MS-HRM Optimization</a:t>
          </a:r>
          <a:endParaRPr lang="fa-IR" sz="2000" b="1" dirty="0"/>
        </a:p>
      </dgm:t>
    </dgm:pt>
    <dgm:pt modelId="{60827BD1-56FA-4CEC-B54B-1B2929CEAD0B}" type="parTrans" cxnId="{BB8A90C5-302C-420F-A37F-EE8CA6AF9716}">
      <dgm:prSet/>
      <dgm:spPr/>
      <dgm:t>
        <a:bodyPr/>
        <a:lstStyle/>
        <a:p>
          <a:pPr rtl="1"/>
          <a:endParaRPr lang="fa-IR"/>
        </a:p>
      </dgm:t>
    </dgm:pt>
    <dgm:pt modelId="{5D426CEE-7F92-4A8F-8C10-627109174E4E}" type="sibTrans" cxnId="{BB8A90C5-302C-420F-A37F-EE8CA6AF9716}">
      <dgm:prSet/>
      <dgm:spPr/>
      <dgm:t>
        <a:bodyPr/>
        <a:lstStyle/>
        <a:p>
          <a:pPr rtl="1"/>
          <a:endParaRPr lang="fa-IR"/>
        </a:p>
      </dgm:t>
    </dgm:pt>
    <dgm:pt modelId="{4FD74224-C382-4C6E-9DB0-66CC2FCE2546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2400" dirty="0" smtClean="0"/>
            <a:t>For each targeted region of four selected tumor suppressor genes the MS-HRM were optimized</a:t>
          </a:r>
          <a:endParaRPr lang="fa-IR" sz="2400" dirty="0"/>
        </a:p>
      </dgm:t>
    </dgm:pt>
    <dgm:pt modelId="{27C3466E-0384-4654-B3C2-E16DE9E9D7D0}" type="parTrans" cxnId="{F7F65576-13E1-43C5-B0F3-63518F802C72}">
      <dgm:prSet/>
      <dgm:spPr/>
      <dgm:t>
        <a:bodyPr/>
        <a:lstStyle/>
        <a:p>
          <a:pPr rtl="1"/>
          <a:endParaRPr lang="fa-IR"/>
        </a:p>
      </dgm:t>
    </dgm:pt>
    <dgm:pt modelId="{FBFF9D9F-3E12-48DA-ADDF-6BA866206FF9}" type="sibTrans" cxnId="{F7F65576-13E1-43C5-B0F3-63518F802C72}">
      <dgm:prSet/>
      <dgm:spPr/>
      <dgm:t>
        <a:bodyPr/>
        <a:lstStyle/>
        <a:p>
          <a:pPr rtl="1"/>
          <a:endParaRPr lang="fa-IR"/>
        </a:p>
      </dgm:t>
    </dgm:pt>
    <dgm:pt modelId="{6A7DACA2-6D7A-49AB-93E6-98487F004CE4}" type="pres">
      <dgm:prSet presAssocID="{4664B5E4-8C9D-4025-B9F2-CDF3575499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59F9A9-E822-49D4-ACB4-FA053658F9BA}" type="pres">
      <dgm:prSet presAssocID="{1E0336EA-5B03-4AE5-B8C5-07C6C77B390C}" presName="linNode" presStyleCnt="0"/>
      <dgm:spPr/>
    </dgm:pt>
    <dgm:pt modelId="{1DC2462F-1EE3-4382-B8D9-71BC3CC2CA20}" type="pres">
      <dgm:prSet presAssocID="{1E0336EA-5B03-4AE5-B8C5-07C6C77B390C}" presName="parentShp" presStyleLbl="node1" presStyleIdx="0" presStyleCnt="1" custScaleX="74240" custScaleY="20432" custLinFactNeighborX="-2052" custLinFactNeighborY="-349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81325D7-2FF1-4412-BA85-536C075A17F0}" type="pres">
      <dgm:prSet presAssocID="{1E0336EA-5B03-4AE5-B8C5-07C6C77B390C}" presName="childShp" presStyleLbl="bgAccFollowNode1" presStyleIdx="0" presStyleCnt="1" custScaleX="164707" custScaleY="25357" custLinFactNeighborX="1623" custLinFactNeighborY="-3496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7F65576-13E1-43C5-B0F3-63518F802C72}" srcId="{1E0336EA-5B03-4AE5-B8C5-07C6C77B390C}" destId="{4FD74224-C382-4C6E-9DB0-66CC2FCE2546}" srcOrd="0" destOrd="0" parTransId="{27C3466E-0384-4654-B3C2-E16DE9E9D7D0}" sibTransId="{FBFF9D9F-3E12-48DA-ADDF-6BA866206FF9}"/>
    <dgm:cxn modelId="{49A75383-A9E8-4A3D-BC8B-F8CDCF558459}" type="presOf" srcId="{4FD74224-C382-4C6E-9DB0-66CC2FCE2546}" destId="{281325D7-2FF1-4412-BA85-536C075A17F0}" srcOrd="0" destOrd="0" presId="urn:microsoft.com/office/officeart/2005/8/layout/vList6"/>
    <dgm:cxn modelId="{930252D8-B2EC-42E8-AC15-5FF144D97D59}" type="presOf" srcId="{4664B5E4-8C9D-4025-B9F2-CDF357549900}" destId="{6A7DACA2-6D7A-49AB-93E6-98487F004CE4}" srcOrd="0" destOrd="0" presId="urn:microsoft.com/office/officeart/2005/8/layout/vList6"/>
    <dgm:cxn modelId="{BB8A90C5-302C-420F-A37F-EE8CA6AF9716}" srcId="{4664B5E4-8C9D-4025-B9F2-CDF357549900}" destId="{1E0336EA-5B03-4AE5-B8C5-07C6C77B390C}" srcOrd="0" destOrd="0" parTransId="{60827BD1-56FA-4CEC-B54B-1B2929CEAD0B}" sibTransId="{5D426CEE-7F92-4A8F-8C10-627109174E4E}"/>
    <dgm:cxn modelId="{BB9B9DAE-FA0D-42BE-B0D5-F7B2C878BA50}" type="presOf" srcId="{1E0336EA-5B03-4AE5-B8C5-07C6C77B390C}" destId="{1DC2462F-1EE3-4382-B8D9-71BC3CC2CA20}" srcOrd="0" destOrd="0" presId="urn:microsoft.com/office/officeart/2005/8/layout/vList6"/>
    <dgm:cxn modelId="{48775ECA-450E-474A-8169-E4E84C7C244C}" type="presParOf" srcId="{6A7DACA2-6D7A-49AB-93E6-98487F004CE4}" destId="{0C59F9A9-E822-49D4-ACB4-FA053658F9BA}" srcOrd="0" destOrd="0" presId="urn:microsoft.com/office/officeart/2005/8/layout/vList6"/>
    <dgm:cxn modelId="{8B2E3DBF-94C2-47B5-8A4A-29A4BB5255BF}" type="presParOf" srcId="{0C59F9A9-E822-49D4-ACB4-FA053658F9BA}" destId="{1DC2462F-1EE3-4382-B8D9-71BC3CC2CA20}" srcOrd="0" destOrd="0" presId="urn:microsoft.com/office/officeart/2005/8/layout/vList6"/>
    <dgm:cxn modelId="{441A8A81-B0DD-4AAA-93A0-5DC0AE8DFABA}" type="presParOf" srcId="{0C59F9A9-E822-49D4-ACB4-FA053658F9BA}" destId="{281325D7-2FF1-4412-BA85-536C075A17F0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64B5E4-8C9D-4025-B9F2-CDF3575499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E0336EA-5B03-4AE5-B8C5-07C6C77B390C}">
      <dgm:prSet phldrT="[Text]" custT="1"/>
      <dgm:spPr>
        <a:solidFill>
          <a:schemeClr val="accent3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en-US" sz="2000" b="1" dirty="0" smtClean="0"/>
            <a:t>Promoter methylation quantification</a:t>
          </a:r>
          <a:endParaRPr lang="fa-IR" sz="2000" b="1" dirty="0"/>
        </a:p>
      </dgm:t>
    </dgm:pt>
    <dgm:pt modelId="{60827BD1-56FA-4CEC-B54B-1B2929CEAD0B}" type="parTrans" cxnId="{BB8A90C5-302C-420F-A37F-EE8CA6AF9716}">
      <dgm:prSet/>
      <dgm:spPr/>
      <dgm:t>
        <a:bodyPr/>
        <a:lstStyle/>
        <a:p>
          <a:pPr rtl="1"/>
          <a:endParaRPr lang="fa-IR"/>
        </a:p>
      </dgm:t>
    </dgm:pt>
    <dgm:pt modelId="{5D426CEE-7F92-4A8F-8C10-627109174E4E}" type="sibTrans" cxnId="{BB8A90C5-302C-420F-A37F-EE8CA6AF9716}">
      <dgm:prSet/>
      <dgm:spPr/>
      <dgm:t>
        <a:bodyPr/>
        <a:lstStyle/>
        <a:p>
          <a:pPr rtl="1"/>
          <a:endParaRPr lang="fa-IR"/>
        </a:p>
      </dgm:t>
    </dgm:pt>
    <dgm:pt modelId="{4FD74224-C382-4C6E-9DB0-66CC2FCE2546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600" dirty="0" smtClean="0"/>
            <a:t>Running the MS-HRM for 57 PTC / 45 Goiter controls in both </a:t>
          </a:r>
          <a:r>
            <a:rPr lang="en-US" sz="1600" dirty="0" err="1" smtClean="0"/>
            <a:t>cfDNA</a:t>
          </a:r>
          <a:r>
            <a:rPr lang="en-US" sz="1600" dirty="0" smtClean="0"/>
            <a:t> and </a:t>
          </a:r>
          <a:r>
            <a:rPr lang="en-US" sz="1600" dirty="0" err="1" smtClean="0"/>
            <a:t>gDNA</a:t>
          </a:r>
          <a:r>
            <a:rPr lang="en-US" sz="1600" dirty="0" smtClean="0"/>
            <a:t> for targeted 12 promoter regions of four targeted genes</a:t>
          </a:r>
          <a:endParaRPr lang="fa-IR" sz="1600" dirty="0"/>
        </a:p>
      </dgm:t>
    </dgm:pt>
    <dgm:pt modelId="{27C3466E-0384-4654-B3C2-E16DE9E9D7D0}" type="parTrans" cxnId="{F7F65576-13E1-43C5-B0F3-63518F802C72}">
      <dgm:prSet/>
      <dgm:spPr/>
      <dgm:t>
        <a:bodyPr/>
        <a:lstStyle/>
        <a:p>
          <a:pPr rtl="1"/>
          <a:endParaRPr lang="fa-IR"/>
        </a:p>
      </dgm:t>
    </dgm:pt>
    <dgm:pt modelId="{FBFF9D9F-3E12-48DA-ADDF-6BA866206FF9}" type="sibTrans" cxnId="{F7F65576-13E1-43C5-B0F3-63518F802C72}">
      <dgm:prSet/>
      <dgm:spPr/>
      <dgm:t>
        <a:bodyPr/>
        <a:lstStyle/>
        <a:p>
          <a:pPr rtl="1"/>
          <a:endParaRPr lang="fa-IR"/>
        </a:p>
      </dgm:t>
    </dgm:pt>
    <dgm:pt modelId="{B8866C98-9301-4616-96FD-45A61478053D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600" dirty="0" smtClean="0"/>
            <a:t>1224  Run of MS-HRM for </a:t>
          </a:r>
          <a:r>
            <a:rPr lang="en-US" sz="1600" dirty="0" err="1" smtClean="0"/>
            <a:t>cfDNA</a:t>
          </a:r>
          <a:endParaRPr lang="fa-IR" sz="1600" dirty="0"/>
        </a:p>
      </dgm:t>
    </dgm:pt>
    <dgm:pt modelId="{57C324C3-E5FF-4E92-B335-4D2A51E22535}" type="parTrans" cxnId="{B8564415-2795-4DAD-BB9C-4B0D7B6C58FF}">
      <dgm:prSet/>
      <dgm:spPr/>
      <dgm:t>
        <a:bodyPr/>
        <a:lstStyle/>
        <a:p>
          <a:endParaRPr lang="en-US"/>
        </a:p>
      </dgm:t>
    </dgm:pt>
    <dgm:pt modelId="{D5EFA11D-F1C6-4511-8D29-5A4F7D0C8997}" type="sibTrans" cxnId="{B8564415-2795-4DAD-BB9C-4B0D7B6C58FF}">
      <dgm:prSet/>
      <dgm:spPr/>
      <dgm:t>
        <a:bodyPr/>
        <a:lstStyle/>
        <a:p>
          <a:endParaRPr lang="en-US"/>
        </a:p>
      </dgm:t>
    </dgm:pt>
    <dgm:pt modelId="{64B0037E-F49F-4878-873C-5494EB9D9CFD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600" dirty="0" smtClean="0"/>
            <a:t>1224 Run of MS-HRM for </a:t>
          </a:r>
          <a:r>
            <a:rPr lang="en-US" sz="1600" dirty="0" err="1" smtClean="0"/>
            <a:t>gDNA</a:t>
          </a:r>
          <a:endParaRPr lang="fa-IR" sz="1600" dirty="0"/>
        </a:p>
      </dgm:t>
    </dgm:pt>
    <dgm:pt modelId="{BAB5F9C1-BFB8-4D8E-AE43-B16CEF4CC20F}" type="parTrans" cxnId="{A2C43129-A61A-4374-ACC0-7F13D576DE2C}">
      <dgm:prSet/>
      <dgm:spPr/>
      <dgm:t>
        <a:bodyPr/>
        <a:lstStyle/>
        <a:p>
          <a:endParaRPr lang="en-US"/>
        </a:p>
      </dgm:t>
    </dgm:pt>
    <dgm:pt modelId="{390F2F48-73D1-4266-9F72-C72186C36CB1}" type="sibTrans" cxnId="{A2C43129-A61A-4374-ACC0-7F13D576DE2C}">
      <dgm:prSet/>
      <dgm:spPr/>
      <dgm:t>
        <a:bodyPr/>
        <a:lstStyle/>
        <a:p>
          <a:endParaRPr lang="en-US"/>
        </a:p>
      </dgm:t>
    </dgm:pt>
    <dgm:pt modelId="{804DC0E6-8F77-4C33-8CC5-478D00CDDC62}">
      <dgm:prSet custT="1"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2400" b="1" dirty="0" smtClean="0">
              <a:solidFill>
                <a:srgbClr val="7030A0"/>
              </a:solidFill>
            </a:rPr>
            <a:t>&gt;2448  graphs</a:t>
          </a:r>
          <a:endParaRPr lang="fa-IR" sz="2400" b="1" dirty="0">
            <a:solidFill>
              <a:srgbClr val="7030A0"/>
            </a:solidFill>
          </a:endParaRPr>
        </a:p>
      </dgm:t>
    </dgm:pt>
    <dgm:pt modelId="{CCD1DD81-2885-4928-8BDA-7B2F8A1D42E4}" type="sibTrans" cxnId="{D3580399-9159-47A1-A48F-C0B9DC238393}">
      <dgm:prSet/>
      <dgm:spPr/>
      <dgm:t>
        <a:bodyPr/>
        <a:lstStyle/>
        <a:p>
          <a:endParaRPr lang="en-US"/>
        </a:p>
      </dgm:t>
    </dgm:pt>
    <dgm:pt modelId="{A9247FAA-B9EC-44F0-AA13-4A400F38E3FA}" type="parTrans" cxnId="{D3580399-9159-47A1-A48F-C0B9DC238393}">
      <dgm:prSet/>
      <dgm:spPr/>
      <dgm:t>
        <a:bodyPr/>
        <a:lstStyle/>
        <a:p>
          <a:endParaRPr lang="en-US"/>
        </a:p>
      </dgm:t>
    </dgm:pt>
    <dgm:pt modelId="{047AA22F-CF36-4563-8CC5-F1F3792DB96B}">
      <dgm:prSet custT="1"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800" dirty="0" smtClean="0"/>
            <a:t>For each sample the resulting graphs should be analyzed to  determine the methylation quantification </a:t>
          </a:r>
          <a:endParaRPr lang="fa-IR" sz="1800" dirty="0"/>
        </a:p>
      </dgm:t>
    </dgm:pt>
    <dgm:pt modelId="{84061070-9D7D-4975-9483-348E856E6152}" type="sibTrans" cxnId="{D69AAA0F-6D49-496D-A9B9-579F96FFF9C3}">
      <dgm:prSet/>
      <dgm:spPr/>
      <dgm:t>
        <a:bodyPr/>
        <a:lstStyle/>
        <a:p>
          <a:pPr rtl="1"/>
          <a:endParaRPr lang="fa-IR"/>
        </a:p>
      </dgm:t>
    </dgm:pt>
    <dgm:pt modelId="{C25E1F9B-CD3A-45CB-9880-C662E6FF2D5B}" type="parTrans" cxnId="{D69AAA0F-6D49-496D-A9B9-579F96FFF9C3}">
      <dgm:prSet/>
      <dgm:spPr/>
      <dgm:t>
        <a:bodyPr/>
        <a:lstStyle/>
        <a:p>
          <a:pPr rtl="1"/>
          <a:endParaRPr lang="fa-IR"/>
        </a:p>
      </dgm:t>
    </dgm:pt>
    <dgm:pt modelId="{6892EB83-142C-4C04-ABAB-234702598D6A}">
      <dgm:prSet phldrT="[Text]" custT="1"/>
      <dgm:spPr>
        <a:solidFill>
          <a:schemeClr val="accent3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en-US" sz="2000" b="1" dirty="0" smtClean="0"/>
            <a:t>Resulting  </a:t>
          </a:r>
        </a:p>
        <a:p>
          <a:pPr rtl="1"/>
          <a:r>
            <a:rPr lang="en-US" sz="2000" b="1" dirty="0" smtClean="0"/>
            <a:t>Graphs Interpretation</a:t>
          </a:r>
        </a:p>
      </dgm:t>
    </dgm:pt>
    <dgm:pt modelId="{AEE48F6D-9ECB-4DC6-9A64-693B143FD70C}" type="sibTrans" cxnId="{A1C6756D-3B8A-4582-B174-0F2A3EC830E5}">
      <dgm:prSet/>
      <dgm:spPr/>
      <dgm:t>
        <a:bodyPr/>
        <a:lstStyle/>
        <a:p>
          <a:pPr rtl="1"/>
          <a:endParaRPr lang="fa-IR"/>
        </a:p>
      </dgm:t>
    </dgm:pt>
    <dgm:pt modelId="{7874E32B-11A0-4606-B2CE-3CE1F759DC5C}" type="parTrans" cxnId="{A1C6756D-3B8A-4582-B174-0F2A3EC830E5}">
      <dgm:prSet/>
      <dgm:spPr/>
      <dgm:t>
        <a:bodyPr/>
        <a:lstStyle/>
        <a:p>
          <a:pPr rtl="1"/>
          <a:endParaRPr lang="fa-IR"/>
        </a:p>
      </dgm:t>
    </dgm:pt>
    <dgm:pt modelId="{1DD439B5-EDDE-433A-B3BC-A28F86ECE7EA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800" dirty="0" smtClean="0">
              <a:solidFill>
                <a:srgbClr val="C00000"/>
              </a:solidFill>
            </a:rPr>
            <a:t>BRAFV600E </a:t>
          </a:r>
          <a:r>
            <a:rPr lang="en-US" sz="1800" dirty="0" smtClean="0"/>
            <a:t>Mutation detection in both  </a:t>
          </a:r>
          <a:r>
            <a:rPr lang="en-US" sz="1800" dirty="0" err="1" smtClean="0"/>
            <a:t>cfDNA</a:t>
          </a:r>
          <a:r>
            <a:rPr lang="en-US" sz="1800" dirty="0" smtClean="0"/>
            <a:t> and </a:t>
          </a:r>
          <a:r>
            <a:rPr lang="en-US" sz="1800" dirty="0" err="1" smtClean="0"/>
            <a:t>gDNA</a:t>
          </a:r>
          <a:r>
            <a:rPr lang="en-US" sz="1800" dirty="0" smtClean="0"/>
            <a:t> in 57 PTC cases and 45 Goiter samples</a:t>
          </a:r>
          <a:endParaRPr lang="fa-IR" sz="1800" dirty="0"/>
        </a:p>
      </dgm:t>
    </dgm:pt>
    <dgm:pt modelId="{F282A886-128F-490D-9C84-343F4EA15E1A}" type="sibTrans" cxnId="{22C99250-838C-428D-990C-DED5BE2BA79F}">
      <dgm:prSet/>
      <dgm:spPr/>
      <dgm:t>
        <a:bodyPr/>
        <a:lstStyle/>
        <a:p>
          <a:pPr rtl="1"/>
          <a:endParaRPr lang="fa-IR"/>
        </a:p>
      </dgm:t>
    </dgm:pt>
    <dgm:pt modelId="{C43027B0-4A36-44D6-B334-7B82DF58C58E}" type="parTrans" cxnId="{22C99250-838C-428D-990C-DED5BE2BA79F}">
      <dgm:prSet/>
      <dgm:spPr/>
      <dgm:t>
        <a:bodyPr/>
        <a:lstStyle/>
        <a:p>
          <a:pPr rtl="1"/>
          <a:endParaRPr lang="fa-IR"/>
        </a:p>
      </dgm:t>
    </dgm:pt>
    <dgm:pt modelId="{15F9ABDA-E942-4213-AEF8-38F2B741C9FD}">
      <dgm:prSet phldrT="[Text]" custT="1"/>
      <dgm:spPr>
        <a:solidFill>
          <a:schemeClr val="accent3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en-US" sz="2800" dirty="0" smtClean="0"/>
            <a:t>Mutation detection</a:t>
          </a:r>
          <a:endParaRPr lang="fa-IR" sz="2800" dirty="0"/>
        </a:p>
      </dgm:t>
    </dgm:pt>
    <dgm:pt modelId="{27DAD79D-F2F9-4D8A-A14D-34C6FB6ECCF2}" type="sibTrans" cxnId="{E3129619-803A-405C-B0A0-8710551F7833}">
      <dgm:prSet/>
      <dgm:spPr/>
      <dgm:t>
        <a:bodyPr/>
        <a:lstStyle/>
        <a:p>
          <a:pPr rtl="1"/>
          <a:endParaRPr lang="fa-IR"/>
        </a:p>
      </dgm:t>
    </dgm:pt>
    <dgm:pt modelId="{1334CBD6-462B-4D43-9FE2-BEFF6FB216A3}" type="parTrans" cxnId="{E3129619-803A-405C-B0A0-8710551F7833}">
      <dgm:prSet/>
      <dgm:spPr/>
      <dgm:t>
        <a:bodyPr/>
        <a:lstStyle/>
        <a:p>
          <a:pPr rtl="1"/>
          <a:endParaRPr lang="fa-IR"/>
        </a:p>
      </dgm:t>
    </dgm:pt>
    <dgm:pt modelId="{6A7DACA2-6D7A-49AB-93E6-98487F004CE4}" type="pres">
      <dgm:prSet presAssocID="{4664B5E4-8C9D-4025-B9F2-CDF3575499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59F9A9-E822-49D4-ACB4-FA053658F9BA}" type="pres">
      <dgm:prSet presAssocID="{1E0336EA-5B03-4AE5-B8C5-07C6C77B390C}" presName="linNode" presStyleCnt="0"/>
      <dgm:spPr/>
    </dgm:pt>
    <dgm:pt modelId="{1DC2462F-1EE3-4382-B8D9-71BC3CC2CA20}" type="pres">
      <dgm:prSet presAssocID="{1E0336EA-5B03-4AE5-B8C5-07C6C77B390C}" presName="parentShp" presStyleLbl="node1" presStyleIdx="0" presStyleCnt="3" custScaleX="75000" custScaleY="63645" custLinFactNeighborX="-8333" custLinFactNeighborY="120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81325D7-2FF1-4412-BA85-536C075A17F0}" type="pres">
      <dgm:prSet presAssocID="{1E0336EA-5B03-4AE5-B8C5-07C6C77B390C}" presName="childShp" presStyleLbl="bgAccFollowNode1" presStyleIdx="0" presStyleCnt="3" custScaleX="112990" custScaleY="952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486476D-4BE8-44C4-8886-7F72C81999E8}" type="pres">
      <dgm:prSet presAssocID="{5D426CEE-7F92-4A8F-8C10-627109174E4E}" presName="spacing" presStyleCnt="0"/>
      <dgm:spPr/>
    </dgm:pt>
    <dgm:pt modelId="{FF5CEA28-1334-4C7B-AA96-F3CD03F84193}" type="pres">
      <dgm:prSet presAssocID="{15F9ABDA-E942-4213-AEF8-38F2B741C9FD}" presName="linNode" presStyleCnt="0"/>
      <dgm:spPr/>
    </dgm:pt>
    <dgm:pt modelId="{5360B4CE-2F00-4350-AF2D-F118462E5207}" type="pres">
      <dgm:prSet presAssocID="{15F9ABDA-E942-4213-AEF8-38F2B741C9FD}" presName="parentShp" presStyleLbl="node1" presStyleIdx="1" presStyleCnt="3" custScaleX="75000" custScaleY="54051" custLinFactNeighborX="-625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F24F6-4C67-448A-8AC2-BC9A36BACF80}" type="pres">
      <dgm:prSet presAssocID="{15F9ABDA-E942-4213-AEF8-38F2B741C9FD}" presName="childShp" presStyleLbl="bgAccFollowNode1" presStyleIdx="1" presStyleCnt="3" custScaleX="116912" custScaleY="6285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3FC207E-60F7-4115-8A25-51368A7755AA}" type="pres">
      <dgm:prSet presAssocID="{27DAD79D-F2F9-4D8A-A14D-34C6FB6ECCF2}" presName="spacing" presStyleCnt="0"/>
      <dgm:spPr/>
    </dgm:pt>
    <dgm:pt modelId="{7CC38565-50C2-4937-8171-415C35E275AF}" type="pres">
      <dgm:prSet presAssocID="{6892EB83-142C-4C04-ABAB-234702598D6A}" presName="linNode" presStyleCnt="0"/>
      <dgm:spPr/>
    </dgm:pt>
    <dgm:pt modelId="{C02B2AFE-E1D3-4829-BC57-F4B2F57000FA}" type="pres">
      <dgm:prSet presAssocID="{6892EB83-142C-4C04-ABAB-234702598D6A}" presName="parentShp" presStyleLbl="node1" presStyleIdx="2" presStyleCnt="3" custScaleX="81250" custScaleY="81449" custLinFactNeighborX="-2331" custLinFactNeighborY="4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92CF9D-B006-4B48-AA87-62A8A116B495}" type="pres">
      <dgm:prSet presAssocID="{6892EB83-142C-4C04-ABAB-234702598D6A}" presName="childShp" presStyleLbl="bgAccFollowNode1" presStyleIdx="2" presStyleCnt="3" custScaleX="108492" custScaleY="100861" custLinFactNeighborX="3128" custLinFactNeighborY="374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3129619-803A-405C-B0A0-8710551F7833}" srcId="{4664B5E4-8C9D-4025-B9F2-CDF357549900}" destId="{15F9ABDA-E942-4213-AEF8-38F2B741C9FD}" srcOrd="1" destOrd="0" parTransId="{1334CBD6-462B-4D43-9FE2-BEFF6FB216A3}" sibTransId="{27DAD79D-F2F9-4D8A-A14D-34C6FB6ECCF2}"/>
    <dgm:cxn modelId="{990367D8-3FE0-4D02-8574-6FF96A332ED4}" type="presOf" srcId="{4664B5E4-8C9D-4025-B9F2-CDF357549900}" destId="{6A7DACA2-6D7A-49AB-93E6-98487F004CE4}" srcOrd="0" destOrd="0" presId="urn:microsoft.com/office/officeart/2005/8/layout/vList6"/>
    <dgm:cxn modelId="{76F6B874-5BCE-435B-B3BB-D7345A3EEADF}" type="presOf" srcId="{1DD439B5-EDDE-433A-B3BC-A28F86ECE7EA}" destId="{1EAF24F6-4C67-448A-8AC2-BC9A36BACF80}" srcOrd="0" destOrd="0" presId="urn:microsoft.com/office/officeart/2005/8/layout/vList6"/>
    <dgm:cxn modelId="{E32AA0FB-6005-4469-A005-C602259D42B8}" type="presOf" srcId="{64B0037E-F49F-4878-873C-5494EB9D9CFD}" destId="{281325D7-2FF1-4412-BA85-536C075A17F0}" srcOrd="0" destOrd="2" presId="urn:microsoft.com/office/officeart/2005/8/layout/vList6"/>
    <dgm:cxn modelId="{B8564415-2795-4DAD-BB9C-4B0D7B6C58FF}" srcId="{1E0336EA-5B03-4AE5-B8C5-07C6C77B390C}" destId="{B8866C98-9301-4616-96FD-45A61478053D}" srcOrd="1" destOrd="0" parTransId="{57C324C3-E5FF-4E92-B335-4D2A51E22535}" sibTransId="{D5EFA11D-F1C6-4511-8D29-5A4F7D0C8997}"/>
    <dgm:cxn modelId="{E4F572DE-7B0B-4D8F-A5DA-E17DA0281323}" type="presOf" srcId="{047AA22F-CF36-4563-8CC5-F1F3792DB96B}" destId="{DD92CF9D-B006-4B48-AA87-62A8A116B495}" srcOrd="0" destOrd="0" presId="urn:microsoft.com/office/officeart/2005/8/layout/vList6"/>
    <dgm:cxn modelId="{D3580399-9159-47A1-A48F-C0B9DC238393}" srcId="{6892EB83-142C-4C04-ABAB-234702598D6A}" destId="{804DC0E6-8F77-4C33-8CC5-478D00CDDC62}" srcOrd="1" destOrd="0" parTransId="{A9247FAA-B9EC-44F0-AA13-4A400F38E3FA}" sibTransId="{CCD1DD81-2885-4928-8BDA-7B2F8A1D42E4}"/>
    <dgm:cxn modelId="{BA6CB668-AA5B-40B9-8F0D-23D82A559314}" type="presOf" srcId="{1E0336EA-5B03-4AE5-B8C5-07C6C77B390C}" destId="{1DC2462F-1EE3-4382-B8D9-71BC3CC2CA20}" srcOrd="0" destOrd="0" presId="urn:microsoft.com/office/officeart/2005/8/layout/vList6"/>
    <dgm:cxn modelId="{22C99250-838C-428D-990C-DED5BE2BA79F}" srcId="{15F9ABDA-E942-4213-AEF8-38F2B741C9FD}" destId="{1DD439B5-EDDE-433A-B3BC-A28F86ECE7EA}" srcOrd="0" destOrd="0" parTransId="{C43027B0-4A36-44D6-B334-7B82DF58C58E}" sibTransId="{F282A886-128F-490D-9C84-343F4EA15E1A}"/>
    <dgm:cxn modelId="{6C3383FD-C6DF-4F90-969B-BF2B4E980886}" type="presOf" srcId="{804DC0E6-8F77-4C33-8CC5-478D00CDDC62}" destId="{DD92CF9D-B006-4B48-AA87-62A8A116B495}" srcOrd="0" destOrd="1" presId="urn:microsoft.com/office/officeart/2005/8/layout/vList6"/>
    <dgm:cxn modelId="{A1C6756D-3B8A-4582-B174-0F2A3EC830E5}" srcId="{4664B5E4-8C9D-4025-B9F2-CDF357549900}" destId="{6892EB83-142C-4C04-ABAB-234702598D6A}" srcOrd="2" destOrd="0" parTransId="{7874E32B-11A0-4606-B2CE-3CE1F759DC5C}" sibTransId="{AEE48F6D-9ECB-4DC6-9A64-693B143FD70C}"/>
    <dgm:cxn modelId="{0555E715-5520-4980-BE67-254CAA67854D}" type="presOf" srcId="{B8866C98-9301-4616-96FD-45A61478053D}" destId="{281325D7-2FF1-4412-BA85-536C075A17F0}" srcOrd="0" destOrd="1" presId="urn:microsoft.com/office/officeart/2005/8/layout/vList6"/>
    <dgm:cxn modelId="{F7F65576-13E1-43C5-B0F3-63518F802C72}" srcId="{1E0336EA-5B03-4AE5-B8C5-07C6C77B390C}" destId="{4FD74224-C382-4C6E-9DB0-66CC2FCE2546}" srcOrd="0" destOrd="0" parTransId="{27C3466E-0384-4654-B3C2-E16DE9E9D7D0}" sibTransId="{FBFF9D9F-3E12-48DA-ADDF-6BA866206FF9}"/>
    <dgm:cxn modelId="{A2C43129-A61A-4374-ACC0-7F13D576DE2C}" srcId="{1E0336EA-5B03-4AE5-B8C5-07C6C77B390C}" destId="{64B0037E-F49F-4878-873C-5494EB9D9CFD}" srcOrd="2" destOrd="0" parTransId="{BAB5F9C1-BFB8-4D8E-AE43-B16CEF4CC20F}" sibTransId="{390F2F48-73D1-4266-9F72-C72186C36CB1}"/>
    <dgm:cxn modelId="{700E5006-56E9-45D3-A3C3-6984605CCD9B}" type="presOf" srcId="{4FD74224-C382-4C6E-9DB0-66CC2FCE2546}" destId="{281325D7-2FF1-4412-BA85-536C075A17F0}" srcOrd="0" destOrd="0" presId="urn:microsoft.com/office/officeart/2005/8/layout/vList6"/>
    <dgm:cxn modelId="{BB8A90C5-302C-420F-A37F-EE8CA6AF9716}" srcId="{4664B5E4-8C9D-4025-B9F2-CDF357549900}" destId="{1E0336EA-5B03-4AE5-B8C5-07C6C77B390C}" srcOrd="0" destOrd="0" parTransId="{60827BD1-56FA-4CEC-B54B-1B2929CEAD0B}" sibTransId="{5D426CEE-7F92-4A8F-8C10-627109174E4E}"/>
    <dgm:cxn modelId="{D69AAA0F-6D49-496D-A9B9-579F96FFF9C3}" srcId="{6892EB83-142C-4C04-ABAB-234702598D6A}" destId="{047AA22F-CF36-4563-8CC5-F1F3792DB96B}" srcOrd="0" destOrd="0" parTransId="{C25E1F9B-CD3A-45CB-9880-C662E6FF2D5B}" sibTransId="{84061070-9D7D-4975-9483-348E856E6152}"/>
    <dgm:cxn modelId="{19C285A2-47EB-4D4C-889B-A263F55A18E2}" type="presOf" srcId="{6892EB83-142C-4C04-ABAB-234702598D6A}" destId="{C02B2AFE-E1D3-4829-BC57-F4B2F57000FA}" srcOrd="0" destOrd="0" presId="urn:microsoft.com/office/officeart/2005/8/layout/vList6"/>
    <dgm:cxn modelId="{AFC82924-90D2-4634-A239-0673A82E7581}" type="presOf" srcId="{15F9ABDA-E942-4213-AEF8-38F2B741C9FD}" destId="{5360B4CE-2F00-4350-AF2D-F118462E5207}" srcOrd="0" destOrd="0" presId="urn:microsoft.com/office/officeart/2005/8/layout/vList6"/>
    <dgm:cxn modelId="{ACE86FAD-92AF-494B-94AC-BCF6ABD26A72}" type="presParOf" srcId="{6A7DACA2-6D7A-49AB-93E6-98487F004CE4}" destId="{0C59F9A9-E822-49D4-ACB4-FA053658F9BA}" srcOrd="0" destOrd="0" presId="urn:microsoft.com/office/officeart/2005/8/layout/vList6"/>
    <dgm:cxn modelId="{F8EE9278-DB0C-4A65-9420-AA9E066DB513}" type="presParOf" srcId="{0C59F9A9-E822-49D4-ACB4-FA053658F9BA}" destId="{1DC2462F-1EE3-4382-B8D9-71BC3CC2CA20}" srcOrd="0" destOrd="0" presId="urn:microsoft.com/office/officeart/2005/8/layout/vList6"/>
    <dgm:cxn modelId="{71DE2BA0-9153-46F7-A9C0-B5BDE3532B33}" type="presParOf" srcId="{0C59F9A9-E822-49D4-ACB4-FA053658F9BA}" destId="{281325D7-2FF1-4412-BA85-536C075A17F0}" srcOrd="1" destOrd="0" presId="urn:microsoft.com/office/officeart/2005/8/layout/vList6"/>
    <dgm:cxn modelId="{61D1E058-52B6-4D38-8BDD-F5AE56C71EF0}" type="presParOf" srcId="{6A7DACA2-6D7A-49AB-93E6-98487F004CE4}" destId="{4486476D-4BE8-44C4-8886-7F72C81999E8}" srcOrd="1" destOrd="0" presId="urn:microsoft.com/office/officeart/2005/8/layout/vList6"/>
    <dgm:cxn modelId="{587F324C-85CB-4A2C-8EED-06C67D742206}" type="presParOf" srcId="{6A7DACA2-6D7A-49AB-93E6-98487F004CE4}" destId="{FF5CEA28-1334-4C7B-AA96-F3CD03F84193}" srcOrd="2" destOrd="0" presId="urn:microsoft.com/office/officeart/2005/8/layout/vList6"/>
    <dgm:cxn modelId="{925BBD75-FC22-4842-9145-C6BBB6730F63}" type="presParOf" srcId="{FF5CEA28-1334-4C7B-AA96-F3CD03F84193}" destId="{5360B4CE-2F00-4350-AF2D-F118462E5207}" srcOrd="0" destOrd="0" presId="urn:microsoft.com/office/officeart/2005/8/layout/vList6"/>
    <dgm:cxn modelId="{C6729903-FA49-4B70-950C-DA1F2EA32DF2}" type="presParOf" srcId="{FF5CEA28-1334-4C7B-AA96-F3CD03F84193}" destId="{1EAF24F6-4C67-448A-8AC2-BC9A36BACF80}" srcOrd="1" destOrd="0" presId="urn:microsoft.com/office/officeart/2005/8/layout/vList6"/>
    <dgm:cxn modelId="{A3CDA9A1-B138-43D8-95CB-208EDC5488AC}" type="presParOf" srcId="{6A7DACA2-6D7A-49AB-93E6-98487F004CE4}" destId="{A3FC207E-60F7-4115-8A25-51368A7755AA}" srcOrd="3" destOrd="0" presId="urn:microsoft.com/office/officeart/2005/8/layout/vList6"/>
    <dgm:cxn modelId="{235E50D9-556D-4307-821E-8F8A921C18D2}" type="presParOf" srcId="{6A7DACA2-6D7A-49AB-93E6-98487F004CE4}" destId="{7CC38565-50C2-4937-8171-415C35E275AF}" srcOrd="4" destOrd="0" presId="urn:microsoft.com/office/officeart/2005/8/layout/vList6"/>
    <dgm:cxn modelId="{8F080E19-AD6C-43F9-8923-D1710791C3EF}" type="presParOf" srcId="{7CC38565-50C2-4937-8171-415C35E275AF}" destId="{C02B2AFE-E1D3-4829-BC57-F4B2F57000FA}" srcOrd="0" destOrd="0" presId="urn:microsoft.com/office/officeart/2005/8/layout/vList6"/>
    <dgm:cxn modelId="{86B6F070-A629-44D3-86A5-2C4320358FBC}" type="presParOf" srcId="{7CC38565-50C2-4937-8171-415C35E275AF}" destId="{DD92CF9D-B006-4B48-AA87-62A8A116B4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325D7-2FF1-4412-BA85-536C075A17F0}">
      <dsp:nvSpPr>
        <dsp:cNvPr id="0" name=""/>
        <dsp:cNvSpPr/>
      </dsp:nvSpPr>
      <dsp:spPr>
        <a:xfrm>
          <a:off x="1905002" y="3690"/>
          <a:ext cx="4467264" cy="16509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Select </a:t>
          </a:r>
          <a:r>
            <a:rPr lang="fa-IR" sz="1600" kern="1200" dirty="0" smtClean="0"/>
            <a:t> </a:t>
          </a:r>
          <a:r>
            <a:rPr lang="fa-IR" sz="1600" b="1" kern="1200" dirty="0" smtClean="0">
              <a:solidFill>
                <a:srgbClr val="FF0000"/>
              </a:solidFill>
            </a:rPr>
            <a:t>57 </a:t>
          </a:r>
          <a:r>
            <a:rPr lang="en-US" sz="1600" b="1" kern="1200" dirty="0" smtClean="0">
              <a:solidFill>
                <a:srgbClr val="FF0000"/>
              </a:solidFill>
            </a:rPr>
            <a:t>PTC cases </a:t>
          </a:r>
          <a:r>
            <a:rPr lang="en-US" sz="1600" kern="1200" dirty="0" smtClean="0"/>
            <a:t>and </a:t>
          </a:r>
          <a:r>
            <a:rPr lang="fa-IR" sz="1600" kern="1200" dirty="0" smtClean="0"/>
            <a:t> </a:t>
          </a:r>
          <a:r>
            <a:rPr lang="fa-IR" sz="1600" b="1" kern="1200" dirty="0" smtClean="0">
              <a:solidFill>
                <a:srgbClr val="0000FF"/>
              </a:solidFill>
            </a:rPr>
            <a:t>45</a:t>
          </a:r>
          <a:r>
            <a:rPr lang="en-US" sz="1600" b="1" kern="1200" dirty="0" smtClean="0">
              <a:solidFill>
                <a:srgbClr val="0000FF"/>
              </a:solidFill>
            </a:rPr>
            <a:t>Goiter samples</a:t>
          </a:r>
          <a:endParaRPr lang="fa-IR" sz="1600" b="1" kern="1200" dirty="0">
            <a:solidFill>
              <a:srgbClr val="0000FF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Blood collection before surgery</a:t>
          </a:r>
          <a:endParaRPr lang="fa-I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Transferring to cell therapy research center  ASAP</a:t>
          </a:r>
          <a:endParaRPr lang="fa-I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cfDNA</a:t>
          </a:r>
          <a:r>
            <a:rPr lang="en-US" sz="1600" kern="1200" dirty="0" smtClean="0"/>
            <a:t> isolation and store at -80</a:t>
          </a:r>
          <a:endParaRPr lang="fa-IR" sz="1600" kern="1200" dirty="0"/>
        </a:p>
      </dsp:txBody>
      <dsp:txXfrm>
        <a:off x="1905002" y="210058"/>
        <a:ext cx="3848162" cy="1238205"/>
      </dsp:txXfrm>
    </dsp:sp>
    <dsp:sp modelId="{1DC2462F-1EE3-4382-B8D9-71BC3CC2CA20}">
      <dsp:nvSpPr>
        <dsp:cNvPr id="0" name=""/>
        <dsp:cNvSpPr/>
      </dsp:nvSpPr>
      <dsp:spPr>
        <a:xfrm>
          <a:off x="0" y="457196"/>
          <a:ext cx="1800269" cy="965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cfDNA</a:t>
          </a:r>
          <a:endParaRPr lang="fa-IR" sz="3200" kern="1200" dirty="0"/>
        </a:p>
      </dsp:txBody>
      <dsp:txXfrm>
        <a:off x="47137" y="504333"/>
        <a:ext cx="1705995" cy="871338"/>
      </dsp:txXfrm>
    </dsp:sp>
    <dsp:sp modelId="{1EAF24F6-4C67-448A-8AC2-BC9A36BACF80}">
      <dsp:nvSpPr>
        <dsp:cNvPr id="0" name=""/>
        <dsp:cNvSpPr/>
      </dsp:nvSpPr>
      <dsp:spPr>
        <a:xfrm>
          <a:off x="1904995" y="1827956"/>
          <a:ext cx="4467225" cy="17332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Fresh Frozen tissue collection after surgery in nitrogen Tank </a:t>
          </a:r>
          <a:endParaRPr lang="fa-I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Transferring  the tank to Cell Therapy Research Center</a:t>
          </a:r>
          <a:endParaRPr lang="fa-I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gDNA</a:t>
          </a:r>
          <a:r>
            <a:rPr lang="en-US" sz="1600" kern="1200" dirty="0" smtClean="0"/>
            <a:t> extraction done and stored at  -80</a:t>
          </a:r>
          <a:r>
            <a:rPr lang="en-US" sz="1600" kern="1200" dirty="0" smtClean="0">
              <a:latin typeface="Times New Roman"/>
              <a:cs typeface="Times New Roman"/>
            </a:rPr>
            <a:t>◦C</a:t>
          </a:r>
          <a:r>
            <a:rPr lang="en-US" sz="1600" kern="1200" dirty="0" smtClean="0"/>
            <a:t> </a:t>
          </a:r>
          <a:endParaRPr lang="fa-IR" sz="1600" kern="1200" dirty="0"/>
        </a:p>
      </dsp:txBody>
      <dsp:txXfrm>
        <a:off x="1904995" y="2044613"/>
        <a:ext cx="3817256" cy="1299939"/>
      </dsp:txXfrm>
    </dsp:sp>
    <dsp:sp modelId="{5360B4CE-2F00-4350-AF2D-F118462E5207}">
      <dsp:nvSpPr>
        <dsp:cNvPr id="0" name=""/>
        <dsp:cNvSpPr/>
      </dsp:nvSpPr>
      <dsp:spPr>
        <a:xfrm>
          <a:off x="0" y="2254076"/>
          <a:ext cx="1800217" cy="881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gDNA</a:t>
          </a:r>
          <a:endParaRPr lang="fa-IR" sz="3200" kern="1200" dirty="0"/>
        </a:p>
      </dsp:txBody>
      <dsp:txXfrm>
        <a:off x="43007" y="2297083"/>
        <a:ext cx="1714203" cy="794998"/>
      </dsp:txXfrm>
    </dsp:sp>
    <dsp:sp modelId="{DD92CF9D-B006-4B48-AA87-62A8A116B495}">
      <dsp:nvSpPr>
        <dsp:cNvPr id="0" name=""/>
        <dsp:cNvSpPr/>
      </dsp:nvSpPr>
      <dsp:spPr>
        <a:xfrm>
          <a:off x="1905003" y="3734533"/>
          <a:ext cx="4512790" cy="17481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Both </a:t>
          </a:r>
          <a:r>
            <a:rPr lang="en-US" sz="1600" kern="1200" dirty="0" err="1" smtClean="0"/>
            <a:t>cfDNA</a:t>
          </a:r>
          <a:r>
            <a:rPr lang="en-US" sz="1600" kern="1200" dirty="0" smtClean="0"/>
            <a:t> and </a:t>
          </a:r>
          <a:r>
            <a:rPr lang="en-US" sz="1600" kern="1200" dirty="0" err="1" smtClean="0"/>
            <a:t>gDNA</a:t>
          </a:r>
          <a:r>
            <a:rPr lang="en-US" sz="1600" kern="1200" dirty="0" smtClean="0"/>
            <a:t> undergone on bisulfate treatment to convert </a:t>
          </a:r>
          <a:r>
            <a:rPr lang="en-US" sz="1600" kern="1200" dirty="0" err="1" smtClean="0"/>
            <a:t>unmethylated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Cytosines</a:t>
          </a:r>
          <a:r>
            <a:rPr lang="en-US" sz="1600" kern="1200" dirty="0" smtClean="0"/>
            <a:t> to </a:t>
          </a:r>
          <a:r>
            <a:rPr lang="en-US" sz="1600" kern="1200" dirty="0" err="1" smtClean="0"/>
            <a:t>Thymin</a:t>
          </a:r>
          <a:r>
            <a:rPr lang="en-US" sz="1600" kern="1200" dirty="0" smtClean="0"/>
            <a:t> and then transferred to molecular medicine department of Pasture Institute</a:t>
          </a:r>
          <a:endParaRPr lang="fa-IR" sz="1600" kern="1200" dirty="0"/>
        </a:p>
      </dsp:txBody>
      <dsp:txXfrm>
        <a:off x="1905003" y="3953055"/>
        <a:ext cx="3857224" cy="1311131"/>
      </dsp:txXfrm>
    </dsp:sp>
    <dsp:sp modelId="{C02B2AFE-E1D3-4829-BC57-F4B2F57000FA}">
      <dsp:nvSpPr>
        <dsp:cNvPr id="0" name=""/>
        <dsp:cNvSpPr/>
      </dsp:nvSpPr>
      <dsp:spPr>
        <a:xfrm>
          <a:off x="0" y="3965307"/>
          <a:ext cx="1845798" cy="12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C/T </a:t>
          </a:r>
          <a:r>
            <a:rPr lang="en-US" sz="2400" b="1" kern="1200" dirty="0" smtClean="0"/>
            <a:t>conversion</a:t>
          </a:r>
          <a:endParaRPr lang="fa-IR" sz="2800" b="1" kern="1200" dirty="0" smtClean="0"/>
        </a:p>
      </dsp:txBody>
      <dsp:txXfrm>
        <a:off x="59374" y="4024681"/>
        <a:ext cx="1727050" cy="1097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325D7-2FF1-4412-BA85-536C075A17F0}">
      <dsp:nvSpPr>
        <dsp:cNvPr id="0" name=""/>
        <dsp:cNvSpPr/>
      </dsp:nvSpPr>
      <dsp:spPr>
        <a:xfrm>
          <a:off x="2409925" y="0"/>
          <a:ext cx="5972074" cy="14182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Finding the promoter regions of </a:t>
          </a:r>
          <a:r>
            <a:rPr lang="en-US" sz="2500" kern="1200" dirty="0" smtClean="0">
              <a:solidFill>
                <a:srgbClr val="FF0000"/>
              </a:solidFill>
            </a:rPr>
            <a:t>DNMT1</a:t>
          </a:r>
          <a:r>
            <a:rPr lang="en-US" sz="2500" kern="1200" dirty="0" smtClean="0"/>
            <a:t>,</a:t>
          </a:r>
          <a:r>
            <a:rPr lang="en-US" sz="2500" kern="1200" dirty="0" smtClean="0">
              <a:solidFill>
                <a:srgbClr val="5C3CE4"/>
              </a:solidFill>
            </a:rPr>
            <a:t>MGMT</a:t>
          </a:r>
          <a:r>
            <a:rPr lang="en-US" sz="2500" kern="1200" dirty="0" smtClean="0"/>
            <a:t>, </a:t>
          </a:r>
          <a:r>
            <a:rPr lang="en-US" sz="2500" kern="1200" dirty="0" smtClean="0">
              <a:solidFill>
                <a:schemeClr val="accent3">
                  <a:lumMod val="75000"/>
                </a:schemeClr>
              </a:solidFill>
            </a:rPr>
            <a:t>NIS</a:t>
          </a:r>
          <a:r>
            <a:rPr lang="en-US" sz="2500" kern="1200" dirty="0" smtClean="0"/>
            <a:t> and </a:t>
          </a:r>
          <a:r>
            <a:rPr lang="en-US" sz="2500" kern="1200" dirty="0" smtClean="0">
              <a:solidFill>
                <a:srgbClr val="C00000"/>
              </a:solidFill>
            </a:rPr>
            <a:t>RASSF1 </a:t>
          </a:r>
          <a:r>
            <a:rPr lang="en-US" sz="2500" kern="1200" dirty="0" smtClean="0"/>
            <a:t>genes </a:t>
          </a:r>
          <a:endParaRPr lang="fa-IR" sz="2500" kern="1200" dirty="0"/>
        </a:p>
      </dsp:txBody>
      <dsp:txXfrm>
        <a:off x="2409925" y="177287"/>
        <a:ext cx="5440213" cy="1063721"/>
      </dsp:txXfrm>
    </dsp:sp>
    <dsp:sp modelId="{1DC2462F-1EE3-4382-B8D9-71BC3CC2CA20}">
      <dsp:nvSpPr>
        <dsp:cNvPr id="0" name=""/>
        <dsp:cNvSpPr/>
      </dsp:nvSpPr>
      <dsp:spPr>
        <a:xfrm>
          <a:off x="19" y="0"/>
          <a:ext cx="2404913" cy="1237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Finding the Promoter regions</a:t>
          </a:r>
          <a:endParaRPr lang="fa-IR" sz="2800" kern="1200" dirty="0"/>
        </a:p>
      </dsp:txBody>
      <dsp:txXfrm>
        <a:off x="60407" y="60388"/>
        <a:ext cx="2284137" cy="1116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325D7-2FF1-4412-BA85-536C075A17F0}">
      <dsp:nvSpPr>
        <dsp:cNvPr id="0" name=""/>
        <dsp:cNvSpPr/>
      </dsp:nvSpPr>
      <dsp:spPr>
        <a:xfrm>
          <a:off x="2497559" y="503229"/>
          <a:ext cx="6189240" cy="14169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Specific Primers were designed for </a:t>
          </a:r>
          <a:r>
            <a:rPr lang="en-US" sz="1700" kern="1200" dirty="0" smtClean="0">
              <a:solidFill>
                <a:srgbClr val="FF0000"/>
              </a:solidFill>
            </a:rPr>
            <a:t>12 targeted region</a:t>
          </a:r>
          <a:r>
            <a:rPr lang="en-US" sz="1700" kern="1200" dirty="0" smtClean="0"/>
            <a:t> of four tumor suppressor genes for MS-HRM</a:t>
          </a:r>
          <a:endParaRPr lang="fa-I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Specific primers and probe designed for mutation detection in </a:t>
          </a:r>
          <a:r>
            <a:rPr lang="en-US" sz="1700" kern="1200" dirty="0" err="1" smtClean="0"/>
            <a:t>cfDNA</a:t>
          </a:r>
          <a:r>
            <a:rPr lang="en-US" sz="1700" kern="1200" dirty="0" smtClean="0"/>
            <a:t> and </a:t>
          </a:r>
          <a:r>
            <a:rPr lang="en-US" sz="1700" kern="1200" dirty="0" err="1" smtClean="0"/>
            <a:t>gDNA</a:t>
          </a:r>
          <a:endParaRPr lang="fa-IR" sz="1700" kern="1200" dirty="0"/>
        </a:p>
      </dsp:txBody>
      <dsp:txXfrm>
        <a:off x="2497559" y="680343"/>
        <a:ext cx="5657899" cy="1062682"/>
      </dsp:txXfrm>
    </dsp:sp>
    <dsp:sp modelId="{1DC2462F-1EE3-4382-B8D9-71BC3CC2CA20}">
      <dsp:nvSpPr>
        <dsp:cNvPr id="0" name=""/>
        <dsp:cNvSpPr/>
      </dsp:nvSpPr>
      <dsp:spPr>
        <a:xfrm>
          <a:off x="20" y="579447"/>
          <a:ext cx="2492365" cy="1235845"/>
        </a:xfrm>
        <a:prstGeom prst="round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Targeting the selected region by HRM specific  24 Primers</a:t>
          </a:r>
          <a:endParaRPr lang="fa-IR" sz="2400" b="1" kern="1200" dirty="0"/>
        </a:p>
      </dsp:txBody>
      <dsp:txXfrm>
        <a:off x="60349" y="639776"/>
        <a:ext cx="2371707" cy="1115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325D7-2FF1-4412-BA85-536C075A17F0}">
      <dsp:nvSpPr>
        <dsp:cNvPr id="0" name=""/>
        <dsp:cNvSpPr/>
      </dsp:nvSpPr>
      <dsp:spPr>
        <a:xfrm>
          <a:off x="1942916" y="148849"/>
          <a:ext cx="6439083" cy="16037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For each targeted region of four selected tumor suppressor genes the MS-HRM were optimized</a:t>
          </a:r>
          <a:endParaRPr lang="fa-IR" sz="2400" kern="1200" dirty="0"/>
        </a:p>
      </dsp:txBody>
      <dsp:txXfrm>
        <a:off x="1942916" y="349315"/>
        <a:ext cx="5837685" cy="1202796"/>
      </dsp:txXfrm>
    </dsp:sp>
    <dsp:sp modelId="{1DC2462F-1EE3-4382-B8D9-71BC3CC2CA20}">
      <dsp:nvSpPr>
        <dsp:cNvPr id="0" name=""/>
        <dsp:cNvSpPr/>
      </dsp:nvSpPr>
      <dsp:spPr>
        <a:xfrm>
          <a:off x="0" y="304782"/>
          <a:ext cx="1934900" cy="1292242"/>
        </a:xfrm>
        <a:prstGeom prst="round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MS-HRM Optimization</a:t>
          </a:r>
          <a:endParaRPr lang="fa-IR" sz="2000" b="1" kern="1200" dirty="0"/>
        </a:p>
      </dsp:txBody>
      <dsp:txXfrm>
        <a:off x="63082" y="367864"/>
        <a:ext cx="1808736" cy="1166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325D7-2FF1-4412-BA85-536C075A17F0}">
      <dsp:nvSpPr>
        <dsp:cNvPr id="0" name=""/>
        <dsp:cNvSpPr/>
      </dsp:nvSpPr>
      <dsp:spPr>
        <a:xfrm>
          <a:off x="1896038" y="544"/>
          <a:ext cx="4132722" cy="21590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Running the MS-HRM for 57 PTC / 45 Goiter controls in both </a:t>
          </a:r>
          <a:r>
            <a:rPr lang="en-US" sz="1600" kern="1200" dirty="0" err="1" smtClean="0"/>
            <a:t>cfDNA</a:t>
          </a:r>
          <a:r>
            <a:rPr lang="en-US" sz="1600" kern="1200" dirty="0" smtClean="0"/>
            <a:t> and </a:t>
          </a:r>
          <a:r>
            <a:rPr lang="en-US" sz="1600" kern="1200" dirty="0" err="1" smtClean="0"/>
            <a:t>gDNA</a:t>
          </a:r>
          <a:r>
            <a:rPr lang="en-US" sz="1600" kern="1200" dirty="0" smtClean="0"/>
            <a:t> for targeted 12 promoter regions of four targeted genes</a:t>
          </a:r>
          <a:endParaRPr lang="fa-I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1224  Run of MS-HRM for </a:t>
          </a:r>
          <a:r>
            <a:rPr lang="en-US" sz="1600" kern="1200" dirty="0" err="1" smtClean="0"/>
            <a:t>cfDNA</a:t>
          </a:r>
          <a:endParaRPr lang="fa-I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1224 Run of MS-HRM for </a:t>
          </a:r>
          <a:r>
            <a:rPr lang="en-US" sz="1600" kern="1200" dirty="0" err="1" smtClean="0"/>
            <a:t>gDNA</a:t>
          </a:r>
          <a:endParaRPr lang="fa-IR" sz="1600" kern="1200" dirty="0"/>
        </a:p>
      </dsp:txBody>
      <dsp:txXfrm>
        <a:off x="1896038" y="270429"/>
        <a:ext cx="3323067" cy="1619309"/>
      </dsp:txXfrm>
    </dsp:sp>
    <dsp:sp modelId="{1DC2462F-1EE3-4382-B8D9-71BC3CC2CA20}">
      <dsp:nvSpPr>
        <dsp:cNvPr id="0" name=""/>
        <dsp:cNvSpPr/>
      </dsp:nvSpPr>
      <dsp:spPr>
        <a:xfrm>
          <a:off x="0" y="386137"/>
          <a:ext cx="1828800" cy="1442658"/>
        </a:xfrm>
        <a:prstGeom prst="round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Promoter methylation quantification</a:t>
          </a:r>
          <a:endParaRPr lang="fa-IR" sz="2000" b="1" kern="1200" dirty="0"/>
        </a:p>
      </dsp:txBody>
      <dsp:txXfrm>
        <a:off x="70425" y="456562"/>
        <a:ext cx="1687950" cy="1301808"/>
      </dsp:txXfrm>
    </dsp:sp>
    <dsp:sp modelId="{1EAF24F6-4C67-448A-8AC2-BC9A36BACF80}">
      <dsp:nvSpPr>
        <dsp:cNvPr id="0" name=""/>
        <dsp:cNvSpPr/>
      </dsp:nvSpPr>
      <dsp:spPr>
        <a:xfrm>
          <a:off x="1826703" y="2386297"/>
          <a:ext cx="4267821" cy="14248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BRAFV600E </a:t>
          </a:r>
          <a:r>
            <a:rPr lang="en-US" sz="1800" kern="1200" dirty="0" smtClean="0"/>
            <a:t>Mutation detection in both  </a:t>
          </a:r>
          <a:r>
            <a:rPr lang="en-US" sz="1800" kern="1200" dirty="0" err="1" smtClean="0"/>
            <a:t>cfDNA</a:t>
          </a:r>
          <a:r>
            <a:rPr lang="en-US" sz="1800" kern="1200" dirty="0" smtClean="0"/>
            <a:t> and </a:t>
          </a:r>
          <a:r>
            <a:rPr lang="en-US" sz="1800" kern="1200" dirty="0" err="1" smtClean="0"/>
            <a:t>gDNA</a:t>
          </a:r>
          <a:r>
            <a:rPr lang="en-US" sz="1800" kern="1200" dirty="0" smtClean="0"/>
            <a:t> in 57 PTC cases and 45 Goiter samples</a:t>
          </a:r>
          <a:endParaRPr lang="fa-IR" sz="1800" kern="1200" dirty="0"/>
        </a:p>
      </dsp:txBody>
      <dsp:txXfrm>
        <a:off x="1826703" y="2564402"/>
        <a:ext cx="3733506" cy="1068631"/>
      </dsp:txXfrm>
    </dsp:sp>
    <dsp:sp modelId="{5360B4CE-2F00-4350-AF2D-F118462E5207}">
      <dsp:nvSpPr>
        <dsp:cNvPr id="0" name=""/>
        <dsp:cNvSpPr/>
      </dsp:nvSpPr>
      <dsp:spPr>
        <a:xfrm>
          <a:off x="0" y="2486124"/>
          <a:ext cx="1825228" cy="1225188"/>
        </a:xfrm>
        <a:prstGeom prst="round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Mutation detection</a:t>
          </a:r>
          <a:endParaRPr lang="fa-IR" sz="2800" kern="1200" dirty="0"/>
        </a:p>
      </dsp:txBody>
      <dsp:txXfrm>
        <a:off x="59809" y="2545933"/>
        <a:ext cx="1705610" cy="1105570"/>
      </dsp:txXfrm>
    </dsp:sp>
    <dsp:sp modelId="{DD92CF9D-B006-4B48-AA87-62A8A116B495}">
      <dsp:nvSpPr>
        <dsp:cNvPr id="0" name=""/>
        <dsp:cNvSpPr/>
      </dsp:nvSpPr>
      <dsp:spPr>
        <a:xfrm>
          <a:off x="2131667" y="4038356"/>
          <a:ext cx="3964328" cy="22862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For each sample the resulting graphs should be analyzed to  determine the methylation quantification </a:t>
          </a:r>
          <a:endParaRPr lang="fa-IR" sz="18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7030A0"/>
              </a:solidFill>
            </a:rPr>
            <a:t>&gt;2448  graphs</a:t>
          </a:r>
          <a:endParaRPr lang="fa-IR" sz="2400" b="1" kern="1200" dirty="0">
            <a:solidFill>
              <a:srgbClr val="7030A0"/>
            </a:solidFill>
          </a:endParaRPr>
        </a:p>
      </dsp:txBody>
      <dsp:txXfrm>
        <a:off x="2131667" y="4324136"/>
        <a:ext cx="3106987" cy="1714683"/>
      </dsp:txXfrm>
    </dsp:sp>
    <dsp:sp modelId="{C02B2AFE-E1D3-4829-BC57-F4B2F57000FA}">
      <dsp:nvSpPr>
        <dsp:cNvPr id="0" name=""/>
        <dsp:cNvSpPr/>
      </dsp:nvSpPr>
      <dsp:spPr>
        <a:xfrm>
          <a:off x="0" y="4267204"/>
          <a:ext cx="1979265" cy="1846226"/>
        </a:xfrm>
        <a:prstGeom prst="round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Resulting 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Graphs Interpretation</a:t>
          </a:r>
        </a:p>
      </dsp:txBody>
      <dsp:txXfrm>
        <a:off x="90125" y="4357329"/>
        <a:ext cx="1799015" cy="1665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695A7-D2D4-421B-BD94-21DC52914D82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900204-EA4C-47D5-8022-84EF163F1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32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95C8A9-6385-426E-A2E3-824133CF38B8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983FDB-D0DF-4738-8015-86B7FDD2BF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32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7943F-3E70-4212-A457-711C741660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E7C18-593E-4215-A251-78669B9ABB9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2DDC2-79E6-43F5-95D6-C94BE083A2DA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4EDE8-7740-43BD-8DCE-16CED446AD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669BB4-2ED2-40B6-8D81-234561268DCD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4C53B-87BF-4B0F-BE10-9DEB478857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6DFA7-64B0-45B5-AAF4-7CD3AE9B7E50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DB106-E423-4785-BD61-AD665A8B12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88150-1E5C-4544-9500-7B2397EBD335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81D4-0045-4A89-B033-792D1115AB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CE2060-0531-4321-8863-7FECD3818EB4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D7A4E-6161-494B-A2AC-2D211F9CEE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8D8FE-9677-457F-A122-1ED82B7EE1BA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B9CBB-9F70-43CA-8127-DCE9758C1E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05251-47AC-49CE-BC72-94A269D6E719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5113E-F063-480B-AF0C-72A16D431B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5F2B4-1D0A-4057-9E3C-E17DADDE19D7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5A96C-F873-4A21-BE9A-ED2FC41803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6FBA6-D597-44F5-B283-306A6D42BF43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04851-362A-4EA2-A88E-51160A1879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27361-054A-4A2F-A89E-131BACD72BC1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64321-F612-4D54-B88A-C2FD18FB1B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pPr>
              <a:defRPr/>
            </a:pPr>
            <a:fld id="{A41ECFBB-A0F1-4735-8A7F-BFB4614F3334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>
              <a:defRPr/>
            </a:pPr>
            <a:fld id="{262EE4EC-9F1B-4097-91ED-47547C3301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1A15B57-BAE9-4E5E-8A80-8FA5A8947122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F931FF4-0369-4F09-A1A6-9DA241107E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7.png"/><Relationship Id="rId9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444"/>
            <a:ext cx="8609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ubtitle 6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Liquid Biopsy Methylation and Mutation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papillary thyroid cancer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Members of the Research Committee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Seyed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Mohammad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Tavangar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Heshmat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Bagher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Larijani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Fatemeh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Khatami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Endocrinology and Metabolism Clinical Sciences Institute, Tehran University of Medical Sciences</a:t>
            </a:r>
            <a:endParaRPr lang="en-US" altLang="en-US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Email :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f-khatami@farabi.tums.ac.ir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300" b="1" dirty="0" smtClean="0"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99733-7109-4962-8251-A4134C5E05FF}" type="datetime1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DEF4E-0C65-458F-B0A7-EDCD2C83F70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214313"/>
            <a:ext cx="8715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048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8F392-4F00-430A-8326-92565866B23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397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Methods </a:t>
            </a:r>
            <a:endParaRPr lang="fa-IR" sz="36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46357" y="706967"/>
            <a:ext cx="876300" cy="1807633"/>
          </a:xfrm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A81D2-BBE1-44A9-A86E-A95F3B91ECAD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28D3A-E7CF-4288-9D00-D0EF28C570A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53424325"/>
              </p:ext>
            </p:extLst>
          </p:nvPr>
        </p:nvGraphicFramePr>
        <p:xfrm>
          <a:off x="152400" y="914400"/>
          <a:ext cx="6477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2743200"/>
            <a:ext cx="132100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0" name="AutoShape 5" descr="Image result for bisulfite treatment ct conversion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pic>
        <p:nvPicPr>
          <p:cNvPr id="13321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2468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836613"/>
            <a:ext cx="15382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724150"/>
            <a:ext cx="14541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D7BEC-8AB1-4A75-9857-671C668109D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0"/>
            <a:ext cx="8229600" cy="63976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Methods </a:t>
            </a:r>
            <a:endParaRPr lang="fa-IR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639762"/>
          <a:ext cx="8382000" cy="553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1713" y="2322513"/>
            <a:ext cx="2414587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2286000"/>
            <a:ext cx="5562600" cy="369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F4BFF-B459-49B9-981A-FE874953553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0"/>
            <a:ext cx="8229600" cy="63976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Methods </a:t>
            </a:r>
            <a:endParaRPr lang="fa-IR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639762"/>
          <a:ext cx="8686800" cy="553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743200"/>
            <a:ext cx="5218113" cy="256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0138" y="4191000"/>
            <a:ext cx="5284787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228600" y="655638"/>
            <a:ext cx="80772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99"/>
                </a:solidFill>
              </a:rPr>
              <a:t>In Molecular Medicine Departments, Pasteur Institute of Iran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24528-E222-4BD2-9119-3364E42D272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228600"/>
          <a:ext cx="8382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981200"/>
            <a:ext cx="7620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343400"/>
            <a:ext cx="5867400" cy="240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28600" y="36513"/>
            <a:ext cx="80772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In Molecular Medicine Departments, Pasteur Institute of Iran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4476750"/>
            <a:ext cx="2171700" cy="164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213" y="2819400"/>
            <a:ext cx="271621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4800600"/>
            <a:ext cx="276066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3C08B-A438-42D7-84EE-E1277A2A69E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613" y="381000"/>
            <a:ext cx="2714625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Diagram 5"/>
          <p:cNvGraphicFramePr/>
          <p:nvPr/>
        </p:nvGraphicFramePr>
        <p:xfrm>
          <a:off x="147917" y="380999"/>
          <a:ext cx="6096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416" name="Rectangle 3"/>
          <p:cNvSpPr>
            <a:spLocks noChangeArrowheads="1"/>
          </p:cNvSpPr>
          <p:nvPr/>
        </p:nvSpPr>
        <p:spPr bwMode="auto">
          <a:xfrm>
            <a:off x="0" y="0"/>
            <a:ext cx="86106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99"/>
                </a:solidFill>
              </a:rPr>
              <a:t>In Molecular Medicine Departments, Pasteur Institute of Iran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E7107-96E7-4BFC-92EC-E2B8E63F39B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275"/>
            <a:ext cx="91313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513" y="44450"/>
            <a:ext cx="8229600" cy="6397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algn="l" fontAlgn="auto">
              <a:spcAft>
                <a:spcPts val="0"/>
              </a:spcAft>
              <a:defRPr/>
            </a:pPr>
            <a:endParaRPr lang="fa-IR" sz="36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FF8D3-D3A0-435A-8455-CA8C30B3A9F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8DDC0-5D9F-4C3B-97AC-5F89EC28412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-17463"/>
            <a:ext cx="6924675" cy="497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A2F1D-082D-4377-B03F-DD5E604F315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276600"/>
            <a:ext cx="4368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A4AC4-EA81-4099-8933-5B0BBC1976E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8229600" cy="6062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Khmer UI" pitchFamily="34" charset="0"/>
                <a:cs typeface="Khmer UI" pitchFamily="34" charset="0"/>
              </a:rPr>
              <a:t>Liquid Biopsy</a:t>
            </a:r>
            <a:r>
              <a:rPr lang="en-US" sz="2400" b="1" i="1" dirty="0">
                <a:latin typeface="Khmer UI" pitchFamily="34" charset="0"/>
                <a:cs typeface="Khmer UI" pitchFamily="34" charset="0"/>
              </a:rPr>
              <a:t> 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A test done on a sample of blood to look for cancer cells from a tumor that are circulating in the blood or for pieces of DNA from tumor cells that are in the blood.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Khmer UI" pitchFamily="34" charset="0"/>
              <a:cs typeface="Khmer U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A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Khmer UI" pitchFamily="34" charset="0"/>
                <a:cs typeface="Khmer UI" pitchFamily="34" charset="0"/>
              </a:rPr>
              <a:t>liquid biopsy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 is a simple and </a:t>
            </a:r>
            <a:r>
              <a:rPr lang="en-US" sz="2400" dirty="0">
                <a:solidFill>
                  <a:srgbClr val="C00000"/>
                </a:solidFill>
                <a:latin typeface="Khmer UI" pitchFamily="34" charset="0"/>
                <a:cs typeface="Khmer UI" pitchFamily="34" charset="0"/>
              </a:rPr>
              <a:t>non-invasive alternative to surgical </a:t>
            </a:r>
            <a:r>
              <a:rPr lang="en-US" sz="2400" b="1" dirty="0">
                <a:solidFill>
                  <a:srgbClr val="C00000"/>
                </a:solidFill>
                <a:latin typeface="Khmer UI" pitchFamily="34" charset="0"/>
                <a:cs typeface="Khmer UI" pitchFamily="34" charset="0"/>
              </a:rPr>
              <a:t>biopsies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 which enables doctors to discover a range of information about a tumor through a simple blood sample. Traces of the cancer's DNA in the blood can give clues about which treatments are most likely to work for that patient.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Khmer UI" pitchFamily="34" charset="0"/>
              <a:cs typeface="Khmer U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A liquid biopsy may be used to help find cancer at an </a:t>
            </a:r>
            <a:r>
              <a:rPr lang="en-US" sz="2400" b="1" dirty="0">
                <a:latin typeface="Khmer UI" pitchFamily="34" charset="0"/>
                <a:cs typeface="Khmer UI" pitchFamily="34" charset="0"/>
              </a:rPr>
              <a:t>early stage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. It may also be used to help </a:t>
            </a:r>
            <a:r>
              <a:rPr lang="en-US" sz="2400" b="1" dirty="0">
                <a:latin typeface="Khmer UI" pitchFamily="34" charset="0"/>
                <a:cs typeface="Khmer UI" pitchFamily="34" charset="0"/>
              </a:rPr>
              <a:t>treatment plan 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or to find out how well treatment is working for cancer recurrence. </a:t>
            </a:r>
            <a:endParaRPr lang="en-US" sz="2000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4101" name="AutoShape 2" descr="Image result for liquid biopsy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102" name="AutoShape 4" descr="Image result for liquid biopsy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D9DDC-CDB6-4E95-B992-2E8F41FA294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2532" name="Picture 3" descr="C:\Users\yahoo\AppData\Local\Microsoft\Windows\Temporary Internet Files\Content.Word\BRAF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5175"/>
            <a:ext cx="85344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075738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BRAF mutation detected in </a:t>
            </a:r>
            <a:r>
              <a:rPr lang="en-US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cfDNA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000" b="1" dirty="0">
                <a:solidFill>
                  <a:srgbClr val="FF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72 %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PTC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patients and 3% of Goiter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23838" y="5908675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The Real time result for </a:t>
            </a:r>
            <a:r>
              <a:rPr lang="en-US" sz="1200" b="1" i="1"/>
              <a:t>BRAF</a:t>
            </a:r>
            <a:r>
              <a:rPr lang="en-US" sz="1200" b="1" i="1" baseline="30000"/>
              <a:t>V600E</a:t>
            </a:r>
            <a:r>
              <a:rPr lang="en-US" sz="1200" b="1"/>
              <a:t>. Amplification plot (A) and melt curve plot (B) of positivePTC sample </a:t>
            </a:r>
            <a:r>
              <a:rPr lang="en-US" sz="1200" b="1" i="1"/>
              <a:t>BRAF</a:t>
            </a:r>
            <a:r>
              <a:rPr lang="en-US" sz="1200" b="1" i="1" baseline="30000"/>
              <a:t>V600E</a:t>
            </a:r>
            <a:r>
              <a:rPr lang="en-US" sz="1200" b="1"/>
              <a:t> mutation (blue line) in comparison with positive control (red line). Amplification plots (C) and melts curve plots (D) of negative goiter </a:t>
            </a:r>
            <a:r>
              <a:rPr lang="en-US" sz="1200" b="1" i="1"/>
              <a:t>BRAF</a:t>
            </a:r>
            <a:r>
              <a:rPr lang="en-US" sz="1200" b="1" i="1" baseline="30000"/>
              <a:t>V600E</a:t>
            </a:r>
            <a:r>
              <a:rPr lang="en-US" sz="1200" b="1"/>
              <a:t> mutation (green line) in comparison with positive control (red line).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24D7E-57EC-4F0E-9D1B-7BFD848A9A5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025525"/>
          <a:ext cx="8229600" cy="554516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BRAF-positive n = 33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BRAF-negative n = 24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P- value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Mean Age (year)  ± SD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40.0 ± 2.58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44.9 ± 3.57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0.228 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Tumor size, average ± SD (cm)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3.1 ± 1.6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3.7 ± 2.3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0.147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Extra thyroidal </a:t>
                      </a:r>
                      <a:r>
                        <a:rPr lang="en-US" sz="1600" dirty="0">
                          <a:effectLst/>
                        </a:rPr>
                        <a:t>extension (ETE)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 (21 %)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 (15.7 %)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0.222 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Lymph node metastases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 (38.5%)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 (8.7 %)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*0.001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Tumor stage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     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 (5.2 %)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 (10.5%)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0.068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     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 (28.0%)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 (22.8%)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III     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 (17.5%)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 (8.7%)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IV     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(1.7%)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 (0.0%)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41275"/>
            <a:ext cx="8610600" cy="984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2A2A2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Correlation between the status of </a:t>
            </a:r>
            <a:r>
              <a:rPr lang="en-U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circulating </a:t>
            </a:r>
            <a:r>
              <a:rPr lang="en-US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cfDNA</a:t>
            </a:r>
            <a:r>
              <a:rPr lang="en-U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BRAF</a:t>
            </a:r>
            <a:r>
              <a:rPr lang="en-US" sz="2000" i="1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V600E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mutation </a:t>
            </a:r>
            <a:r>
              <a:rPr lang="en-US" sz="2000" dirty="0">
                <a:solidFill>
                  <a:srgbClr val="2A2A2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 clinic pathologic features of  PTC </a:t>
            </a:r>
            <a:r>
              <a:rPr lang="en-US" sz="1000" dirty="0">
                <a:solidFill>
                  <a:srgbClr val="2A2A2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7304088" y="3429000"/>
            <a:ext cx="1306512" cy="609600"/>
          </a:xfrm>
          <a:prstGeom prst="irregularSeal2">
            <a:avLst/>
          </a:prstGeom>
          <a:solidFill>
            <a:srgbClr val="FFFF00">
              <a:alpha val="3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9566D-45FD-490D-ADCC-71DBAABF5EB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5344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same methylation pattern were detected for both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cfDNA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gDNA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all targeted 12 promoter regions               </a:t>
            </a:r>
            <a:r>
              <a:rPr lang="en-US" sz="20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cfDNA</a:t>
            </a:r>
            <a:r>
              <a:rPr lang="en-US" sz="20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fragments are originated from PTC solid tumors</a:t>
            </a:r>
            <a:endParaRPr lang="en-US" altLang="ja-JP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86200" y="1185863"/>
            <a:ext cx="762000" cy="17462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19" name="Picture 8" descr="H:\پایان نامه\Figures\Rassf1(b) Bar Char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78300"/>
            <a:ext cx="4184650" cy="180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221" name="Picture 10" descr="H:\پایان نامه\Figures\SLCb Bar Charts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4178300"/>
            <a:ext cx="4237037" cy="180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" y="1941513"/>
            <a:ext cx="4132262" cy="171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1400" y="1941513"/>
            <a:ext cx="4073525" cy="175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9C26F-AFA4-4CFA-B7BF-13771AD7E73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2FEB8-EDD6-4917-B07C-585F5CE1E77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98BA0-23F3-4804-A930-AD0E39F85CB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90302-906B-46E5-93DF-ADA794A4931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5105400" cy="226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4975" y="1600200"/>
            <a:ext cx="538162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657600"/>
            <a:ext cx="6324600" cy="270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6477000" y="168275"/>
            <a:ext cx="1522413" cy="523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DNMT1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0685B-7C5A-4F56-AB99-7A13D92CCF2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3838" y="1143000"/>
          <a:ext cx="8674100" cy="5330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4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8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Target Promoter Region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Methylation*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PTC Cases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(percentage)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Goiter Cases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(percentage)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P-value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8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DNMT1 (a)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 (73.2 %)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 ( 77.3 %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3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0.584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 ( 16.1 %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 ( 9.1 %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 ( 7.1 %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( 4.5 %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( 1.8 %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 ( 6.8 %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( 1.8 %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( 2.3 %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8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DNMT1 (b)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 ( 63.2 %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38 (84.4 %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0.045**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 (17.5 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( 2.2 %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 ( 7.0 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(4.4 %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4( 7.0 %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 (8.9 %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( 5.3 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 (0.0 %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48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DNMT1 (c)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 ( 50.9 %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 ( 70.5 %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0.356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 ( 26.3 %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 ( 13.6 %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 ( 10.5 %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 ( 9.1 %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 ( 7.0 %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( 4.5 %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( 5.3 % 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( 2.3 % 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6" marR="685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-4763"/>
            <a:ext cx="6996113" cy="9239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The methylation quantification of three </a:t>
            </a:r>
            <a:r>
              <a:rPr lang="en-US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cfDNA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promoter</a:t>
            </a:r>
          </a:p>
          <a:p>
            <a:pPr>
              <a:defRPr/>
            </a:pP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regions belonging to</a:t>
            </a:r>
            <a:r>
              <a:rPr lang="en-US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en-US" sz="2000" b="1" i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DNMT1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7467600" y="3810000"/>
            <a:ext cx="1295400" cy="609600"/>
          </a:xfrm>
          <a:prstGeom prst="irregularSeal2">
            <a:avLst/>
          </a:prstGeom>
          <a:solidFill>
            <a:srgbClr val="FFFF00">
              <a:alpha val="3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376D3-7A06-49D6-8BAF-50904EDDB068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30724" name="Picture 2" descr="H:\پایان نامه\Figures\Figure 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17563"/>
            <a:ext cx="7596188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52400"/>
            <a:ext cx="1282700" cy="523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MGMT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B7BD8-503F-4F35-A021-3BA592AA5D9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722095"/>
          <a:ext cx="7924800" cy="544373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58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5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Target Promoter Region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Methylation*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PTC Cases</a:t>
                      </a:r>
                      <a:endParaRPr lang="en-US" sz="2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(percentage)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Goiter Cases</a:t>
                      </a:r>
                      <a:endParaRPr lang="en-US" sz="2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(percentage)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P-value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79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MGMT (a)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 (64.9 % 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 ( 80.0 % 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0.086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 ( 28.1% 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 ( 15.6 %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( 1.8 %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( 4.4 %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( 1.8 %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 ( 1.8 %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( 0.0 %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( 0.0 % 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679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MGMT (b)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20( 35.1%)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 (66.7 % 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0.001**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15( 26.3%)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 ( 28.9 %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13( 22.8%)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( 4.4 %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7( 12.3%)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0( 0.0 %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2( 3.5%)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0( 0.0 %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679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MGMT (c)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 (28.1 %)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 ( 46.7 %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&lt;0.001**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 (7.0 %)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 ( 15.6 %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 (7.0 %)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 ( 24.4 %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(14.0%)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 ( 8.9 %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 (43.9 %)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(4. 4 %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679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MGMT (d)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 ( 21.4 % 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 ( 72.7 %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&lt;0.001**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( 10.7 % 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 ( 13.6 %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( 12.5 % 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( 4.5 %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 ( 25.7 % 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( 4.5 %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( 19.6 % 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( 4.5 % 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57150"/>
            <a:ext cx="7985125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Methylation of four regions of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MGMT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lang="en-US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cfDNA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of PTC and goiter cases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7239000" y="2819400"/>
            <a:ext cx="1143000" cy="609600"/>
          </a:xfrm>
          <a:prstGeom prst="irregularSeal2">
            <a:avLst/>
          </a:prstGeom>
          <a:solidFill>
            <a:srgbClr val="FFFF00">
              <a:alpha val="3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7239000" y="4114800"/>
            <a:ext cx="1143000" cy="609600"/>
          </a:xfrm>
          <a:prstGeom prst="irregularSeal2">
            <a:avLst/>
          </a:prstGeom>
          <a:solidFill>
            <a:srgbClr val="FFFF00">
              <a:alpha val="3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xplosion 2 7"/>
          <p:cNvSpPr/>
          <p:nvPr/>
        </p:nvSpPr>
        <p:spPr>
          <a:xfrm>
            <a:off x="7239000" y="5334000"/>
            <a:ext cx="1143000" cy="609600"/>
          </a:xfrm>
          <a:prstGeom prst="irregularSeal2">
            <a:avLst/>
          </a:prstGeom>
          <a:solidFill>
            <a:srgbClr val="FFFF00">
              <a:alpha val="3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3BC92-861D-4E48-BDCE-3ECE93E66E0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3048000"/>
            <a:ext cx="8763000" cy="361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>
                <a:latin typeface="Khmer UI" pitchFamily="34" charset="0"/>
                <a:cs typeface="Khmer UI" pitchFamily="34" charset="0"/>
              </a:rPr>
              <a:t>Reliable,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Khmer UI" pitchFamily="34" charset="0"/>
                <a:cs typeface="Khmer UI" pitchFamily="34" charset="0"/>
              </a:rPr>
              <a:t>noninvasive</a:t>
            </a:r>
            <a:r>
              <a:rPr lang="en-US" sz="2000" b="1" dirty="0">
                <a:latin typeface="Khmer UI" pitchFamily="34" charset="0"/>
                <a:cs typeface="Khmer UI" pitchFamily="34" charset="0"/>
              </a:rPr>
              <a:t> methods of cancer detection.</a:t>
            </a:r>
          </a:p>
          <a:p>
            <a:pPr algn="just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>
                <a:latin typeface="Khmer UI" pitchFamily="34" charset="0"/>
                <a:cs typeface="Khmer UI" pitchFamily="34" charset="0"/>
              </a:rPr>
              <a:t>Being able to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Khmer UI" pitchFamily="34" charset="0"/>
                <a:cs typeface="Khmer UI" pitchFamily="34" charset="0"/>
              </a:rPr>
              <a:t>take multiple samples </a:t>
            </a:r>
            <a:r>
              <a:rPr lang="en-US" sz="2000" b="1" dirty="0">
                <a:latin typeface="Khmer UI" pitchFamily="34" charset="0"/>
                <a:cs typeface="Khmer UI" pitchFamily="34" charset="0"/>
              </a:rPr>
              <a:t>of blood over time may also      help doctors understand what kind of molecular changes are taking place in a tumor. </a:t>
            </a:r>
          </a:p>
          <a:p>
            <a:pPr algn="just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>
                <a:latin typeface="Khmer UI" pitchFamily="34" charset="0"/>
                <a:cs typeface="Khmer UI" pitchFamily="34" charset="0"/>
              </a:rPr>
              <a:t>Signatures of patients’ tumors can be characterized molecularly; aids in understanding tumor biology and may be the best tool for monitoring , therapeutic response and perhaps, early detection and personalized  cancer management.</a:t>
            </a:r>
          </a:p>
          <a:p>
            <a:pPr algn="just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>
                <a:solidFill>
                  <a:srgbClr val="FF3399"/>
                </a:solidFill>
                <a:latin typeface="Khmer UI" pitchFamily="34" charset="0"/>
                <a:cs typeface="Khmer UI" pitchFamily="34" charset="0"/>
              </a:rPr>
              <a:t>Real  time representative of tumors</a:t>
            </a:r>
          </a:p>
        </p:txBody>
      </p:sp>
      <p:pic>
        <p:nvPicPr>
          <p:cNvPr id="5125" name="Picture 7" descr="Image result for liquid biop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486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845F8-B593-4978-AD79-9C9AECF245B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286375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284538"/>
            <a:ext cx="4724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6629400" y="381000"/>
            <a:ext cx="1803400" cy="58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RASSF1</a:t>
            </a: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5F284-1F19-470B-ADE1-B05C8CBA848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108075"/>
          <a:ext cx="8762999" cy="460851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09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12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Promoter Region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Methylation*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PTC Cases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(percent)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Goiter Cases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(percent)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P-value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27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RASSF1 (a)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 (33.3%)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 (79.5%)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0.103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 (40.4%)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 (15.9%)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 (14.0%)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(4.5%)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 (12.3%)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 (0.0%)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 (0.0%)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 (0.0%)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27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RASSF1 (b)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 (19.6%)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21(48.8%)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&lt;0.001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 (12.5%)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 (30.2%)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11(19.6%)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 (16.3%)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 (28.6%)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(4.7%)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11(19.6%)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 (0.0%)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3854" name="Rectangle 1"/>
          <p:cNvSpPr>
            <a:spLocks noChangeArrowheads="1"/>
          </p:cNvSpPr>
          <p:nvPr/>
        </p:nvSpPr>
        <p:spPr bwMode="auto">
          <a:xfrm>
            <a:off x="39688" y="0"/>
            <a:ext cx="79994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The difference of methylation quantification of two cfDNA </a:t>
            </a:r>
          </a:p>
          <a:p>
            <a:r>
              <a:rPr lang="en-US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promoter regions belonging to</a:t>
            </a:r>
            <a:r>
              <a:rPr lang="en-US" sz="24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 </a:t>
            </a:r>
            <a:r>
              <a:rPr lang="en-US" sz="2400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RASSF1</a:t>
            </a:r>
            <a:r>
              <a:rPr lang="en-US" sz="24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gene</a:t>
            </a:r>
            <a:r>
              <a:rPr lang="en-US" sz="1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</a:t>
            </a:r>
            <a:endParaRPr lang="en-US" sz="800">
              <a:latin typeface="Arial" charset="0"/>
              <a:cs typeface="Times New Roman" pitchFamily="18" charset="0"/>
            </a:endParaRPr>
          </a:p>
          <a:p>
            <a:pPr eaLnBrk="0" hangingPunct="0"/>
            <a:endParaRPr lang="en-US">
              <a:latin typeface="Arial" charset="0"/>
              <a:cs typeface="Times New Roman" pitchFamily="18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7781925" y="3733800"/>
            <a:ext cx="1143000" cy="609600"/>
          </a:xfrm>
          <a:prstGeom prst="irregularSeal2">
            <a:avLst/>
          </a:prstGeom>
          <a:solidFill>
            <a:srgbClr val="FFFF00">
              <a:alpha val="3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24F8F-3A02-4ECB-BB9D-87422A4F1C8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10400" y="152400"/>
            <a:ext cx="782638" cy="523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NIS</a:t>
            </a:r>
            <a:endParaRPr lang="en-US" sz="2800" b="1" dirty="0">
              <a:latin typeface="+mn-lt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700"/>
            <a:ext cx="5181600" cy="333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0475" y="2438400"/>
            <a:ext cx="3209925" cy="286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5025" y="4148138"/>
            <a:ext cx="2971800" cy="230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06FB0-4C82-47CF-837D-CD1E5805632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212850"/>
          <a:ext cx="8839202" cy="476725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6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Promoter Region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Methylation*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PTC Cases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(percent)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Goiter Cases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(percent)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P-value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27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SLC5A8(a)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 (87.3%)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 (100%)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 (10.9%)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0(0.0%)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(1.8%)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0(0.0%)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(0.0%)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0(0.0%)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(0.0%)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0(0.0%)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27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SLC5A8(b)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 (40.4%)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 (95.6%)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7(12.2%)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 (0.0%)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(8.8%)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(2.2%)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21(36.8%)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(2.2%)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0(0.0%)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0(0.0%)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427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SLC5A8(c)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 (15.1%)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 (77.3%)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 (21.4%)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(4.5%)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(17.9%)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(9.1%)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 (16.1%)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(9.1%)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 (28.6%)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(0.0%)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228600"/>
            <a:ext cx="7897813" cy="984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difference of methylation quantification of three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cfDNA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promoter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regions belonging to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NIS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7847013" y="2971800"/>
            <a:ext cx="1143000" cy="762000"/>
          </a:xfrm>
          <a:prstGeom prst="irregularSeal2">
            <a:avLst/>
          </a:prstGeom>
          <a:solidFill>
            <a:srgbClr val="FFFF00">
              <a:alpha val="3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8001000" y="4419600"/>
            <a:ext cx="1143000" cy="609600"/>
          </a:xfrm>
          <a:prstGeom prst="irregularSeal2">
            <a:avLst/>
          </a:prstGeom>
          <a:solidFill>
            <a:srgbClr val="FFFF00">
              <a:alpha val="3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6CCC7-1512-4BCA-808C-34701C79BE7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2400"/>
            <a:ext cx="88407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6AAB1-3723-4C99-A1B6-53898CC7512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6278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 BRAF mutation of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cfDNA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the same as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gDNA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 is detectable in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cfDNA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 67 % of PTC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 The pattern of methylation were mostly similar (kappa agreement more than 0.8)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 SLC5A8(b) and SLC5A8(c) :  core promoter regions of NIS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 (b) : core promoter regions of RASSF1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 MGMT (b) : core promoter regions of MGMT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 DNMT1(a): core promoter regions of DNMT1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7- RASSF1 (a) and SLC5A8 (b) are mostly Co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occurrent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 BRAF mutation</a:t>
            </a:r>
            <a:endParaRPr lang="en-US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fa-IR" dirty="0">
              <a:solidFill>
                <a:schemeClr val="tx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BCE89-3E16-400B-B8C8-806E67B95C4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836613"/>
            <a:ext cx="84582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time of Liquid biopsy optimization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 epigenetic 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change detection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thyroid cancer diagnosis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Same methylation pattern of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cfDNA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gDNA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show the origin of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cfDNA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Tumor tissue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panel of Liquid  methylation based test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considering  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SLC5A8 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RASSF1 (b)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discrimination between PTC and Goiter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Liquid biopsy with tracking  methylation of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SLC5A8 (b), SLC5A8 (c), RASSF1 (b), MGMT(b), (c),(d)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and  possibly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DNMT1 (b) is recommended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Liquid biopsy BRAF mutation detected in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cfDNA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60 % PTC patients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most correlated core promoter region with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BRAF mutation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SLC5A8 (b)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which can be used for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Lymph node metastasis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PTC through liquid biopsy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152400"/>
            <a:ext cx="8229600" cy="6397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6FBA6-D597-44F5-B283-306A6D42BF43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04851-362A-4EA2-A88E-51160A18796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6397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ctDNA</a:t>
            </a:r>
            <a:r>
              <a:rPr 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methylation</a:t>
            </a:r>
            <a:r>
              <a:rPr 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 can be taken in to the account of PTC diagnosis and managements as the Novel Liquid Biopsy Test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DF00E-D7B6-48D9-B004-2285C25D02B4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8773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6FBA6-D597-44F5-B283-306A6D42BF43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04851-362A-4EA2-A88E-51160A18796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026" name="Picture 2" descr="Image result for bagher larija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88471"/>
            <a:ext cx="2133600" cy="252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AutoShape 4" descr="Image result for seyed mohammad tavangar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030" name="AutoShape 6" descr="Image result for seyed mohammad tavangar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343578"/>
            <a:ext cx="2209800" cy="246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229600" cy="6397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Special Thanks to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038600"/>
            <a:ext cx="2762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Professor </a:t>
            </a:r>
            <a:r>
              <a:rPr lang="en-U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Bagher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Larijani</a:t>
            </a:r>
            <a:endParaRPr lang="en-US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9378" y="4038600"/>
            <a:ext cx="400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Professor </a:t>
            </a:r>
            <a:r>
              <a:rPr lang="en-U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Seyed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Mohammad </a:t>
            </a:r>
            <a:r>
              <a:rPr lang="en-U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Tavangar</a:t>
            </a:r>
            <a:endParaRPr lang="en-US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50AC7-B5CF-4E4B-B061-3F5458ED232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8" name="AutoShape 2" descr="Image result for liquid biopsy"/>
          <p:cNvSpPr>
            <a:spLocks noChangeAspect="1" noChangeArrowheads="1"/>
          </p:cNvSpPr>
          <p:nvPr/>
        </p:nvSpPr>
        <p:spPr bwMode="auto">
          <a:xfrm>
            <a:off x="8383588" y="-1309688"/>
            <a:ext cx="535305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149" name="AutoShape 4" descr="Image result for liquid biopsy"/>
          <p:cNvSpPr>
            <a:spLocks noChangeAspect="1" noChangeArrowheads="1"/>
          </p:cNvSpPr>
          <p:nvPr/>
        </p:nvSpPr>
        <p:spPr bwMode="auto">
          <a:xfrm>
            <a:off x="8383588" y="-1309688"/>
            <a:ext cx="535305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150" name="AutoShape 6" descr="Image result for liquid biopsy"/>
          <p:cNvSpPr>
            <a:spLocks noChangeAspect="1" noChangeArrowheads="1"/>
          </p:cNvSpPr>
          <p:nvPr/>
        </p:nvSpPr>
        <p:spPr bwMode="auto">
          <a:xfrm>
            <a:off x="8383588" y="-1309688"/>
            <a:ext cx="535305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DA71-1BE3-4B59-A5F2-022A93759CDF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27"/>
            <a:ext cx="9143999" cy="686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948113"/>
            <a:ext cx="4953000" cy="269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146AD-3CB7-41B1-96DD-9899DEBC776C}" type="datetime1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DB77F-E9F5-4A9B-BC4D-792378A6475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3058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Khmer UI" pitchFamily="34" charset="0"/>
                <a:cs typeface="Khmer UI" pitchFamily="34" charset="0"/>
              </a:rPr>
              <a:t>P</a:t>
            </a:r>
            <a:r>
              <a:rPr lang="en-US" sz="2000" b="1" dirty="0">
                <a:latin typeface="Khmer UI" pitchFamily="34" charset="0"/>
                <a:cs typeface="Khmer UI" pitchFamily="34" charset="0"/>
              </a:rPr>
              <a:t>apillary </a:t>
            </a:r>
            <a:r>
              <a:rPr lang="en-US" sz="2000" b="1" dirty="0">
                <a:solidFill>
                  <a:srgbClr val="00B0F0"/>
                </a:solidFill>
                <a:latin typeface="Khmer UI" pitchFamily="34" charset="0"/>
                <a:cs typeface="Khmer UI" pitchFamily="34" charset="0"/>
              </a:rPr>
              <a:t>T</a:t>
            </a:r>
            <a:r>
              <a:rPr lang="en-US" sz="2000" b="1" dirty="0">
                <a:latin typeface="Khmer UI" pitchFamily="34" charset="0"/>
                <a:cs typeface="Khmer UI" pitchFamily="34" charset="0"/>
              </a:rPr>
              <a:t>hyroid </a:t>
            </a:r>
            <a:r>
              <a:rPr lang="en-US" sz="2000" b="1" dirty="0">
                <a:solidFill>
                  <a:srgbClr val="00B0F0"/>
                </a:solidFill>
                <a:latin typeface="Khmer UI" pitchFamily="34" charset="0"/>
                <a:cs typeface="Khmer UI" pitchFamily="34" charset="0"/>
              </a:rPr>
              <a:t>C</a:t>
            </a:r>
            <a:r>
              <a:rPr lang="en-US" sz="2000" b="1" dirty="0">
                <a:latin typeface="Khmer UI" pitchFamily="34" charset="0"/>
                <a:cs typeface="Khmer UI" pitchFamily="34" charset="0"/>
              </a:rPr>
              <a:t>arcinoma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Khmer UI" pitchFamily="34" charset="0"/>
                <a:cs typeface="Khmer UI" pitchFamily="34" charset="0"/>
              </a:rPr>
              <a:t>(PTC)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Khmer UI" pitchFamily="34" charset="0"/>
                <a:cs typeface="Khmer UI" pitchFamily="34" charset="0"/>
              </a:rPr>
              <a:t>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is the most common thyroid cancer ( </a:t>
            </a:r>
            <a:r>
              <a:rPr lang="en-US" sz="2000" dirty="0">
                <a:solidFill>
                  <a:srgbClr val="7030A0"/>
                </a:solidFill>
                <a:latin typeface="Khmer UI" pitchFamily="34" charset="0"/>
                <a:cs typeface="Khmer UI" pitchFamily="34" charset="0"/>
              </a:rPr>
              <a:t>80%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of all thyroid cancers cases)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Khmer UI" pitchFamily="34" charset="0"/>
              <a:cs typeface="Khmer U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Khmer UI" pitchFamily="34" charset="0"/>
                <a:cs typeface="Khmer UI" pitchFamily="34" charset="0"/>
              </a:rPr>
              <a:t>The diagnostic procedures of thyroid nodules include ultrasound examination of the neck and cytological analysis of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Khmer UI" pitchFamily="34" charset="0"/>
                <a:cs typeface="Khmer UI" pitchFamily="34" charset="0"/>
              </a:rPr>
              <a:t>Fine Needle Aspiration (FNA).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Khmer UI" pitchFamily="34" charset="0"/>
              <a:cs typeface="Khmer U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90% of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the nodules are classified as benign, and 3.5% – 5% as malignant, </a:t>
            </a:r>
            <a:r>
              <a:rPr lang="en-US" sz="2000" dirty="0" smtClean="0">
                <a:solidFill>
                  <a:srgbClr val="FF0000"/>
                </a:solidFill>
                <a:latin typeface="Khmer UI" pitchFamily="34" charset="0"/>
                <a:cs typeface="Khmer UI" pitchFamily="34" charset="0"/>
              </a:rPr>
              <a:t>15%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of nodules are diagnosed as </a:t>
            </a:r>
            <a:r>
              <a:rPr lang="en-US" sz="2000" dirty="0">
                <a:solidFill>
                  <a:srgbClr val="FF0000"/>
                </a:solidFill>
                <a:latin typeface="Khmer UI" pitchFamily="34" charset="0"/>
                <a:cs typeface="Khmer UI" pitchFamily="34" charset="0"/>
              </a:rPr>
              <a:t>undetermined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 by cytological examination of 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FNA</a:t>
            </a:r>
            <a:endParaRPr lang="en-US" sz="2000" dirty="0">
              <a:latin typeface="Khmer UI" pitchFamily="34" charset="0"/>
              <a:cs typeface="Khmer U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Khmer UI" pitchFamily="34" charset="0"/>
                <a:cs typeface="Khmer UI" pitchFamily="34" charset="0"/>
              </a:rPr>
              <a:t>80%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of the thyroid FNA samples that were classified as indeterminate by cytology will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Khmer UI" pitchFamily="34" charset="0"/>
                <a:cs typeface="Khmer UI" pitchFamily="34" charset="0"/>
              </a:rPr>
              <a:t>undergo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Khmer UI" pitchFamily="34" charset="0"/>
                <a:cs typeface="Khmer UI" pitchFamily="34" charset="0"/>
              </a:rPr>
              <a:t> an unnecessary diagnostic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Khmer UI" pitchFamily="34" charset="0"/>
                <a:cs typeface="Khmer UI" pitchFamily="34" charset="0"/>
              </a:rPr>
              <a:t>thyroidectomy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, which has its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Khmer UI" pitchFamily="34" charset="0"/>
                <a:cs typeface="Khmer UI" pitchFamily="34" charset="0"/>
              </a:rPr>
              <a:t> own risk of complications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Khmer UI" pitchFamily="34" charset="0"/>
              <a:cs typeface="Khmer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02D17-4DB7-4748-9741-FD5FD4901D7F}" type="datetime1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34105-DAB7-45D7-AAE9-D206BC586E1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6" name="AutoShape 2" descr="Image result for liquid biopsy"/>
          <p:cNvSpPr>
            <a:spLocks noChangeAspect="1" noChangeArrowheads="1"/>
          </p:cNvSpPr>
          <p:nvPr/>
        </p:nvSpPr>
        <p:spPr bwMode="auto">
          <a:xfrm>
            <a:off x="8210550" y="-1684338"/>
            <a:ext cx="3286125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197" name="AutoShape 4" descr="Image result for liquid biopsy"/>
          <p:cNvSpPr>
            <a:spLocks noChangeAspect="1" noChangeArrowheads="1"/>
          </p:cNvSpPr>
          <p:nvPr/>
        </p:nvSpPr>
        <p:spPr bwMode="auto">
          <a:xfrm>
            <a:off x="8210550" y="-1684338"/>
            <a:ext cx="3286125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86597">
            <a:off x="6031248" y="787779"/>
            <a:ext cx="2533650" cy="583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8153400" cy="6724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We are planning to track both </a:t>
            </a:r>
            <a:r>
              <a:rPr lang="en-US" sz="2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cs typeface="Khmer UI" pitchFamily="34" charset="0"/>
              </a:rPr>
              <a:t>Genetic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and </a:t>
            </a:r>
            <a:r>
              <a:rPr lang="en-US" sz="2000" dirty="0">
                <a:solidFill>
                  <a:srgbClr val="5C3C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cs typeface="Khmer UI" pitchFamily="34" charset="0"/>
              </a:rPr>
              <a:t>Epigenetic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alterations trough liquid biopsy  so we should: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1- Select the most important  candidate genes of PTC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2-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cs typeface="Khmer UI" pitchFamily="34" charset="0"/>
              </a:rPr>
              <a:t>cfDNA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isolation  optimization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3- Detect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methylation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 in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cs typeface="Khmer UI" pitchFamily="34" charset="0"/>
              </a:rPr>
              <a:t>cfDNA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of candidate genes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4- Detect the most important mutations in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cs typeface="Khmer UI" pitchFamily="34" charset="0"/>
              </a:rPr>
              <a:t>cfDNA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UI" pitchFamily="34" charset="0"/>
              <a:cs typeface="Khmer U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5- Detect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methylation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and mutation in genomic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    DNA 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cs typeface="Khmer UI" pitchFamily="34" charset="0"/>
              </a:rPr>
              <a:t>gDNA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) isolated from fresh frozen tissue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6- Compare the result  to: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     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Find most important gene as the epigenetic hallmark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      Detect Core promoter region of each candidate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         gene as the gene expression regulator element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      The comparison of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cs typeface="Khmer UI" pitchFamily="34" charset="0"/>
              </a:rPr>
              <a:t>cfDNA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and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cs typeface="Khmer UI" pitchFamily="34" charset="0"/>
              </a:rPr>
              <a:t>gDNA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cs typeface="Khmer UI" pitchFamily="34" charset="0"/>
              </a:rPr>
              <a:t>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      Correlation of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methylation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of several promoter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          genes in each candidate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      Correlation of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cs typeface="Khmer UI" pitchFamily="34" charset="0"/>
              </a:rPr>
              <a:t>cfDNA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mutation and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methylation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Khmer UI" pitchFamily="34" charset="0"/>
              <a:cs typeface="Khmer U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     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hmer UI" pitchFamily="34" charset="0"/>
                <a:cs typeface="Khmer UI" pitchFamily="34" charset="0"/>
              </a:rPr>
              <a:t>     </a:t>
            </a:r>
          </a:p>
        </p:txBody>
      </p:sp>
      <p:sp>
        <p:nvSpPr>
          <p:cNvPr id="8" name="Oval 7"/>
          <p:cNvSpPr/>
          <p:nvPr/>
        </p:nvSpPr>
        <p:spPr>
          <a:xfrm rot="805249">
            <a:off x="6213475" y="2703513"/>
            <a:ext cx="2438400" cy="1295400"/>
          </a:xfrm>
          <a:prstGeom prst="ellipse">
            <a:avLst/>
          </a:prstGeom>
          <a:solidFill>
            <a:srgbClr val="FFFF00">
              <a:alpha val="1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6FBA6-D597-44F5-B283-306A6D42BF43}" type="datetime1">
              <a:rPr lang="en-US" smtClean="0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04851-362A-4EA2-A88E-51160A1879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9227"/>
            <a:ext cx="861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MS-HRM for </a:t>
            </a:r>
            <a:r>
              <a:rPr lang="en-US" sz="3600" dirty="0" err="1" smtClean="0"/>
              <a:t>methylation</a:t>
            </a:r>
            <a:r>
              <a:rPr lang="en-US" sz="3600" dirty="0" smtClean="0"/>
              <a:t> quantification</a:t>
            </a:r>
          </a:p>
          <a:p>
            <a:endParaRPr lang="en-US" sz="2400" dirty="0" smtClean="0"/>
          </a:p>
          <a:p>
            <a:pPr algn="just"/>
            <a:r>
              <a:rPr lang="en-US" sz="2400" dirty="0" smtClean="0"/>
              <a:t>High resolution melting analysis (HRM) is a sensitive and specific method for the detection of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 smtClean="0"/>
              <a:t>Methylated</a:t>
            </a:r>
            <a:r>
              <a:rPr lang="en-US" sz="2400" dirty="0" smtClean="0"/>
              <a:t> DNA and </a:t>
            </a:r>
            <a:r>
              <a:rPr lang="en-US" sz="2400" dirty="0" err="1" smtClean="0"/>
              <a:t>unmethylated</a:t>
            </a:r>
            <a:r>
              <a:rPr lang="en-US" sz="2400" dirty="0" smtClean="0"/>
              <a:t> DNA acquire different sequences after </a:t>
            </a:r>
            <a:r>
              <a:rPr lang="en-US" sz="2400" dirty="0" err="1" smtClean="0"/>
              <a:t>bisulphite</a:t>
            </a:r>
            <a:r>
              <a:rPr lang="en-US" sz="2400" dirty="0" smtClean="0"/>
              <a:t> treatment resulting in PCR products with markedly different melting profiles.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MS-HRM allows for estimation of the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level by comparing the melting profiles of unknown PCR products to the melting profiles of PCR products derived from standards with a known </a:t>
            </a:r>
            <a:r>
              <a:rPr lang="en-US" sz="2400" dirty="0" err="1" smtClean="0"/>
              <a:t>unmethylated</a:t>
            </a:r>
            <a:r>
              <a:rPr lang="en-US" sz="2400" dirty="0" smtClean="0"/>
              <a:t> to </a:t>
            </a:r>
            <a:r>
              <a:rPr lang="en-US" sz="2400" dirty="0" err="1" smtClean="0"/>
              <a:t>methylated</a:t>
            </a:r>
            <a:r>
              <a:rPr lang="en-US" sz="2400" dirty="0" smtClean="0"/>
              <a:t> template </a:t>
            </a:r>
          </a:p>
          <a:p>
            <a:pPr algn="just"/>
            <a:r>
              <a:rPr lang="en-US" sz="2400" dirty="0" smtClean="0"/>
              <a:t>ratio. The </a:t>
            </a:r>
            <a:r>
              <a:rPr lang="en-US" sz="2400" dirty="0" smtClean="0">
                <a:solidFill>
                  <a:srgbClr val="FF3399"/>
                </a:solidFill>
              </a:rPr>
              <a:t>simplicity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high reproducibility</a:t>
            </a:r>
            <a:r>
              <a:rPr lang="en-US" sz="2400" dirty="0" smtClean="0"/>
              <a:t> of the MS-HRM protocol makes MS-HRM the method of </a:t>
            </a:r>
          </a:p>
          <a:p>
            <a:pPr algn="just"/>
            <a:r>
              <a:rPr lang="en-US" sz="2400" dirty="0" smtClean="0"/>
              <a:t>choice for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assessment in many </a:t>
            </a:r>
          </a:p>
          <a:p>
            <a:pPr algn="just"/>
            <a:r>
              <a:rPr lang="en-US" sz="2400" dirty="0" smtClean="0"/>
              <a:t>diagnostic and research applications</a:t>
            </a:r>
            <a:endParaRPr lang="fa-IR" sz="2400" dirty="0"/>
          </a:p>
        </p:txBody>
      </p:sp>
      <p:pic>
        <p:nvPicPr>
          <p:cNvPr id="65538" name="Picture 2" descr="Image result for methylation specific H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752974"/>
            <a:ext cx="224790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685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Steps To Aim Our Goals</a:t>
            </a:r>
            <a:endParaRPr lang="fa-IR" sz="32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791200"/>
          </a:xfrm>
        </p:spPr>
        <p:txBody>
          <a:bodyPr rtlCol="0">
            <a:noAutofit/>
          </a:bodyPr>
          <a:lstStyle/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Literature  review (meta analysis)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Training Courses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Grant Receiving (NIMAD)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Plasma Sample Collection 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Fresh Frozen Tissue Collections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cfDNA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extraction of Plasma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gDNA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extraction of Fresh Frozen Tissue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Primer designing for MS-HRM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Running the MS-HRM test in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cfDNA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Running The MS-HRM test in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gDNA</a:t>
            </a:r>
            <a:endParaRPr lang="en-US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Mutation detection in both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cfDNA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gDNA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Analyzing The Results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Publishing Articles</a:t>
            </a:r>
            <a:endParaRPr lang="fa-IR" sz="28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A81D2-BBE1-44A9-A86E-A95F3B91ECAD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B63F9-F193-4143-8060-4A58E9C2F940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Literature  review</a:t>
            </a:r>
            <a:endParaRPr lang="fa-IR" sz="36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5440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systematic review and meta-analysis article entitle”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Meta-analysis of promoter methylation in eight tumor-suppressor genes and its association with the risk of thyroid cancer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total of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8549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articles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were retrieved According to our result of meta-analysis from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candidate genes the most important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were selected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NIS gene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was added  to our project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A81D2-BBE1-44A9-A86E-A95F3B91ECAD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E5ED3-1108-4593-BD8A-DE72D79A1BD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3400" y="1974850"/>
            <a:ext cx="914400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3810000" cy="29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200400"/>
            <a:ext cx="442436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2252</TotalTime>
  <Words>2128</Words>
  <Application>Microsoft Office PowerPoint</Application>
  <PresentationFormat>On-screen Show (4:3)</PresentationFormat>
  <Paragraphs>530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Calibri</vt:lpstr>
      <vt:lpstr>Consolas</vt:lpstr>
      <vt:lpstr>Corbel</vt:lpstr>
      <vt:lpstr>HGｺﾞｼｯｸM</vt:lpstr>
      <vt:lpstr>Khmer UI</vt:lpstr>
      <vt:lpstr>MV Boli</vt:lpstr>
      <vt:lpstr>Tahoma</vt:lpstr>
      <vt:lpstr>Times New Roman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To Aim Our Goals</vt:lpstr>
      <vt:lpstr>   Literature  review</vt:lpstr>
      <vt:lpstr>PowerPoint Presentation</vt:lpstr>
      <vt:lpstr>Methods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KHATAMI</dc:creator>
  <cp:lastModifiedBy>sbu-9</cp:lastModifiedBy>
  <cp:revision>473</cp:revision>
  <dcterms:created xsi:type="dcterms:W3CDTF">2016-09-28T05:34:52Z</dcterms:created>
  <dcterms:modified xsi:type="dcterms:W3CDTF">2018-11-14T10:15:17Z</dcterms:modified>
</cp:coreProperties>
</file>