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64" r:id="rId6"/>
    <p:sldId id="257" r:id="rId7"/>
    <p:sldId id="258" r:id="rId8"/>
    <p:sldId id="259" r:id="rId9"/>
    <p:sldId id="260" r:id="rId10"/>
    <p:sldId id="261" r:id="rId11"/>
    <p:sldId id="263" r:id="rId12"/>
    <p:sldId id="26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02" r:id="rId23"/>
    <p:sldId id="303" r:id="rId24"/>
    <p:sldId id="304" r:id="rId25"/>
    <p:sldId id="305" r:id="rId26"/>
    <p:sldId id="306" r:id="rId27"/>
    <p:sldId id="307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98" r:id="rId36"/>
    <p:sldId id="273" r:id="rId37"/>
    <p:sldId id="308" r:id="rId38"/>
    <p:sldId id="309" r:id="rId39"/>
    <p:sldId id="31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3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3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3669-6E27-4F83-9055-2B30E65EC5F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47FC2-41FB-47FC-AD35-F0AD5D7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atypical TED &amp; refractory GD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0598"/>
            <a:ext cx="9144000" cy="827202"/>
          </a:xfrm>
        </p:spPr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Omid </a:t>
            </a:r>
            <a:r>
              <a:rPr lang="en-US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gharooei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Ahangar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072"/>
            <a:ext cx="10515600" cy="624997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forms of myopathy have also been reported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occur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concurrently with TED.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Mensink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and myopathies, including myotonic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dystrophy, 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external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ophthalmoplegia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facioscapulohumeral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dystrophy. </a:t>
            </a:r>
            <a:r>
              <a:rPr lang="en-US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concurrent myopathy </a:t>
            </a:r>
            <a:r>
              <a:rPr lang="en-US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explain </a:t>
            </a:r>
            <a:r>
              <a:rPr lang="en-US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ptosis in the patient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however, she did not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systemic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at the time of evaluation and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account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enlargement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palpebrae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MRI.</a:t>
            </a:r>
          </a:p>
          <a:p>
            <a:pPr algn="just">
              <a:lnSpc>
                <a:spcPct val="160000"/>
              </a:lnSpc>
            </a:pPr>
            <a:r>
              <a:rPr lang="en-US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potential mechanism for ptosis in patients </a:t>
            </a:r>
            <a:r>
              <a:rPr lang="en-US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TED </a:t>
            </a:r>
            <a:r>
              <a:rPr lang="en-US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compromise of the oculomotor nerve. </a:t>
            </a:r>
            <a:endParaRPr lang="en-US" u="sng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Naseem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reported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 with severe TED with optic nerve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sudden-onset unilateral ptosis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undergoing orbital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decompression, the ptosis resolved. The patient did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limitation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upgaze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did not have other signs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oculomotor involvement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hypothesized that the ptosis was due </a:t>
            </a:r>
            <a:r>
              <a:rPr lang="en-US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compression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ischemia of a branch of the oculomotor </a:t>
            </a:r>
            <a:r>
              <a:rPr lang="en-US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innervating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palpebrae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44" y="886120"/>
            <a:ext cx="11019934" cy="51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874"/>
            <a:ext cx="10515600" cy="474408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ptosis is a result of myositis of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extraocular muscles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adhesions, lymphocytic infiltration,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retro-orbital adipose and conjunctival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palpebral retraction is due to tonic contracture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palpebrae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a loss of synergy 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latter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rectus inferior muscle. While lowering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eyeball,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eyelid remains retracted and the portion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sclera above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limbus can be seen.</a:t>
            </a:r>
          </a:p>
        </p:txBody>
      </p:sp>
    </p:spTree>
    <p:extLst>
      <p:ext uri="{BB962C8B-B14F-4D97-AF65-F5344CB8AC3E}">
        <p14:creationId xmlns:p14="http://schemas.microsoft.com/office/powerpoint/2010/main" val="3731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80" y="1018095"/>
            <a:ext cx="9982986" cy="51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eye disease in Asians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patients often have a delayed and atypical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 compared 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Caucasians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complexion, thicker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and conjunctival tissues 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higher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threshold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clinical activity score often underestimates or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fails to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deeper orbital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Dysthyroid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optic neuropathy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‘cold-presenters’. Advanced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investigation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identify ‘subclinical’,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inflammation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justify medical treatment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deformity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proptosis and diplopia) before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rehabilitative surgery.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Singaporean cohort of 174 patients,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corneal erosion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to acquired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epiblepharon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sign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East Asian patients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Mean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exophthalmometry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upper eyelid retraction and edema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comparatively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in East Asian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thyroid eye disease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The management of TED can be summarized as </a:t>
            </a:r>
            <a:r>
              <a:rPr lang="en-US" b="1" u="sng" dirty="0" smtClean="0">
                <a:solidFill>
                  <a:srgbClr val="FF0000"/>
                </a:solidFill>
              </a:rPr>
              <a:t>7S</a:t>
            </a:r>
            <a:r>
              <a:rPr lang="en-US" b="1" u="sng" dirty="0">
                <a:solidFill>
                  <a:srgbClr val="FF0000"/>
                </a:solidFill>
              </a:rPr>
              <a:t>: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u="sng" dirty="0" smtClean="0"/>
              <a:t>(1)</a:t>
            </a:r>
            <a:r>
              <a:rPr lang="en-US" u="sng" dirty="0" smtClean="0">
                <a:solidFill>
                  <a:srgbClr val="FF0000"/>
                </a:solidFill>
              </a:rPr>
              <a:t>Stabilization</a:t>
            </a:r>
            <a:r>
              <a:rPr lang="en-US" u="sng" dirty="0" smtClean="0"/>
              <a:t> </a:t>
            </a:r>
            <a:r>
              <a:rPr lang="en-US" u="sng" dirty="0"/>
              <a:t>of thyroid </a:t>
            </a:r>
            <a:r>
              <a:rPr lang="en-US" u="sng" dirty="0" smtClean="0"/>
              <a:t>function</a:t>
            </a:r>
            <a:endParaRPr lang="en-US" u="sng" dirty="0"/>
          </a:p>
          <a:p>
            <a:pPr algn="just">
              <a:lnSpc>
                <a:spcPct val="170000"/>
              </a:lnSpc>
            </a:pPr>
            <a:r>
              <a:rPr lang="en-US" u="sng" dirty="0" smtClean="0"/>
              <a:t>(2</a:t>
            </a:r>
            <a:r>
              <a:rPr lang="en-US" u="sng" dirty="0"/>
              <a:t>) advice to avoid </a:t>
            </a:r>
            <a:r>
              <a:rPr lang="en-US" u="sng" dirty="0" smtClean="0"/>
              <a:t>active and </a:t>
            </a:r>
            <a:r>
              <a:rPr lang="en-US" u="sng" dirty="0"/>
              <a:t>passive </a:t>
            </a:r>
            <a:r>
              <a:rPr lang="en-US" u="sng" dirty="0" smtClean="0">
                <a:solidFill>
                  <a:srgbClr val="FF0000"/>
                </a:solidFill>
              </a:rPr>
              <a:t>Smoking</a:t>
            </a:r>
            <a:endParaRPr lang="en-US" u="sng" dirty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u="sng" dirty="0" smtClean="0"/>
              <a:t>(3</a:t>
            </a:r>
            <a:r>
              <a:rPr lang="en-US" u="sng" dirty="0"/>
              <a:t>) </a:t>
            </a:r>
            <a:r>
              <a:rPr lang="en-US" u="sng" dirty="0">
                <a:solidFill>
                  <a:srgbClr val="FF0000"/>
                </a:solidFill>
              </a:rPr>
              <a:t>Staging </a:t>
            </a:r>
            <a:r>
              <a:rPr lang="en-US" u="sng" dirty="0"/>
              <a:t>of disease activity </a:t>
            </a:r>
            <a:r>
              <a:rPr lang="en-US" u="sng" dirty="0" smtClean="0"/>
              <a:t>and severity</a:t>
            </a:r>
          </a:p>
          <a:p>
            <a:pPr algn="just">
              <a:lnSpc>
                <a:spcPct val="170000"/>
              </a:lnSpc>
            </a:pPr>
            <a:r>
              <a:rPr lang="en-US" u="sng" dirty="0" smtClean="0"/>
              <a:t>(4</a:t>
            </a:r>
            <a:r>
              <a:rPr lang="en-US" u="sng" dirty="0"/>
              <a:t>)</a:t>
            </a:r>
            <a:r>
              <a:rPr lang="en-US" u="sng" dirty="0">
                <a:solidFill>
                  <a:srgbClr val="FF0000"/>
                </a:solidFill>
              </a:rPr>
              <a:t> Symptomatic </a:t>
            </a:r>
            <a:r>
              <a:rPr lang="en-US" u="sng" dirty="0"/>
              <a:t>treatment for dry eye and </a:t>
            </a:r>
            <a:r>
              <a:rPr lang="en-US" u="sng" dirty="0" smtClean="0"/>
              <a:t>raised intraocular pressure</a:t>
            </a:r>
            <a:endParaRPr lang="en-US" u="sng" dirty="0"/>
          </a:p>
          <a:p>
            <a:pPr algn="just">
              <a:lnSpc>
                <a:spcPct val="170000"/>
              </a:lnSpc>
            </a:pPr>
            <a:r>
              <a:rPr lang="en-US" u="sng" dirty="0" smtClean="0"/>
              <a:t>(5</a:t>
            </a:r>
            <a:r>
              <a:rPr lang="en-US" u="sng" dirty="0"/>
              <a:t>)</a:t>
            </a:r>
            <a:r>
              <a:rPr lang="en-US" u="sng" dirty="0">
                <a:solidFill>
                  <a:srgbClr val="FF0000"/>
                </a:solidFill>
              </a:rPr>
              <a:t> Suppression </a:t>
            </a:r>
            <a:r>
              <a:rPr lang="en-US" u="sng" dirty="0"/>
              <a:t>of </a:t>
            </a:r>
            <a:r>
              <a:rPr lang="en-US" u="sng" dirty="0" smtClean="0"/>
              <a:t>inflammation during </a:t>
            </a:r>
            <a:r>
              <a:rPr lang="en-US" u="sng" dirty="0"/>
              <a:t>active disease with steroids, </a:t>
            </a:r>
            <a:r>
              <a:rPr lang="en-US" u="sng" dirty="0" smtClean="0"/>
              <a:t>radiotherapy, </a:t>
            </a:r>
            <a:r>
              <a:rPr lang="en-US" u="sng" dirty="0" err="1" smtClean="0"/>
              <a:t>immunosuppressants</a:t>
            </a:r>
            <a:r>
              <a:rPr lang="en-US" u="sng" dirty="0"/>
              <a:t>, and </a:t>
            </a:r>
            <a:r>
              <a:rPr lang="en-US" u="sng" dirty="0" smtClean="0"/>
              <a:t>biologics</a:t>
            </a:r>
            <a:endParaRPr lang="en-US" u="sng" dirty="0"/>
          </a:p>
          <a:p>
            <a:pPr algn="just">
              <a:lnSpc>
                <a:spcPct val="170000"/>
              </a:lnSpc>
            </a:pPr>
            <a:r>
              <a:rPr lang="en-US" u="sng" dirty="0" smtClean="0"/>
              <a:t>(6</a:t>
            </a:r>
            <a:r>
              <a:rPr lang="en-US" u="sng" dirty="0"/>
              <a:t>) Staged </a:t>
            </a:r>
            <a:r>
              <a:rPr lang="en-US" u="sng" dirty="0" smtClean="0">
                <a:solidFill>
                  <a:srgbClr val="FF0000"/>
                </a:solidFill>
              </a:rPr>
              <a:t>Surgeries</a:t>
            </a:r>
            <a:r>
              <a:rPr lang="en-US" u="sng" dirty="0" smtClean="0"/>
              <a:t> during </a:t>
            </a:r>
            <a:r>
              <a:rPr lang="en-US" u="sng" dirty="0"/>
              <a:t>the inactive phase (orbital decompression, </a:t>
            </a:r>
            <a:r>
              <a:rPr lang="en-US" u="sng" dirty="0" smtClean="0"/>
              <a:t>strabismus correction</a:t>
            </a:r>
            <a:r>
              <a:rPr lang="en-US" u="sng" dirty="0"/>
              <a:t>, and eyelid operations</a:t>
            </a:r>
            <a:r>
              <a:rPr lang="en-US" u="sng" dirty="0" smtClean="0"/>
              <a:t>)</a:t>
            </a:r>
          </a:p>
          <a:p>
            <a:pPr algn="just">
              <a:lnSpc>
                <a:spcPct val="170000"/>
              </a:lnSpc>
            </a:pPr>
            <a:r>
              <a:rPr lang="en-US" u="sng" dirty="0" smtClean="0"/>
              <a:t>(7</a:t>
            </a:r>
            <a:r>
              <a:rPr lang="en-US" u="sng" dirty="0"/>
              <a:t>)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Surveillance </a:t>
            </a:r>
            <a:r>
              <a:rPr lang="en-US" u="sng" dirty="0" smtClean="0"/>
              <a:t>for </a:t>
            </a:r>
            <a:r>
              <a:rPr lang="en-US" u="sng" dirty="0"/>
              <a:t>vision-threatening complications such as DON, </a:t>
            </a:r>
            <a:r>
              <a:rPr lang="en-US" u="sng" dirty="0" smtClean="0"/>
              <a:t>severe exposure </a:t>
            </a:r>
            <a:r>
              <a:rPr lang="en-US" u="sng" dirty="0"/>
              <a:t>keratopathy, uncontrolled raised </a:t>
            </a:r>
            <a:r>
              <a:rPr lang="en-US" u="sng" dirty="0" smtClean="0"/>
              <a:t>intraocular pressure</a:t>
            </a:r>
            <a:r>
              <a:rPr lang="en-US" u="sng" dirty="0"/>
              <a:t>, and globe subluxation.</a:t>
            </a:r>
          </a:p>
        </p:txBody>
      </p:sp>
    </p:spTree>
    <p:extLst>
      <p:ext uri="{BB962C8B-B14F-4D97-AF65-F5344CB8AC3E}">
        <p14:creationId xmlns:p14="http://schemas.microsoft.com/office/powerpoint/2010/main" val="36527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4206"/>
            <a:ext cx="10515600" cy="575275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thyroid status does not always correlate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severity, or activity of TED,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stabilisation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thyroid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is always recommended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contraindicated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active TED (clinical activity score ≥3/10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dose 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prednisolone prophylaxis (0.4-0.5 mg/kg for 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months)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precribed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 mild to moderate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 risk of progression, whereas a lower dose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0.2- 0.3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mg/kg for 4-6 weeks) is preferred for patients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mild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or without preexisting TED but with risk factors.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without preexisting TED and risk factors do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require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 prophylaxis.</a:t>
            </a:r>
          </a:p>
        </p:txBody>
      </p:sp>
    </p:spTree>
    <p:extLst>
      <p:ext uri="{BB962C8B-B14F-4D97-AF65-F5344CB8AC3E}">
        <p14:creationId xmlns:p14="http://schemas.microsoft.com/office/powerpoint/2010/main" val="38668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163"/>
            <a:ext cx="10515600" cy="794372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657"/>
            <a:ext cx="10515600" cy="545811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Immunosuppressants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indicated for patients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inflammatory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orbitopathy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active TED (clinical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score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≥3/7) and can be considered for those with DON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recent-onset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myopathy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 PMP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replaced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prednisolone as the first-line treatment due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fewer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and higher effectiveness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Group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Graves’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Orbitopathy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(EUGOGO)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recommends intravenous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500mg PMP weekly for 6 weeks and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250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for another 6 weeks in patients </a:t>
            </a:r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moderate-to severe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Periocular steroid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injections, e.g. triamcinolone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acetonide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40mg/ ml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are useful for asymmetric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orbitopathy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relapses 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tapering, or when the patient is reluctant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steroids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persistent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disease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a full cycle of PMP, steroid-sparing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 (e.g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methotrexate, azathioprine, rapamycin,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cyclosporine, cyclophosphamide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newer biologics (e.g.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rituximab,28 adalimumab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may be considered, although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high-level evidence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lacking.</a:t>
            </a:r>
          </a:p>
        </p:txBody>
      </p:sp>
    </p:spTree>
    <p:extLst>
      <p:ext uri="{BB962C8B-B14F-4D97-AF65-F5344CB8AC3E}">
        <p14:creationId xmlns:p14="http://schemas.microsoft.com/office/powerpoint/2010/main" val="23572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radiotherapy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radiotherapy is a useful adjuvant for patients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steroid-dependent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intolerant or resistant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orbitopathy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recent-onset progressive myopathy or DON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 radiotherapy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most useful when administered during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PMP but is relatively contraindicated in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younger (age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&lt;30 years) patients or those with diabetic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retinopathy.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Selenium supplementation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Selenium supplementation of 100 </a:t>
            </a:r>
            <a:r>
              <a:rPr lang="en-US" dirty="0" err="1"/>
              <a:t>μg</a:t>
            </a:r>
            <a:r>
              <a:rPr lang="en-US" dirty="0"/>
              <a:t> twice daily for </a:t>
            </a:r>
            <a:r>
              <a:rPr lang="en-US" dirty="0" smtClean="0"/>
              <a:t>6 months </a:t>
            </a:r>
            <a:r>
              <a:rPr lang="en-US" dirty="0"/>
              <a:t>has been shown to improve soft tissue signs </a:t>
            </a:r>
            <a:r>
              <a:rPr lang="en-US" dirty="0" smtClean="0"/>
              <a:t>and quality </a:t>
            </a:r>
            <a:r>
              <a:rPr lang="en-US" dirty="0"/>
              <a:t>of life and prevent progression in patients </a:t>
            </a:r>
            <a:r>
              <a:rPr lang="en-US" dirty="0" smtClean="0"/>
              <a:t>with recent-onset </a:t>
            </a:r>
            <a:r>
              <a:rPr lang="en-US" dirty="0"/>
              <a:t>mild </a:t>
            </a:r>
            <a:r>
              <a:rPr lang="en-US" dirty="0" smtClean="0"/>
              <a:t>TED.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Nonetheless</a:t>
            </a:r>
            <a:r>
              <a:rPr lang="en-US" dirty="0"/>
              <a:t>, the study </a:t>
            </a:r>
            <a:r>
              <a:rPr lang="en-US" dirty="0" smtClean="0"/>
              <a:t>was conducted </a:t>
            </a:r>
            <a:r>
              <a:rPr lang="en-US" dirty="0"/>
              <a:t>in selenium-deficient regions and </a:t>
            </a:r>
            <a:r>
              <a:rPr lang="en-US" u="sng" dirty="0" smtClean="0">
                <a:solidFill>
                  <a:srgbClr val="FF0000"/>
                </a:solidFill>
              </a:rPr>
              <a:t>supplementation is </a:t>
            </a:r>
            <a:r>
              <a:rPr lang="en-US" u="sng" dirty="0">
                <a:solidFill>
                  <a:srgbClr val="FF0000"/>
                </a:solidFill>
              </a:rPr>
              <a:t>beneficial only if serum selenium level is insufficient.</a:t>
            </a:r>
          </a:p>
        </p:txBody>
      </p:sp>
    </p:spTree>
    <p:extLst>
      <p:ext uri="{BB962C8B-B14F-4D97-AF65-F5344CB8AC3E}">
        <p14:creationId xmlns:p14="http://schemas.microsoft.com/office/powerpoint/2010/main" val="6396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656" y="1234911"/>
            <a:ext cx="9577633" cy="47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intervention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patients with vision-threatening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(DON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globe-subluxation, refractory exposure keratopathy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elective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 is recommended at least 6 to 9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after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of endocrine and orbital status.</a:t>
            </a:r>
          </a:p>
        </p:txBody>
      </p:sp>
    </p:spTree>
    <p:extLst>
      <p:ext uri="{BB962C8B-B14F-4D97-AF65-F5344CB8AC3E}">
        <p14:creationId xmlns:p14="http://schemas.microsoft.com/office/powerpoint/2010/main" val="38146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of thyroid eye disease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achieving </a:t>
            </a:r>
            <a:r>
              <a:rPr lang="en-US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euthyroidism</a:t>
            </a:r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up to 90% of lid </a:t>
            </a:r>
            <a:r>
              <a:rPr lang="en-US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retraction and </a:t>
            </a:r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of restrictive myopathy improve, </a:t>
            </a:r>
            <a:r>
              <a:rPr lang="en-US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u="sn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proptosis rarely improves</a:t>
            </a:r>
            <a:r>
              <a:rPr lang="en-US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with clinically evident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 (NOSPECS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3 or above), the typical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continues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18 to 36 months before it stabilizes.</a:t>
            </a:r>
          </a:p>
        </p:txBody>
      </p:sp>
    </p:spTree>
    <p:extLst>
      <p:ext uri="{BB962C8B-B14F-4D97-AF65-F5344CB8AC3E}">
        <p14:creationId xmlns:p14="http://schemas.microsoft.com/office/powerpoint/2010/main" val="666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Resistant Thyrotoxicosis in a Patient with Graves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Methimazole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initial daily dosage is 15 mg for mild hyperthyroidism, 30 to 40 mg for moderately severe hyperthyroidism, and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mg for severe hyperthyroidism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divided into 3 doses at 8-hour intervals. The maintenance dosage is 5 to 15 mg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57" y="666127"/>
            <a:ext cx="10162095" cy="50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Mechanisms of </a:t>
            </a:r>
            <a:r>
              <a:rPr lang="en-US" i="1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mechanisms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mediating resistance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cases refractory to conventional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malabsorption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drug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metabolism, antidrug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intrathyroidal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accumulation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 elevation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T3 rather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T4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Workup of Patients with Resistant </a:t>
            </a:r>
            <a:r>
              <a:rPr lang="en-US" sz="3600" i="1" dirty="0" smtClean="0"/>
              <a:t>Thyrotoxicosis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714"/>
            <a:ext cx="10515600" cy="513760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cases should always start 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Malabsorption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also be ruled out in these patients through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 history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and physical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levels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anti-drug antibodies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then be undertaken. However, these tests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available for routine clinical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use. Alternatively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resistance to drugs can be tested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perchlorate discharge test four hours after drug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 under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iodine excretion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 undertaken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iodine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8019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Management of Resistant </a:t>
            </a:r>
            <a:r>
              <a:rPr lang="en-US" i="1" dirty="0" smtClean="0"/>
              <a:t>Thyrotoxicosis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corticosteroids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 been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the management of thyroid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crisis, 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have also reported their use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thyrotoxicosis.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Dexamethasone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conjunction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iopanoic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acid, has been used for the rapid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preparation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uncontrolled, resistant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thyrotoxicosis.</a:t>
            </a:r>
          </a:p>
          <a:p>
            <a:pPr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prednisolone (20 mg/day), added to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antithyroid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 been successfully used to achieve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euthyroid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resistant thyrotoxicosis before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radioiodine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Cholestyramine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bile acid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sequestrant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shown to cause a dramatic decline in serum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hormone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in Graves associated thyrotoxicosis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treatment.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favorable response in resistant cases of thyrotoxicosis.</a:t>
            </a:r>
          </a:p>
        </p:txBody>
      </p:sp>
    </p:spTree>
    <p:extLst>
      <p:ext uri="{BB962C8B-B14F-4D97-AF65-F5344CB8AC3E}">
        <p14:creationId xmlns:p14="http://schemas.microsoft.com/office/powerpoint/2010/main" val="30801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178" y="1165749"/>
            <a:ext cx="102624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761" y="829559"/>
            <a:ext cx="10515600" cy="51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should overt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hyperthyroidism due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GD be managed?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overt Graves’ hyperthyroidism should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treated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any of the following modalities: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 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therapy, ATDs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thyroidectomy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recommendation, moderate-quality 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 therapy: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planning a pregnancy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(in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6 months following RAI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administration, provided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hormone levels are normal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individuals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increasing surgical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operated or externally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irradiated necks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lack of access to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high-volume thyroid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surgeon, and patients with contraindications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ATD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or failure to achieve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euthyroidism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treatment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ATDs. Patients with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thyrotoxic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hypokalemic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heart failure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hypertension, or congestive heart failure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considered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candidates for RAI therapy.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Mechanical contributions to GO </a:t>
            </a:r>
            <a:r>
              <a:rPr lang="en-US" b="1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younger than 40 </a:t>
            </a:r>
            <a:r>
              <a:rPr lang="en-US" u="sng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age are considerably more likely to exhibit orbital fat expansion in the absence of muscle enlargement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patients over 70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more prone to severe, fusiform muscle enlargement without significant changes in orbital adipose tissue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Proptosis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stems from this increase in orbital tissue volume within the unyielding confines of the bony orbit. Extraocular muscle dysfunction is caused, early in the disease, by swelling of the muscle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bodies.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stages the extraocular muscles may become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fibrotic and atrophic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chronic inflammation and compression of the muscle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Chemosis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periorbital edema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to be caused primarily by decreased venous and lymphatic drainage from the orbit secondary to compression of 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88536"/>
            <a:ext cx="11142483" cy="65422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ATDs: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likelihood of remission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patients, especially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women, with mild disease, small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goiters,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or low-titer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the elderly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others with comorbidities increasing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with limited life expectancy;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in nursing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homes or other care facilities who may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limited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longevity and are unable to follow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safety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regulations;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previously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operated 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irradiated necks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patients with lack of access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high-volume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surgeon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patients 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active 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patients who need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biochemical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control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Women planning a pregnancy in &lt;6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provided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hormone levels are normal (i.e.,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before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hormone levels would be normal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RAI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chosen as therapy);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goiters (‡80 g); relatively low uptake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when thyroid malignancy is documented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 (e.g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suspicious or indeterminate cytology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nodules especially if greater than 4 cm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if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nonfunctioning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hypofunctioning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123I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99mTc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pertechnetate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scanning;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coexisting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hyperparathyroidism requiring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levels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particularly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patients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to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active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8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01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6631"/>
            <a:ext cx="10954732" cy="55429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 therapy: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contraindications include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pregnancy, lactation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coexisting thyroid cancer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suspicion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cancer, individuals unable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safety guidelines and used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caution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women planning a pregnancy within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4–6 months.</a:t>
            </a:r>
          </a:p>
          <a:p>
            <a:pPr algn="just"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ATDs: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contraindications to ATD therapy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previous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major adverse reactions to ATDs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may mitigate against the choice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surgery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comorbidity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cardiopulmonary disease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end-stage cancer, or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debilitating disorders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lack of access to a high-volume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surgeon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Pregnancy is a relative contraindication,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surgery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only be used in the circumstance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rapid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hyperthyroidism is required and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antithyroid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used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Optimally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thyroidectomy is performed in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trimester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" y="169682"/>
            <a:ext cx="11491274" cy="65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 of ATD therapy for the treatment of GD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41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used in virtually every patient who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 ATD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for GD, except during the first trimester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pregnancy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PTU is preferred, in the treatment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thyroid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storm, and in patients with minor reactions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MMI who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refuse RAI therapy or surgery.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recommendation, moderate-quality 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 guide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initial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MMI daily dosing: 5–10 mg if free T4 is 1–1.5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of normal; 10–20 mg for free T4 1.5–2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of normal; and 30–40 mg for free T4 2–3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of normal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T3 levels are important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initially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some patients normalize their free T4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with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MMI but have persistently elevated serum T3,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indicating continuing thyrotoxicosis.</a:t>
            </a:r>
          </a:p>
          <a:p>
            <a:pPr algn="just">
              <a:lnSpc>
                <a:spcPct val="160000"/>
              </a:lnSpc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more rapid biochemical control is needed in patients with severe thyrotoxicosis, an initial split dose of MMI (e.g., 15 or 20 mg twice a day) may be more effective than a single daily dose because the duration of action of MMI may be less than 24 hours.</a:t>
            </a:r>
          </a:p>
          <a:p>
            <a:pPr algn="just">
              <a:lnSpc>
                <a:spcPct val="160000"/>
              </a:lnSpc>
            </a:pP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thyroidectomy is chosen for treatment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GD, how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it be accomplished?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8421"/>
            <a:ext cx="10515600" cy="422320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surgery is chosen as treatment for GD, patients should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rendered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euthyroid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procedure with ATD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pretreatment, with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without b-adrenergic blockade. A </a:t>
            </a:r>
            <a:r>
              <a:rPr 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preparation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given 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preoperative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recommendation, low-quality evidence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and 25-hydroxy vitamin D should be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preoperatively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repleted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necessary, or given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prophylactically. Calcitriol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supplementation should be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preoperatively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at increased risk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transient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permanent hypoparathyroidism.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recommendation, low-quality evidence</a:t>
            </a:r>
          </a:p>
        </p:txBody>
      </p:sp>
    </p:spTree>
    <p:extLst>
      <p:ext uri="{BB962C8B-B14F-4D97-AF65-F5344CB8AC3E}">
        <p14:creationId xmlns:p14="http://schemas.microsoft.com/office/powerpoint/2010/main" val="28974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Continue…….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exceptional circumstances,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is not possible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render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patient with GD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euthyroid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thyroidectomy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thyroidectomy is urgent, or when the 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allergic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ATDs,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should be adequately </a:t>
            </a:r>
            <a:r>
              <a:rPr lang="en-US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b-adrenergic blockade, KI, glucocorticoids, and </a:t>
            </a:r>
            <a:r>
              <a:rPr lang="en-US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cholestyramine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immediate </a:t>
            </a:r>
            <a:r>
              <a:rPr lang="en-US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period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surgeon and anesthesiologist should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recommendation, low-quality evidence.</a:t>
            </a:r>
          </a:p>
        </p:txBody>
      </p:sp>
    </p:spTree>
    <p:extLst>
      <p:ext uri="{BB962C8B-B14F-4D97-AF65-F5344CB8AC3E}">
        <p14:creationId xmlns:p14="http://schemas.microsoft.com/office/powerpoint/2010/main" val="17819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surgical procedure and choice of surgeon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surgery is chosen as the primary therapy for GD,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neartotal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thyroidectomy is the procedure of choice.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recommendation, moderate-quality 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surgery is chosen as the primary therapy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should be referred to a high-volume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surgeon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recommendation, moderate-quality evidence</a:t>
            </a:r>
          </a:p>
        </p:txBody>
      </p:sp>
    </p:spTree>
    <p:extLst>
      <p:ext uri="{BB962C8B-B14F-4D97-AF65-F5344CB8AC3E}">
        <p14:creationId xmlns:p14="http://schemas.microsoft.com/office/powerpoint/2010/main" val="39141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25" y="948977"/>
            <a:ext cx="11830638" cy="441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6" y="5881097"/>
            <a:ext cx="65246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398" y="707010"/>
            <a:ext cx="8964891" cy="58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8412"/>
            <a:ext cx="10515600" cy="532855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Cholestyramine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anionic exchange resin which has been shown to bind to iodothyronines in the gastrointestinal tract, lowering serum thyroid hormone concentrations when used in combination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thionamides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β-adrenergic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its safety and efficacy, cholestyramine is a useful adjunctive therapy for preoperative preparation especially in patients with severe Graves’ disease that is resistant to conventional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High-dose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cholestyramine treatment (up to 12 g divided three times daily) has been also reported </a:t>
            </a:r>
          </a:p>
        </p:txBody>
      </p:sp>
    </p:spTree>
    <p:extLst>
      <p:ext uri="{BB962C8B-B14F-4D97-AF65-F5344CB8AC3E}">
        <p14:creationId xmlns:p14="http://schemas.microsoft.com/office/powerpoint/2010/main" val="793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58"/>
            <a:ext cx="10515600" cy="496090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 examination of orbital adipose and extraocular muscle tissues in GO reveals an excess of complex carbohydrates called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glycosaminoglycans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(GAG), in which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hyaluronan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predominates.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enlargement of the muscle bodies in GO is caused primarily by accumulation of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 and edema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connective tissues investing and separating the muscle fibers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336" y="0"/>
            <a:ext cx="552750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5" y="0"/>
            <a:ext cx="5703216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36" y="4400550"/>
            <a:ext cx="5602664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85" y="4400550"/>
            <a:ext cx="5703216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080" y="980388"/>
            <a:ext cx="7927944" cy="52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eye disease (TED)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to 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Graves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</a:p>
          <a:p>
            <a:pPr algn="just">
              <a:lnSpc>
                <a:spcPct val="170000"/>
              </a:lnSpc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with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eyelid retraction, extraocular muscle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enlargement, and proptosis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radiographic studies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revealed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rectus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most commonly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involved, every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extraocular muscle, including the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palpebrae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affected.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articles have investigated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involvement and have identified it as a possible explanation for eyelid retraction.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Ohnishi et al. reported that 83% of patients with TED had enlargement of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palpebrae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MRI.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also showed that pathologically there was enlargement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 in patients with TED.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DDx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TED can significantly involve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extraocular muscles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important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consider other causes of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extraocular muscle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 and orbital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of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masquerading in patients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TED. Given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lymphoma and other lesions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affect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superior orbit, it is important to consider 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biopsy them appropriately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9047"/>
            <a:ext cx="10515600" cy="566791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orbital inflammation (IOI) can also present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and occur concurrently with TED. It is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consideration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managing patients with atypical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or IOI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Bijlsma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reported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patients diagnosed with TED and IOI at different times.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it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involvement in the present case is due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IOI,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tendon involvement seen on MRI would suggest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it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due to 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all the cases in their study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orbital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masses and/or dacryoadenitis rather than myositis.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likely that patients with Graves disease who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myositis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to IOI are misdiagnosed as having 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0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2804</Words>
  <Application>Microsoft Office PowerPoint</Application>
  <PresentationFormat>Widescreen</PresentationFormat>
  <Paragraphs>117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 atypical TED &amp; refractory GD</vt:lpstr>
      <vt:lpstr>PowerPoint Presentation</vt:lpstr>
      <vt:lpstr>Mechanical contributions to GO pathogenesis</vt:lpstr>
      <vt:lpstr>PowerPoint Presentation</vt:lpstr>
      <vt:lpstr>PowerPoint Presentation</vt:lpstr>
      <vt:lpstr>PowerPoint Presentation</vt:lpstr>
      <vt:lpstr>Thyroid eye disease (TED)</vt:lpstr>
      <vt:lpstr>DDx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Thyroid eye disease in Asians</vt:lpstr>
      <vt:lpstr>Management of thyroid eye disease</vt:lpstr>
      <vt:lpstr>PowerPoint Presentation</vt:lpstr>
      <vt:lpstr>Immunosuppressants</vt:lpstr>
      <vt:lpstr>Orbital radiotherapy</vt:lpstr>
      <vt:lpstr>Selenium supplementation</vt:lpstr>
      <vt:lpstr>Surgical intervention</vt:lpstr>
      <vt:lpstr>Prognosis of thyroid eye disease</vt:lpstr>
      <vt:lpstr>Resistant Thyrotoxicosis in a Patient with Graves Disease</vt:lpstr>
      <vt:lpstr>PowerPoint Presentation</vt:lpstr>
      <vt:lpstr>Mechanisms of Resistance</vt:lpstr>
      <vt:lpstr>Workup of Patients with Resistant Thyrotoxicosis</vt:lpstr>
      <vt:lpstr>Management of Resistant Thyrotoxicosis</vt:lpstr>
      <vt:lpstr>PowerPoint Presentation</vt:lpstr>
      <vt:lpstr>PowerPoint Presentation</vt:lpstr>
      <vt:lpstr>How should overt hyperthyroidism due to GD be managed?</vt:lpstr>
      <vt:lpstr>PowerPoint Presentation</vt:lpstr>
      <vt:lpstr>Contraindications</vt:lpstr>
      <vt:lpstr>PowerPoint Presentation</vt:lpstr>
      <vt:lpstr>Initiation of ATD therapy for the treatment of GD</vt:lpstr>
      <vt:lpstr>If thyroidectomy is chosen for treatment of GD, how should it be accomplished?</vt:lpstr>
      <vt:lpstr>Continue…….</vt:lpstr>
      <vt:lpstr>The surgical procedure and choice of surgeon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atypical TED &amp; refractory GD</dc:title>
  <dc:creator>omid</dc:creator>
  <cp:lastModifiedBy>omid</cp:lastModifiedBy>
  <cp:revision>54</cp:revision>
  <dcterms:created xsi:type="dcterms:W3CDTF">2018-01-03T17:59:51Z</dcterms:created>
  <dcterms:modified xsi:type="dcterms:W3CDTF">2018-01-07T19:22:48Z</dcterms:modified>
</cp:coreProperties>
</file>