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68" r:id="rId6"/>
    <p:sldId id="335" r:id="rId7"/>
    <p:sldId id="378" r:id="rId8"/>
    <p:sldId id="272"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3" r:id="rId22"/>
    <p:sldId id="347" r:id="rId23"/>
    <p:sldId id="370" r:id="rId24"/>
    <p:sldId id="269" r:id="rId25"/>
    <p:sldId id="270" r:id="rId26"/>
    <p:sldId id="351" r:id="rId27"/>
    <p:sldId id="349" r:id="rId28"/>
    <p:sldId id="352" r:id="rId29"/>
    <p:sldId id="353" r:id="rId30"/>
    <p:sldId id="354" r:id="rId31"/>
    <p:sldId id="395" r:id="rId32"/>
    <p:sldId id="396" r:id="rId33"/>
    <p:sldId id="397" r:id="rId34"/>
    <p:sldId id="394" r:id="rId35"/>
    <p:sldId id="372" r:id="rId36"/>
    <p:sldId id="292" r:id="rId37"/>
    <p:sldId id="293" r:id="rId38"/>
    <p:sldId id="374" r:id="rId39"/>
    <p:sldId id="294" r:id="rId40"/>
    <p:sldId id="299" r:id="rId41"/>
    <p:sldId id="301" r:id="rId42"/>
    <p:sldId id="300" r:id="rId43"/>
    <p:sldId id="303" r:id="rId44"/>
    <p:sldId id="308" r:id="rId45"/>
    <p:sldId id="309" r:id="rId46"/>
    <p:sldId id="310" r:id="rId47"/>
    <p:sldId id="304" r:id="rId48"/>
    <p:sldId id="305" r:id="rId49"/>
    <p:sldId id="295" r:id="rId50"/>
    <p:sldId id="376" r:id="rId51"/>
    <p:sldId id="280" r:id="rId52"/>
    <p:sldId id="279" r:id="rId53"/>
    <p:sldId id="400" r:id="rId54"/>
    <p:sldId id="284" r:id="rId55"/>
    <p:sldId id="286" r:id="rId56"/>
    <p:sldId id="288" r:id="rId57"/>
    <p:sldId id="289" r:id="rId58"/>
    <p:sldId id="290" r:id="rId59"/>
    <p:sldId id="314" r:id="rId60"/>
    <p:sldId id="313" r:id="rId61"/>
    <p:sldId id="316" r:id="rId62"/>
    <p:sldId id="315" r:id="rId63"/>
    <p:sldId id="318" r:id="rId64"/>
    <p:sldId id="322" r:id="rId65"/>
    <p:sldId id="319" r:id="rId66"/>
    <p:sldId id="320" r:id="rId67"/>
    <p:sldId id="321" r:id="rId68"/>
    <p:sldId id="323" r:id="rId69"/>
    <p:sldId id="281" r:id="rId70"/>
    <p:sldId id="283" r:id="rId71"/>
    <p:sldId id="377" r:id="rId72"/>
    <p:sldId id="333" r:id="rId73"/>
    <p:sldId id="399" r:id="rId74"/>
    <p:sldId id="39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95" autoAdjust="0"/>
  </p:normalViewPr>
  <p:slideViewPr>
    <p:cSldViewPr>
      <p:cViewPr varScale="1">
        <p:scale>
          <a:sx n="68" d="100"/>
          <a:sy n="68" d="100"/>
        </p:scale>
        <p:origin x="-11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6-04-11T18:21:39.562"/>
    </inkml:context>
    <inkml:brush xml:id="br0">
      <inkml:brushProperty name="width" value="0.05292" units="cm"/>
      <inkml:brushProperty name="height" value="0.05292" units="cm"/>
      <inkml:brushProperty name="color" value="#FF0000"/>
    </inkml:brush>
  </inkml:definitions>
  <inkml:trace contextRef="#ctx0" brushRef="#br0">10691 4429,'0'-24,"24"24,48 0,47 0,-24 0,48 0,-24 0,24 0,-48 0,0 0,-23 0,-1 0,-23 0,-1 0,1 0,0 0,23 0,1 0,-25 0,1 0,23 0,24 0,72 0,-48 0</inkml:trace>
  <inkml:trace contextRef="#ctx0" brushRef="#br0" timeOffset="265.625">13144 4405,'143'0,"-72"0,25 0,-25 0,1 0,-25 0,1 0,-24 0,-1 0,49 0,-72 0,24 0</inkml:trace>
  <inkml:trace contextRef="#ctx0" brushRef="#br0" timeOffset="1625">13835 4405,'-24'0,"0"0,24 0,-24 0,-23 0,-1 0,24 0,-23 0,-1 0,0 0,1 0,23 0,0 0,0 0,0 0,1 0,-1 0,24 0,-24 0,0 0,0 0,24 0,-47 0,47 0,-24 0,0 0,0 0,0 0,1 0,-1 0,0 0,24 0,-24 0,24 0,-24 0,1 0,23 0,-24 0,24 0,-24 0,24 0,-48 0,48 0,-23 0,-1 0,0 0,24 0,-24 0,24 0,-24 0,24 0,-47 0,47 0,-24 0,24 0,-24 0,0 0,24 0,-24 0,24 0,-23 0,23 0,-24 0</inkml:trace>
  <inkml:trace contextRef="#ctx0" brushRef="#br0" timeOffset="4625">14335 4405,'47'24,"1"-24,0 0,-1 0,25 0,23 0,0 0,48 0,-24 0,-24 0,1 0,23 0,-72 0,49 0,-25 0,0 0,1 0,-1 0,25 0,23 0,47 0,1 0,-72 0,-23 0,47 0,0 0,24 0,-48 0,24 0,-24 0,48 0,-48 0,1 0,23 0,-24 0,48 0,-48 0,0 0,-47 0,23 0,-23 0,-24 0,0 0,-24 0,23 0,-23 0,24 0,0 0,0 0,0 0,-24 0,23 0,1 0,-24 0,24 0,-24 0,24 0,0 0</inkml:trace>
  <inkml:trace contextRef="#ctx0" brushRef="#br0" timeOffset="15343.75">18812 2977,'23'0,"73"0,-1 23,0-23,-24 0,49 24,-49-24,24 0,-47 0,0 0,23 0,-23 0,23 0,0 0,1 0,23 0,24 0,-47 0,-1 0,1 0,-25 0,1 0,23 0,1 0,23 0,24 0,24 0,-24 0,-24 0,48 0,-24 0,0 0,0 0,-71 0,-1 0,-47 0,-23 0,-25 0,-23 0,23 0,-47 0,23 0,25 0,-25 0,1 0,23 0,24 0,24 0,-47 0,47 0,-24 0,0 0,0 0,0 0,-23 0,47 0,-48 0,1 0,23 0,0 0,-48 0,25 0,23 0,-24 0,25 0,-49 0,48 0,-23 0,-1 0,1 0,-25 0,1 0,23 0,-23 0,23 0,0 0,1 0,-1 0,0 0,-23 0,47 0,-23 0,-1 0,24 0,-23 0,-1 0,24 0,0 0,-23 0,-25 0,48 0,1 0,-1 0,-48 0,48 0,1 0,-1 0,0 0,0 0,0 0,-23 0,47 0,-48 0,48 0,-24 0,1 0,23 0,-48 0,48 0,-24 0,24 0,-24 0,24 0,-47 0,47 0,-24 0</inkml:trace>
  <inkml:trace contextRef="#ctx0" brushRef="#br0" timeOffset="57093.75">1809 14859</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6-04-11T18:26:28.562"/>
    </inkml:context>
    <inkml:brush xml:id="br0">
      <inkml:brushProperty name="width" value="0.05292" units="cm"/>
      <inkml:brushProperty name="height" value="0.05292" units="cm"/>
      <inkml:brushProperty name="color" value="#FF0000"/>
    </inkml:brush>
  </inkml:definitions>
  <inkml:trace contextRef="#ctx0" brushRef="#br0">19002 15478,'24'0,"0"0,23 0,1 0,23 0,-47 0,24 0,-1 0,1 0,-48 0,24 0,-24 0,24 0,-1 0,-23 0,24 0,-24 0,24 0,-24 0,48 0,-48 0,24 0,-1 0,1 0,-24 0,24 0,-24 0,24 0,-24 0,24 0,-1 0</inkml:trace>
  <inkml:trace contextRef="#ctx0" brushRef="#br0" timeOffset="14187.5">1809 14002,'0'-24,"24"24,0 0,0 0,0 0,47 0,1 0,-49 0,25 0,0 0,-25 0,25 0,-24 0,0 0,-1 0,1 0,0 0,-24 0,24 0,-24 0,24 0,-24 0,23 0,1 0,-24 0,24 0,-24 0,24 0,24 0,-48 0,47 0,-23 0,-24 0,48 0,-25 0,-23 0,48 0,-24 0,0 0,0 0,23 0,-47 0,24 0,0 0,0 0,23 0,-47 0,24 0,24 0,-25 0,1 0,0 0,24 0,-25 0,-23 0,48 0,0 0,-24 0,23 0,1 0,-1 0,1 0,0 0,-1 0,-23 0,48 0,-49 0,1 0,24 0,-48 0,47 0,-23 0,24 0,-1 0,-23 0,0 0,24 0,-24 0,-1 0,1 0,0 0,0 0,47 0,-47 0,0 0,0 0,23 0,-23 0,0 0,47 0,-23 0,23 0,-23 0,0 0,-1 0,1 0,0 0,23 0,-47 0,23 0,-23 0,24 0,0 0,-25 0,25 0,-24 0,47 0,-23 0,23 0,-23 0,-1 0,1 0,0 0,23 0,-23 0,23 0,25 0,-25 0,-23 0,23 0,-23 0,23 0,0 0,-23 0,0 0,23 0,-23 0,23 0,-23 0,23 0,1 0,23 0,-47 0,-1 0,25 0,-1 0,-23 0,-1 0,25 0,-25 0,-23 0,0 0,48 0,-49 0,-23 0,48 0,-24 0,-24 0,47 0,-47 0,24 0,24 0,-24 0,-1 0,1 0,0 0,0 0,23 0,-23 0,0 0,0 0,47 0,-47 0,24 0,23 0,-47 0,0 0,24 0,-25 0,1 0,0 0,0 0,0 0,-1 0,1 0,24 0,-24 0,-1 0,1 0,-24 0,24 0,0 0,-24 0,24 0,-24 0,23 0,-23 0,24 0,0 0,-24 0,24 0,0 0,-24 0,24 0,-1 0,1 0,-24 0,48 0,-48 0,24 0,-72 0,48 0,-48 0,25 0,-1 0,0 0,-48 0,49 0,-1 0,24 0,-24 0,0 0,24 0,-24 0,1 0,23 0,-24 0,0 0,0 0,24 0,-24 0,1 0,23 0,-24 0,0 0,24 0,-24 0,0 0,1 0,-1 0,0 0,0 0,-24 0,25 0,23 0,-24 0,0 0,0 0,24 0,-24 0,24 0,-47 0,47 0,-24 0,24 0,-24 0,0 0,24 0,-24 0,24 0,-23 0,23 0,-24 0,24 0,-24 0,48 0,47 0,-47 0,0 0,24 0,-1 0,1 0,23 0,-47 0,24 0,-1 0,1 0,0 0,-1 0,-23 0,24 0,-25 0,1 0,-24 0,24 0,0 0,0 0,-1 0,-23 0,24 0,-24 0,24 0,0 0,-24 0,24 0,-24 0,24 0,-1 0,1 0,0 0,0 0,0 0,-24 0,47 0,-47 0,24 0,-24 0,24 0,-24 0,24 0,0 0,-24 0,23 0,-23 0,24 0,-24 0,24 24,0-24,-24 0,-24 0,-24 0,-47 0,24 0,-1 0,25 0,-25 0,24 0,1 0,-1 0,-23 0,23 0,1 0,-1 0,0 0,1 0,-25 0,25 0,-49 0,25 0,-24 0,23 0,1 0,-1 0,25 0,23 0,-24 0,25 0,-1 0,24 0,-24 0,0 0,24 0,-24 0,24 0,-24 0,24 0,-47 0,47 0,-24 0,24 0,-24 0,0 0,24 0,-23 0,23 0,-24 0,24 0,-24 0,0 0,24 0,-24 0,24 0,-24 0,1 0,-25 0,24 0,-23 0,-1 0,0 0,1 0,-25 0,25 0,-25 0,1 0,-1 0,1 0,23 0,-23 0,23 0,1 0,-1 0,24 0,0 0,-23 0,-1 0,24 0,1 0,-25 0,24 0,0 0,-23 0,47 0,-24 0,-24 0,48 0,-24 0,1 0,-1 0,0 0,0 0,0 0,0 0,1 0,-1 0,0 0,0 0,0 0,-23 0,23 0,0 0,0 0,1 0,-1 0,0 0,0 0,0 0,1 0,-1 0,0 0,-24 0,24 0,1 0,-25 0,24 0,-23 0,23 0,0 0,0 0,-24 0,25 0,-25 0,24 0,-23 0,23 0,0 0,0 0,0 0,-23 0,47 0,-24 0,-24 0,48 0,-23 0,-1 0,0 0,0 0,-24 0,48 0,-47 0,23 0,0 0,0 0,-23 0,23 0,24 0,-48 0,48 0,-24 0,1 0,-1 0,0 0,0 0,0 0,1 0,-1 0,0 0,24 0,-48 0,25 0,23 0,-24 0,0 0,0 0,0 0,1 0,-1 0,0 0,0 0,0 0,0 0,1 0,-25 0,48 0,-24 0,-23 0,47 0,-24 0,0 0,0 0,0 0,24 0,-47 0,47 0,-24 0,24 0,-24 0,24 0,-24 0,0 0,24 0,-23 0,-1 0,24 0,-48 0,48 0,-24 0,-23 0,47 0,-24 0,0 0,0 0,-23 0,47 0,-24 0,24 0,-24 0,0 0,0 0,24 0,-23 0,23 0,-24 0,24 0,-24 0,0 0,24 0,-24 0,24 0,-23 0,-1 0,0 0,0 0,24 0,-24 0,0 0,1 0,-1 0,0 0,-24 0,1 0,47 0,-24 0,-24 0,48 0,-23 0,23 0,-24 0,0 0,24 0,-24 0,24 0,-24 0,24 0,-23 0,-1 0,24 0,-24 0,24 0,-24 0,24 0,-24 0,0 0,24 0,-23 0,23 0,-24 0,24 0,-24 0,0 0,24 0,-24 0</inkml:trace>
  <inkml:trace contextRef="#ctx0" brushRef="#br0" timeOffset="59859.375">19526 16312,'-24'0,"0"0,24 0,-24 0,24 0,-23 0,23 0,-24 0,0 0,24 0,-24 0,0 0,1 0,-1 0,0 0,-24 0,1 0,23 0,24 0,-48 0,48 0,-24 0,24 0,-23 0,23 0,-24 0,0 0,24 0,-24 0,0 0,1 0,23 0,-24 0,24 0,-24 0,24 0,-24 0,0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6-04-11T23:23:21.187"/>
    </inkml:context>
    <inkml:brush xml:id="br0">
      <inkml:brushProperty name="width" value="0.05292" units="cm"/>
      <inkml:brushProperty name="height" value="0.05292" units="cm"/>
      <inkml:brushProperty name="color" value="#FF0000"/>
    </inkml:brush>
  </inkml:definitions>
  <inkml:trace contextRef="#ctx0" brushRef="#br0">12954 4215,'0'0,"23"0,25 0,-24-24,0 24,-1 0,1 0,0 0,0 0,-24 0,24 0,0 0,-24 0,47 0,1 0,23 0,-47 0,48 0,-49 0,25 0,23 24,-47-24,0 0,0 0,-24 0,24 0,-24 0</inkml:trace>
  <inkml:trace contextRef="#ctx0" brushRef="#br0" timeOffset="218.75">13716 4215</inkml:trace>
  <inkml:trace contextRef="#ctx0" brushRef="#br0" timeOffset="2359.375">12835 4810,'23'0,"-23"0,24 0,-24 0,48 0,-48 0,24 0,-1 0,1 0,0 0,0 0,0 0,23 0,-47 0,24 0,-24 0,24 0,0 0,0 0,-24 0,23 0,25 0,-48 0,24 0,-24 0,24 0,-1 0,1 0,0 0,24 0,-1 0,25 0,-25 0,1 0,-24 0,23 0,-47 0,24 0,-24 0,24 0,0 0,0 0,-24 0</inkml:trace>
  <inkml:trace contextRef="#ctx0" brushRef="#br0" timeOffset="5328.125">22002 4215,'0'0,"24"0,0 0,-24 0,48 0,-48 0,23 0,1 0,24 0,-24 0,23 0,1 0,-24 0,0 0,23 0,-23 0,0 0,0 0,-24 0,23 0,1 0,-24 0,24 0,0 0,0 0,0 0,23 0,-23 0,0 0,0 0,-24 0,23 0,1 0,-24 0,24 0,0 0,0 0,-1 0,1 0,0 0,0 0,-24 0,24 0,-1 0,1 0,-24 0,24 0</inkml:trace>
  <inkml:trace contextRef="#ctx0" brushRef="#br0" timeOffset="11984.375">12858 6787,'24'0,"-24"0,48 0,-48 0,24 0,-1 0,1 0,24 23,-24-23,23 0,-23 0,24 0,23 0,1 0,-25 0,-23 0,0 0,47 0,-47 0,0 0,0 0,0 0,-1 0,1 0,0 0,0 0,23 0,-23 0,24 0,-24 0,-24 0,23 0</inkml:trace>
  <inkml:trace contextRef="#ctx0" brushRef="#br0" timeOffset="15640.625">12811 7453,'0'0,"24"-24,-24 24,23 0,-23 0,24 0,0 0,-24 0,48 0,-25 0,1 0,0 0,0 0,0 0,-24 0,23 0,1 0,-24 0,24 0,0 0,0 0,23 0,-47 0,24 0,24 0,-24 0,-24 0,47 0,-23 0,0 0,24 0,23 0,-47 0,23 0,-23 0,24 0,-48 0,47 24,-47-24,24 0,-24 0,24 0,-24 0,24 0,-24 0,24 0,-1 0,-23 0,24 0,-24 0</inkml:trace>
  <inkml:trace contextRef="#ctx0" brushRef="#br0" timeOffset="18968.75">21883 6810,'24'0,"0"0,0 0,0 0,47 0,-47 0,0 0,47 0,-47 0,47 0,-47 0,24 0,-24 0,23 0,-23 0,24 0,-25 0,25 0,0 0,-1 0,1 0,0 0,-25 0,25 0,-24 0,0 0,-1 0,1 0,0 0,0 0,-24 0,47 0,-23 0,0 0,24 0,-1 0,25 0,-25 0,1 0,-24 0,0 0,0 0,-24 0,23 0</inkml:trace>
  <inkml:trace contextRef="#ctx0" brushRef="#br0" timeOffset="24171.875">13001 9382,'0'0,"24"0,24 0,-25 0,1 0,0 0,24 0,-24 0,23 0,1 0,-1 0,1 0,0 0,-1 0,1 0,0 0,-25 0,25 0,-24 0,23 0,-23 0,0 0,0 0,0 0,-1 0,25 0,-24 0,-24 0,24 0,0 0</inkml:trace>
  <inkml:trace contextRef="#ctx0" brushRef="#br0" timeOffset="25968.75">12954 10049,'0'-24,"0"0,23 24,-23 0,24 0,24 0,-1 0,1 0,-24 0,47 0,1 0,-48 0,23 0,-23 0,24 0,-1 0,-23 0,0 0,0 0,0 0,23 0,-47 0,24 24,0-24,0 0,-24 0,23 0,1 0</inkml:trace>
  <inkml:trace contextRef="#ctx0" brushRef="#br0" timeOffset="29156.25">21907 9406,'0'0,"24"0,-24 0,24 0,23 0,1 0,-48 0,48 0,-25 0,25 0,0 0,-1 0,1 0,0 0,-48 0,47 0,-23 0,0 0,0 0,-1 0,25 0,0 0,-48 0,24 0,-24 0,23 0,1 0,0 0,-24 0,24 0,-24 0,47 0,-23 0,-24 0,24 0,0 0,-24 0,24 0,-24 0,23 0,-23 0,24 0,0 0,-24 0,24 0,-24 0,24 0,-1 0,1 0,0 0,-24 0,24 0,0 0</inkml:trace>
  <inkml:trace contextRef="#ctx0" brushRef="#br0" timeOffset="52953.125">14597 1095,'0'-23,"-24"23,0 0,24 0,-24 0,24 0,-24 0,24 0,-23 0,-1 0,24 0,-24 0,24 0,-48 0,48 0,-23 0,-1 0,0 0,0 0,24 0,-24 0,24 0,-23 0,-1 0,24 0,-24 0,0 0,0 0,0 0,-23 0,23 0,0 0,-23 0,23 0,0 0,-24 0,24 0,1 0,-1 0,-24 0,24 0,24 0,-47 0,23 0,0 0,0 0,-47 0,47 0,0 0,-23 0,-1 0,48 0,-24 0,0 0,24 0,-23 0,-1 0,24 0,-24 0,0 0,0 0,1 0,-1 0,0 0,-24 0,24 0,24 0,-23 0,-1 0,24 0,-24 0,0 0,0 0,1 0,-1 0,0 0,-24 0,25 0,23 0,-24 0,0 0,0 0,0 0,1 0,23 0,-24 0,0 0,0 0,0 0,0 0,24 0,-23 0,-1 0,24 0,-24 0,0 0,0 0,24 0,-23 0,-1 0,24 0,-24 0,0 0,24 0,-24 0,0 0,1 0,-1 0,24 0,-24 0,24 0,-24 0,0 0,24 0,-23 0,23 0,-24 0,0 0,0 0,24 0,-24 0,1 0,-1 0,24 0,-24 0,0 0,24 0,-24 0,1 0,23 0,-24 0,0 0,0 0,24 0,-24 0,24 0,-24 0,1 0,-1 0,0 0,24 0,-48 0,25 0,-1 0,0 0,-24 0,48 0,-47 0,23 0,24 0,-24 0,24 0,-48 0,48 0,-23 0,23 0,-24 0,24 0,-24 0,0 0,24 0,-24 0,24 0,-47 0,23 0,24 0,-24 0,0 0,24 0,-23 0,-1 0,24 0,-24 0,0 0,24 0,-24 0,24 0,-24 0,1 0,-1 0,24 0,-24 0,24 0,-24 0,24 0,-24 0,1 0,23 0,-24 0,24 0,-24 0,24 0,-24 0,0 0,24 0,-24 0,1 0,-1 0,24 0,-24 0,24 0,-24 0,24 0,-24 0,24 0,-23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78D31-37EE-44D6-B68F-A1E35E12CE9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330257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78D31-37EE-44D6-B68F-A1E35E12CE9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401718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78D31-37EE-44D6-B68F-A1E35E12CE9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326949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78D31-37EE-44D6-B68F-A1E35E12CE9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415171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78D31-37EE-44D6-B68F-A1E35E12CE9A}" type="datetimeFigureOut">
              <a:rPr lang="en-US" smtClean="0"/>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351220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78D31-37EE-44D6-B68F-A1E35E12CE9A}"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252526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78D31-37EE-44D6-B68F-A1E35E12CE9A}" type="datetimeFigureOut">
              <a:rPr lang="en-US" smtClean="0"/>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423013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78D31-37EE-44D6-B68F-A1E35E12CE9A}" type="datetimeFigureOut">
              <a:rPr lang="en-US" smtClean="0"/>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319864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78D31-37EE-44D6-B68F-A1E35E12CE9A}" type="datetimeFigureOut">
              <a:rPr lang="en-US" smtClean="0"/>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328362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78D31-37EE-44D6-B68F-A1E35E12CE9A}"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25058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78D31-37EE-44D6-B68F-A1E35E12CE9A}" type="datetimeFigureOut">
              <a:rPr lang="en-US" smtClean="0"/>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8177D-B487-419B-AC0C-B1B0119E947B}" type="slidenum">
              <a:rPr lang="en-US" smtClean="0"/>
              <a:t>‹#›</a:t>
            </a:fld>
            <a:endParaRPr lang="en-US"/>
          </a:p>
        </p:txBody>
      </p:sp>
    </p:spTree>
    <p:extLst>
      <p:ext uri="{BB962C8B-B14F-4D97-AF65-F5344CB8AC3E}">
        <p14:creationId xmlns:p14="http://schemas.microsoft.com/office/powerpoint/2010/main" val="210292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78D31-37EE-44D6-B68F-A1E35E12CE9A}" type="datetimeFigureOut">
              <a:rPr lang="en-US" smtClean="0"/>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8177D-B487-419B-AC0C-B1B0119E947B}" type="slidenum">
              <a:rPr lang="en-US" smtClean="0"/>
              <a:t>‹#›</a:t>
            </a:fld>
            <a:endParaRPr lang="en-US"/>
          </a:p>
        </p:txBody>
      </p:sp>
    </p:spTree>
    <p:extLst>
      <p:ext uri="{BB962C8B-B14F-4D97-AF65-F5344CB8AC3E}">
        <p14:creationId xmlns:p14="http://schemas.microsoft.com/office/powerpoint/2010/main" val="303100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effectLst>
                  <a:outerShdw blurRad="38100" dist="38100" dir="2700000" algn="tl">
                    <a:srgbClr val="000000">
                      <a:alpha val="43137"/>
                    </a:srgbClr>
                  </a:outerShdw>
                </a:effectLst>
              </a:rPr>
              <a:t>In The Name of God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7157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47910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04048" y="6309320"/>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132856"/>
            <a:ext cx="15716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4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10" y="1628800"/>
            <a:ext cx="46482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28800"/>
            <a:ext cx="2962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76056" y="6165304"/>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000642"/>
            <a:ext cx="15716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07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49244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3741"/>
            <a:ext cx="2962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76056"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039223"/>
            <a:ext cx="15716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77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504825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3741"/>
            <a:ext cx="2962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76056"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014538"/>
            <a:ext cx="15716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26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91026"/>
            <a:ext cx="489585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214563"/>
            <a:ext cx="18002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63864"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506" y="1268760"/>
            <a:ext cx="473392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9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50768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14563"/>
            <a:ext cx="18002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92080"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001" y="1340768"/>
            <a:ext cx="473392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4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51625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916832"/>
            <a:ext cx="18002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63864"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872" y="1223213"/>
            <a:ext cx="473392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53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992888" cy="297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50403"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80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108"/>
            <a:ext cx="9210675" cy="379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6309320"/>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68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5243"/>
            <a:ext cx="9144000" cy="360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0072"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14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095328"/>
          </a:xfrm>
        </p:spPr>
        <p:txBody>
          <a:bodyPr/>
          <a:lstStyle/>
          <a:p>
            <a:r>
              <a:rPr lang="en-US" b="1" dirty="0"/>
              <a:t>Continuing Bisphosphonate Treatment for </a:t>
            </a:r>
            <a:r>
              <a:rPr lang="en-US" b="1" dirty="0" smtClean="0"/>
              <a:t>Osteoporosis</a:t>
            </a:r>
            <a:r>
              <a:rPr lang="en-US" b="1" dirty="0"/>
              <a:t/>
            </a:r>
            <a:br>
              <a:rPr lang="en-US" b="1" dirty="0"/>
            </a:br>
            <a:endParaRPr lang="en-US" dirty="0"/>
          </a:p>
        </p:txBody>
      </p:sp>
      <p:sp>
        <p:nvSpPr>
          <p:cNvPr id="3" name="Content Placeholder 2"/>
          <p:cNvSpPr>
            <a:spLocks noGrp="1"/>
          </p:cNvSpPr>
          <p:nvPr>
            <p:ph idx="1"/>
          </p:nvPr>
        </p:nvSpPr>
        <p:spPr>
          <a:xfrm>
            <a:off x="457200" y="4005064"/>
            <a:ext cx="8229600" cy="2121099"/>
          </a:xfrm>
        </p:spPr>
        <p:txBody>
          <a:bodyPr>
            <a:normAutofit/>
          </a:bodyPr>
          <a:lstStyle/>
          <a:p>
            <a:pPr marL="0" indent="0">
              <a:buNone/>
            </a:pPr>
            <a:endParaRPr lang="en-US" sz="1800" dirty="0" smtClean="0"/>
          </a:p>
          <a:p>
            <a:pPr marL="0" indent="0">
              <a:buNone/>
            </a:pPr>
            <a:r>
              <a:rPr lang="en-US" sz="1800" dirty="0" smtClean="0"/>
              <a:t>                                                                 By  </a:t>
            </a:r>
            <a:r>
              <a:rPr lang="en-US" sz="1800" dirty="0" err="1" smtClean="0"/>
              <a:t>F.Zameni</a:t>
            </a:r>
            <a:r>
              <a:rPr lang="en-US" sz="1800" dirty="0" smtClean="0"/>
              <a:t> </a:t>
            </a:r>
          </a:p>
          <a:p>
            <a:pPr marL="0" indent="0">
              <a:buNone/>
            </a:pPr>
            <a:r>
              <a:rPr lang="en-US" sz="1800" dirty="0" smtClean="0"/>
              <a:t>                                           Fellow of Endocrinology and Metabolism</a:t>
            </a:r>
          </a:p>
          <a:p>
            <a:pPr marL="0" indent="0">
              <a:buNone/>
            </a:pPr>
            <a:r>
              <a:rPr lang="en-US" sz="1800" dirty="0" smtClean="0"/>
              <a:t>                                                                 March 2016</a:t>
            </a:r>
          </a:p>
          <a:p>
            <a:pPr marL="0" indent="0">
              <a:buNone/>
            </a:pPr>
            <a:endParaRPr lang="en-US" sz="1800" dirty="0"/>
          </a:p>
        </p:txBody>
      </p:sp>
    </p:spTree>
    <p:extLst>
      <p:ext uri="{BB962C8B-B14F-4D97-AF65-F5344CB8AC3E}">
        <p14:creationId xmlns:p14="http://schemas.microsoft.com/office/powerpoint/2010/main" val="126146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632848" cy="303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309320"/>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35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Conclusions</a:t>
            </a:r>
            <a:endParaRPr lang="en-US" sz="2800" dirty="0"/>
          </a:p>
        </p:txBody>
      </p:sp>
      <p:sp>
        <p:nvSpPr>
          <p:cNvPr id="3" name="Content Placeholder 2"/>
          <p:cNvSpPr>
            <a:spLocks noGrp="1"/>
          </p:cNvSpPr>
          <p:nvPr>
            <p:ph idx="1"/>
          </p:nvPr>
        </p:nvSpPr>
        <p:spPr/>
        <p:txBody>
          <a:bodyPr>
            <a:normAutofit/>
          </a:bodyPr>
          <a:lstStyle/>
          <a:p>
            <a:r>
              <a:rPr lang="en-US" sz="2600" dirty="0" smtClean="0"/>
              <a:t>Women </a:t>
            </a:r>
            <a:r>
              <a:rPr lang="en-US" sz="2600" dirty="0"/>
              <a:t>who discontinued alendronate after 5 years showed a moderate decline in BMD and a gradual rise in biochemical markers but no higher fracture risk other than for clinical vertebral fractures compared with those who continued alendronate. </a:t>
            </a:r>
            <a:endParaRPr lang="en-US" sz="2600" dirty="0" smtClean="0"/>
          </a:p>
          <a:p>
            <a:r>
              <a:rPr lang="en-US" sz="2600" dirty="0" smtClean="0"/>
              <a:t> </a:t>
            </a:r>
            <a:r>
              <a:rPr lang="en-US" sz="2600" dirty="0"/>
              <a:t>These results suggest that for many women, discontinuation of alendronate for up to 5 years does not appear to significantly increase fracture risk. However, women at very high risk of clinical vertebral fractures may benefit by continuing beyond 5 years.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309320"/>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75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solidFill>
                <a:srgbClr val="FF0000"/>
              </a:solidFill>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2542"/>
            <a:ext cx="8858250" cy="789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1240" y="1071720"/>
              <a:ext cx="7175520" cy="4277880"/>
            </p14:xfrm>
          </p:contentPart>
        </mc:Choice>
        <mc:Fallback xmlns="">
          <p:pic>
            <p:nvPicPr>
              <p:cNvPr id="4" name="Ink 3"/>
              <p:cNvPicPr/>
              <p:nvPr/>
            </p:nvPicPr>
            <p:blipFill>
              <a:blip r:embed="rId4"/>
              <a:stretch>
                <a:fillRect/>
              </a:stretch>
            </p:blipFill>
            <p:spPr>
              <a:xfrm>
                <a:off x="641880" y="1062360"/>
                <a:ext cx="7194240" cy="429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51240" y="5032080"/>
              <a:ext cx="6446880" cy="840600"/>
            </p14:xfrm>
          </p:contentPart>
        </mc:Choice>
        <mc:Fallback xmlns="">
          <p:pic>
            <p:nvPicPr>
              <p:cNvPr id="5" name="Ink 4"/>
              <p:cNvPicPr/>
              <p:nvPr/>
            </p:nvPicPr>
            <p:blipFill>
              <a:blip r:embed="rId6"/>
              <a:stretch>
                <a:fillRect/>
              </a:stretch>
            </p:blipFill>
            <p:spPr>
              <a:xfrm>
                <a:off x="641880" y="5022720"/>
                <a:ext cx="6465600" cy="859320"/>
              </a:xfrm>
              <a:prstGeom prst="rect">
                <a:avLst/>
              </a:prstGeom>
            </p:spPr>
          </p:pic>
        </mc:Fallback>
      </mc:AlternateContent>
    </p:spTree>
    <p:extLst>
      <p:ext uri="{BB962C8B-B14F-4D97-AF65-F5344CB8AC3E}">
        <p14:creationId xmlns:p14="http://schemas.microsoft.com/office/powerpoint/2010/main" val="3319758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endParaRPr lang="en-US" sz="2400" dirty="0" smtClean="0"/>
          </a:p>
          <a:p>
            <a:r>
              <a:rPr lang="en-US" sz="2400" dirty="0" smtClean="0"/>
              <a:t>Introduction</a:t>
            </a:r>
          </a:p>
          <a:p>
            <a:r>
              <a:rPr lang="en-US" sz="2400" dirty="0" smtClean="0"/>
              <a:t>FLEX Trial</a:t>
            </a:r>
          </a:p>
          <a:p>
            <a:r>
              <a:rPr lang="en-US" sz="2400" dirty="0" smtClean="0">
                <a:solidFill>
                  <a:srgbClr val="FF0000"/>
                </a:solidFill>
              </a:rPr>
              <a:t>HORIZON </a:t>
            </a:r>
            <a:r>
              <a:rPr lang="en-US" sz="2400" dirty="0">
                <a:solidFill>
                  <a:srgbClr val="FF0000"/>
                </a:solidFill>
              </a:rPr>
              <a:t>Trial</a:t>
            </a:r>
            <a:endParaRPr lang="en-US" sz="2400" dirty="0" smtClean="0">
              <a:solidFill>
                <a:srgbClr val="FF0000"/>
              </a:solidFill>
            </a:endParaRPr>
          </a:p>
          <a:p>
            <a:r>
              <a:rPr lang="en-US" sz="2400" dirty="0" smtClean="0"/>
              <a:t>Osteonecrosis </a:t>
            </a:r>
            <a:r>
              <a:rPr lang="en-US" sz="2400" dirty="0"/>
              <a:t>of the jaw (ONJ)</a:t>
            </a:r>
            <a:endParaRPr lang="en-US" sz="2400" dirty="0" smtClean="0"/>
          </a:p>
          <a:p>
            <a:r>
              <a:rPr lang="en-US" sz="2400" dirty="0"/>
              <a:t>Atypical femur fractures (AFFs</a:t>
            </a:r>
            <a:r>
              <a:rPr lang="en-US" sz="2400" dirty="0" smtClean="0"/>
              <a:t>)</a:t>
            </a:r>
          </a:p>
          <a:p>
            <a:r>
              <a:rPr lang="en-US" sz="2400" dirty="0"/>
              <a:t>Long-Term Osteoporosis Management With </a:t>
            </a:r>
            <a:r>
              <a:rPr lang="en-US" sz="2400" dirty="0" smtClean="0"/>
              <a:t>BPs</a:t>
            </a:r>
            <a:endParaRPr lang="en-US" sz="2400" dirty="0"/>
          </a:p>
          <a:p>
            <a:r>
              <a:rPr lang="en-US" sz="2400" dirty="0" smtClean="0"/>
              <a:t>Conclusion </a:t>
            </a:r>
          </a:p>
          <a:p>
            <a:endParaRPr lang="en-US" sz="2400" dirty="0"/>
          </a:p>
        </p:txBody>
      </p:sp>
    </p:spTree>
    <p:extLst>
      <p:ext uri="{BB962C8B-B14F-4D97-AF65-F5344CB8AC3E}">
        <p14:creationId xmlns:p14="http://schemas.microsoft.com/office/powerpoint/2010/main" val="1829969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346"/>
            <a:ext cx="8568952" cy="203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6458947"/>
            <a:ext cx="55816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2564903"/>
            <a:ext cx="7776864" cy="2031325"/>
          </a:xfrm>
          <a:prstGeom prst="rect">
            <a:avLst/>
          </a:prstGeom>
        </p:spPr>
        <p:txBody>
          <a:bodyPr wrap="square">
            <a:spAutoFit/>
          </a:bodyPr>
          <a:lstStyle/>
          <a:p>
            <a:r>
              <a:rPr lang="en-US" b="1" dirty="0">
                <a:solidFill>
                  <a:srgbClr val="FF0000"/>
                </a:solidFill>
              </a:rPr>
              <a:t>Methods: </a:t>
            </a:r>
            <a:r>
              <a:rPr lang="en-US" dirty="0"/>
              <a:t>multicenter, double-blind, placebo controlled </a:t>
            </a:r>
            <a:r>
              <a:rPr lang="en-US" dirty="0" smtClean="0"/>
              <a:t>, extension </a:t>
            </a:r>
            <a:r>
              <a:rPr lang="en-US" dirty="0"/>
              <a:t>trial.</a:t>
            </a:r>
          </a:p>
          <a:p>
            <a:r>
              <a:rPr lang="en-US" b="1" dirty="0">
                <a:solidFill>
                  <a:srgbClr val="FF0000"/>
                </a:solidFill>
              </a:rPr>
              <a:t>participants:</a:t>
            </a:r>
            <a:r>
              <a:rPr lang="en-US" b="1" dirty="0"/>
              <a:t> </a:t>
            </a:r>
            <a:r>
              <a:rPr lang="en-US" dirty="0"/>
              <a:t>1233 postmenopausal women who received ZOL for 3 years in the core study were randomized to 3 additional years of ZOL (Z6, n=616) or placebo (Z3P3, n=617). </a:t>
            </a:r>
          </a:p>
          <a:p>
            <a:r>
              <a:rPr lang="en-US" b="1" dirty="0">
                <a:solidFill>
                  <a:srgbClr val="FF0000"/>
                </a:solidFill>
              </a:rPr>
              <a:t>primary outcome: </a:t>
            </a:r>
            <a:r>
              <a:rPr lang="en-US" dirty="0"/>
              <a:t>femoral neck (FN) BMD percentage change. </a:t>
            </a:r>
          </a:p>
          <a:p>
            <a:r>
              <a:rPr lang="en-US" b="1" dirty="0">
                <a:solidFill>
                  <a:srgbClr val="FF0000"/>
                </a:solidFill>
              </a:rPr>
              <a:t>Secondary outcome: </a:t>
            </a:r>
            <a:r>
              <a:rPr lang="en-US" dirty="0"/>
              <a:t>other BMD sites, fractures, biochemical bone turnover markers  and safety. </a:t>
            </a:r>
          </a:p>
        </p:txBody>
      </p:sp>
    </p:spTree>
    <p:extLst>
      <p:ext uri="{BB962C8B-B14F-4D97-AF65-F5344CB8AC3E}">
        <p14:creationId xmlns:p14="http://schemas.microsoft.com/office/powerpoint/2010/main" val="945646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485775"/>
            <a:ext cx="9344026" cy="782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 y="260648"/>
            <a:ext cx="35242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7029400"/>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0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140" y="6237312"/>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915544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3840480" y="385920"/>
              <a:ext cx="4586400" cy="3232080"/>
            </p14:xfrm>
          </p:contentPart>
        </mc:Choice>
        <mc:Fallback>
          <p:pic>
            <p:nvPicPr>
              <p:cNvPr id="4" name="Ink 3"/>
              <p:cNvPicPr/>
              <p:nvPr/>
            </p:nvPicPr>
            <p:blipFill>
              <a:blip r:embed="rId5"/>
              <a:stretch>
                <a:fillRect/>
              </a:stretch>
            </p:blipFill>
            <p:spPr>
              <a:xfrm>
                <a:off x="3831120" y="376560"/>
                <a:ext cx="4605120" cy="3250800"/>
              </a:xfrm>
              <a:prstGeom prst="rect">
                <a:avLst/>
              </a:prstGeom>
            </p:spPr>
          </p:pic>
        </mc:Fallback>
      </mc:AlternateContent>
    </p:spTree>
    <p:extLst>
      <p:ext uri="{BB962C8B-B14F-4D97-AF65-F5344CB8AC3E}">
        <p14:creationId xmlns:p14="http://schemas.microsoft.com/office/powerpoint/2010/main" val="2543276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6324965"/>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33954"/>
            <a:ext cx="48863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317" y="1905365"/>
            <a:ext cx="49053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058140"/>
            <a:ext cx="49149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083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381328"/>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941168"/>
            <a:ext cx="49149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52" y="1484784"/>
            <a:ext cx="52959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222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6525344"/>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628800"/>
            <a:ext cx="50577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826" y="1528787"/>
            <a:ext cx="5257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869160"/>
            <a:ext cx="5457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081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endParaRPr lang="en-US" sz="2400" dirty="0" smtClean="0"/>
          </a:p>
          <a:p>
            <a:r>
              <a:rPr lang="en-US" sz="2400" dirty="0" smtClean="0"/>
              <a:t>Introduction</a:t>
            </a:r>
          </a:p>
          <a:p>
            <a:r>
              <a:rPr lang="en-US" sz="2400" dirty="0" smtClean="0"/>
              <a:t>FLEX Trial</a:t>
            </a:r>
          </a:p>
          <a:p>
            <a:r>
              <a:rPr lang="en-US" sz="2400" dirty="0" smtClean="0"/>
              <a:t>HORIZON </a:t>
            </a:r>
            <a:r>
              <a:rPr lang="en-US" sz="2400" dirty="0"/>
              <a:t>Trial</a:t>
            </a:r>
            <a:endParaRPr lang="en-US" sz="2400" dirty="0" smtClean="0"/>
          </a:p>
          <a:p>
            <a:r>
              <a:rPr lang="en-US" sz="2400" dirty="0" smtClean="0"/>
              <a:t>Osteonecrosis </a:t>
            </a:r>
            <a:r>
              <a:rPr lang="en-US" sz="2400" dirty="0"/>
              <a:t>of the jaw (ONJ)</a:t>
            </a:r>
            <a:endParaRPr lang="en-US" sz="2400" dirty="0" smtClean="0"/>
          </a:p>
          <a:p>
            <a:r>
              <a:rPr lang="en-US" sz="2400" dirty="0"/>
              <a:t>Atypical femur fractures (AFFs</a:t>
            </a:r>
            <a:r>
              <a:rPr lang="en-US" sz="2400" dirty="0" smtClean="0"/>
              <a:t>)</a:t>
            </a:r>
          </a:p>
          <a:p>
            <a:r>
              <a:rPr lang="en-US" sz="2400" dirty="0"/>
              <a:t>Long-Term Osteoporosis Management </a:t>
            </a:r>
            <a:r>
              <a:rPr lang="en-US" sz="2400" dirty="0" smtClean="0"/>
              <a:t> With </a:t>
            </a:r>
            <a:r>
              <a:rPr lang="en-US" sz="2400" dirty="0" smtClean="0"/>
              <a:t>BPs</a:t>
            </a:r>
            <a:endParaRPr lang="en-US" sz="2400" dirty="0"/>
          </a:p>
          <a:p>
            <a:r>
              <a:rPr lang="en-US" sz="2400" dirty="0" smtClean="0"/>
              <a:t>Conclusion </a:t>
            </a:r>
          </a:p>
          <a:p>
            <a:endParaRPr lang="en-US" sz="2400" dirty="0"/>
          </a:p>
        </p:txBody>
      </p:sp>
    </p:spTree>
    <p:extLst>
      <p:ext uri="{BB962C8B-B14F-4D97-AF65-F5344CB8AC3E}">
        <p14:creationId xmlns:p14="http://schemas.microsoft.com/office/powerpoint/2010/main" val="1511440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50577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97152"/>
            <a:ext cx="5457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35735" y="6453336"/>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933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50006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65104"/>
            <a:ext cx="5048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735" y="6453336"/>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898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48672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96" y="4362872"/>
            <a:ext cx="5048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35896" y="6309320"/>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339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692696"/>
            <a:ext cx="48672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64596"/>
            <a:ext cx="5048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47864" y="6381328"/>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389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Conclusions</a:t>
            </a:r>
            <a:endParaRPr lang="en-US" sz="2800" dirty="0"/>
          </a:p>
        </p:txBody>
      </p:sp>
      <p:sp>
        <p:nvSpPr>
          <p:cNvPr id="3" name="Content Placeholder 2"/>
          <p:cNvSpPr>
            <a:spLocks noGrp="1"/>
          </p:cNvSpPr>
          <p:nvPr>
            <p:ph idx="1"/>
          </p:nvPr>
        </p:nvSpPr>
        <p:spPr/>
        <p:txBody>
          <a:bodyPr/>
          <a:lstStyle/>
          <a:p>
            <a:r>
              <a:rPr lang="en-US" sz="2400" dirty="0" smtClean="0"/>
              <a:t>Small </a:t>
            </a:r>
            <a:r>
              <a:rPr lang="en-US" sz="2400" dirty="0"/>
              <a:t>differences in BMD </a:t>
            </a:r>
            <a:r>
              <a:rPr lang="en-US" sz="2400" dirty="0" smtClean="0"/>
              <a:t>in </a:t>
            </a:r>
            <a:r>
              <a:rPr lang="en-US" sz="2400" dirty="0"/>
              <a:t>those who continued versus those who stopped treatment suggest after 3 years of annual ZOL, many patients may discontinue therapy up to 3 years. </a:t>
            </a:r>
            <a:endParaRPr lang="en-US" sz="2400" dirty="0" smtClean="0"/>
          </a:p>
          <a:p>
            <a:pPr marL="0" indent="0">
              <a:buNone/>
            </a:pPr>
            <a:endParaRPr lang="en-US" sz="2400" dirty="0" smtClean="0"/>
          </a:p>
          <a:p>
            <a:r>
              <a:rPr lang="en-US" sz="2400" dirty="0" smtClean="0"/>
              <a:t>However</a:t>
            </a:r>
            <a:r>
              <a:rPr lang="en-US" sz="2400" dirty="0"/>
              <a:t>, vertebral fracture reductions suggest that those at high fracture risk, particularly  vertebral fracture, may benefit by continued treatment.</a:t>
            </a:r>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35" y="6453336"/>
            <a:ext cx="50673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471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endParaRPr lang="en-US" sz="2400" dirty="0" smtClean="0"/>
          </a:p>
          <a:p>
            <a:r>
              <a:rPr lang="en-US" sz="2400" dirty="0" smtClean="0"/>
              <a:t>Introduction</a:t>
            </a:r>
          </a:p>
          <a:p>
            <a:r>
              <a:rPr lang="en-US" sz="2400" dirty="0" smtClean="0"/>
              <a:t>FLEX Trial</a:t>
            </a:r>
          </a:p>
          <a:p>
            <a:r>
              <a:rPr lang="en-US" sz="2400" dirty="0" smtClean="0"/>
              <a:t>HORIZON </a:t>
            </a:r>
            <a:r>
              <a:rPr lang="en-US" sz="2400" dirty="0"/>
              <a:t>Trial</a:t>
            </a:r>
            <a:endParaRPr lang="en-US" sz="2400" dirty="0" smtClean="0"/>
          </a:p>
          <a:p>
            <a:r>
              <a:rPr lang="en-US" sz="2400" dirty="0" smtClean="0">
                <a:solidFill>
                  <a:srgbClr val="FF0000"/>
                </a:solidFill>
              </a:rPr>
              <a:t>Osteonecrosis </a:t>
            </a:r>
            <a:r>
              <a:rPr lang="en-US" sz="2400" dirty="0">
                <a:solidFill>
                  <a:srgbClr val="FF0000"/>
                </a:solidFill>
              </a:rPr>
              <a:t>of the jaw (ONJ)</a:t>
            </a:r>
            <a:endParaRPr lang="en-US" sz="2400" dirty="0" smtClean="0">
              <a:solidFill>
                <a:srgbClr val="FF0000"/>
              </a:solidFill>
            </a:endParaRPr>
          </a:p>
          <a:p>
            <a:r>
              <a:rPr lang="en-US" sz="2400" dirty="0"/>
              <a:t>Atypical femur fractures (AFFs</a:t>
            </a:r>
            <a:r>
              <a:rPr lang="en-US" sz="2400" dirty="0" smtClean="0"/>
              <a:t>)</a:t>
            </a:r>
          </a:p>
          <a:p>
            <a:r>
              <a:rPr lang="en-US" sz="2400" dirty="0"/>
              <a:t>Long-Term Osteoporosis Management With </a:t>
            </a:r>
            <a:r>
              <a:rPr lang="en-US" sz="2400" dirty="0" smtClean="0"/>
              <a:t>BPs</a:t>
            </a:r>
            <a:endParaRPr lang="en-US" sz="2400" dirty="0"/>
          </a:p>
          <a:p>
            <a:r>
              <a:rPr lang="en-US" sz="2400" dirty="0" smtClean="0"/>
              <a:t>Conclusion </a:t>
            </a:r>
          </a:p>
          <a:p>
            <a:endParaRPr lang="en-US" sz="2400" dirty="0"/>
          </a:p>
        </p:txBody>
      </p:sp>
    </p:spTree>
    <p:extLst>
      <p:ext uri="{BB962C8B-B14F-4D97-AF65-F5344CB8AC3E}">
        <p14:creationId xmlns:p14="http://schemas.microsoft.com/office/powerpoint/2010/main" val="1445327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en-US" sz="3600" dirty="0"/>
              <a:t>Osteonecrosis of the jaw (ONJ)</a:t>
            </a:r>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r>
              <a:rPr lang="en-US" sz="2400" dirty="0"/>
              <a:t>ONJ was first associated with </a:t>
            </a:r>
            <a:r>
              <a:rPr lang="en-US" sz="2400" dirty="0" smtClean="0"/>
              <a:t>BP therapy </a:t>
            </a:r>
            <a:r>
              <a:rPr lang="en-US" sz="2400" dirty="0"/>
              <a:t>in </a:t>
            </a:r>
            <a:r>
              <a:rPr lang="en-US" sz="2400" dirty="0" smtClean="0"/>
              <a:t>a report </a:t>
            </a:r>
            <a:r>
              <a:rPr lang="en-US" sz="2400" dirty="0"/>
              <a:t>in 2003, in patients with metastatic cancer receiving </a:t>
            </a:r>
            <a:r>
              <a:rPr lang="en-US" sz="2400" dirty="0" err="1" smtClean="0"/>
              <a:t>highdose</a:t>
            </a:r>
            <a:r>
              <a:rPr lang="en-US" sz="2400" dirty="0"/>
              <a:t> </a:t>
            </a:r>
            <a:r>
              <a:rPr lang="en-US" sz="2400" dirty="0" smtClean="0"/>
              <a:t>intravenous </a:t>
            </a:r>
            <a:r>
              <a:rPr lang="en-US" sz="2400" dirty="0"/>
              <a:t>BP therapy. </a:t>
            </a:r>
            <a:endParaRPr lang="en-US" sz="2400" dirty="0" smtClean="0"/>
          </a:p>
          <a:p>
            <a:r>
              <a:rPr lang="en-US" sz="2400" dirty="0" smtClean="0"/>
              <a:t>ONJ </a:t>
            </a:r>
            <a:r>
              <a:rPr lang="en-US" sz="2400" dirty="0"/>
              <a:t>is characterized by </a:t>
            </a:r>
            <a:endParaRPr lang="en-US" sz="2400" dirty="0" smtClean="0"/>
          </a:p>
          <a:p>
            <a:pPr>
              <a:buFont typeface="Wingdings" pitchFamily="2" charset="2"/>
              <a:buChar char="Ø"/>
            </a:pPr>
            <a:r>
              <a:rPr lang="en-US" sz="2400" dirty="0" smtClean="0"/>
              <a:t>exposed necrotic </a:t>
            </a:r>
            <a:r>
              <a:rPr lang="en-US" sz="2400" dirty="0"/>
              <a:t>bone in the maxillofacial region that has been </a:t>
            </a:r>
            <a:r>
              <a:rPr lang="en-US" sz="2400" dirty="0" smtClean="0"/>
              <a:t>present for </a:t>
            </a:r>
            <a:r>
              <a:rPr lang="en-US" sz="2400" dirty="0"/>
              <a:t>at least 8 weeks of appropriate </a:t>
            </a:r>
            <a:r>
              <a:rPr lang="en-US" sz="2400" dirty="0" smtClean="0"/>
              <a:t>therapy </a:t>
            </a:r>
          </a:p>
          <a:p>
            <a:pPr>
              <a:buFont typeface="Wingdings" pitchFamily="2" charset="2"/>
              <a:buChar char="Ø"/>
            </a:pPr>
            <a:r>
              <a:rPr lang="en-US" sz="2400" dirty="0" smtClean="0"/>
              <a:t> </a:t>
            </a:r>
            <a:r>
              <a:rPr lang="en-US" sz="2400" dirty="0"/>
              <a:t>exposure to </a:t>
            </a:r>
            <a:r>
              <a:rPr lang="en-US" sz="2400" dirty="0" smtClean="0"/>
              <a:t>potent </a:t>
            </a:r>
            <a:r>
              <a:rPr lang="en-US" sz="2400" dirty="0" err="1" smtClean="0"/>
              <a:t>antiresorptive</a:t>
            </a:r>
            <a:r>
              <a:rPr lang="en-US" sz="2400" dirty="0" smtClean="0"/>
              <a:t> </a:t>
            </a:r>
            <a:r>
              <a:rPr lang="en-US" sz="2400" dirty="0"/>
              <a:t>agents (BPs or </a:t>
            </a:r>
            <a:r>
              <a:rPr lang="en-US" sz="2400" dirty="0" err="1"/>
              <a:t>denosumab</a:t>
            </a:r>
            <a:r>
              <a:rPr lang="en-US" sz="2400" dirty="0"/>
              <a:t>) or </a:t>
            </a:r>
            <a:r>
              <a:rPr lang="en-US" sz="2400" dirty="0" smtClean="0"/>
              <a:t>anti-</a:t>
            </a:r>
            <a:r>
              <a:rPr lang="en-US" sz="2400" dirty="0" err="1" smtClean="0"/>
              <a:t>angiogenic</a:t>
            </a:r>
            <a:r>
              <a:rPr lang="en-US" sz="2400" dirty="0"/>
              <a:t> </a:t>
            </a:r>
            <a:r>
              <a:rPr lang="en-US" sz="2400" dirty="0" smtClean="0"/>
              <a:t>agents</a:t>
            </a:r>
          </a:p>
          <a:p>
            <a:pPr>
              <a:buFont typeface="Wingdings" pitchFamily="2" charset="2"/>
              <a:buChar char="Ø"/>
            </a:pPr>
            <a:r>
              <a:rPr lang="en-US" sz="2400" dirty="0" smtClean="0"/>
              <a:t>no </a:t>
            </a:r>
            <a:r>
              <a:rPr lang="en-US" sz="2400" dirty="0"/>
              <a:t>history of radiation therapy to the </a:t>
            </a:r>
            <a:r>
              <a:rPr lang="en-US" sz="2400" dirty="0" smtClean="0"/>
              <a:t>jaw.</a:t>
            </a:r>
          </a:p>
          <a:p>
            <a:r>
              <a:rPr lang="en-US" sz="2400" dirty="0" smtClean="0"/>
              <a:t>The </a:t>
            </a:r>
            <a:r>
              <a:rPr lang="en-US" sz="2400" dirty="0"/>
              <a:t>pathogenesis of ONJ remains </a:t>
            </a:r>
            <a:r>
              <a:rPr lang="en-US" sz="2400" dirty="0" err="1" smtClean="0"/>
              <a:t>unclear,but</a:t>
            </a:r>
            <a:r>
              <a:rPr lang="en-US" sz="2400" dirty="0" smtClean="0"/>
              <a:t> </a:t>
            </a:r>
            <a:r>
              <a:rPr lang="en-US" sz="2400" dirty="0"/>
              <a:t>several potential </a:t>
            </a:r>
            <a:r>
              <a:rPr lang="en-US" sz="2400" dirty="0" smtClean="0"/>
              <a:t>mechanisms have </a:t>
            </a:r>
            <a:r>
              <a:rPr lang="en-US" sz="2400" dirty="0"/>
              <a:t>been </a:t>
            </a:r>
            <a:r>
              <a:rPr lang="en-US" sz="2400" dirty="0" smtClean="0"/>
              <a:t>proposed. These </a:t>
            </a:r>
            <a:r>
              <a:rPr lang="en-US" sz="2400" dirty="0"/>
              <a:t>include </a:t>
            </a:r>
            <a:r>
              <a:rPr lang="en-US" sz="2400" dirty="0" err="1" smtClean="0"/>
              <a:t>oversuppression</a:t>
            </a:r>
            <a:r>
              <a:rPr lang="en-US" sz="2400" dirty="0" smtClean="0"/>
              <a:t> of </a:t>
            </a:r>
            <a:r>
              <a:rPr lang="en-US" sz="2400" dirty="0"/>
              <a:t>bone remodeling, infection, inhibition </a:t>
            </a:r>
            <a:r>
              <a:rPr lang="en-US" sz="2400" dirty="0" smtClean="0"/>
              <a:t>of angiogenesis</a:t>
            </a:r>
            <a:r>
              <a:rPr lang="en-US" sz="2400" dirty="0"/>
              <a:t>, soft tissue toxicity, and immune dysfunction</a:t>
            </a:r>
            <a:r>
              <a:rPr lang="en-US" sz="2400" dirty="0" smtClean="0"/>
              <a:t>.</a:t>
            </a:r>
          </a:p>
          <a:p>
            <a:r>
              <a:rPr lang="en-US" sz="2400" dirty="0" smtClean="0"/>
              <a:t> In patients receiving BP therapy for osteoporosis, current estimates</a:t>
            </a:r>
          </a:p>
          <a:p>
            <a:r>
              <a:rPr lang="en-US" sz="2400" dirty="0" smtClean="0"/>
              <a:t>of </a:t>
            </a:r>
            <a:r>
              <a:rPr lang="en-US" sz="2400" dirty="0"/>
              <a:t>the incidence of ONJ range from approximately 1/10,000 to</a:t>
            </a:r>
          </a:p>
          <a:p>
            <a:r>
              <a:rPr lang="en-US" sz="2400" dirty="0"/>
              <a:t>1/100,000 patient treatment </a:t>
            </a:r>
            <a:r>
              <a:rPr lang="en-US" sz="2400" dirty="0" smtClean="0"/>
              <a:t>years</a:t>
            </a:r>
            <a:r>
              <a:rPr lang="en-US" sz="2400" dirty="0"/>
              <a:t>.</a:t>
            </a:r>
            <a:r>
              <a:rPr lang="en-US" sz="2400" dirty="0" smtClean="0"/>
              <a:t> </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26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Potential factors </a:t>
            </a:r>
            <a:r>
              <a:rPr lang="en-US" sz="2400" dirty="0" smtClean="0"/>
              <a:t>increasing the </a:t>
            </a:r>
            <a:r>
              <a:rPr lang="en-US" sz="2400" dirty="0"/>
              <a:t>risk for BP-treated patients to develop ONJ include poor </a:t>
            </a:r>
            <a:r>
              <a:rPr lang="en-US" sz="2400" dirty="0" smtClean="0"/>
              <a:t>oral </a:t>
            </a:r>
            <a:r>
              <a:rPr lang="en-US" sz="2400" dirty="0"/>
              <a:t>hygiene, smoking, diabetes mellitus, concomitant </a:t>
            </a:r>
            <a:r>
              <a:rPr lang="en-US" sz="2400" dirty="0" smtClean="0"/>
              <a:t>glucocorticoid and/or </a:t>
            </a:r>
            <a:r>
              <a:rPr lang="en-US" sz="2400" dirty="0"/>
              <a:t>chemotherapy use, and invasive dental procedures</a:t>
            </a:r>
            <a:r>
              <a:rPr lang="en-US" sz="2400" dirty="0" smtClean="0"/>
              <a:t>, such </a:t>
            </a:r>
            <a:r>
              <a:rPr lang="en-US" sz="2400" dirty="0"/>
              <a:t>as dental extractions or implants. </a:t>
            </a:r>
            <a:endParaRPr lang="en-US" sz="2400" dirty="0" smtClean="0"/>
          </a:p>
          <a:p>
            <a:r>
              <a:rPr lang="en-US" sz="2400" dirty="0" smtClean="0"/>
              <a:t>The </a:t>
            </a:r>
            <a:r>
              <a:rPr lang="en-US" sz="2400" dirty="0"/>
              <a:t>incidence may </a:t>
            </a:r>
            <a:r>
              <a:rPr lang="en-US" sz="2400" dirty="0" smtClean="0"/>
              <a:t>be higher </a:t>
            </a:r>
            <a:r>
              <a:rPr lang="en-US" sz="2400" dirty="0"/>
              <a:t>in Asian </a:t>
            </a:r>
            <a:r>
              <a:rPr lang="en-US" sz="2400" dirty="0" smtClean="0"/>
              <a:t>populations.</a:t>
            </a:r>
          </a:p>
          <a:p>
            <a:r>
              <a:rPr lang="en-US" sz="2400" dirty="0" smtClean="0"/>
              <a:t>Preventive practices </a:t>
            </a:r>
            <a:r>
              <a:rPr lang="en-US" sz="2400" dirty="0"/>
              <a:t>that may reduce the incidence of ONJ </a:t>
            </a:r>
            <a:r>
              <a:rPr lang="en-US" sz="2400" dirty="0" smtClean="0"/>
              <a:t>include prophylactic </a:t>
            </a:r>
            <a:r>
              <a:rPr lang="en-US" sz="2400" dirty="0"/>
              <a:t>dental care and avoidance of invasive </a:t>
            </a:r>
            <a:r>
              <a:rPr lang="en-US" sz="2400" dirty="0" smtClean="0"/>
              <a:t>dental procedures</a:t>
            </a:r>
            <a:r>
              <a:rPr lang="en-US" sz="2400"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233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endParaRPr lang="en-US" sz="2400" dirty="0" smtClean="0"/>
          </a:p>
          <a:p>
            <a:r>
              <a:rPr lang="en-US" sz="2400" dirty="0" smtClean="0"/>
              <a:t>Introduction</a:t>
            </a:r>
          </a:p>
          <a:p>
            <a:r>
              <a:rPr lang="en-US" sz="2400" dirty="0" smtClean="0"/>
              <a:t>FLEX Trial</a:t>
            </a:r>
          </a:p>
          <a:p>
            <a:r>
              <a:rPr lang="en-US" sz="2400" dirty="0" smtClean="0"/>
              <a:t>HORIZON </a:t>
            </a:r>
            <a:r>
              <a:rPr lang="en-US" sz="2400" dirty="0"/>
              <a:t>Trial</a:t>
            </a:r>
            <a:endParaRPr lang="en-US" sz="2400" dirty="0" smtClean="0"/>
          </a:p>
          <a:p>
            <a:r>
              <a:rPr lang="en-US" sz="2400" dirty="0" smtClean="0"/>
              <a:t>Osteonecrosis </a:t>
            </a:r>
            <a:r>
              <a:rPr lang="en-US" sz="2400" dirty="0"/>
              <a:t>of the jaw (ONJ)</a:t>
            </a:r>
            <a:endParaRPr lang="en-US" sz="2400" dirty="0" smtClean="0"/>
          </a:p>
          <a:p>
            <a:r>
              <a:rPr lang="en-US" sz="2400" dirty="0">
                <a:solidFill>
                  <a:srgbClr val="FF0000"/>
                </a:solidFill>
              </a:rPr>
              <a:t>Atypical femur fractures (AFFs</a:t>
            </a:r>
            <a:r>
              <a:rPr lang="en-US" sz="2400" dirty="0" smtClean="0">
                <a:solidFill>
                  <a:srgbClr val="FF0000"/>
                </a:solidFill>
              </a:rPr>
              <a:t>)</a:t>
            </a:r>
          </a:p>
          <a:p>
            <a:r>
              <a:rPr lang="en-US" sz="2400" dirty="0"/>
              <a:t>Long-Term Osteoporosis Management With </a:t>
            </a:r>
            <a:r>
              <a:rPr lang="en-US" sz="2400" dirty="0" smtClean="0"/>
              <a:t>BPs</a:t>
            </a:r>
            <a:endParaRPr lang="en-US" sz="2400" dirty="0"/>
          </a:p>
          <a:p>
            <a:r>
              <a:rPr lang="en-US" sz="2400" dirty="0" smtClean="0"/>
              <a:t>Conclusion </a:t>
            </a:r>
          </a:p>
          <a:p>
            <a:endParaRPr lang="en-US" sz="2400" dirty="0"/>
          </a:p>
        </p:txBody>
      </p:sp>
    </p:spTree>
    <p:extLst>
      <p:ext uri="{BB962C8B-B14F-4D97-AF65-F5344CB8AC3E}">
        <p14:creationId xmlns:p14="http://schemas.microsoft.com/office/powerpoint/2010/main" val="3460223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Atypical femur fractures (</a:t>
            </a:r>
            <a:r>
              <a:rPr lang="en-US" sz="3600" dirty="0" smtClean="0"/>
              <a:t>AFFs)</a:t>
            </a:r>
            <a:endParaRPr lang="en-US" sz="3600" dirty="0"/>
          </a:p>
        </p:txBody>
      </p:sp>
      <p:sp>
        <p:nvSpPr>
          <p:cNvPr id="3" name="Content Placeholder 2"/>
          <p:cNvSpPr>
            <a:spLocks noGrp="1"/>
          </p:cNvSpPr>
          <p:nvPr>
            <p:ph idx="1"/>
          </p:nvPr>
        </p:nvSpPr>
        <p:spPr>
          <a:xfrm>
            <a:off x="457200" y="1628800"/>
            <a:ext cx="8229600" cy="4497363"/>
          </a:xfrm>
        </p:spPr>
        <p:txBody>
          <a:bodyPr>
            <a:normAutofit/>
          </a:bodyPr>
          <a:lstStyle/>
          <a:p>
            <a:r>
              <a:rPr lang="en-US" sz="2400" dirty="0"/>
              <a:t>The relationship between AFFs and BPs was first reported </a:t>
            </a:r>
            <a:r>
              <a:rPr lang="en-US" sz="2400" dirty="0" smtClean="0"/>
              <a:t>in 2005 </a:t>
            </a:r>
            <a:r>
              <a:rPr lang="en-US" sz="2400" dirty="0"/>
              <a:t>in patients receiving oral BPs for </a:t>
            </a:r>
            <a:r>
              <a:rPr lang="en-US" sz="2400" dirty="0" smtClean="0"/>
              <a:t>osteoporosis.</a:t>
            </a:r>
          </a:p>
          <a:p>
            <a:pPr marL="0" indent="0">
              <a:buNone/>
            </a:pPr>
            <a:endParaRPr lang="en-US" sz="2400" dirty="0"/>
          </a:p>
          <a:p>
            <a:r>
              <a:rPr lang="en-US" sz="2400" dirty="0"/>
              <a:t>Incidence rates from 1.8/100,000 per year with a </a:t>
            </a:r>
            <a:r>
              <a:rPr lang="en-US" sz="2400" b="1" dirty="0"/>
              <a:t>2- year </a:t>
            </a:r>
            <a:r>
              <a:rPr lang="en-US" sz="2400" dirty="0"/>
              <a:t>exposure </a:t>
            </a:r>
            <a:r>
              <a:rPr lang="en-US" sz="2400" dirty="0" smtClean="0"/>
              <a:t> to </a:t>
            </a:r>
            <a:r>
              <a:rPr lang="en-US" sz="2400" dirty="0"/>
              <a:t>113/100,000 per year with exposure from </a:t>
            </a:r>
            <a:r>
              <a:rPr lang="en-US" sz="2400" b="1" dirty="0"/>
              <a:t>8 to 9.9 years. </a:t>
            </a:r>
            <a:endParaRPr lang="en-US" sz="2400" b="1" dirty="0" smtClean="0"/>
          </a:p>
          <a:p>
            <a:pPr marL="0" indent="0">
              <a:buNone/>
            </a:pPr>
            <a:endParaRPr lang="en-US" sz="2400" dirty="0" smtClean="0"/>
          </a:p>
          <a:p>
            <a:pPr marL="0" indent="0">
              <a:buNone/>
            </a:pPr>
            <a:endParaRPr lang="en-US" sz="240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165304"/>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18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457200" y="1124744"/>
            <a:ext cx="8229600" cy="5184576"/>
          </a:xfrm>
        </p:spPr>
        <p:txBody>
          <a:bodyPr>
            <a:normAutofit fontScale="47500" lnSpcReduction="20000"/>
          </a:bodyPr>
          <a:lstStyle/>
          <a:p>
            <a:endParaRPr lang="en-US" sz="3800" dirty="0" smtClean="0"/>
          </a:p>
          <a:p>
            <a:r>
              <a:rPr lang="en-US" sz="4400" dirty="0" smtClean="0"/>
              <a:t>A </a:t>
            </a:r>
            <a:r>
              <a:rPr lang="en-US" sz="4400" dirty="0"/>
              <a:t>fracture owing to osteoporosis occurs every 3 </a:t>
            </a:r>
            <a:r>
              <a:rPr lang="en-US" sz="4400" dirty="0" smtClean="0"/>
              <a:t>seconds around </a:t>
            </a:r>
            <a:r>
              <a:rPr lang="en-US" sz="4400" dirty="0"/>
              <a:t>the </a:t>
            </a:r>
            <a:r>
              <a:rPr lang="en-US" sz="4400" dirty="0" smtClean="0"/>
              <a:t>world.</a:t>
            </a:r>
          </a:p>
          <a:p>
            <a:pPr marL="0" indent="0">
              <a:buNone/>
            </a:pPr>
            <a:endParaRPr lang="en-US" sz="4400" dirty="0" smtClean="0"/>
          </a:p>
          <a:p>
            <a:r>
              <a:rPr lang="en-US" sz="4400" dirty="0" smtClean="0"/>
              <a:t>One </a:t>
            </a:r>
            <a:r>
              <a:rPr lang="en-US" sz="4400" dirty="0"/>
              <a:t>in three older women and </a:t>
            </a:r>
            <a:r>
              <a:rPr lang="en-US" sz="4400" dirty="0" smtClean="0"/>
              <a:t>one in </a:t>
            </a:r>
            <a:r>
              <a:rPr lang="en-US" sz="4400" dirty="0"/>
              <a:t>five older men will experience a fragility </a:t>
            </a:r>
            <a:r>
              <a:rPr lang="en-US" sz="4400" dirty="0" smtClean="0"/>
              <a:t>fracture </a:t>
            </a:r>
            <a:r>
              <a:rPr lang="en-US" sz="4400" dirty="0"/>
              <a:t>after </a:t>
            </a:r>
            <a:r>
              <a:rPr lang="en-US" sz="4400" dirty="0" smtClean="0"/>
              <a:t>age 50 </a:t>
            </a:r>
            <a:r>
              <a:rPr lang="en-US" sz="4400" dirty="0"/>
              <a:t>years</a:t>
            </a:r>
            <a:r>
              <a:rPr lang="en-US" sz="4400" dirty="0" smtClean="0"/>
              <a:t>.</a:t>
            </a:r>
          </a:p>
          <a:p>
            <a:pPr marL="0" indent="0">
              <a:buNone/>
            </a:pPr>
            <a:endParaRPr lang="en-US" sz="4400" dirty="0" smtClean="0"/>
          </a:p>
          <a:p>
            <a:r>
              <a:rPr lang="en-US" sz="4400" dirty="0"/>
              <a:t>Less than a decade after the publication of the first pivotal clinical trial with ALN in 1995, reports regarding serious complications such as  osteonecrosis of the jaw (ONJ)  and atypical femoral fractures (AFFs),potentially associated with Bisphosphonates(BPs</a:t>
            </a:r>
            <a:r>
              <a:rPr lang="en-US" sz="4400" dirty="0" smtClean="0"/>
              <a:t>).</a:t>
            </a:r>
          </a:p>
          <a:p>
            <a:pPr marL="0" indent="0">
              <a:buNone/>
            </a:pPr>
            <a:endParaRPr lang="en-US" sz="4400" dirty="0" smtClean="0"/>
          </a:p>
          <a:p>
            <a:r>
              <a:rPr lang="en-US" sz="4400" dirty="0"/>
              <a:t>In September 2011, the FDA recommended  that physicians reassess the indication for continued BP therapy beyond 3 to 5 years.</a:t>
            </a:r>
          </a:p>
          <a:p>
            <a:pPr marL="0" indent="0">
              <a:buNone/>
            </a:pPr>
            <a:endParaRPr lang="en-US" sz="4400" dirty="0"/>
          </a:p>
          <a:p>
            <a:pPr marL="0" indent="0">
              <a:buNone/>
            </a:pPr>
            <a:r>
              <a:rPr lang="en-US" sz="4400" dirty="0" smtClean="0"/>
              <a:t> </a:t>
            </a:r>
          </a:p>
          <a:p>
            <a:endParaRPr lang="en-US" sz="4400" dirty="0"/>
          </a:p>
        </p:txBody>
      </p:sp>
    </p:spTree>
    <p:extLst>
      <p:ext uri="{BB962C8B-B14F-4D97-AF65-F5344CB8AC3E}">
        <p14:creationId xmlns:p14="http://schemas.microsoft.com/office/powerpoint/2010/main" val="805268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91440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661248"/>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957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2656"/>
            <a:ext cx="91440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6" y="6165304"/>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219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3"/>
            <a:ext cx="5256584" cy="550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7824" y="6165304"/>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67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1"/>
            <a:ext cx="705678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6165304"/>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66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2400" dirty="0"/>
          </a:p>
          <a:p>
            <a:r>
              <a:rPr lang="en-US" sz="2400" dirty="0"/>
              <a:t>D</a:t>
            </a:r>
            <a:r>
              <a:rPr lang="en-US" sz="2400" dirty="0" smtClean="0"/>
              <a:t>iagnosis </a:t>
            </a:r>
            <a:r>
              <a:rPr lang="en-US" sz="2400" dirty="0" smtClean="0"/>
              <a:t>of </a:t>
            </a:r>
            <a:r>
              <a:rPr lang="en-US" sz="2400" dirty="0" smtClean="0"/>
              <a:t>AFFs  :  exclude </a:t>
            </a:r>
            <a:r>
              <a:rPr lang="en-US" sz="2400" dirty="0" smtClean="0"/>
              <a:t>fractures</a:t>
            </a:r>
            <a:r>
              <a:rPr lang="en-US" sz="2400" dirty="0"/>
              <a:t> of the femoral neck, intertrochanteric </a:t>
            </a:r>
            <a:r>
              <a:rPr lang="en-US" sz="2400" dirty="0" smtClean="0"/>
              <a:t>fractures, </a:t>
            </a:r>
            <a:r>
              <a:rPr lang="en-US" sz="2400" dirty="0"/>
              <a:t>pathologic fractures associated </a:t>
            </a:r>
            <a:r>
              <a:rPr lang="en-US" sz="2400" dirty="0" smtClean="0"/>
              <a:t>with local </a:t>
            </a:r>
            <a:r>
              <a:rPr lang="en-US" sz="2400" dirty="0"/>
              <a:t>primary or metastatic bone tumors, and </a:t>
            </a:r>
            <a:r>
              <a:rPr lang="en-US" sz="2400" dirty="0" err="1" smtClean="0"/>
              <a:t>periprosthetic</a:t>
            </a:r>
            <a:r>
              <a:rPr lang="en-US" sz="2400" dirty="0"/>
              <a:t> </a:t>
            </a:r>
            <a:r>
              <a:rPr lang="en-US" sz="2400" dirty="0" smtClean="0"/>
              <a:t> fractures</a:t>
            </a:r>
            <a:r>
              <a:rPr lang="en-US" sz="2400"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6165304"/>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897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US" dirty="0"/>
          </a:p>
        </p:txBody>
      </p:sp>
      <p:sp>
        <p:nvSpPr>
          <p:cNvPr id="3" name="Content Placeholder 2"/>
          <p:cNvSpPr>
            <a:spLocks noGrp="1"/>
          </p:cNvSpPr>
          <p:nvPr>
            <p:ph idx="1"/>
          </p:nvPr>
        </p:nvSpPr>
        <p:spPr>
          <a:xfrm>
            <a:off x="457200" y="692696"/>
            <a:ext cx="8229600" cy="5433467"/>
          </a:xfrm>
        </p:spPr>
        <p:txBody>
          <a:bodyPr>
            <a:normAutofit/>
          </a:bodyPr>
          <a:lstStyle/>
          <a:p>
            <a:r>
              <a:rPr lang="en-US" sz="2400" dirty="0"/>
              <a:t>The radiologic presentation of </a:t>
            </a:r>
            <a:r>
              <a:rPr lang="en-US" sz="2400" dirty="0" smtClean="0"/>
              <a:t>AFF </a:t>
            </a:r>
            <a:r>
              <a:rPr lang="en-US" sz="2400" dirty="0" smtClean="0"/>
              <a:t>: bears </a:t>
            </a:r>
            <a:r>
              <a:rPr lang="en-US" sz="2400" dirty="0" err="1" smtClean="0"/>
              <a:t>strikin</a:t>
            </a:r>
            <a:r>
              <a:rPr lang="en-US" sz="2400" dirty="0" smtClean="0"/>
              <a:t>(similarities </a:t>
            </a:r>
            <a:r>
              <a:rPr lang="en-US" sz="2400" dirty="0"/>
              <a:t>to that of stress </a:t>
            </a:r>
            <a:r>
              <a:rPr lang="en-US" sz="2400" dirty="0" smtClean="0"/>
              <a:t>fractures and </a:t>
            </a:r>
            <a:r>
              <a:rPr lang="en-US" sz="2400" dirty="0" smtClean="0"/>
              <a:t>may </a:t>
            </a:r>
            <a:r>
              <a:rPr lang="en-US" sz="2400" dirty="0" smtClean="0"/>
              <a:t>resemble </a:t>
            </a:r>
            <a:r>
              <a:rPr lang="en-US" sz="2400" dirty="0"/>
              <a:t>that </a:t>
            </a:r>
            <a:r>
              <a:rPr lang="en-US" sz="2400" dirty="0" smtClean="0"/>
              <a:t>of </a:t>
            </a:r>
            <a:r>
              <a:rPr lang="en-US" sz="2400" dirty="0" err="1" smtClean="0"/>
              <a:t>pseudofractures</a:t>
            </a:r>
            <a:r>
              <a:rPr lang="en-US" sz="2400" dirty="0" smtClean="0"/>
              <a:t>). </a:t>
            </a:r>
            <a:endParaRPr lang="en-US" sz="2400" dirty="0" smtClean="0"/>
          </a:p>
          <a:p>
            <a:pPr marL="0" indent="0">
              <a:buNone/>
            </a:pPr>
            <a:endParaRPr lang="en-US" sz="2400" dirty="0" smtClean="0"/>
          </a:p>
          <a:p>
            <a:r>
              <a:rPr lang="en-US" sz="2400" dirty="0" smtClean="0"/>
              <a:t>About </a:t>
            </a:r>
            <a:r>
              <a:rPr lang="en-US" sz="2400" dirty="0"/>
              <a:t>70% of patients with </a:t>
            </a:r>
            <a:r>
              <a:rPr lang="en-US" sz="2400" dirty="0" smtClean="0"/>
              <a:t>a confirmed </a:t>
            </a:r>
            <a:r>
              <a:rPr lang="en-US" sz="2400" dirty="0"/>
              <a:t>stress fracture of the femur report prodromal pain </a:t>
            </a:r>
            <a:r>
              <a:rPr lang="en-US" sz="2400" dirty="0" smtClean="0"/>
              <a:t>for a </a:t>
            </a:r>
            <a:r>
              <a:rPr lang="en-US" sz="2400" dirty="0"/>
              <a:t>period of weeks before the diagnosis. </a:t>
            </a:r>
            <a:endParaRPr lang="en-US" sz="2400" dirty="0" smtClean="0"/>
          </a:p>
          <a:p>
            <a:pPr marL="0" indent="0">
              <a:buNone/>
            </a:pPr>
            <a:endParaRPr lang="en-US" sz="2400" dirty="0" smtClean="0"/>
          </a:p>
          <a:p>
            <a:r>
              <a:rPr lang="en-US" sz="2400" dirty="0" smtClean="0"/>
              <a:t>Radiographic </a:t>
            </a:r>
            <a:r>
              <a:rPr lang="en-US" sz="2400" dirty="0"/>
              <a:t>features </a:t>
            </a:r>
            <a:r>
              <a:rPr lang="en-US" sz="2400" dirty="0" smtClean="0"/>
              <a:t>of stress </a:t>
            </a:r>
            <a:r>
              <a:rPr lang="en-US" sz="2400" dirty="0"/>
              <a:t>fractures typically include a periosteal callus that </a:t>
            </a:r>
            <a:r>
              <a:rPr lang="en-US" sz="2400" dirty="0" smtClean="0"/>
              <a:t>appears hazy </a:t>
            </a:r>
            <a:r>
              <a:rPr lang="en-US" sz="2400" dirty="0"/>
              <a:t>and indistinct initially and later solidifies. The </a:t>
            </a:r>
            <a:r>
              <a:rPr lang="en-US" sz="2400" dirty="0" smtClean="0"/>
              <a:t>periosteal callus </a:t>
            </a:r>
            <a:r>
              <a:rPr lang="en-US" sz="2400" dirty="0"/>
              <a:t>is clear evidence of an attempt at repair prior to </a:t>
            </a:r>
            <a:r>
              <a:rPr lang="en-US" sz="2400" dirty="0" smtClean="0"/>
              <a:t>overt fracture </a:t>
            </a:r>
            <a:r>
              <a:rPr lang="en-US" sz="2400" dirty="0"/>
              <a:t>and also occurs in </a:t>
            </a:r>
            <a:r>
              <a:rPr lang="en-US" sz="2400" dirty="0" smtClean="0"/>
              <a:t>AFFs adjacent to the </a:t>
            </a:r>
            <a:r>
              <a:rPr lang="en-US" sz="2400" dirty="0"/>
              <a:t>evolving fracture on the lateral cortex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165304"/>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270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US" dirty="0"/>
          </a:p>
        </p:txBody>
      </p:sp>
      <p:sp>
        <p:nvSpPr>
          <p:cNvPr id="3" name="Content Placeholder 2"/>
          <p:cNvSpPr>
            <a:spLocks noGrp="1"/>
          </p:cNvSpPr>
          <p:nvPr>
            <p:ph idx="1"/>
          </p:nvPr>
        </p:nvSpPr>
        <p:spPr>
          <a:xfrm>
            <a:off x="457200" y="764704"/>
            <a:ext cx="8229600" cy="5361459"/>
          </a:xfrm>
        </p:spPr>
        <p:txBody>
          <a:bodyPr>
            <a:normAutofit/>
          </a:bodyPr>
          <a:lstStyle/>
          <a:p>
            <a:r>
              <a:rPr lang="en-US" sz="2400" dirty="0" smtClean="0"/>
              <a:t>AFF in </a:t>
            </a:r>
            <a:r>
              <a:rPr lang="en-US" sz="2400" dirty="0"/>
              <a:t>patients on BPs have occurred </a:t>
            </a:r>
            <a:r>
              <a:rPr lang="en-US" sz="2400" dirty="0" smtClean="0"/>
              <a:t>in </a:t>
            </a:r>
            <a:r>
              <a:rPr lang="en-US" sz="2400" b="1" dirty="0" smtClean="0"/>
              <a:t>the </a:t>
            </a:r>
            <a:r>
              <a:rPr lang="en-US" sz="2400" b="1" dirty="0"/>
              <a:t>setting of comorbid conditions </a:t>
            </a:r>
            <a:r>
              <a:rPr lang="en-US" sz="2400" dirty="0"/>
              <a:t>with known adverse </a:t>
            </a:r>
            <a:r>
              <a:rPr lang="en-US" sz="2400" dirty="0" smtClean="0"/>
              <a:t>effects on </a:t>
            </a:r>
            <a:r>
              <a:rPr lang="en-US" sz="2400" dirty="0"/>
              <a:t>bone quality (</a:t>
            </a:r>
            <a:r>
              <a:rPr lang="en-US" sz="2400" dirty="0" err="1"/>
              <a:t>eg</a:t>
            </a:r>
            <a:r>
              <a:rPr lang="en-US" sz="2400" dirty="0"/>
              <a:t>, DM</a:t>
            </a:r>
            <a:r>
              <a:rPr lang="en-US" sz="2400" dirty="0" smtClean="0"/>
              <a:t>).</a:t>
            </a:r>
          </a:p>
          <a:p>
            <a:r>
              <a:rPr lang="en-US" sz="2400" dirty="0" smtClean="0"/>
              <a:t>In </a:t>
            </a:r>
            <a:r>
              <a:rPr lang="en-US" sz="2400" dirty="0"/>
              <a:t>DM</a:t>
            </a:r>
            <a:r>
              <a:rPr lang="en-US" sz="2400" dirty="0" smtClean="0"/>
              <a:t>,  high </a:t>
            </a:r>
            <a:r>
              <a:rPr lang="en-US" sz="2400" dirty="0"/>
              <a:t>glucose levels cause the accumulation of advanced </a:t>
            </a:r>
            <a:r>
              <a:rPr lang="en-US" sz="2400" dirty="0" smtClean="0"/>
              <a:t> </a:t>
            </a:r>
            <a:r>
              <a:rPr lang="en-US" sz="2400" dirty="0" err="1" smtClean="0"/>
              <a:t>glycation</a:t>
            </a:r>
            <a:r>
              <a:rPr lang="en-US" sz="2400" dirty="0" smtClean="0"/>
              <a:t> </a:t>
            </a:r>
            <a:r>
              <a:rPr lang="en-US" sz="2400" dirty="0" smtClean="0"/>
              <a:t>end </a:t>
            </a:r>
            <a:r>
              <a:rPr lang="en-US" sz="2400" dirty="0"/>
              <a:t>products (AGEs) that have been associated with an </a:t>
            </a:r>
            <a:r>
              <a:rPr lang="en-US" sz="2400" dirty="0" smtClean="0"/>
              <a:t>increased risk </a:t>
            </a:r>
            <a:r>
              <a:rPr lang="en-US" sz="2400" dirty="0"/>
              <a:t>of fracture</a:t>
            </a:r>
            <a:r>
              <a:rPr lang="en-US" sz="2400" dirty="0" smtClean="0"/>
              <a:t>. </a:t>
            </a:r>
            <a:r>
              <a:rPr lang="en-US" sz="2400" dirty="0"/>
              <a:t>In </a:t>
            </a:r>
            <a:r>
              <a:rPr lang="en-US" sz="2400" dirty="0" smtClean="0"/>
              <a:t>vitro  </a:t>
            </a:r>
            <a:r>
              <a:rPr lang="en-US" sz="2400" dirty="0"/>
              <a:t>and in vivo </a:t>
            </a:r>
            <a:r>
              <a:rPr lang="en-US" sz="2400" dirty="0" smtClean="0"/>
              <a:t>studies demonstrate</a:t>
            </a:r>
            <a:r>
              <a:rPr lang="en-US" sz="2400" dirty="0"/>
              <a:t> </a:t>
            </a:r>
            <a:r>
              <a:rPr lang="en-US" sz="2400" dirty="0" smtClean="0"/>
              <a:t>that </a:t>
            </a:r>
            <a:r>
              <a:rPr lang="en-US" sz="2400" dirty="0"/>
              <a:t>AGE accumulation increases the brittleness of bone</a:t>
            </a:r>
            <a:r>
              <a:rPr lang="en-US" sz="2400" dirty="0" smtClean="0"/>
              <a:t>.</a:t>
            </a:r>
          </a:p>
          <a:p>
            <a:r>
              <a:rPr lang="en-US" sz="2400" dirty="0"/>
              <a:t>A large proportion of patients also has taken GCs in addition to BPs. GCs reduce osteoblast activity, increase osteoblast apoptosis, and are also associated with osteonecrosis of the femoral head.</a:t>
            </a:r>
          </a:p>
          <a:p>
            <a:pPr marL="0" indent="0">
              <a:buNone/>
            </a:pP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165304"/>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489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64705"/>
            <a:ext cx="6716750" cy="509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31840" y="6165304"/>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228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38" y="371475"/>
            <a:ext cx="7403686" cy="593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6362700"/>
            <a:ext cx="5524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2329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044"/>
            <a:ext cx="8229600" cy="693692"/>
          </a:xfrm>
        </p:spPr>
        <p:txBody>
          <a:bodyPr>
            <a:normAutofit/>
          </a:bodyPr>
          <a:lstStyle/>
          <a:p>
            <a:r>
              <a:rPr lang="en-US" sz="3600" dirty="0">
                <a:solidFill>
                  <a:srgbClr val="585858"/>
                </a:solidFill>
              </a:rPr>
              <a:t>Case Presentation</a:t>
            </a:r>
            <a:endParaRPr lang="en-US" sz="3600" dirty="0"/>
          </a:p>
        </p:txBody>
      </p:sp>
      <p:sp>
        <p:nvSpPr>
          <p:cNvPr id="3" name="Content Placeholder 2"/>
          <p:cNvSpPr>
            <a:spLocks noGrp="1"/>
          </p:cNvSpPr>
          <p:nvPr>
            <p:ph idx="1"/>
          </p:nvPr>
        </p:nvSpPr>
        <p:spPr>
          <a:xfrm>
            <a:off x="457200" y="1196752"/>
            <a:ext cx="8229600" cy="4929411"/>
          </a:xfrm>
        </p:spPr>
        <p:txBody>
          <a:bodyPr>
            <a:normAutofit/>
          </a:bodyPr>
          <a:lstStyle/>
          <a:p>
            <a:r>
              <a:rPr lang="en-US" sz="2400" dirty="0" smtClean="0"/>
              <a:t>A 58 </a:t>
            </a:r>
            <a:r>
              <a:rPr lang="en-US" sz="2400" dirty="0"/>
              <a:t>year old female with a history of </a:t>
            </a:r>
            <a:r>
              <a:rPr lang="en-US" sz="2400" dirty="0" smtClean="0"/>
              <a:t>osteopenia  </a:t>
            </a:r>
            <a:r>
              <a:rPr lang="en-US" sz="2400" dirty="0"/>
              <a:t>found after ankle fracture </a:t>
            </a:r>
            <a:r>
              <a:rPr lang="en-US" sz="2400" dirty="0">
                <a:solidFill>
                  <a:srgbClr val="FF0000"/>
                </a:solidFill>
              </a:rPr>
              <a:t>10 years ago</a:t>
            </a:r>
            <a:r>
              <a:rPr lang="en-US" sz="2400" dirty="0"/>
              <a:t>. She was placed on </a:t>
            </a:r>
            <a:r>
              <a:rPr lang="en-US" sz="2400" dirty="0">
                <a:solidFill>
                  <a:srgbClr val="FF0000"/>
                </a:solidFill>
              </a:rPr>
              <a:t>alendronate</a:t>
            </a:r>
            <a:r>
              <a:rPr lang="en-US" sz="2400" dirty="0"/>
              <a:t> at that time. </a:t>
            </a:r>
          </a:p>
          <a:p>
            <a:r>
              <a:rPr lang="en-US" sz="2400" dirty="0"/>
              <a:t>She presents with complaints of </a:t>
            </a:r>
            <a:r>
              <a:rPr lang="en-US" sz="2400" u="sng" dirty="0">
                <a:solidFill>
                  <a:srgbClr val="FF0000"/>
                </a:solidFill>
              </a:rPr>
              <a:t>left thigh pain </a:t>
            </a:r>
            <a:r>
              <a:rPr lang="en-US" sz="2400" dirty="0"/>
              <a:t>and no recent trauma. </a:t>
            </a:r>
          </a:p>
          <a:p>
            <a:r>
              <a:rPr lang="en-US" sz="2400" dirty="0"/>
              <a:t>Imaging shows no abnormalities and she </a:t>
            </a:r>
            <a:r>
              <a:rPr lang="en-US" sz="2400" dirty="0" smtClean="0"/>
              <a:t>is treated </a:t>
            </a:r>
            <a:r>
              <a:rPr lang="en-US" sz="2400" dirty="0"/>
              <a:t>conservatively</a:t>
            </a:r>
            <a:r>
              <a:rPr lang="en-US" sz="2400" dirty="0" smtClean="0"/>
              <a:t>.</a:t>
            </a:r>
          </a:p>
          <a:p>
            <a:pPr marL="0" indent="0">
              <a:buNone/>
            </a:pPr>
            <a:endParaRPr lang="en-US" sz="2400" dirty="0"/>
          </a:p>
          <a:p>
            <a:r>
              <a:rPr lang="en-US" sz="2400" dirty="0"/>
              <a:t>One month later while walking down stairs, she feels a crack in her thigh and is unable to bear weight without severe pain.</a:t>
            </a:r>
          </a:p>
          <a:p>
            <a:endParaRPr lang="en-US" sz="2400" dirty="0"/>
          </a:p>
        </p:txBody>
      </p:sp>
    </p:spTree>
    <p:extLst>
      <p:ext uri="{BB962C8B-B14F-4D97-AF65-F5344CB8AC3E}">
        <p14:creationId xmlns:p14="http://schemas.microsoft.com/office/powerpoint/2010/main" val="1508784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endParaRPr lang="en-US" sz="2400" dirty="0" smtClean="0"/>
          </a:p>
          <a:p>
            <a:r>
              <a:rPr lang="en-US" sz="2400" dirty="0" smtClean="0"/>
              <a:t>Introduction</a:t>
            </a:r>
          </a:p>
          <a:p>
            <a:r>
              <a:rPr lang="en-US" sz="2400" dirty="0" smtClean="0">
                <a:solidFill>
                  <a:srgbClr val="FF0000"/>
                </a:solidFill>
              </a:rPr>
              <a:t>FLEX Trial</a:t>
            </a:r>
          </a:p>
          <a:p>
            <a:r>
              <a:rPr lang="en-US" sz="2400" dirty="0" smtClean="0"/>
              <a:t>HORIZON </a:t>
            </a:r>
            <a:r>
              <a:rPr lang="en-US" sz="2400" dirty="0"/>
              <a:t>Trial</a:t>
            </a:r>
            <a:endParaRPr lang="en-US" sz="2400" dirty="0" smtClean="0"/>
          </a:p>
          <a:p>
            <a:r>
              <a:rPr lang="en-US" sz="2400" dirty="0" smtClean="0"/>
              <a:t>Osteonecrosis </a:t>
            </a:r>
            <a:r>
              <a:rPr lang="en-US" sz="2400" dirty="0"/>
              <a:t>of the jaw (ONJ)</a:t>
            </a:r>
            <a:endParaRPr lang="en-US" sz="2400" dirty="0" smtClean="0"/>
          </a:p>
          <a:p>
            <a:r>
              <a:rPr lang="en-US" sz="2400" dirty="0"/>
              <a:t>Atypical femur fractures (AFFs</a:t>
            </a:r>
            <a:r>
              <a:rPr lang="en-US" sz="2400" dirty="0" smtClean="0"/>
              <a:t>)</a:t>
            </a:r>
          </a:p>
          <a:p>
            <a:r>
              <a:rPr lang="en-US" sz="2400" dirty="0"/>
              <a:t>Long-Term Osteoporosis Management With </a:t>
            </a:r>
            <a:r>
              <a:rPr lang="en-US" sz="2400" dirty="0" smtClean="0"/>
              <a:t>BPs</a:t>
            </a:r>
            <a:endParaRPr lang="en-US" sz="2400" dirty="0"/>
          </a:p>
          <a:p>
            <a:r>
              <a:rPr lang="en-US" sz="2400" dirty="0" smtClean="0"/>
              <a:t>Conclusion </a:t>
            </a:r>
          </a:p>
          <a:p>
            <a:endParaRPr lang="en-US" sz="2400" dirty="0"/>
          </a:p>
        </p:txBody>
      </p:sp>
    </p:spTree>
    <p:extLst>
      <p:ext uri="{BB962C8B-B14F-4D97-AF65-F5344CB8AC3E}">
        <p14:creationId xmlns:p14="http://schemas.microsoft.com/office/powerpoint/2010/main" val="4181512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endParaRPr lang="en-US" sz="2400" dirty="0" smtClean="0"/>
          </a:p>
          <a:p>
            <a:r>
              <a:rPr lang="en-US" sz="2400" dirty="0" smtClean="0"/>
              <a:t>Introduction</a:t>
            </a:r>
          </a:p>
          <a:p>
            <a:r>
              <a:rPr lang="en-US" sz="2400" dirty="0" smtClean="0"/>
              <a:t>FLEX Trial</a:t>
            </a:r>
          </a:p>
          <a:p>
            <a:r>
              <a:rPr lang="en-US" sz="2400" dirty="0" smtClean="0"/>
              <a:t>HORIZON </a:t>
            </a:r>
            <a:r>
              <a:rPr lang="en-US" sz="2400" dirty="0"/>
              <a:t>Trial</a:t>
            </a:r>
            <a:endParaRPr lang="en-US" sz="2400" dirty="0" smtClean="0"/>
          </a:p>
          <a:p>
            <a:r>
              <a:rPr lang="en-US" sz="2400" dirty="0" smtClean="0"/>
              <a:t>Osteonecrosis </a:t>
            </a:r>
            <a:r>
              <a:rPr lang="en-US" sz="2400" dirty="0"/>
              <a:t>of the jaw (ONJ)</a:t>
            </a:r>
            <a:endParaRPr lang="en-US" sz="2400" dirty="0" smtClean="0"/>
          </a:p>
          <a:p>
            <a:r>
              <a:rPr lang="en-US" sz="2400" dirty="0"/>
              <a:t>Atypical femur fractures (AFFs</a:t>
            </a:r>
            <a:r>
              <a:rPr lang="en-US" sz="2400" dirty="0" smtClean="0"/>
              <a:t>)</a:t>
            </a:r>
          </a:p>
          <a:p>
            <a:r>
              <a:rPr lang="en-US" sz="2400" dirty="0">
                <a:solidFill>
                  <a:srgbClr val="FF0000"/>
                </a:solidFill>
              </a:rPr>
              <a:t>Long-Term Osteoporosis Management With </a:t>
            </a:r>
            <a:r>
              <a:rPr lang="en-US" sz="2400" dirty="0" smtClean="0">
                <a:solidFill>
                  <a:srgbClr val="FF0000"/>
                </a:solidFill>
              </a:rPr>
              <a:t>BPs</a:t>
            </a:r>
            <a:endParaRPr lang="en-US" sz="2400" dirty="0">
              <a:solidFill>
                <a:srgbClr val="FF0000"/>
              </a:solidFill>
            </a:endParaRPr>
          </a:p>
          <a:p>
            <a:r>
              <a:rPr lang="en-US" sz="2400" dirty="0" smtClean="0"/>
              <a:t>Conclusion </a:t>
            </a:r>
          </a:p>
          <a:p>
            <a:endParaRPr lang="en-US" sz="2400" dirty="0"/>
          </a:p>
        </p:txBody>
      </p:sp>
    </p:spTree>
    <p:extLst>
      <p:ext uri="{BB962C8B-B14F-4D97-AF65-F5344CB8AC3E}">
        <p14:creationId xmlns:p14="http://schemas.microsoft.com/office/powerpoint/2010/main" val="2963914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9217024"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661248"/>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679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41" y="116632"/>
            <a:ext cx="8229600" cy="778098"/>
          </a:xfrm>
        </p:spPr>
        <p:txBody>
          <a:bodyPr>
            <a:normAutofit fontScale="90000"/>
          </a:bodyPr>
          <a:lstStyle/>
          <a:p>
            <a:r>
              <a:rPr lang="en-US" dirty="0" smtClean="0"/>
              <a:t/>
            </a:r>
            <a:br>
              <a:rPr lang="en-US" dirty="0" smtClean="0"/>
            </a:br>
            <a:r>
              <a:rPr lang="en-US" sz="3100" b="1" dirty="0"/>
              <a:t>Risk Stratification From the Alendronate and</a:t>
            </a:r>
            <a:br>
              <a:rPr lang="en-US" sz="3100" b="1" dirty="0"/>
            </a:br>
            <a:r>
              <a:rPr lang="en-US" sz="3100" b="1" dirty="0" err="1"/>
              <a:t>Zoledronic</a:t>
            </a:r>
            <a:r>
              <a:rPr lang="en-US" sz="3100" b="1" dirty="0"/>
              <a:t> Acid Extension Studies</a:t>
            </a:r>
            <a:endParaRPr lang="en-US" sz="3100" b="1" dirty="0"/>
          </a:p>
        </p:txBody>
      </p:sp>
      <p:sp>
        <p:nvSpPr>
          <p:cNvPr id="3" name="Content Placeholder 2"/>
          <p:cNvSpPr>
            <a:spLocks noGrp="1"/>
          </p:cNvSpPr>
          <p:nvPr>
            <p:ph idx="1"/>
          </p:nvPr>
        </p:nvSpPr>
        <p:spPr>
          <a:xfrm>
            <a:off x="373013" y="1066547"/>
            <a:ext cx="8229600" cy="5760640"/>
          </a:xfrm>
        </p:spPr>
        <p:txBody>
          <a:bodyPr>
            <a:normAutofit/>
          </a:bodyPr>
          <a:lstStyle/>
          <a:p>
            <a:pPr marL="0" indent="0">
              <a:buNone/>
            </a:pPr>
            <a:endParaRPr lang="en-US" sz="2400" dirty="0" smtClean="0"/>
          </a:p>
          <a:p>
            <a:r>
              <a:rPr lang="en-US" sz="2400" dirty="0" smtClean="0"/>
              <a:t>In </a:t>
            </a:r>
            <a:r>
              <a:rPr lang="en-US" sz="2400" dirty="0"/>
              <a:t>summary, the </a:t>
            </a:r>
            <a:r>
              <a:rPr lang="en-US" sz="2400" b="1" dirty="0"/>
              <a:t>extension studies </a:t>
            </a:r>
            <a:r>
              <a:rPr lang="en-US" sz="2400" dirty="0"/>
              <a:t>reveal that 10 years </a:t>
            </a:r>
            <a:r>
              <a:rPr lang="en-US" sz="2400" dirty="0" smtClean="0"/>
              <a:t>of therapy </a:t>
            </a:r>
            <a:r>
              <a:rPr lang="en-US" sz="2400" dirty="0"/>
              <a:t>with ALN and 6 years with ZOL </a:t>
            </a:r>
            <a:r>
              <a:rPr lang="en-US" sz="2400" b="1" dirty="0"/>
              <a:t>prevented bone loss </a:t>
            </a:r>
            <a:r>
              <a:rPr lang="en-US" sz="2400" b="1" dirty="0" smtClean="0"/>
              <a:t>at multiple </a:t>
            </a:r>
            <a:r>
              <a:rPr lang="en-US" sz="2400" b="1" dirty="0"/>
              <a:t>skeletal sites and a reduction </a:t>
            </a:r>
            <a:r>
              <a:rPr lang="en-US" sz="2400" b="1" dirty="0" smtClean="0"/>
              <a:t>in VF</a:t>
            </a:r>
            <a:r>
              <a:rPr lang="en-US" sz="2400" b="1" dirty="0"/>
              <a:t> </a:t>
            </a:r>
            <a:r>
              <a:rPr lang="en-US" sz="2400" dirty="0" smtClean="0"/>
              <a:t>compared </a:t>
            </a:r>
            <a:r>
              <a:rPr lang="en-US" sz="2400" dirty="0"/>
              <a:t>with stopping ALN after 5 years or ZOL after 3 years</a:t>
            </a:r>
            <a:r>
              <a:rPr lang="en-US" sz="2400" dirty="0" smtClean="0"/>
              <a:t>.</a:t>
            </a:r>
          </a:p>
          <a:p>
            <a:pPr marL="0" indent="0">
              <a:buNone/>
            </a:pPr>
            <a:endParaRPr lang="en-US" sz="2400" dirty="0" smtClean="0"/>
          </a:p>
          <a:p>
            <a:r>
              <a:rPr lang="en-US" sz="2400" dirty="0"/>
              <a:t>Subjects who seemed to </a:t>
            </a:r>
            <a:r>
              <a:rPr lang="en-US" sz="2400" b="1" dirty="0"/>
              <a:t>benefit</a:t>
            </a:r>
            <a:r>
              <a:rPr lang="en-US" sz="2400" dirty="0"/>
              <a:t> most from long-term ALN </a:t>
            </a:r>
            <a:r>
              <a:rPr lang="en-US" sz="2400" dirty="0" smtClean="0"/>
              <a:t>or ZOL </a:t>
            </a:r>
            <a:r>
              <a:rPr lang="en-US" sz="2400" dirty="0"/>
              <a:t>therapy are those categorized as high risk, best captured </a:t>
            </a:r>
            <a:r>
              <a:rPr lang="en-US" sz="2400" dirty="0" smtClean="0"/>
              <a:t>by a </a:t>
            </a:r>
            <a:r>
              <a:rPr lang="en-US" sz="2400" dirty="0"/>
              <a:t>persistent low T-score at hip (–2.5 in HORIZON for total hip </a:t>
            </a:r>
            <a:r>
              <a:rPr lang="en-US" sz="2400" dirty="0" smtClean="0"/>
              <a:t>or femoral </a:t>
            </a:r>
            <a:r>
              <a:rPr lang="en-US" sz="2400" dirty="0"/>
              <a:t>neck T-score and above –2.5 but–2 for femoral neck </a:t>
            </a:r>
            <a:r>
              <a:rPr lang="en-US" sz="2400" dirty="0" smtClean="0"/>
              <a:t>in FLEX</a:t>
            </a:r>
            <a:r>
              <a:rPr lang="en-US" sz="2400" dirty="0"/>
              <a:t>), or incident fracture during the core study in HORIZON</a:t>
            </a:r>
            <a:r>
              <a:rPr lang="en-US" sz="2400" dirty="0" smtClean="0"/>
              <a:t>.</a:t>
            </a: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6610643"/>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1230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2400" dirty="0" smtClean="0"/>
          </a:p>
          <a:p>
            <a:r>
              <a:rPr lang="en-US" sz="2400" dirty="0" smtClean="0"/>
              <a:t>Continued </a:t>
            </a:r>
            <a:r>
              <a:rPr lang="en-US" sz="2400" b="1" dirty="0"/>
              <a:t>ALN</a:t>
            </a:r>
            <a:r>
              <a:rPr lang="en-US" sz="2400" dirty="0"/>
              <a:t> resulted in a </a:t>
            </a:r>
            <a:r>
              <a:rPr lang="en-US" sz="2400" b="1" dirty="0"/>
              <a:t>lower risk of clinical vertebral fractures</a:t>
            </a:r>
            <a:r>
              <a:rPr lang="en-US" sz="2400" dirty="0"/>
              <a:t>, whereas </a:t>
            </a:r>
            <a:r>
              <a:rPr lang="en-US" sz="2400" b="1" dirty="0"/>
              <a:t>ZOL</a:t>
            </a:r>
            <a:r>
              <a:rPr lang="en-US" sz="2400" dirty="0"/>
              <a:t> resulted in a </a:t>
            </a:r>
            <a:r>
              <a:rPr lang="en-US" sz="2400" b="1" dirty="0"/>
              <a:t>lower risk of morphometric vertebral fractures.</a:t>
            </a:r>
          </a:p>
          <a:p>
            <a:pPr marL="0" indent="0">
              <a:buNone/>
            </a:pP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6610643"/>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604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2800" b="1" dirty="0"/>
              <a:t>Potential risk stratification by bone turnover markers</a:t>
            </a:r>
          </a:p>
        </p:txBody>
      </p:sp>
      <p:sp>
        <p:nvSpPr>
          <p:cNvPr id="3" name="Content Placeholder 2"/>
          <p:cNvSpPr>
            <a:spLocks noGrp="1"/>
          </p:cNvSpPr>
          <p:nvPr>
            <p:ph idx="1"/>
          </p:nvPr>
        </p:nvSpPr>
        <p:spPr>
          <a:xfrm>
            <a:off x="373013" y="1772816"/>
            <a:ext cx="8229600" cy="5637410"/>
          </a:xfrm>
        </p:spPr>
        <p:txBody>
          <a:bodyPr>
            <a:normAutofit/>
          </a:bodyPr>
          <a:lstStyle/>
          <a:p>
            <a:r>
              <a:rPr lang="en-US" sz="2400" dirty="0"/>
              <a:t>At this time, based on the limited evidence from FLEX and HORIZON extension </a:t>
            </a:r>
            <a:r>
              <a:rPr lang="en-US" sz="2400" dirty="0" err="1"/>
              <a:t>studies,there</a:t>
            </a:r>
            <a:r>
              <a:rPr lang="en-US" sz="2400" dirty="0"/>
              <a:t> is no evidence to support the measurement of BTMs to assess fracture risk after long-term BP use or in offset periods.</a:t>
            </a:r>
          </a:p>
          <a:p>
            <a:endParaRPr lang="en-US"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84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normAutofit/>
          </a:bodyPr>
          <a:lstStyle/>
          <a:p>
            <a:r>
              <a:rPr lang="en-US" sz="2400" b="1" dirty="0"/>
              <a:t>Potential risk stratification by fracture risk calculators,</a:t>
            </a:r>
            <a:br>
              <a:rPr lang="en-US" sz="2400" b="1" dirty="0"/>
            </a:br>
            <a:r>
              <a:rPr lang="en-US" sz="2400" b="1" dirty="0"/>
              <a:t>age, and </a:t>
            </a:r>
            <a:r>
              <a:rPr lang="en-US" sz="2400" b="1" dirty="0" smtClean="0"/>
              <a:t>weight</a:t>
            </a:r>
            <a:r>
              <a:rPr lang="en-US" sz="2400" dirty="0"/>
              <a:t> </a:t>
            </a:r>
            <a:r>
              <a:rPr lang="en-US" sz="2400" dirty="0" smtClean="0"/>
              <a:t>(</a:t>
            </a:r>
            <a:r>
              <a:rPr lang="en-US" sz="2400" b="1" dirty="0" smtClean="0"/>
              <a:t>FRAX scores)</a:t>
            </a:r>
            <a:endParaRPr lang="en-US" sz="2400" b="1" dirty="0"/>
          </a:p>
        </p:txBody>
      </p:sp>
      <p:sp>
        <p:nvSpPr>
          <p:cNvPr id="3" name="Content Placeholder 2"/>
          <p:cNvSpPr>
            <a:spLocks noGrp="1"/>
          </p:cNvSpPr>
          <p:nvPr>
            <p:ph idx="1"/>
          </p:nvPr>
        </p:nvSpPr>
        <p:spPr>
          <a:xfrm>
            <a:off x="457200" y="1124744"/>
            <a:ext cx="8229600" cy="5360462"/>
          </a:xfrm>
        </p:spPr>
        <p:txBody>
          <a:bodyPr>
            <a:normAutofit/>
          </a:bodyPr>
          <a:lstStyle/>
          <a:p>
            <a:endParaRPr lang="en-US" sz="2400" dirty="0" smtClean="0"/>
          </a:p>
          <a:p>
            <a:r>
              <a:rPr lang="en-US" sz="2400" dirty="0" smtClean="0"/>
              <a:t>For </a:t>
            </a:r>
            <a:r>
              <a:rPr lang="en-US" sz="2400" dirty="0"/>
              <a:t>untreated patients, fracture risk calculators have </a:t>
            </a:r>
            <a:r>
              <a:rPr lang="en-US" sz="2400" dirty="0" smtClean="0"/>
              <a:t>been developed </a:t>
            </a:r>
            <a:r>
              <a:rPr lang="en-US" sz="2400" dirty="0"/>
              <a:t>to identify individuals who may not have </a:t>
            </a:r>
            <a:r>
              <a:rPr lang="en-US" sz="2400" dirty="0" smtClean="0"/>
              <a:t>osteoporosis </a:t>
            </a:r>
            <a:r>
              <a:rPr lang="en-US" sz="2400" dirty="0" smtClean="0"/>
              <a:t> by </a:t>
            </a:r>
            <a:r>
              <a:rPr lang="en-US" sz="2400" dirty="0"/>
              <a:t>DXA but are at high fracture risk nonetheless</a:t>
            </a:r>
            <a:r>
              <a:rPr lang="en-US" sz="2400" dirty="0" smtClean="0"/>
              <a:t>.</a:t>
            </a:r>
          </a:p>
          <a:p>
            <a:pPr marL="0" indent="0">
              <a:buNone/>
            </a:pPr>
            <a:endParaRPr lang="en-US" sz="2400" dirty="0" smtClean="0"/>
          </a:p>
          <a:p>
            <a:pPr marL="0" indent="0">
              <a:buNone/>
            </a:pPr>
            <a:endParaRPr lang="en-US" sz="2400" dirty="0" smtClean="0"/>
          </a:p>
          <a:p>
            <a:r>
              <a:rPr lang="en-US" sz="2400" dirty="0"/>
              <a:t>In one study using the Manitoba </a:t>
            </a:r>
            <a:r>
              <a:rPr lang="en-US" sz="2400" dirty="0" err="1"/>
              <a:t>database,Leslie</a:t>
            </a:r>
            <a:r>
              <a:rPr lang="en-US" sz="2400" dirty="0"/>
              <a:t> and colleagues demonstrated </a:t>
            </a:r>
            <a:r>
              <a:rPr lang="en-US" sz="2400" dirty="0" smtClean="0"/>
              <a:t>FRAX </a:t>
            </a:r>
            <a:r>
              <a:rPr lang="en-US" sz="2400" dirty="0"/>
              <a:t>scores slowly increased over time. This increase </a:t>
            </a:r>
            <a:r>
              <a:rPr lang="en-US" sz="2400" dirty="0" smtClean="0"/>
              <a:t>was attenuated </a:t>
            </a:r>
            <a:r>
              <a:rPr lang="en-US" sz="2400" dirty="0"/>
              <a:t>but not prevented by treatment, and a change </a:t>
            </a:r>
            <a:r>
              <a:rPr lang="en-US" sz="2400" dirty="0" smtClean="0"/>
              <a:t>in FRAX </a:t>
            </a:r>
            <a:r>
              <a:rPr lang="en-US" sz="2400" dirty="0"/>
              <a:t>score on therapy did not independently predict </a:t>
            </a:r>
            <a:r>
              <a:rPr lang="en-US" sz="2400" dirty="0" smtClean="0"/>
              <a:t>incident fracture.</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872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1454"/>
          </a:xfrm>
        </p:spPr>
        <p:txBody>
          <a:bodyPr>
            <a:normAutofit fontScale="90000"/>
          </a:bodyPr>
          <a:lstStyle/>
          <a:p>
            <a:r>
              <a:rPr lang="en-US" sz="3600" b="1" dirty="0"/>
              <a:t>Stopping </a:t>
            </a:r>
            <a:r>
              <a:rPr lang="en-US" sz="3600" b="1" dirty="0" err="1"/>
              <a:t>Bisphoshonates</a:t>
            </a:r>
            <a:r>
              <a:rPr lang="en-US" sz="3600" b="1" dirty="0"/>
              <a:t> and Restarting</a:t>
            </a:r>
            <a:br>
              <a:rPr lang="en-US" sz="3600" b="1" dirty="0"/>
            </a:br>
            <a:r>
              <a:rPr lang="en-US" sz="3600" b="1" dirty="0"/>
              <a:t>Therapy</a:t>
            </a: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r>
              <a:rPr lang="en-US" sz="2400" dirty="0"/>
              <a:t>The persistent effect of BPs on </a:t>
            </a:r>
            <a:r>
              <a:rPr lang="en-US" sz="2400" dirty="0" smtClean="0"/>
              <a:t>bone , coupled </a:t>
            </a:r>
            <a:r>
              <a:rPr lang="en-US" sz="2400" dirty="0"/>
              <a:t>with concerns </a:t>
            </a:r>
            <a:r>
              <a:rPr lang="en-US" sz="2400" dirty="0" smtClean="0"/>
              <a:t>regarding </a:t>
            </a:r>
            <a:r>
              <a:rPr lang="en-US" sz="2400" dirty="0" smtClean="0"/>
              <a:t> perceived </a:t>
            </a:r>
            <a:r>
              <a:rPr lang="en-US" sz="2400" dirty="0"/>
              <a:t>harms from such therapy, led to the concept of </a:t>
            </a:r>
            <a:r>
              <a:rPr lang="en-US" sz="2400" dirty="0" smtClean="0"/>
              <a:t>a drug </a:t>
            </a:r>
            <a:r>
              <a:rPr lang="en-US" sz="2400" dirty="0"/>
              <a:t>holiday. </a:t>
            </a:r>
            <a:endParaRPr lang="en-US" sz="2400" dirty="0" smtClean="0"/>
          </a:p>
          <a:p>
            <a:pPr marL="0" indent="0">
              <a:buNone/>
            </a:pPr>
            <a:endParaRPr lang="en-US" sz="2400" dirty="0" smtClean="0"/>
          </a:p>
          <a:p>
            <a:r>
              <a:rPr lang="en-US" sz="2400" dirty="0" smtClean="0"/>
              <a:t>The </a:t>
            </a:r>
            <a:r>
              <a:rPr lang="en-US" sz="2400" dirty="0"/>
              <a:t>drug holiday is designed to minimize </a:t>
            </a:r>
            <a:r>
              <a:rPr lang="en-US" sz="2400" dirty="0" smtClean="0"/>
              <a:t> side effects </a:t>
            </a:r>
            <a:r>
              <a:rPr lang="en-US" sz="2400" dirty="0"/>
              <a:t>and maximize </a:t>
            </a:r>
            <a:r>
              <a:rPr lang="en-US" sz="2400" dirty="0" smtClean="0"/>
              <a:t>benefits</a:t>
            </a:r>
            <a:r>
              <a:rPr lang="en-US" sz="2400" dirty="0" smtClean="0"/>
              <a:t>.</a:t>
            </a:r>
          </a:p>
          <a:p>
            <a:pPr marL="0" indent="0">
              <a:buNone/>
            </a:pPr>
            <a:endParaRPr lang="en-US" sz="2400" dirty="0" smtClean="0"/>
          </a:p>
          <a:p>
            <a:r>
              <a:rPr lang="en-US" sz="2400" dirty="0" smtClean="0"/>
              <a:t>After 3 years of intravenous ZOL and 5 years of oral ALN treatment, high-risk postmenopausal white women, such as those with recent incident fracture in the HORIZON extension, or with low hip T-scores in both studies appeared to benefit the most from continued BP treatment. </a:t>
            </a:r>
          </a:p>
          <a:p>
            <a:r>
              <a:rPr lang="en-US" sz="2400" dirty="0" smtClean="0"/>
              <a:t>The evidence for this benefit is limited to reducing the risk of vertebral fractures.</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343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endParaRPr lang="en-US" dirty="0"/>
          </a:p>
        </p:txBody>
      </p:sp>
      <p:sp>
        <p:nvSpPr>
          <p:cNvPr id="3" name="Content Placeholder 2"/>
          <p:cNvSpPr>
            <a:spLocks noGrp="1"/>
          </p:cNvSpPr>
          <p:nvPr>
            <p:ph idx="1"/>
          </p:nvPr>
        </p:nvSpPr>
        <p:spPr>
          <a:xfrm>
            <a:off x="457200" y="908720"/>
            <a:ext cx="8229600" cy="5217443"/>
          </a:xfrm>
        </p:spPr>
        <p:txBody>
          <a:bodyPr>
            <a:normAutofit lnSpcReduction="10000"/>
          </a:bodyPr>
          <a:lstStyle/>
          <a:p>
            <a:r>
              <a:rPr lang="en-US" sz="2400" dirty="0" smtClean="0"/>
              <a:t>History </a:t>
            </a:r>
            <a:r>
              <a:rPr lang="en-US" sz="2400" dirty="0"/>
              <a:t>and physical examination can provide </a:t>
            </a:r>
            <a:r>
              <a:rPr lang="en-US" sz="2400" dirty="0" smtClean="0"/>
              <a:t>information about </a:t>
            </a:r>
            <a:r>
              <a:rPr lang="en-US" sz="2400" dirty="0"/>
              <a:t>additional clinical risk factors that may </a:t>
            </a:r>
            <a:r>
              <a:rPr lang="en-US" sz="2400" dirty="0" smtClean="0"/>
              <a:t>further increase </a:t>
            </a:r>
            <a:r>
              <a:rPr lang="en-US" sz="2400" dirty="0"/>
              <a:t>fracture risk, such as older age, low BMI, weight loss, </a:t>
            </a:r>
            <a:r>
              <a:rPr lang="en-US" sz="2400" dirty="0" smtClean="0"/>
              <a:t>fall history</a:t>
            </a:r>
            <a:r>
              <a:rPr lang="en-US" sz="2400" dirty="0"/>
              <a:t>, or the intake of drugs that have adverse effects on bone</a:t>
            </a:r>
            <a:r>
              <a:rPr lang="en-US" sz="2400" dirty="0" smtClean="0"/>
              <a:t>.</a:t>
            </a:r>
          </a:p>
          <a:p>
            <a:pPr marL="0" indent="0">
              <a:buNone/>
            </a:pPr>
            <a:endParaRPr lang="en-US" sz="2400" dirty="0"/>
          </a:p>
          <a:p>
            <a:r>
              <a:rPr lang="en-US" sz="2400" dirty="0"/>
              <a:t>Attention to causes of secondary osteoporosis, calcium intake</a:t>
            </a:r>
            <a:r>
              <a:rPr lang="en-US" sz="2400" dirty="0" smtClean="0"/>
              <a:t>,</a:t>
            </a:r>
            <a:r>
              <a:rPr lang="en-US" sz="2400" dirty="0"/>
              <a:t> and vitamin D levels may also affect response to therapy. </a:t>
            </a:r>
            <a:endParaRPr lang="en-US" sz="2400" dirty="0" smtClean="0"/>
          </a:p>
          <a:p>
            <a:pPr marL="0" indent="0">
              <a:buNone/>
            </a:pPr>
            <a:endParaRPr lang="en-US" sz="2400" dirty="0" smtClean="0"/>
          </a:p>
          <a:p>
            <a:r>
              <a:rPr lang="en-US" sz="2400" dirty="0" smtClean="0"/>
              <a:t>Two</a:t>
            </a:r>
            <a:r>
              <a:rPr lang="en-US" sz="2400" dirty="0"/>
              <a:t> </a:t>
            </a:r>
            <a:r>
              <a:rPr lang="en-US" sz="2400" dirty="0" smtClean="0"/>
              <a:t>observational </a:t>
            </a:r>
            <a:r>
              <a:rPr lang="en-US" sz="2400" dirty="0"/>
              <a:t>studies suggest that the serum  </a:t>
            </a:r>
            <a:r>
              <a:rPr lang="en-US" sz="2400" dirty="0" smtClean="0"/>
              <a:t>                          25-hydroxyvitamin D </a:t>
            </a:r>
            <a:r>
              <a:rPr lang="en-US" sz="2400" dirty="0"/>
              <a:t>level should be 30 </a:t>
            </a:r>
            <a:r>
              <a:rPr lang="en-US" sz="2400" dirty="0" err="1"/>
              <a:t>ng</a:t>
            </a:r>
            <a:r>
              <a:rPr lang="en-US" sz="2400" dirty="0"/>
              <a:t>/mL or more to ensure an </a:t>
            </a:r>
            <a:r>
              <a:rPr lang="en-US" sz="2400" dirty="0" smtClean="0"/>
              <a:t>adequate response </a:t>
            </a:r>
            <a:r>
              <a:rPr lang="en-US" sz="2400" dirty="0"/>
              <a:t>to BPs.(67–69) However, vitamin D status did not </a:t>
            </a:r>
            <a:r>
              <a:rPr lang="en-US" sz="2400" dirty="0" smtClean="0"/>
              <a:t>affect the </a:t>
            </a:r>
            <a:r>
              <a:rPr lang="en-US" sz="2400" dirty="0"/>
              <a:t>bone density response to ALN in FIT</a:t>
            </a:r>
            <a:r>
              <a:rPr lang="en-US" sz="2400" dirty="0" smtClean="0"/>
              <a:t>.</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689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4"/>
            <a:ext cx="8229600" cy="206924"/>
          </a:xfrm>
        </p:spPr>
        <p:txBody>
          <a:bodyPr>
            <a:normAutofit fontScale="90000"/>
          </a:bodyPr>
          <a:lstStyle/>
          <a:p>
            <a:endParaRPr lang="en-US" sz="3600" dirty="0"/>
          </a:p>
        </p:txBody>
      </p:sp>
      <p:sp>
        <p:nvSpPr>
          <p:cNvPr id="3" name="Content Placeholder 2"/>
          <p:cNvSpPr>
            <a:spLocks noGrp="1"/>
          </p:cNvSpPr>
          <p:nvPr>
            <p:ph idx="1"/>
          </p:nvPr>
        </p:nvSpPr>
        <p:spPr>
          <a:xfrm>
            <a:off x="457200" y="260648"/>
            <a:ext cx="8229600" cy="6264696"/>
          </a:xfrm>
        </p:spPr>
        <p:txBody>
          <a:bodyPr>
            <a:normAutofit fontScale="92500"/>
          </a:bodyPr>
          <a:lstStyle/>
          <a:p>
            <a:endParaRPr lang="en-US" sz="2400" dirty="0" smtClean="0"/>
          </a:p>
          <a:p>
            <a:r>
              <a:rPr lang="en-US" sz="2400" dirty="0" smtClean="0"/>
              <a:t>After </a:t>
            </a:r>
            <a:r>
              <a:rPr lang="en-US" sz="2400" dirty="0"/>
              <a:t>treatment for 5 years with ALN and 3 years with ZOL, </a:t>
            </a:r>
            <a:r>
              <a:rPr lang="en-US" sz="2400" dirty="0" smtClean="0"/>
              <a:t>in PMW who </a:t>
            </a:r>
            <a:r>
              <a:rPr lang="en-US" sz="2400" dirty="0"/>
              <a:t>have a low fracture risk with a </a:t>
            </a:r>
            <a:r>
              <a:rPr lang="en-US" sz="2400" dirty="0" smtClean="0"/>
              <a:t>hip T-score </a:t>
            </a:r>
            <a:r>
              <a:rPr lang="en-US" sz="2400" dirty="0"/>
              <a:t>higher than –2.5, discontinuation of BP therapy may </a:t>
            </a:r>
            <a:r>
              <a:rPr lang="en-US" sz="2400" dirty="0" smtClean="0"/>
              <a:t>be considered </a:t>
            </a:r>
            <a:r>
              <a:rPr lang="en-US" sz="2400" dirty="0"/>
              <a:t>with reassessment at 2 to 3 years after </a:t>
            </a:r>
            <a:r>
              <a:rPr lang="en-US" sz="2400" dirty="0" smtClean="0"/>
              <a:t>discontinuation to </a:t>
            </a:r>
            <a:r>
              <a:rPr lang="en-US" sz="2400" dirty="0"/>
              <a:t>determine risk. </a:t>
            </a:r>
            <a:endParaRPr lang="en-US" sz="2400" dirty="0" smtClean="0"/>
          </a:p>
          <a:p>
            <a:pPr marL="0" indent="0">
              <a:buNone/>
            </a:pPr>
            <a:endParaRPr lang="en-US" sz="2400" dirty="0" smtClean="0"/>
          </a:p>
          <a:p>
            <a:r>
              <a:rPr lang="en-US" sz="2400" dirty="0"/>
              <a:t>Repeat DXA or BTM measurements may be </a:t>
            </a:r>
            <a:r>
              <a:rPr lang="en-US" sz="2400" dirty="0" smtClean="0"/>
              <a:t>considered during </a:t>
            </a:r>
            <a:r>
              <a:rPr lang="en-US" sz="2400" dirty="0"/>
              <a:t>this “holiday</a:t>
            </a:r>
            <a:r>
              <a:rPr lang="en-US" sz="2400" dirty="0" smtClean="0"/>
              <a:t>,”</a:t>
            </a:r>
            <a:r>
              <a:rPr lang="en-US" sz="2400" dirty="0"/>
              <a:t> </a:t>
            </a:r>
            <a:r>
              <a:rPr lang="en-US" sz="2400" dirty="0" smtClean="0"/>
              <a:t>but  </a:t>
            </a:r>
            <a:r>
              <a:rPr lang="en-US" sz="2400" dirty="0"/>
              <a:t>there are no data to guide the </a:t>
            </a:r>
            <a:r>
              <a:rPr lang="en-US" sz="2400" dirty="0" smtClean="0"/>
              <a:t>clinician regarding </a:t>
            </a:r>
            <a:r>
              <a:rPr lang="en-US" sz="2400" dirty="0"/>
              <a:t>reinstitution of therapy because neither </a:t>
            </a:r>
            <a:r>
              <a:rPr lang="en-US" sz="2400" dirty="0" smtClean="0"/>
              <a:t>1-year change </a:t>
            </a:r>
            <a:r>
              <a:rPr lang="en-US" sz="2400" dirty="0"/>
              <a:t>in BMD nor 1 year change in BTMs predicted </a:t>
            </a:r>
            <a:r>
              <a:rPr lang="en-US" sz="2400" dirty="0" smtClean="0"/>
              <a:t>fractures post-BP </a:t>
            </a:r>
            <a:r>
              <a:rPr lang="en-US" sz="2400" dirty="0"/>
              <a:t>discontinuation</a:t>
            </a:r>
            <a:r>
              <a:rPr lang="en-US" sz="2400" dirty="0" smtClean="0"/>
              <a:t>.</a:t>
            </a:r>
          </a:p>
          <a:p>
            <a:pPr marL="0" indent="0">
              <a:buNone/>
            </a:pPr>
            <a:endParaRPr lang="en-US" sz="2400" dirty="0" smtClean="0"/>
          </a:p>
          <a:p>
            <a:r>
              <a:rPr lang="en-US" sz="2400" dirty="0"/>
              <a:t>It would be reasonable to </a:t>
            </a:r>
            <a:r>
              <a:rPr lang="en-US" sz="2400" dirty="0" smtClean="0"/>
              <a:t>consider withholding </a:t>
            </a:r>
            <a:r>
              <a:rPr lang="en-US" sz="2400" dirty="0"/>
              <a:t>therapy as long as BMD is stable and to restart </a:t>
            </a:r>
            <a:r>
              <a:rPr lang="en-US" sz="2400" dirty="0" smtClean="0"/>
              <a:t>BP therapy </a:t>
            </a:r>
            <a:r>
              <a:rPr lang="en-US" sz="2400" dirty="0"/>
              <a:t>(or an alternate osteoporosis medication) if the </a:t>
            </a:r>
            <a:r>
              <a:rPr lang="en-US" sz="2400" dirty="0" smtClean="0"/>
              <a:t>BMD T-score </a:t>
            </a:r>
            <a:r>
              <a:rPr lang="en-US" sz="2400" dirty="0"/>
              <a:t>is –2.5, or if other new/additional risk factors </a:t>
            </a:r>
            <a:r>
              <a:rPr lang="en-US" sz="2400" dirty="0" smtClean="0"/>
              <a:t>for fractures </a:t>
            </a:r>
            <a:r>
              <a:rPr lang="en-US" sz="2400" dirty="0"/>
              <a:t>emerge. However, this approach is based on </a:t>
            </a:r>
            <a:r>
              <a:rPr lang="en-US" sz="2400" dirty="0" smtClean="0"/>
              <a:t>expert opinion</a:t>
            </a:r>
            <a:r>
              <a:rPr lang="en-US" sz="2400" dirty="0"/>
              <a:t>.</a:t>
            </a:r>
            <a:endParaRPr lang="en-US" sz="2400" dirty="0" smtClean="0"/>
          </a:p>
          <a:p>
            <a:endParaRPr lang="en-US" sz="2400" dirty="0" smtClean="0"/>
          </a:p>
          <a:p>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000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944216"/>
          </a:xfrm>
        </p:spPr>
        <p:txBody>
          <a:bodyPr>
            <a:normAutofit fontScale="90000"/>
          </a:bodyPr>
          <a:lstStyle/>
          <a:p>
            <a:r>
              <a:rPr lang="en-US" sz="3600" b="1" dirty="0"/>
              <a:t>Side-Effect Risks after Stopping Bisphosphonate</a:t>
            </a:r>
            <a:br>
              <a:rPr lang="en-US" sz="3600" b="1" dirty="0"/>
            </a:br>
            <a:r>
              <a:rPr lang="en-US" sz="3600" b="1" dirty="0"/>
              <a:t>Treatment</a:t>
            </a:r>
            <a:br>
              <a:rPr lang="en-US" sz="3600" b="1" dirty="0"/>
            </a:br>
            <a:endParaRPr lang="en-US" sz="3600" b="1" dirty="0"/>
          </a:p>
        </p:txBody>
      </p:sp>
      <p:sp>
        <p:nvSpPr>
          <p:cNvPr id="3" name="Content Placeholder 2"/>
          <p:cNvSpPr>
            <a:spLocks noGrp="1"/>
          </p:cNvSpPr>
          <p:nvPr>
            <p:ph idx="1"/>
          </p:nvPr>
        </p:nvSpPr>
        <p:spPr>
          <a:xfrm>
            <a:off x="457200" y="3140968"/>
            <a:ext cx="8229600" cy="2985195"/>
          </a:xfrm>
        </p:spPr>
        <p:txBody>
          <a:bodyPr/>
          <a:lstStyle/>
          <a:p>
            <a:endParaRPr lang="en-US" dirty="0"/>
          </a:p>
        </p:txBody>
      </p:sp>
    </p:spTree>
    <p:extLst>
      <p:ext uri="{BB962C8B-B14F-4D97-AF65-F5344CB8AC3E}">
        <p14:creationId xmlns:p14="http://schemas.microsoft.com/office/powerpoint/2010/main" val="18341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marL="0" indent="0">
              <a:buNone/>
            </a:pPr>
            <a:endParaRPr lang="en-US" sz="2400" dirty="0" smtClean="0"/>
          </a:p>
          <a:p>
            <a:r>
              <a:rPr lang="en-US" sz="5100" dirty="0"/>
              <a:t>The Fracture Intervention Trial (FIT) have found that therapy with alendronate </a:t>
            </a:r>
            <a:r>
              <a:rPr lang="en-US" sz="5100" dirty="0" smtClean="0"/>
              <a:t> </a:t>
            </a:r>
            <a:r>
              <a:rPr lang="en-US" sz="5100" b="1" dirty="0" smtClean="0"/>
              <a:t>increases </a:t>
            </a:r>
            <a:r>
              <a:rPr lang="en-US" sz="5100" b="1" dirty="0"/>
              <a:t>BMD </a:t>
            </a:r>
            <a:r>
              <a:rPr lang="en-US" sz="5100" dirty="0"/>
              <a:t>and </a:t>
            </a:r>
            <a:r>
              <a:rPr lang="en-US" sz="5100" b="1" dirty="0"/>
              <a:t>decreases fracture risk </a:t>
            </a:r>
            <a:r>
              <a:rPr lang="en-US" sz="5100" dirty="0"/>
              <a:t>for up to 4 years in postmenopausal women with low BMD.</a:t>
            </a:r>
          </a:p>
          <a:p>
            <a:pPr marL="0" indent="0">
              <a:buNone/>
            </a:pPr>
            <a:endParaRPr lang="en-US" sz="5100" dirty="0"/>
          </a:p>
          <a:p>
            <a:r>
              <a:rPr lang="en-US" sz="5100" dirty="0"/>
              <a:t> However, whether patients should continue treatment beyond 4 years is uncertain. </a:t>
            </a:r>
          </a:p>
          <a:p>
            <a:endParaRPr lang="en-US" sz="5100" dirty="0"/>
          </a:p>
          <a:p>
            <a:r>
              <a:rPr lang="en-US" sz="5100" dirty="0"/>
              <a:t>The FIT Long Term Extension </a:t>
            </a:r>
            <a:r>
              <a:rPr lang="en-US" sz="5100" b="1" dirty="0"/>
              <a:t>(FLEX) Trial </a:t>
            </a:r>
            <a:r>
              <a:rPr lang="en-US" sz="5100" dirty="0"/>
              <a:t>compared the effects of continuing and discontinuing ALN after 5 years.</a:t>
            </a:r>
          </a:p>
          <a:p>
            <a:endParaRPr lang="en-US" sz="2400" dirty="0"/>
          </a:p>
          <a:p>
            <a:pPr marL="0" indent="0">
              <a:buNone/>
            </a:pPr>
            <a:endParaRPr lang="en-US" sz="2400" dirty="0" smtClean="0"/>
          </a:p>
          <a:p>
            <a:endParaRPr lang="en-US" sz="2400" dirty="0" smtClean="0"/>
          </a:p>
          <a:p>
            <a:endParaRPr lang="en-US" sz="2400" dirty="0"/>
          </a:p>
          <a:p>
            <a:endParaRPr lang="en-US" sz="2400" dirty="0" smtClean="0"/>
          </a:p>
          <a:p>
            <a:pPr marL="0" indent="0">
              <a:buNone/>
            </a:pPr>
            <a:r>
              <a:rPr lang="en-US" sz="1600" dirty="0" smtClean="0"/>
              <a:t>                                </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37312"/>
            <a:ext cx="39147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15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97383"/>
          </a:xfrm>
        </p:spPr>
        <p:txBody>
          <a:bodyPr>
            <a:normAutofit fontScale="90000"/>
          </a:bodyPr>
          <a:lstStyle/>
          <a:p>
            <a:r>
              <a:rPr lang="en-US" sz="2700" b="1" dirty="0"/>
              <a:t>Effect of bisphosphonate discontinuation (holiday) on</a:t>
            </a:r>
            <a:br>
              <a:rPr lang="en-US" sz="2700" b="1" dirty="0"/>
            </a:br>
            <a:r>
              <a:rPr lang="en-US" sz="2700" b="1" dirty="0" smtClean="0"/>
              <a:t>AFF risk</a:t>
            </a:r>
            <a:r>
              <a:rPr lang="en-US" sz="2700" b="1" dirty="0"/>
              <a:t/>
            </a:r>
            <a:br>
              <a:rPr lang="en-US" sz="2700" b="1" dirty="0"/>
            </a:br>
            <a:endParaRPr lang="en-US" sz="2700" b="1" dirty="0"/>
          </a:p>
        </p:txBody>
      </p:sp>
      <p:sp>
        <p:nvSpPr>
          <p:cNvPr id="3" name="Content Placeholder 2"/>
          <p:cNvSpPr>
            <a:spLocks noGrp="1"/>
          </p:cNvSpPr>
          <p:nvPr>
            <p:ph idx="1"/>
          </p:nvPr>
        </p:nvSpPr>
        <p:spPr>
          <a:xfrm>
            <a:off x="457200" y="1628800"/>
            <a:ext cx="8229600" cy="4497363"/>
          </a:xfrm>
        </p:spPr>
        <p:txBody>
          <a:bodyPr>
            <a:normAutofit/>
          </a:bodyPr>
          <a:lstStyle/>
          <a:p>
            <a:endParaRPr lang="en-US" sz="2400" dirty="0" smtClean="0"/>
          </a:p>
          <a:p>
            <a:r>
              <a:rPr lang="en-US" sz="2400" dirty="0" smtClean="0"/>
              <a:t>The </a:t>
            </a:r>
            <a:r>
              <a:rPr lang="en-US" sz="2400" dirty="0"/>
              <a:t>risk of AFF </a:t>
            </a:r>
            <a:r>
              <a:rPr lang="en-US" sz="2400" dirty="0" smtClean="0"/>
              <a:t>after stopping treatment </a:t>
            </a:r>
            <a:r>
              <a:rPr lang="en-US" sz="2400" dirty="0" smtClean="0"/>
              <a:t> fell </a:t>
            </a:r>
            <a:r>
              <a:rPr lang="en-US" sz="2400" dirty="0"/>
              <a:t>by 70%/year since last BP </a:t>
            </a:r>
            <a:r>
              <a:rPr lang="en-US" sz="2400" dirty="0" smtClean="0"/>
              <a:t>use (</a:t>
            </a:r>
            <a:r>
              <a:rPr lang="en-US" sz="2400" dirty="0"/>
              <a:t>odds ratio [OR</a:t>
            </a:r>
            <a:r>
              <a:rPr lang="en-US" sz="2400" dirty="0" smtClean="0"/>
              <a:t>]=0.28</a:t>
            </a:r>
            <a:r>
              <a:rPr lang="en-US" sz="2400" dirty="0"/>
              <a:t>, 95% CI 0.21–0.38), and the </a:t>
            </a:r>
            <a:r>
              <a:rPr lang="en-US" sz="2400" dirty="0" smtClean="0"/>
              <a:t>most dramatic </a:t>
            </a:r>
            <a:r>
              <a:rPr lang="en-US" sz="2400" dirty="0"/>
              <a:t>reduction in risk occurred after the first year </a:t>
            </a:r>
            <a:r>
              <a:rPr lang="en-US" sz="2400" dirty="0" smtClean="0"/>
              <a:t>of discontinuation.</a:t>
            </a:r>
          </a:p>
          <a:p>
            <a:pPr marL="0" indent="0">
              <a:buNone/>
            </a:pPr>
            <a:endParaRPr lang="en-US" sz="240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912149"/>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323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sz="2800" dirty="0"/>
              <a:t>Effect of bisphosphonate discontinuation on ONJ risk</a:t>
            </a:r>
          </a:p>
        </p:txBody>
      </p:sp>
      <p:sp>
        <p:nvSpPr>
          <p:cNvPr id="3" name="Content Placeholder 2"/>
          <p:cNvSpPr>
            <a:spLocks noGrp="1"/>
          </p:cNvSpPr>
          <p:nvPr>
            <p:ph idx="1"/>
          </p:nvPr>
        </p:nvSpPr>
        <p:spPr/>
        <p:txBody>
          <a:bodyPr>
            <a:normAutofit/>
          </a:bodyPr>
          <a:lstStyle/>
          <a:p>
            <a:endParaRPr lang="en-US" sz="2400" dirty="0" smtClean="0"/>
          </a:p>
          <a:p>
            <a:r>
              <a:rPr lang="en-US" sz="2400" dirty="0" smtClean="0"/>
              <a:t>Because </a:t>
            </a:r>
            <a:r>
              <a:rPr lang="en-US" sz="2400" dirty="0"/>
              <a:t>of the long-terminal half-life of BPs, the American Dental Association and the American Association of Oral and Maxillofacial Surgeons do not recommend routine discontinuation of BP treatment for osteoporosis in most patients about to undergo invasive dental procedures.</a:t>
            </a:r>
          </a:p>
          <a:p>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021288"/>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042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Potential use of BTMs to determine safety risks</a:t>
            </a:r>
            <a:br>
              <a:rPr lang="en-US" sz="3600" b="1" dirty="0"/>
            </a:br>
            <a:endParaRPr lang="en-US" sz="3600" b="1" dirty="0"/>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buNone/>
            </a:pPr>
            <a:endParaRPr lang="en-US" sz="2400" dirty="0"/>
          </a:p>
          <a:p>
            <a:r>
              <a:rPr lang="en-US" sz="2400" dirty="0" smtClean="0"/>
              <a:t>Markedly </a:t>
            </a:r>
            <a:r>
              <a:rPr lang="en-US" sz="2400" dirty="0"/>
              <a:t>suppressed </a:t>
            </a:r>
            <a:r>
              <a:rPr lang="en-US" sz="2400" dirty="0" smtClean="0"/>
              <a:t>bone turnover </a:t>
            </a:r>
            <a:r>
              <a:rPr lang="en-US" sz="2400" dirty="0"/>
              <a:t>leading to an inability to repair skeletal </a:t>
            </a:r>
            <a:r>
              <a:rPr lang="en-US" sz="2400" dirty="0" err="1"/>
              <a:t>microfractures</a:t>
            </a:r>
            <a:r>
              <a:rPr lang="en-US" sz="2400" dirty="0" smtClean="0"/>
              <a:t>, followed </a:t>
            </a:r>
            <a:r>
              <a:rPr lang="en-US" sz="2400" dirty="0"/>
              <a:t>by propagation of these small fractures, has </a:t>
            </a:r>
            <a:r>
              <a:rPr lang="en-US" sz="2400" dirty="0" smtClean="0"/>
              <a:t>been</a:t>
            </a:r>
            <a:r>
              <a:rPr lang="en-US" sz="2400" dirty="0"/>
              <a:t> </a:t>
            </a:r>
            <a:r>
              <a:rPr lang="en-US" sz="2400" dirty="0" smtClean="0"/>
              <a:t>proposed </a:t>
            </a:r>
            <a:r>
              <a:rPr lang="en-US" sz="2400" dirty="0"/>
              <a:t>as the mechanism underlying </a:t>
            </a:r>
            <a:r>
              <a:rPr lang="en-US" sz="2400" dirty="0" smtClean="0"/>
              <a:t> AFFs.</a:t>
            </a:r>
          </a:p>
          <a:p>
            <a:pPr marL="0" indent="0">
              <a:buNone/>
            </a:pPr>
            <a:endParaRPr lang="en-US" sz="2400" dirty="0" smtClean="0"/>
          </a:p>
          <a:p>
            <a:r>
              <a:rPr lang="en-US" sz="2400" dirty="0"/>
              <a:t>The value of BTMs to predict which patients on long-term BPs are at risk for AFFs is unclear. </a:t>
            </a:r>
            <a:endParaRPr lang="en-US" sz="2400" dirty="0" smtClean="0"/>
          </a:p>
          <a:p>
            <a:pPr marL="0" indent="0">
              <a:buNone/>
            </a:pPr>
            <a:endParaRPr lang="en-US" sz="2400" dirty="0" smtClean="0"/>
          </a:p>
          <a:p>
            <a:r>
              <a:rPr lang="en-US" sz="2400" dirty="0"/>
              <a:t>American Dental Association recommendations and the American Association of Oral and Maxillofacial Surgeons conclude that measurement of BTMs does not help in the assessment of risk of ONJ in patients on BPs for osteoporosis.</a:t>
            </a:r>
          </a:p>
          <a:p>
            <a:endParaRPr lang="en-US" sz="2400" dirty="0"/>
          </a:p>
          <a:p>
            <a:pPr marL="0" indent="0">
              <a:buNone/>
            </a:pPr>
            <a:endParaRPr lang="en-US" sz="2400" dirty="0"/>
          </a:p>
          <a:p>
            <a:endParaRPr lang="en-US" sz="2400" dirty="0" smtClean="0"/>
          </a:p>
          <a:p>
            <a:endParaRPr lang="en-US" sz="2400" dirty="0" smtClean="0"/>
          </a:p>
          <a:p>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267853"/>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365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Management of </a:t>
            </a:r>
            <a:r>
              <a:rPr lang="en-US" sz="2800" b="1" dirty="0" smtClean="0"/>
              <a:t>AFF and ONJ related </a:t>
            </a:r>
            <a:r>
              <a:rPr lang="en-US" sz="2800" b="1" dirty="0"/>
              <a:t>to</a:t>
            </a:r>
            <a:br>
              <a:rPr lang="en-US" sz="2800" b="1" dirty="0"/>
            </a:br>
            <a:r>
              <a:rPr lang="en-US" sz="2800" b="1" dirty="0"/>
              <a:t>bisphosphonates</a:t>
            </a:r>
          </a:p>
        </p:txBody>
      </p:sp>
      <p:sp>
        <p:nvSpPr>
          <p:cNvPr id="3" name="Content Placeholder 2"/>
          <p:cNvSpPr>
            <a:spLocks noGrp="1"/>
          </p:cNvSpPr>
          <p:nvPr>
            <p:ph idx="1"/>
          </p:nvPr>
        </p:nvSpPr>
        <p:spPr>
          <a:xfrm>
            <a:off x="457200" y="1268760"/>
            <a:ext cx="8229600" cy="5184576"/>
          </a:xfrm>
        </p:spPr>
        <p:txBody>
          <a:bodyPr>
            <a:normAutofit/>
          </a:bodyPr>
          <a:lstStyle/>
          <a:p>
            <a:r>
              <a:rPr lang="en-US" sz="2400" dirty="0"/>
              <a:t>When ONJ or an AFF occurs in a patient on chronic BPs </a:t>
            </a:r>
            <a:r>
              <a:rPr lang="en-US" sz="2400" dirty="0" smtClean="0"/>
              <a:t>for </a:t>
            </a:r>
            <a:r>
              <a:rPr lang="en-US" sz="2400" dirty="0" smtClean="0"/>
              <a:t>osteoporosis :</a:t>
            </a:r>
          </a:p>
          <a:p>
            <a:pPr>
              <a:buFont typeface="Wingdings" pitchFamily="2" charset="2"/>
              <a:buChar char="ü"/>
            </a:pPr>
            <a:r>
              <a:rPr lang="en-US" sz="2400" dirty="0" smtClean="0"/>
              <a:t>discontinuation </a:t>
            </a:r>
            <a:r>
              <a:rPr lang="en-US" sz="2400" dirty="0"/>
              <a:t>of the BP is recommended</a:t>
            </a:r>
            <a:r>
              <a:rPr lang="en-US" sz="2400" dirty="0" smtClean="0"/>
              <a:t>.</a:t>
            </a:r>
            <a:endParaRPr lang="en-US" sz="2400" dirty="0" smtClean="0"/>
          </a:p>
          <a:p>
            <a:pPr>
              <a:buFont typeface="Wingdings" pitchFamily="2" charset="2"/>
              <a:buChar char="ü"/>
            </a:pPr>
            <a:r>
              <a:rPr lang="en-US" sz="2400" dirty="0" smtClean="0"/>
              <a:t>antibacterial </a:t>
            </a:r>
            <a:r>
              <a:rPr lang="en-US" sz="2400" dirty="0"/>
              <a:t>mouth rinse, oral antibiotics</a:t>
            </a:r>
            <a:r>
              <a:rPr lang="en-US" sz="2400" dirty="0" smtClean="0"/>
              <a:t>, and </a:t>
            </a:r>
            <a:r>
              <a:rPr lang="en-US" sz="2400" dirty="0"/>
              <a:t>surgical debridement</a:t>
            </a:r>
            <a:r>
              <a:rPr lang="en-US" sz="2400" dirty="0" smtClean="0"/>
              <a:t>.</a:t>
            </a:r>
          </a:p>
          <a:p>
            <a:pPr marL="0" indent="0">
              <a:buNone/>
            </a:pPr>
            <a:endParaRPr lang="en-US" sz="2400" dirty="0" smtClean="0"/>
          </a:p>
          <a:p>
            <a:r>
              <a:rPr lang="en-US" sz="2400" dirty="0" smtClean="0"/>
              <a:t>In addition, a </a:t>
            </a:r>
            <a:r>
              <a:rPr lang="en-US" sz="2400" dirty="0"/>
              <a:t>few reports have demonstrated a beneficial effect of strontium </a:t>
            </a:r>
            <a:r>
              <a:rPr lang="en-US" sz="2400" dirty="0" err="1"/>
              <a:t>ranelate</a:t>
            </a:r>
            <a:r>
              <a:rPr lang="en-US" sz="2400" dirty="0"/>
              <a:t> in AFF</a:t>
            </a:r>
            <a:r>
              <a:rPr lang="en-US" sz="2400" dirty="0" smtClean="0"/>
              <a:t>.</a:t>
            </a:r>
          </a:p>
          <a:p>
            <a:r>
              <a:rPr lang="en-US" sz="2400" dirty="0" smtClean="0"/>
              <a:t>Based </a:t>
            </a:r>
            <a:r>
              <a:rPr lang="en-US" sz="2400" dirty="0"/>
              <a:t>on available reports, a limited course of </a:t>
            </a:r>
            <a:r>
              <a:rPr lang="en-US" sz="2400" dirty="0" err="1"/>
              <a:t>teriparatide</a:t>
            </a:r>
            <a:r>
              <a:rPr lang="en-US" sz="2400" dirty="0"/>
              <a:t> may be considered to accelerate healing of BP-related AFFs or </a:t>
            </a:r>
            <a:r>
              <a:rPr lang="en-US" sz="2400" dirty="0" smtClean="0"/>
              <a:t>ONJ.</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6309320"/>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118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656184"/>
          </a:xfrm>
        </p:spPr>
        <p:txBody>
          <a:bodyPr>
            <a:normAutofit/>
          </a:bodyPr>
          <a:lstStyle/>
          <a:p>
            <a:r>
              <a:rPr lang="en-US" sz="3600" b="1" dirty="0"/>
              <a:t>Long-Term Osteoporosis Management With BPs</a:t>
            </a:r>
            <a:endParaRPr lang="en-US" sz="3600" dirty="0"/>
          </a:p>
        </p:txBody>
      </p:sp>
      <p:sp>
        <p:nvSpPr>
          <p:cNvPr id="3" name="Content Placeholder 2"/>
          <p:cNvSpPr>
            <a:spLocks noGrp="1"/>
          </p:cNvSpPr>
          <p:nvPr>
            <p:ph idx="1"/>
          </p:nvPr>
        </p:nvSpPr>
        <p:spPr>
          <a:xfrm>
            <a:off x="467544" y="1700808"/>
            <a:ext cx="8229600" cy="4857403"/>
          </a:xfrm>
        </p:spPr>
        <p:txBody>
          <a:bodyPr/>
          <a:lstStyle/>
          <a:p>
            <a:pPr marL="0" indent="0">
              <a:buNone/>
            </a:pPr>
            <a:endParaRPr lang="en-US" dirty="0"/>
          </a:p>
        </p:txBody>
      </p:sp>
    </p:spTree>
    <p:extLst>
      <p:ext uri="{BB962C8B-B14F-4D97-AF65-F5344CB8AC3E}">
        <p14:creationId xmlns:p14="http://schemas.microsoft.com/office/powerpoint/2010/main" val="2891639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p>
        </p:txBody>
      </p:sp>
      <p:sp>
        <p:nvSpPr>
          <p:cNvPr id="3" name="Content Placeholder 2"/>
          <p:cNvSpPr>
            <a:spLocks noGrp="1"/>
          </p:cNvSpPr>
          <p:nvPr>
            <p:ph idx="1"/>
          </p:nvPr>
        </p:nvSpPr>
        <p:spPr>
          <a:xfrm>
            <a:off x="457200" y="908720"/>
            <a:ext cx="8229600" cy="5544616"/>
          </a:xfrm>
        </p:spPr>
        <p:txBody>
          <a:bodyPr>
            <a:normAutofit/>
          </a:bodyPr>
          <a:lstStyle/>
          <a:p>
            <a:r>
              <a:rPr lang="en-US" sz="2400" dirty="0" smtClean="0"/>
              <a:t>For </a:t>
            </a:r>
            <a:r>
              <a:rPr lang="en-US" sz="2400" dirty="0" smtClean="0"/>
              <a:t>PMW who </a:t>
            </a:r>
            <a:r>
              <a:rPr lang="en-US" sz="2400" dirty="0"/>
              <a:t>have been on oral BP therapy for 5 </a:t>
            </a:r>
            <a:r>
              <a:rPr lang="en-US" sz="2400" dirty="0" smtClean="0"/>
              <a:t>years or </a:t>
            </a:r>
            <a:r>
              <a:rPr lang="en-US" sz="2400" dirty="0"/>
              <a:t>intravenous ZOL for 3 years, </a:t>
            </a:r>
            <a:r>
              <a:rPr lang="en-US" sz="2400" dirty="0" smtClean="0"/>
              <a:t>the </a:t>
            </a:r>
            <a:r>
              <a:rPr lang="en-US" sz="2400" dirty="0"/>
              <a:t>patient option of continuing oral BP therapy for up to a total of 10 years </a:t>
            </a:r>
            <a:r>
              <a:rPr lang="en-US" sz="2400" dirty="0" smtClean="0"/>
              <a:t>:</a:t>
            </a:r>
          </a:p>
          <a:p>
            <a:pPr>
              <a:buFont typeface="Wingdings" pitchFamily="2" charset="2"/>
              <a:buChar char="ü"/>
            </a:pPr>
            <a:r>
              <a:rPr lang="en-US" sz="2400" dirty="0" smtClean="0"/>
              <a:t>had </a:t>
            </a:r>
            <a:r>
              <a:rPr lang="en-US" sz="2400" dirty="0" smtClean="0"/>
              <a:t>experienced a hip</a:t>
            </a:r>
            <a:r>
              <a:rPr lang="en-US" sz="2400" dirty="0"/>
              <a:t>, </a:t>
            </a:r>
            <a:r>
              <a:rPr lang="en-US" sz="2400" dirty="0" smtClean="0"/>
              <a:t>spine</a:t>
            </a:r>
            <a:r>
              <a:rPr lang="en-US" sz="2400" dirty="0"/>
              <a:t> fractures</a:t>
            </a:r>
            <a:r>
              <a:rPr lang="en-US" sz="2400" dirty="0" smtClean="0"/>
              <a:t> </a:t>
            </a:r>
            <a:r>
              <a:rPr lang="en-US" sz="2400" dirty="0"/>
              <a:t>(including </a:t>
            </a:r>
            <a:r>
              <a:rPr lang="en-US" sz="2400" dirty="0" smtClean="0"/>
              <a:t> asymptomatic  vertebral </a:t>
            </a:r>
            <a:r>
              <a:rPr lang="en-US" sz="2400" dirty="0" smtClean="0"/>
              <a:t>compression fractures</a:t>
            </a:r>
            <a:r>
              <a:rPr lang="en-US" sz="2400" dirty="0" smtClean="0"/>
              <a:t>)</a:t>
            </a:r>
          </a:p>
          <a:p>
            <a:pPr>
              <a:buFont typeface="Wingdings" pitchFamily="2" charset="2"/>
              <a:buChar char="ü"/>
            </a:pPr>
            <a:r>
              <a:rPr lang="en-US" sz="2400" dirty="0" smtClean="0"/>
              <a:t>multiple </a:t>
            </a:r>
            <a:r>
              <a:rPr lang="en-US" sz="2400" dirty="0" smtClean="0"/>
              <a:t>other osteoporotic </a:t>
            </a:r>
            <a:r>
              <a:rPr lang="en-US" sz="2400" dirty="0"/>
              <a:t>fractures </a:t>
            </a:r>
            <a:r>
              <a:rPr lang="en-US" sz="2400" dirty="0" smtClean="0"/>
              <a:t> before  therapy</a:t>
            </a:r>
          </a:p>
          <a:p>
            <a:pPr>
              <a:buFont typeface="Wingdings" pitchFamily="2" charset="2"/>
              <a:buChar char="ü"/>
            </a:pPr>
            <a:r>
              <a:rPr lang="en-US" sz="2400" dirty="0" smtClean="0"/>
              <a:t>experienced </a:t>
            </a:r>
            <a:r>
              <a:rPr lang="en-US" sz="2400" dirty="0"/>
              <a:t>a </a:t>
            </a:r>
            <a:r>
              <a:rPr lang="en-US" sz="2400" dirty="0" smtClean="0"/>
              <a:t>major osteoporotic </a:t>
            </a:r>
            <a:r>
              <a:rPr lang="en-US" sz="2400" dirty="0"/>
              <a:t>fracture (spine, hip, </a:t>
            </a:r>
            <a:r>
              <a:rPr lang="en-US" sz="2400" dirty="0" err="1"/>
              <a:t>humerus</a:t>
            </a:r>
            <a:r>
              <a:rPr lang="en-US" sz="2400" dirty="0"/>
              <a:t>, or forearm) </a:t>
            </a:r>
            <a:r>
              <a:rPr lang="en-US" sz="2400" dirty="0" smtClean="0"/>
              <a:t>while on </a:t>
            </a:r>
            <a:r>
              <a:rPr lang="en-US" sz="2400" dirty="0" smtClean="0"/>
              <a:t>therapy</a:t>
            </a:r>
          </a:p>
          <a:p>
            <a:pPr marL="0" indent="0">
              <a:buNone/>
            </a:pPr>
            <a:endParaRPr lang="en-US" sz="2400" dirty="0" smtClean="0"/>
          </a:p>
          <a:p>
            <a:r>
              <a:rPr lang="en-US" sz="2400" dirty="0" smtClean="0"/>
              <a:t> because such fractures, especially when </a:t>
            </a:r>
            <a:r>
              <a:rPr lang="en-US" sz="2400" b="1" dirty="0" smtClean="0"/>
              <a:t>recent</a:t>
            </a:r>
            <a:r>
              <a:rPr lang="en-US" sz="2400" dirty="0" smtClean="0"/>
              <a:t> (</a:t>
            </a:r>
            <a:r>
              <a:rPr lang="en-US" sz="2400" dirty="0" err="1" smtClean="0"/>
              <a:t>ie</a:t>
            </a:r>
            <a:r>
              <a:rPr lang="en-US" sz="2400" dirty="0" smtClean="0"/>
              <a:t>,  experienced within 3 to 5 years), increase future fracture risk</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908898"/>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49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US" dirty="0"/>
          </a:p>
        </p:txBody>
      </p:sp>
      <p:sp>
        <p:nvSpPr>
          <p:cNvPr id="3" name="Content Placeholder 2"/>
          <p:cNvSpPr>
            <a:spLocks noGrp="1"/>
          </p:cNvSpPr>
          <p:nvPr>
            <p:ph idx="1"/>
          </p:nvPr>
        </p:nvSpPr>
        <p:spPr>
          <a:xfrm>
            <a:off x="457200" y="476672"/>
            <a:ext cx="8229600" cy="6048672"/>
          </a:xfrm>
        </p:spPr>
        <p:txBody>
          <a:bodyPr>
            <a:normAutofit/>
          </a:bodyPr>
          <a:lstStyle/>
          <a:p>
            <a:r>
              <a:rPr lang="en-US" sz="2400" dirty="0"/>
              <a:t>Patients who sustain a </a:t>
            </a:r>
            <a:r>
              <a:rPr lang="en-US" sz="2400" b="1" dirty="0" smtClean="0"/>
              <a:t>major osteoporotic </a:t>
            </a:r>
            <a:r>
              <a:rPr lang="en-US" sz="2400" b="1" dirty="0"/>
              <a:t>fracture while on therapy </a:t>
            </a:r>
            <a:r>
              <a:rPr lang="en-US" sz="2400" dirty="0"/>
              <a:t>should also </a:t>
            </a:r>
            <a:r>
              <a:rPr lang="en-US" sz="2400" dirty="0" smtClean="0"/>
              <a:t>undergo evaluation </a:t>
            </a:r>
            <a:r>
              <a:rPr lang="en-US" sz="2400" dirty="0"/>
              <a:t>for causes of </a:t>
            </a:r>
            <a:r>
              <a:rPr lang="en-US" sz="2400" dirty="0" smtClean="0"/>
              <a:t>secondary osteoporosis</a:t>
            </a:r>
            <a:r>
              <a:rPr lang="en-US" sz="2400" dirty="0"/>
              <a:t>, new </a:t>
            </a:r>
            <a:r>
              <a:rPr lang="en-US" sz="2400" dirty="0" smtClean="0"/>
              <a:t>risk factors</a:t>
            </a:r>
            <a:r>
              <a:rPr lang="en-US" sz="2400" dirty="0"/>
              <a:t>, </a:t>
            </a:r>
            <a:r>
              <a:rPr lang="en-US" sz="2400" dirty="0"/>
              <a:t>inadequate vitamin D status, high fall </a:t>
            </a:r>
            <a:r>
              <a:rPr lang="en-US" sz="2400" dirty="0" smtClean="0"/>
              <a:t>risk  and </a:t>
            </a:r>
            <a:r>
              <a:rPr lang="en-US" sz="2400" dirty="0"/>
              <a:t>assessment </a:t>
            </a:r>
            <a:r>
              <a:rPr lang="en-US" sz="2400" dirty="0"/>
              <a:t>of poor compliance or adherence to </a:t>
            </a:r>
            <a:r>
              <a:rPr lang="en-US" sz="2400" dirty="0" smtClean="0"/>
              <a:t>therapy.</a:t>
            </a:r>
          </a:p>
          <a:p>
            <a:pPr marL="0" indent="0">
              <a:buNone/>
            </a:pPr>
            <a:endParaRPr lang="en-US" sz="2400" dirty="0" smtClean="0"/>
          </a:p>
          <a:p>
            <a:r>
              <a:rPr lang="en-US" sz="2400" dirty="0" smtClean="0"/>
              <a:t>In</a:t>
            </a:r>
            <a:r>
              <a:rPr lang="en-US" sz="2400" dirty="0"/>
              <a:t> </a:t>
            </a:r>
            <a:r>
              <a:rPr lang="en-US" sz="2400" dirty="0" smtClean="0"/>
              <a:t>addition</a:t>
            </a:r>
            <a:r>
              <a:rPr lang="en-US" sz="2400" dirty="0"/>
              <a:t>, </a:t>
            </a:r>
            <a:r>
              <a:rPr lang="en-US" sz="2400" b="1" dirty="0"/>
              <a:t>switching to alternative therapies </a:t>
            </a:r>
            <a:r>
              <a:rPr lang="en-US" sz="2400" dirty="0"/>
              <a:t>may be considered</a:t>
            </a:r>
            <a:r>
              <a:rPr lang="en-US" sz="2400" dirty="0" smtClean="0"/>
              <a:t>,  although </a:t>
            </a:r>
            <a:r>
              <a:rPr lang="en-US" sz="2400" dirty="0"/>
              <a:t>there have not been adequate studies </a:t>
            </a:r>
            <a:r>
              <a:rPr lang="en-US" sz="2400" dirty="0" smtClean="0"/>
              <a:t>to evaluate </a:t>
            </a:r>
            <a:r>
              <a:rPr lang="en-US" sz="2400" dirty="0"/>
              <a:t>the efficacy of such an approach</a:t>
            </a:r>
            <a:r>
              <a:rPr lang="en-US" sz="2400" dirty="0" smtClean="0"/>
              <a:t>.</a:t>
            </a:r>
          </a:p>
          <a:p>
            <a:pPr marL="0" indent="0">
              <a:buNone/>
            </a:pPr>
            <a:endParaRPr lang="en-US" sz="2400" dirty="0" smtClean="0"/>
          </a:p>
          <a:p>
            <a:r>
              <a:rPr lang="en-US" sz="2400" dirty="0" smtClean="0"/>
              <a:t> </a:t>
            </a:r>
            <a:r>
              <a:rPr lang="en-US" sz="2400" dirty="0"/>
              <a:t>The </a:t>
            </a:r>
            <a:r>
              <a:rPr lang="en-US" sz="2400" b="1" dirty="0"/>
              <a:t>optimal </a:t>
            </a:r>
            <a:r>
              <a:rPr lang="en-US" sz="2400" b="1" dirty="0" smtClean="0"/>
              <a:t>length of </a:t>
            </a:r>
            <a:r>
              <a:rPr lang="en-US" sz="2400" b="1" dirty="0"/>
              <a:t>therapy for the patient who suffers a fracture </a:t>
            </a:r>
            <a:r>
              <a:rPr lang="en-US" sz="2400" dirty="0"/>
              <a:t>while </a:t>
            </a:r>
            <a:r>
              <a:rPr lang="en-US" sz="2400" dirty="0" smtClean="0"/>
              <a:t>on treatment </a:t>
            </a:r>
            <a:r>
              <a:rPr lang="en-US" sz="2400" dirty="0"/>
              <a:t>has not been established, and clinical judgment </a:t>
            </a:r>
            <a:r>
              <a:rPr lang="en-US" sz="2400" dirty="0" smtClean="0"/>
              <a:t>will be </a:t>
            </a:r>
            <a:r>
              <a:rPr lang="en-US" sz="2400" dirty="0"/>
              <a:t>needed to determine each patient’s specific fracture risk. </a:t>
            </a:r>
            <a:endParaRPr lang="en-US" sz="2400" dirty="0" smtClean="0"/>
          </a:p>
          <a:p>
            <a:pPr marL="0" indent="0">
              <a:buNone/>
            </a:pPr>
            <a:endParaRPr lang="en-US" sz="240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6381328"/>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70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US" dirty="0"/>
          </a:p>
        </p:txBody>
      </p:sp>
      <p:sp>
        <p:nvSpPr>
          <p:cNvPr id="3" name="Content Placeholder 2"/>
          <p:cNvSpPr>
            <a:spLocks noGrp="1"/>
          </p:cNvSpPr>
          <p:nvPr>
            <p:ph idx="1"/>
          </p:nvPr>
        </p:nvSpPr>
        <p:spPr>
          <a:xfrm>
            <a:off x="457200" y="620688"/>
            <a:ext cx="8229600" cy="5505475"/>
          </a:xfrm>
        </p:spPr>
        <p:txBody>
          <a:bodyPr>
            <a:normAutofit/>
          </a:bodyPr>
          <a:lstStyle/>
          <a:p>
            <a:r>
              <a:rPr lang="en-US" sz="2400" dirty="0" smtClean="0"/>
              <a:t>Factors  increased  fracture </a:t>
            </a:r>
            <a:r>
              <a:rPr lang="en-US" sz="2400" dirty="0"/>
              <a:t>risk and </a:t>
            </a:r>
            <a:r>
              <a:rPr lang="en-US" sz="2400" dirty="0" smtClean="0"/>
              <a:t>used </a:t>
            </a:r>
            <a:r>
              <a:rPr lang="en-US" sz="2400" dirty="0"/>
              <a:t>for the decision on whether to continue </a:t>
            </a:r>
            <a:r>
              <a:rPr lang="en-US" sz="2400" dirty="0" smtClean="0"/>
              <a:t>therapy:</a:t>
            </a:r>
            <a:endParaRPr lang="en-US" sz="2400" dirty="0" smtClean="0"/>
          </a:p>
          <a:p>
            <a:endParaRPr lang="en-US" sz="2400" dirty="0" smtClean="0"/>
          </a:p>
          <a:p>
            <a:pPr>
              <a:buFont typeface="Wingdings" pitchFamily="2" charset="2"/>
              <a:buChar char="Ø"/>
            </a:pPr>
            <a:r>
              <a:rPr lang="en-US" sz="2400" dirty="0" smtClean="0"/>
              <a:t>older </a:t>
            </a:r>
            <a:r>
              <a:rPr lang="en-US" sz="2400" dirty="0"/>
              <a:t>age (</a:t>
            </a:r>
            <a:r>
              <a:rPr lang="en-US" sz="2400" dirty="0" smtClean="0"/>
              <a:t>for example</a:t>
            </a:r>
            <a:r>
              <a:rPr lang="en-US" sz="2400" dirty="0"/>
              <a:t>, &gt;70 to 75 </a:t>
            </a:r>
            <a:r>
              <a:rPr lang="en-US" sz="2400" dirty="0" smtClean="0"/>
              <a:t>years)</a:t>
            </a:r>
          </a:p>
          <a:p>
            <a:pPr>
              <a:buFont typeface="Wingdings" pitchFamily="2" charset="2"/>
              <a:buChar char="Ø"/>
            </a:pPr>
            <a:r>
              <a:rPr lang="en-US" sz="2400" dirty="0" smtClean="0"/>
              <a:t>medication </a:t>
            </a:r>
            <a:r>
              <a:rPr lang="en-US" sz="2400" dirty="0"/>
              <a:t>use (</a:t>
            </a:r>
            <a:r>
              <a:rPr lang="en-US" sz="2400" dirty="0" err="1"/>
              <a:t>eg</a:t>
            </a:r>
            <a:r>
              <a:rPr lang="en-US" sz="2400" dirty="0" smtClean="0"/>
              <a:t>,  aromatase</a:t>
            </a:r>
            <a:r>
              <a:rPr lang="en-US" sz="2400" dirty="0"/>
              <a:t> </a:t>
            </a:r>
            <a:r>
              <a:rPr lang="en-US" sz="2400" dirty="0" smtClean="0"/>
              <a:t>inhibitors</a:t>
            </a:r>
            <a:r>
              <a:rPr lang="en-US" sz="2400" dirty="0"/>
              <a:t>, glucocorticoid </a:t>
            </a:r>
            <a:r>
              <a:rPr lang="en-US" sz="2400" dirty="0" smtClean="0"/>
              <a:t>therapy)</a:t>
            </a:r>
          </a:p>
          <a:p>
            <a:pPr>
              <a:buFont typeface="Wingdings" pitchFamily="2" charset="2"/>
              <a:buChar char="Ø"/>
            </a:pPr>
            <a:r>
              <a:rPr lang="en-US" sz="2400" dirty="0" smtClean="0"/>
              <a:t>new </a:t>
            </a:r>
            <a:r>
              <a:rPr lang="en-US" sz="2400" dirty="0" smtClean="0"/>
              <a:t>diagnosis </a:t>
            </a:r>
            <a:r>
              <a:rPr lang="en-US" sz="2400" dirty="0"/>
              <a:t>of </a:t>
            </a:r>
            <a:r>
              <a:rPr lang="en-US" sz="2400" dirty="0" smtClean="0"/>
              <a:t>a disorder </a:t>
            </a:r>
            <a:r>
              <a:rPr lang="en-US" sz="2400" dirty="0" smtClean="0"/>
              <a:t> associated </a:t>
            </a:r>
            <a:r>
              <a:rPr lang="en-US" sz="2400" dirty="0"/>
              <a:t>with </a:t>
            </a:r>
            <a:r>
              <a:rPr lang="en-US" sz="2400" dirty="0" smtClean="0"/>
              <a:t>secondary osteoporosis.</a:t>
            </a:r>
          </a:p>
          <a:p>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908898"/>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796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US"/>
          </a:p>
        </p:txBody>
      </p:sp>
      <p:sp>
        <p:nvSpPr>
          <p:cNvPr id="3" name="Content Placeholder 2"/>
          <p:cNvSpPr>
            <a:spLocks noGrp="1"/>
          </p:cNvSpPr>
          <p:nvPr>
            <p:ph idx="1"/>
          </p:nvPr>
        </p:nvSpPr>
        <p:spPr>
          <a:xfrm>
            <a:off x="457200" y="476672"/>
            <a:ext cx="8229600" cy="6120680"/>
          </a:xfrm>
        </p:spPr>
        <p:txBody>
          <a:bodyPr>
            <a:normAutofit/>
          </a:bodyPr>
          <a:lstStyle/>
          <a:p>
            <a:endParaRPr lang="en-US" sz="2400" dirty="0" smtClean="0"/>
          </a:p>
          <a:p>
            <a:r>
              <a:rPr lang="en-US" sz="2400" dirty="0"/>
              <a:t>T</a:t>
            </a:r>
            <a:r>
              <a:rPr lang="en-US" sz="2400" dirty="0" smtClean="0"/>
              <a:t>he </a:t>
            </a:r>
            <a:r>
              <a:rPr lang="en-US" sz="2400" dirty="0" smtClean="0"/>
              <a:t>Task Force </a:t>
            </a:r>
            <a:r>
              <a:rPr lang="en-US" sz="2400" dirty="0"/>
              <a:t>suggests </a:t>
            </a:r>
            <a:r>
              <a:rPr lang="en-US" sz="2400" dirty="0"/>
              <a:t>that the patient remains at elevated fracture risk </a:t>
            </a:r>
            <a:r>
              <a:rPr lang="en-US" sz="2400" dirty="0"/>
              <a:t>the provider discuss with the patient </a:t>
            </a:r>
            <a:r>
              <a:rPr lang="en-US" sz="2400" dirty="0" smtClean="0"/>
              <a:t>the option </a:t>
            </a:r>
            <a:r>
              <a:rPr lang="en-US" sz="2400" dirty="0"/>
              <a:t>of continuing </a:t>
            </a:r>
            <a:r>
              <a:rPr lang="en-US" sz="2400" dirty="0" smtClean="0"/>
              <a:t>BP treatment </a:t>
            </a:r>
            <a:r>
              <a:rPr lang="en-US" sz="2400" dirty="0"/>
              <a:t>for another 2 to 3 years </a:t>
            </a:r>
            <a:r>
              <a:rPr lang="en-US" sz="2400" dirty="0" smtClean="0"/>
              <a:t>with reassessment </a:t>
            </a:r>
            <a:r>
              <a:rPr lang="en-US" sz="2400" dirty="0"/>
              <a:t>at that time. </a:t>
            </a:r>
            <a:endParaRPr lang="en-US" sz="2400" dirty="0" smtClean="0"/>
          </a:p>
          <a:p>
            <a:endParaRPr lang="en-US" sz="2400" dirty="0" smtClean="0"/>
          </a:p>
          <a:p>
            <a:pPr marL="0" indent="0">
              <a:buNone/>
            </a:pPr>
            <a:endParaRPr lang="en-US" sz="2400" dirty="0"/>
          </a:p>
          <a:p>
            <a:r>
              <a:rPr lang="en-US" sz="2400" dirty="0" smtClean="0"/>
              <a:t>For </a:t>
            </a:r>
            <a:r>
              <a:rPr lang="en-US" sz="2400" dirty="0"/>
              <a:t>those women who are </a:t>
            </a:r>
            <a:r>
              <a:rPr lang="en-US" sz="2400" dirty="0" smtClean="0"/>
              <a:t>not considered </a:t>
            </a:r>
            <a:r>
              <a:rPr lang="en-US" sz="2400" dirty="0"/>
              <a:t>to be at high fracture </a:t>
            </a:r>
            <a:r>
              <a:rPr lang="en-US" sz="2400" dirty="0" smtClean="0"/>
              <a:t>risk, </a:t>
            </a:r>
            <a:r>
              <a:rPr lang="en-US" sz="2400" dirty="0" smtClean="0"/>
              <a:t>a drug </a:t>
            </a:r>
            <a:r>
              <a:rPr lang="en-US" sz="2400" dirty="0"/>
              <a:t>holiday may be considered with reassessment at 2 </a:t>
            </a:r>
            <a:r>
              <a:rPr lang="en-US" sz="2400" dirty="0" smtClean="0"/>
              <a:t>to 3 </a:t>
            </a:r>
            <a:r>
              <a:rPr lang="en-US" sz="2400" dirty="0" smtClean="0"/>
              <a:t>years.</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908898"/>
            <a:ext cx="5257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87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98984"/>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88641"/>
            <a:ext cx="972502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718" y="659507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6024"/>
            <a:ext cx="69437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949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00808"/>
            <a:ext cx="8229600" cy="4680520"/>
          </a:xfrm>
        </p:spPr>
        <p:txBody>
          <a:bodyPr>
            <a:noAutofit/>
          </a:bodyPr>
          <a:lstStyle/>
          <a:p>
            <a:r>
              <a:rPr lang="en-US" sz="2400" b="1" dirty="0">
                <a:solidFill>
                  <a:srgbClr val="FF0000"/>
                </a:solidFill>
              </a:rPr>
              <a:t>Methods:</a:t>
            </a:r>
            <a:r>
              <a:rPr lang="en-US" sz="2400" b="1" dirty="0"/>
              <a:t> </a:t>
            </a:r>
            <a:r>
              <a:rPr lang="en-US" sz="2400" dirty="0"/>
              <a:t>Randomized, placebo-controlled ,double-blind  trial, extension trial to FIT.</a:t>
            </a:r>
            <a:endParaRPr lang="en-US" sz="2400" b="1" dirty="0"/>
          </a:p>
          <a:p>
            <a:r>
              <a:rPr lang="en-US" sz="2400" b="1" dirty="0">
                <a:solidFill>
                  <a:srgbClr val="FF0000"/>
                </a:solidFill>
              </a:rPr>
              <a:t>Participants :</a:t>
            </a:r>
            <a:r>
              <a:rPr lang="en-US" sz="2400" dirty="0"/>
              <a:t> 1099 women 60–86 year of age</a:t>
            </a:r>
            <a:r>
              <a:rPr lang="en-US" sz="2400" b="1" dirty="0"/>
              <a:t> </a:t>
            </a:r>
            <a:r>
              <a:rPr lang="en-US" sz="2400" dirty="0"/>
              <a:t>who had been randomized to ALN in </a:t>
            </a:r>
            <a:r>
              <a:rPr lang="en-US" sz="2400" dirty="0" smtClean="0"/>
              <a:t>FIT.</a:t>
            </a:r>
          </a:p>
          <a:p>
            <a:r>
              <a:rPr lang="en-US" sz="2400" b="1" dirty="0" smtClean="0">
                <a:solidFill>
                  <a:srgbClr val="FF0000"/>
                </a:solidFill>
              </a:rPr>
              <a:t>Intervention </a:t>
            </a:r>
            <a:r>
              <a:rPr lang="en-US" sz="2400" b="1" dirty="0">
                <a:solidFill>
                  <a:srgbClr val="FF0000"/>
                </a:solidFill>
              </a:rPr>
              <a:t>:</a:t>
            </a:r>
            <a:r>
              <a:rPr lang="en-US" sz="2400" b="1" dirty="0"/>
              <a:t> </a:t>
            </a:r>
            <a:r>
              <a:rPr lang="en-US" sz="2400" dirty="0"/>
              <a:t>Randomization to ALN , 5 mg/d (n=329) or 10 mg/d (n=333), or placebo (n=437) for 5 years (1998-2003).</a:t>
            </a:r>
          </a:p>
          <a:p>
            <a:r>
              <a:rPr lang="en-US" sz="2400" b="1" dirty="0">
                <a:solidFill>
                  <a:srgbClr val="FF0000"/>
                </a:solidFill>
              </a:rPr>
              <a:t>primary outcome :  </a:t>
            </a:r>
            <a:r>
              <a:rPr lang="en-US" sz="2400" dirty="0"/>
              <a:t>measure was total hip bone mineral density (BMD)</a:t>
            </a:r>
          </a:p>
          <a:p>
            <a:r>
              <a:rPr lang="en-US" sz="2400" b="1" dirty="0">
                <a:solidFill>
                  <a:srgbClr val="FF0000"/>
                </a:solidFill>
              </a:rPr>
              <a:t>secondary outcome : </a:t>
            </a:r>
            <a:r>
              <a:rPr lang="en-US" sz="2400" dirty="0"/>
              <a:t>measures were BMD at other sites and biochemical markers of bone remodeling. An exploratory outcome measure was fracture incidence.</a:t>
            </a:r>
          </a:p>
          <a:p>
            <a:pPr marL="0" indent="0">
              <a:buNone/>
            </a:pP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44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923" y="6165304"/>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944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US" dirty="0"/>
          </a:p>
        </p:txBody>
      </p:sp>
      <p:sp>
        <p:nvSpPr>
          <p:cNvPr id="3" name="Content Placeholder 2"/>
          <p:cNvSpPr>
            <a:spLocks noGrp="1"/>
          </p:cNvSpPr>
          <p:nvPr>
            <p:ph idx="1"/>
          </p:nvPr>
        </p:nvSpPr>
        <p:spPr>
          <a:xfrm>
            <a:off x="457200" y="1340768"/>
            <a:ext cx="8229600" cy="4785395"/>
          </a:xfrm>
        </p:spPr>
        <p:txBody>
          <a:bodyPr>
            <a:normAutofit/>
          </a:bodyPr>
          <a:lstStyle/>
          <a:p>
            <a:r>
              <a:rPr lang="en-US" sz="2400" dirty="0"/>
              <a:t>Subjects who seemed to </a:t>
            </a:r>
            <a:r>
              <a:rPr lang="en-US" sz="2400" b="1" dirty="0"/>
              <a:t>benefit </a:t>
            </a:r>
            <a:r>
              <a:rPr lang="en-US" sz="2400" dirty="0"/>
              <a:t>most from long-term ALN or ZOL therapy are those categorized as </a:t>
            </a:r>
            <a:r>
              <a:rPr lang="en-US" sz="2400" b="1" dirty="0"/>
              <a:t>high risk,</a:t>
            </a:r>
            <a:r>
              <a:rPr lang="en-US" sz="2400" dirty="0"/>
              <a:t> best captured by a persistent low T-score at hip (–2.5 in HORIZON for total hip or femoral neck T-score and above –2.5 but–2 for femoral neck in FLEX), or incident fracture during the core study in HORIZON.</a:t>
            </a:r>
          </a:p>
          <a:p>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499820"/>
            <a:ext cx="50387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622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endParaRPr lang="en-US" sz="2400" dirty="0" smtClean="0"/>
          </a:p>
          <a:p>
            <a:r>
              <a:rPr lang="en-US" sz="2400" dirty="0" smtClean="0"/>
              <a:t>Introduction</a:t>
            </a:r>
          </a:p>
          <a:p>
            <a:r>
              <a:rPr lang="en-US" sz="2400" dirty="0" smtClean="0"/>
              <a:t>FLEX Trial</a:t>
            </a:r>
          </a:p>
          <a:p>
            <a:r>
              <a:rPr lang="en-US" sz="2400" dirty="0" smtClean="0"/>
              <a:t>HORIZON </a:t>
            </a:r>
            <a:r>
              <a:rPr lang="en-US" sz="2400" dirty="0"/>
              <a:t>Trial</a:t>
            </a:r>
            <a:endParaRPr lang="en-US" sz="2400" dirty="0" smtClean="0"/>
          </a:p>
          <a:p>
            <a:r>
              <a:rPr lang="en-US" sz="2400" dirty="0" smtClean="0"/>
              <a:t>Osteonecrosis </a:t>
            </a:r>
            <a:r>
              <a:rPr lang="en-US" sz="2400" dirty="0"/>
              <a:t>of the jaw (ONJ)</a:t>
            </a:r>
            <a:endParaRPr lang="en-US" sz="2400" dirty="0" smtClean="0"/>
          </a:p>
          <a:p>
            <a:r>
              <a:rPr lang="en-US" sz="2400" dirty="0"/>
              <a:t>Atypical femur fractures (AFFs</a:t>
            </a:r>
            <a:r>
              <a:rPr lang="en-US" sz="2400" dirty="0" smtClean="0"/>
              <a:t>)</a:t>
            </a:r>
          </a:p>
          <a:p>
            <a:r>
              <a:rPr lang="en-US" sz="2400" dirty="0"/>
              <a:t>Long-Term Osteoporosis Management With </a:t>
            </a:r>
            <a:r>
              <a:rPr lang="en-US" sz="2400" dirty="0" smtClean="0"/>
              <a:t>BPs</a:t>
            </a:r>
            <a:endParaRPr lang="en-US" sz="2400" dirty="0"/>
          </a:p>
          <a:p>
            <a:r>
              <a:rPr lang="en-US" sz="2400" dirty="0" smtClean="0">
                <a:solidFill>
                  <a:srgbClr val="FF0000"/>
                </a:solidFill>
              </a:rPr>
              <a:t>Conclusion </a:t>
            </a:r>
          </a:p>
          <a:p>
            <a:endParaRPr lang="en-US" sz="2400" dirty="0"/>
          </a:p>
        </p:txBody>
      </p:sp>
    </p:spTree>
    <p:extLst>
      <p:ext uri="{BB962C8B-B14F-4D97-AF65-F5344CB8AC3E}">
        <p14:creationId xmlns:p14="http://schemas.microsoft.com/office/powerpoint/2010/main" val="2501311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sz="2800" dirty="0"/>
              <a:t>To optimize the efficacy of bisphosphonates in reducing fracture risk, decisions to continue treatment must be based on individual assessment of risks and benefits and on patient preference.</a:t>
            </a:r>
          </a:p>
          <a:p>
            <a:pPr marL="0" indent="0">
              <a:buNone/>
            </a:pPr>
            <a:endParaRPr lang="en-US" sz="2800" dirty="0"/>
          </a:p>
          <a:p>
            <a:r>
              <a:rPr lang="en-US" sz="2800" dirty="0"/>
              <a:t>In this regard, patients at low risk for fracture (e.g., younger patients without a fracture history and with a </a:t>
            </a:r>
            <a:r>
              <a:rPr lang="en-US" sz="2800" dirty="0" smtClean="0"/>
              <a:t>BMD approaching </a:t>
            </a:r>
            <a:r>
              <a:rPr lang="en-US" sz="2800" dirty="0"/>
              <a:t>normal) may prove to be good candidates for discontinuation of bisphosphonate therapy after 3 to 5 years,  whereas patients at increased risk for fracture (e.g., older </a:t>
            </a:r>
            <a:r>
              <a:rPr lang="en-US" sz="2800" dirty="0" smtClean="0"/>
              <a:t>patients with </a:t>
            </a:r>
            <a:r>
              <a:rPr lang="en-US" sz="2800" dirty="0"/>
              <a:t>a history of fracture and a </a:t>
            </a:r>
            <a:r>
              <a:rPr lang="en-US" sz="2800" dirty="0" smtClean="0"/>
              <a:t>BMD remaining </a:t>
            </a:r>
            <a:r>
              <a:rPr lang="en-US" sz="2800" dirty="0"/>
              <a:t>in the osteoporotic range) may benefit further from continued bisphosphonate therapy.</a:t>
            </a:r>
          </a:p>
          <a:p>
            <a:endParaRPr lang="en-US" sz="2800" dirty="0"/>
          </a:p>
        </p:txBody>
      </p:sp>
    </p:spTree>
    <p:extLst>
      <p:ext uri="{BB962C8B-B14F-4D97-AF65-F5344CB8AC3E}">
        <p14:creationId xmlns:p14="http://schemas.microsoft.com/office/powerpoint/2010/main" val="6453095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68760"/>
            <a:ext cx="8229600" cy="1143000"/>
          </a:xfrm>
        </p:spPr>
        <p:txBody>
          <a:bodyPr/>
          <a:lstStyle/>
          <a:p>
            <a:r>
              <a:rPr lang="en-US" dirty="0" smtClean="0"/>
              <a:t>Thank you </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185478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836711"/>
            <a:ext cx="1034415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18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828800"/>
            <a:ext cx="89344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6237312"/>
            <a:ext cx="3495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17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4" y="1484785"/>
            <a:ext cx="9636369" cy="340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4088" y="6237312"/>
            <a:ext cx="3352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57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2609</Words>
  <Application>Microsoft Office PowerPoint</Application>
  <PresentationFormat>On-screen Show (4:3)</PresentationFormat>
  <Paragraphs>231</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In The Name of God</vt:lpstr>
      <vt:lpstr>Continuing Bisphosphonate Treatment for Osteoporosis </vt:lpstr>
      <vt:lpstr>Agenda</vt:lpstr>
      <vt:lpstr>Introduction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Agenda</vt:lpstr>
      <vt:lpstr>Osteonecrosis of the jaw (ONJ)</vt:lpstr>
      <vt:lpstr>PowerPoint Presentation</vt:lpstr>
      <vt:lpstr>Agenda</vt:lpstr>
      <vt:lpstr>Atypical femur fractures (AFFs)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Presentation</vt:lpstr>
      <vt:lpstr>Agenda</vt:lpstr>
      <vt:lpstr>PowerPoint Presentation</vt:lpstr>
      <vt:lpstr> Risk Stratification From the Alendronate and Zoledronic Acid Extension Studies</vt:lpstr>
      <vt:lpstr>PowerPoint Presentation</vt:lpstr>
      <vt:lpstr>Potential risk stratification by bone turnover markers</vt:lpstr>
      <vt:lpstr>Potential risk stratification by fracture risk calculators, age, and weight (FRAX scores)</vt:lpstr>
      <vt:lpstr>Stopping Bisphoshonates and Restarting Therapy</vt:lpstr>
      <vt:lpstr>PowerPoint Presentation</vt:lpstr>
      <vt:lpstr>PowerPoint Presentation</vt:lpstr>
      <vt:lpstr>Side-Effect Risks after Stopping Bisphosphonate Treatment </vt:lpstr>
      <vt:lpstr>Effect of bisphosphonate discontinuation (holiday) on AFF risk </vt:lpstr>
      <vt:lpstr>Effect of bisphosphonate discontinuation on ONJ risk</vt:lpstr>
      <vt:lpstr>Potential use of BTMs to determine safety risks </vt:lpstr>
      <vt:lpstr>Management of AFF and ONJ related to bisphosphonates</vt:lpstr>
      <vt:lpstr>Long-Term Osteoporosis Management With BPs</vt:lpstr>
      <vt:lpstr>PowerPoint Presentation</vt:lpstr>
      <vt:lpstr>PowerPoint Presentation</vt:lpstr>
      <vt:lpstr>PowerPoint Presentation</vt:lpstr>
      <vt:lpstr>PowerPoint Presentation</vt:lpstr>
      <vt:lpstr>PowerPoint Presentation</vt:lpstr>
      <vt:lpstr>PowerPoint Presentation</vt:lpstr>
      <vt:lpstr>Agenda</vt:lpstr>
      <vt:lpstr>Conclusion </vt:lpstr>
      <vt:lpstr>Thank you </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MRT</dc:creator>
  <cp:lastModifiedBy>MRT</cp:lastModifiedBy>
  <cp:revision>99</cp:revision>
  <dcterms:created xsi:type="dcterms:W3CDTF">2016-04-09T02:15:20Z</dcterms:created>
  <dcterms:modified xsi:type="dcterms:W3CDTF">2016-04-12T01:49:46Z</dcterms:modified>
</cp:coreProperties>
</file>