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437" r:id="rId2"/>
    <p:sldId id="440" r:id="rId3"/>
    <p:sldId id="386" r:id="rId4"/>
    <p:sldId id="491" r:id="rId5"/>
    <p:sldId id="493" r:id="rId6"/>
    <p:sldId id="483" r:id="rId7"/>
    <p:sldId id="526" r:id="rId8"/>
    <p:sldId id="494" r:id="rId9"/>
    <p:sldId id="495" r:id="rId10"/>
    <p:sldId id="492" r:id="rId11"/>
    <p:sldId id="527" r:id="rId12"/>
    <p:sldId id="387" r:id="rId13"/>
    <p:sldId id="388" r:id="rId14"/>
    <p:sldId id="389" r:id="rId15"/>
    <p:sldId id="390" r:id="rId16"/>
    <p:sldId id="391" r:id="rId17"/>
    <p:sldId id="441" r:id="rId18"/>
    <p:sldId id="442" r:id="rId19"/>
    <p:sldId id="443" r:id="rId20"/>
    <p:sldId id="444" r:id="rId21"/>
    <p:sldId id="445" r:id="rId22"/>
    <p:sldId id="513" r:id="rId23"/>
    <p:sldId id="514" r:id="rId24"/>
    <p:sldId id="515" r:id="rId25"/>
    <p:sldId id="516" r:id="rId26"/>
    <p:sldId id="519" r:id="rId27"/>
    <p:sldId id="520" r:id="rId28"/>
    <p:sldId id="521" r:id="rId29"/>
    <p:sldId id="467" r:id="rId30"/>
    <p:sldId id="528" r:id="rId31"/>
    <p:sldId id="511" r:id="rId32"/>
    <p:sldId id="522" r:id="rId33"/>
    <p:sldId id="499" r:id="rId34"/>
    <p:sldId id="500" r:id="rId35"/>
    <p:sldId id="531" r:id="rId36"/>
    <p:sldId id="502" r:id="rId37"/>
    <p:sldId id="503" r:id="rId38"/>
    <p:sldId id="504" r:id="rId39"/>
    <p:sldId id="506" r:id="rId40"/>
    <p:sldId id="507" r:id="rId41"/>
    <p:sldId id="508" r:id="rId42"/>
    <p:sldId id="510" r:id="rId43"/>
    <p:sldId id="529" r:id="rId44"/>
    <p:sldId id="512" r:id="rId45"/>
    <p:sldId id="465" r:id="rId46"/>
    <p:sldId id="466" r:id="rId47"/>
    <p:sldId id="530" r:id="rId48"/>
    <p:sldId id="523" r:id="rId49"/>
    <p:sldId id="524" r:id="rId50"/>
    <p:sldId id="525" r:id="rId51"/>
    <p:sldId id="53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39" autoAdjust="0"/>
  </p:normalViewPr>
  <p:slideViewPr>
    <p:cSldViewPr>
      <p:cViewPr varScale="1">
        <p:scale>
          <a:sx n="47" d="100"/>
          <a:sy n="47" d="100"/>
        </p:scale>
        <p:origin x="-1176" y="-90"/>
      </p:cViewPr>
      <p:guideLst>
        <p:guide orient="horz" pos="2160"/>
        <p:guide pos="2880"/>
      </p:guideLst>
    </p:cSldViewPr>
  </p:slideViewPr>
  <p:notesTextViewPr>
    <p:cViewPr>
      <p:scale>
        <a:sx n="1" d="1"/>
        <a:sy n="1" d="1"/>
      </p:scale>
      <p:origin x="0" y="0"/>
    </p:cViewPr>
  </p:notesTextViewPr>
  <p:sorterViewPr>
    <p:cViewPr>
      <p:scale>
        <a:sx n="100" d="100"/>
        <a:sy n="100" d="100"/>
      </p:scale>
      <p:origin x="0" y="790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37C465-F766-4513-886E-EDA5E1B5B59A}" type="datetimeFigureOut">
              <a:rPr lang="en-US" smtClean="0"/>
              <a:pPr/>
              <a:t>10/18/2015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D2E091-1829-4122-BAF0-ED617B3D3653}" type="slidenum">
              <a:rPr lang="en-US" smtClean="0"/>
              <a:pPr/>
              <a:t>‹#›</a:t>
            </a:fld>
            <a:endParaRPr lang="en-US"/>
          </a:p>
        </p:txBody>
      </p:sp>
    </p:spTree>
    <p:extLst>
      <p:ext uri="{BB962C8B-B14F-4D97-AF65-F5344CB8AC3E}">
        <p14:creationId xmlns:p14="http://schemas.microsoft.com/office/powerpoint/2010/main" xmlns="" val="1433725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D2E091-1829-4122-BAF0-ED617B3D3653}"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E1787DC-62B7-40F9-BAF0-13957BCAC8D5}" type="slidenum">
              <a:rPr lang="en-US" smtClean="0">
                <a:solidFill>
                  <a:srgbClr val="000000"/>
                </a:solidFill>
                <a:latin typeface="Calibri" pitchFamily="34" charset="0"/>
              </a:rPr>
              <a:pPr fontAlgn="base">
                <a:spcBef>
                  <a:spcPct val="0"/>
                </a:spcBef>
                <a:spcAft>
                  <a:spcPct val="0"/>
                </a:spcAft>
                <a:defRPr/>
              </a:pPr>
              <a:t>3</a:t>
            </a:fld>
            <a:endParaRPr lang="en-US" smtClean="0">
              <a:solidFill>
                <a:srgbClr val="000000"/>
              </a:solidFill>
              <a:latin typeface="Calibri" pitchFamily="34" charset="0"/>
            </a:endParaRPr>
          </a:p>
        </p:txBody>
      </p:sp>
      <p:sp>
        <p:nvSpPr>
          <p:cNvPr id="184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itchFamily="34" charset="0"/>
                <a:cs typeface="Arial" pitchFamily="34" charset="0"/>
              </a:rPr>
              <a:t>Excessive daily glycemic fluctuations contribute to diabetic complications and impair Quality of life </a:t>
            </a:r>
          </a:p>
          <a:p>
            <a:pPr eaLnBrk="1" hangingPunct="1">
              <a:spcBef>
                <a:spcPct val="0"/>
              </a:spcBef>
            </a:pPr>
            <a:r>
              <a:rPr lang="en-US" altLang="en-US" smtClean="0">
                <a:cs typeface="Arial" pitchFamily="34" charset="0"/>
              </a:rPr>
              <a:t>Perhaps the most compelling reason to target PPH is </a:t>
            </a:r>
            <a:r>
              <a:rPr lang="en-US" altLang="en-US" b="1" smtClean="0">
                <a:cs typeface="Arial" pitchFamily="34" charset="0"/>
              </a:rPr>
              <a:t>to achieve around-the-clock blood glucose control.</a:t>
            </a:r>
            <a:endParaRPr lang="en-US" altLang="en-US" smtClean="0">
              <a:cs typeface="Arial" pitchFamily="34" charset="0"/>
            </a:endParaRPr>
          </a:p>
          <a:p>
            <a:pPr eaLnBrk="1" hangingPunct="1">
              <a:spcBef>
                <a:spcPct val="0"/>
              </a:spcBef>
            </a:pPr>
            <a:r>
              <a:rPr lang="en-US" altLang="en-US" smtClean="0">
                <a:cs typeface="Arial" pitchFamily="34" charset="0"/>
              </a:rPr>
              <a:t>It is noteworthy that PPH, similar to HbA1C, has been </a:t>
            </a:r>
            <a:r>
              <a:rPr lang="en-US" altLang="en-US" b="1" smtClean="0">
                <a:cs typeface="Arial" pitchFamily="34" charset="0"/>
              </a:rPr>
              <a:t>correlated with the presence of diabetic complications</a:t>
            </a:r>
            <a:r>
              <a:rPr lang="en-US" altLang="en-US" smtClean="0">
                <a:cs typeface="Arial" pitchFamily="34" charset="0"/>
              </a:rPr>
              <a:t>, notably retinopathy and nephropathy, in various epidemiological studies</a:t>
            </a:r>
          </a:p>
          <a:p>
            <a:pPr eaLnBrk="1" hangingPunct="1">
              <a:spcBef>
                <a:spcPct val="0"/>
              </a:spcBef>
            </a:pPr>
            <a:r>
              <a:rPr lang="en-US" altLang="en-US" smtClean="0">
                <a:cs typeface="Arial" pitchFamily="34" charset="0"/>
              </a:rPr>
              <a:t>PPH, even in the absence of marked fasting hyperglycaemia, is a </a:t>
            </a:r>
            <a:r>
              <a:rPr lang="en-US" altLang="en-US" b="1" smtClean="0">
                <a:cs typeface="Arial" pitchFamily="34" charset="0"/>
              </a:rPr>
              <a:t>recognised risk factor for coronary artery disease.</a:t>
            </a:r>
            <a:r>
              <a:rPr lang="en-US" altLang="en-US" smtClean="0">
                <a:cs typeface="Arial" pitchFamily="34" charset="0"/>
              </a:rPr>
              <a:t> CHD mortality was doubled in individuals with 2-hour post-50g oral glucose load levels of 5.3 to 10.9 mmol/L (96 to 196 mg/dl) compared with individuals with 2-hour post-glucose load levels of &lt;96mg/dl. (Whitehall Study)</a:t>
            </a:r>
          </a:p>
          <a:p>
            <a:pPr eaLnBrk="1" hangingPunct="1">
              <a:spcBef>
                <a:spcPct val="0"/>
              </a:spcBef>
            </a:pPr>
            <a:r>
              <a:rPr lang="en-US" altLang="en-US" smtClean="0">
                <a:cs typeface="Arial" pitchFamily="34" charset="0"/>
              </a:rPr>
              <a:t>PPHG, but not fasting hyperglycaemia, was an</a:t>
            </a:r>
            <a:r>
              <a:rPr lang="en-US" altLang="en-US" b="1" smtClean="0">
                <a:cs typeface="Arial" pitchFamily="34" charset="0"/>
              </a:rPr>
              <a:t> independent risk factor for myocardial infarction and total mortality. </a:t>
            </a:r>
            <a:r>
              <a:rPr lang="en-US" altLang="en-US" smtClean="0">
                <a:cs typeface="Arial" pitchFamily="34" charset="0"/>
              </a:rPr>
              <a:t>(Diabetes Intervention Study)</a:t>
            </a:r>
            <a:endParaRPr lang="en-US" altLang="en-US" smtClean="0">
              <a:latin typeface="Arial" pitchFamily="34" charset="0"/>
              <a:cs typeface="Arial" pitchFamily="34" charset="0"/>
            </a:endParaRP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29E71EE9-2779-460B-956C-920B1056288B}" type="slidenum">
              <a:rPr lang="en-US" altLang="en-US" smtClean="0">
                <a:solidFill>
                  <a:srgbClr val="000000"/>
                </a:solidFill>
              </a:rPr>
              <a:pPr eaLnBrk="1" fontAlgn="base" hangingPunct="1">
                <a:spcBef>
                  <a:spcPct val="0"/>
                </a:spcBef>
                <a:spcAft>
                  <a:spcPct val="0"/>
                </a:spcAft>
              </a:pPr>
              <a:t>6</a:t>
            </a:fld>
            <a:endParaRPr lang="en-US"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D2E091-1829-4122-BAF0-ED617B3D3653}"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D2E091-1829-4122-BAF0-ED617B3D3653}"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D2E091-1829-4122-BAF0-ED617B3D3653}" type="slidenum">
              <a:rPr lang="en-US" smtClean="0"/>
              <a:pPr/>
              <a:t>30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D2E091-1829-4122-BAF0-ED617B3D3653}" type="slidenum">
              <a:rPr lang="en-US" smtClean="0"/>
              <a:pPr/>
              <a:t>43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D2E091-1829-4122-BAF0-ED617B3D3653}" type="slidenum">
              <a:rPr lang="en-US" smtClean="0"/>
              <a:pPr/>
              <a:t>47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E05BF2-7113-4D4E-91DA-4E3EFA488FCC}" type="datetimeFigureOut">
              <a:rPr lang="en-US" smtClean="0"/>
              <a:pPr/>
              <a:t>10/18/2015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EC01D-2358-4BA1-A6E8-BF9F99353394}" type="slidenum">
              <a:rPr lang="en-US" smtClean="0"/>
              <a:pPr/>
              <a:t>‹#›</a:t>
            </a:fld>
            <a:endParaRPr lang="en-US"/>
          </a:p>
        </p:txBody>
      </p:sp>
    </p:spTree>
    <p:extLst>
      <p:ext uri="{BB962C8B-B14F-4D97-AF65-F5344CB8AC3E}">
        <p14:creationId xmlns:p14="http://schemas.microsoft.com/office/powerpoint/2010/main" xmlns="" val="360815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05BF2-7113-4D4E-91DA-4E3EFA488FCC}" type="datetimeFigureOut">
              <a:rPr lang="en-US" smtClean="0"/>
              <a:pPr/>
              <a:t>10/18/2015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EC01D-2358-4BA1-A6E8-BF9F99353394}" type="slidenum">
              <a:rPr lang="en-US" smtClean="0"/>
              <a:pPr/>
              <a:t>‹#›</a:t>
            </a:fld>
            <a:endParaRPr lang="en-US"/>
          </a:p>
        </p:txBody>
      </p:sp>
    </p:spTree>
    <p:extLst>
      <p:ext uri="{BB962C8B-B14F-4D97-AF65-F5344CB8AC3E}">
        <p14:creationId xmlns:p14="http://schemas.microsoft.com/office/powerpoint/2010/main" xmlns="" val="206733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05BF2-7113-4D4E-91DA-4E3EFA488FCC}" type="datetimeFigureOut">
              <a:rPr lang="en-US" smtClean="0"/>
              <a:pPr/>
              <a:t>10/18/2015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EC01D-2358-4BA1-A6E8-BF9F99353394}" type="slidenum">
              <a:rPr lang="en-US" smtClean="0"/>
              <a:pPr/>
              <a:t>‹#›</a:t>
            </a:fld>
            <a:endParaRPr lang="en-US"/>
          </a:p>
        </p:txBody>
      </p:sp>
    </p:spTree>
    <p:extLst>
      <p:ext uri="{BB962C8B-B14F-4D97-AF65-F5344CB8AC3E}">
        <p14:creationId xmlns:p14="http://schemas.microsoft.com/office/powerpoint/2010/main" xmlns="" val="113175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05BF2-7113-4D4E-91DA-4E3EFA488FCC}" type="datetimeFigureOut">
              <a:rPr lang="en-US" smtClean="0"/>
              <a:pPr/>
              <a:t>10/18/2015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EC01D-2358-4BA1-A6E8-BF9F99353394}" type="slidenum">
              <a:rPr lang="en-US" smtClean="0"/>
              <a:pPr/>
              <a:t>‹#›</a:t>
            </a:fld>
            <a:endParaRPr lang="en-US"/>
          </a:p>
        </p:txBody>
      </p:sp>
    </p:spTree>
    <p:extLst>
      <p:ext uri="{BB962C8B-B14F-4D97-AF65-F5344CB8AC3E}">
        <p14:creationId xmlns:p14="http://schemas.microsoft.com/office/powerpoint/2010/main" xmlns="" val="122540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E05BF2-7113-4D4E-91DA-4E3EFA488FCC}" type="datetimeFigureOut">
              <a:rPr lang="en-US" smtClean="0"/>
              <a:pPr/>
              <a:t>10/18/2015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EC01D-2358-4BA1-A6E8-BF9F99353394}" type="slidenum">
              <a:rPr lang="en-US" smtClean="0"/>
              <a:pPr/>
              <a:t>‹#›</a:t>
            </a:fld>
            <a:endParaRPr lang="en-US"/>
          </a:p>
        </p:txBody>
      </p:sp>
    </p:spTree>
    <p:extLst>
      <p:ext uri="{BB962C8B-B14F-4D97-AF65-F5344CB8AC3E}">
        <p14:creationId xmlns:p14="http://schemas.microsoft.com/office/powerpoint/2010/main" xmlns="" val="9282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E05BF2-7113-4D4E-91DA-4E3EFA488FCC}" type="datetimeFigureOut">
              <a:rPr lang="en-US" smtClean="0"/>
              <a:pPr/>
              <a:t>10/18/2015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EC01D-2358-4BA1-A6E8-BF9F99353394}" type="slidenum">
              <a:rPr lang="en-US" smtClean="0"/>
              <a:pPr/>
              <a:t>‹#›</a:t>
            </a:fld>
            <a:endParaRPr lang="en-US"/>
          </a:p>
        </p:txBody>
      </p:sp>
    </p:spTree>
    <p:extLst>
      <p:ext uri="{BB962C8B-B14F-4D97-AF65-F5344CB8AC3E}">
        <p14:creationId xmlns:p14="http://schemas.microsoft.com/office/powerpoint/2010/main" xmlns="" val="21390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E05BF2-7113-4D4E-91DA-4E3EFA488FCC}" type="datetimeFigureOut">
              <a:rPr lang="en-US" smtClean="0"/>
              <a:pPr/>
              <a:t>10/18/2015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7EC01D-2358-4BA1-A6E8-BF9F99353394}" type="slidenum">
              <a:rPr lang="en-US" smtClean="0"/>
              <a:pPr/>
              <a:t>‹#›</a:t>
            </a:fld>
            <a:endParaRPr lang="en-US"/>
          </a:p>
        </p:txBody>
      </p:sp>
    </p:spTree>
    <p:extLst>
      <p:ext uri="{BB962C8B-B14F-4D97-AF65-F5344CB8AC3E}">
        <p14:creationId xmlns:p14="http://schemas.microsoft.com/office/powerpoint/2010/main" xmlns="" val="2247182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E05BF2-7113-4D4E-91DA-4E3EFA488FCC}" type="datetimeFigureOut">
              <a:rPr lang="en-US" smtClean="0"/>
              <a:pPr/>
              <a:t>10/18/2015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7EC01D-2358-4BA1-A6E8-BF9F99353394}" type="slidenum">
              <a:rPr lang="en-US" smtClean="0"/>
              <a:pPr/>
              <a:t>‹#›</a:t>
            </a:fld>
            <a:endParaRPr lang="en-US"/>
          </a:p>
        </p:txBody>
      </p:sp>
    </p:spTree>
    <p:extLst>
      <p:ext uri="{BB962C8B-B14F-4D97-AF65-F5344CB8AC3E}">
        <p14:creationId xmlns:p14="http://schemas.microsoft.com/office/powerpoint/2010/main" xmlns="" val="160655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E05BF2-7113-4D4E-91DA-4E3EFA488FCC}" type="datetimeFigureOut">
              <a:rPr lang="en-US" smtClean="0"/>
              <a:pPr/>
              <a:t>10/18/2015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7EC01D-2358-4BA1-A6E8-BF9F99353394}" type="slidenum">
              <a:rPr lang="en-US" smtClean="0"/>
              <a:pPr/>
              <a:t>‹#›</a:t>
            </a:fld>
            <a:endParaRPr lang="en-US"/>
          </a:p>
        </p:txBody>
      </p:sp>
    </p:spTree>
    <p:extLst>
      <p:ext uri="{BB962C8B-B14F-4D97-AF65-F5344CB8AC3E}">
        <p14:creationId xmlns:p14="http://schemas.microsoft.com/office/powerpoint/2010/main" xmlns="" val="1615489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E05BF2-7113-4D4E-91DA-4E3EFA488FCC}" type="datetimeFigureOut">
              <a:rPr lang="en-US" smtClean="0"/>
              <a:pPr/>
              <a:t>10/18/2015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EC01D-2358-4BA1-A6E8-BF9F99353394}" type="slidenum">
              <a:rPr lang="en-US" smtClean="0"/>
              <a:pPr/>
              <a:t>‹#›</a:t>
            </a:fld>
            <a:endParaRPr lang="en-US"/>
          </a:p>
        </p:txBody>
      </p:sp>
    </p:spTree>
    <p:extLst>
      <p:ext uri="{BB962C8B-B14F-4D97-AF65-F5344CB8AC3E}">
        <p14:creationId xmlns:p14="http://schemas.microsoft.com/office/powerpoint/2010/main" xmlns="" val="1004560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E05BF2-7113-4D4E-91DA-4E3EFA488FCC}" type="datetimeFigureOut">
              <a:rPr lang="en-US" smtClean="0"/>
              <a:pPr/>
              <a:t>10/18/2015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EC01D-2358-4BA1-A6E8-BF9F99353394}" type="slidenum">
              <a:rPr lang="en-US" smtClean="0"/>
              <a:pPr/>
              <a:t>‹#›</a:t>
            </a:fld>
            <a:endParaRPr lang="en-US"/>
          </a:p>
        </p:txBody>
      </p:sp>
    </p:spTree>
    <p:extLst>
      <p:ext uri="{BB962C8B-B14F-4D97-AF65-F5344CB8AC3E}">
        <p14:creationId xmlns:p14="http://schemas.microsoft.com/office/powerpoint/2010/main" xmlns="" val="53443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05BF2-7113-4D4E-91DA-4E3EFA488FCC}" type="datetimeFigureOut">
              <a:rPr lang="en-US" smtClean="0"/>
              <a:pPr/>
              <a:t>10/18/2015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EC01D-2358-4BA1-A6E8-BF9F99353394}" type="slidenum">
              <a:rPr lang="en-US" smtClean="0"/>
              <a:pPr/>
              <a:t>‹#›</a:t>
            </a:fld>
            <a:endParaRPr lang="en-US"/>
          </a:p>
        </p:txBody>
      </p:sp>
    </p:spTree>
    <p:extLst>
      <p:ext uri="{BB962C8B-B14F-4D97-AF65-F5344CB8AC3E}">
        <p14:creationId xmlns:p14="http://schemas.microsoft.com/office/powerpoint/2010/main" xmlns="" val="114774270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438400"/>
            <a:ext cx="6065443" cy="1015663"/>
          </a:xfrm>
          <a:prstGeom prst="rect">
            <a:avLst/>
          </a:prstGeom>
          <a:noFill/>
        </p:spPr>
        <p:txBody>
          <a:bodyPr wrap="none" rtlCol="0">
            <a:spAutoFit/>
          </a:bodyPr>
          <a:lstStyle/>
          <a:p>
            <a:r>
              <a:rPr lang="en-US" sz="6000" b="1" dirty="0" smtClean="0"/>
              <a:t>Glucose variability</a:t>
            </a:r>
            <a:endParaRPr lang="en-US" sz="6000" b="1" dirty="0"/>
          </a:p>
        </p:txBody>
      </p:sp>
    </p:spTree>
    <p:extLst>
      <p:ext uri="{BB962C8B-B14F-4D97-AF65-F5344CB8AC3E}">
        <p14:creationId xmlns:p14="http://schemas.microsoft.com/office/powerpoint/2010/main" xmlns="" val="3778183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11" y="36095"/>
            <a:ext cx="9144000" cy="40025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11" y="4038600"/>
            <a:ext cx="9144000" cy="2819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3245386" y="3244334"/>
            <a:ext cx="2653227" cy="369332"/>
          </a:xfrm>
          <a:prstGeom prst="rect">
            <a:avLst/>
          </a:prstGeom>
        </p:spPr>
        <p:txBody>
          <a:bodyPr wrap="none">
            <a:spAutoFit/>
          </a:bodyPr>
          <a:lstStyle/>
          <a:p>
            <a:r>
              <a:rPr lang="en-US" dirty="0" smtClean="0">
                <a:solidFill>
                  <a:srgbClr val="00B0F0"/>
                </a:solidFill>
              </a:rPr>
              <a:t>Definition and importance</a:t>
            </a:r>
          </a:p>
        </p:txBody>
      </p:sp>
      <p:sp>
        <p:nvSpPr>
          <p:cNvPr id="5" name="Rectangle 4"/>
          <p:cNvSpPr/>
          <p:nvPr/>
        </p:nvSpPr>
        <p:spPr>
          <a:xfrm>
            <a:off x="3245386" y="3244334"/>
            <a:ext cx="2653227" cy="369332"/>
          </a:xfrm>
          <a:prstGeom prst="rect">
            <a:avLst/>
          </a:prstGeom>
        </p:spPr>
        <p:txBody>
          <a:bodyPr wrap="none">
            <a:spAutoFit/>
          </a:bodyPr>
          <a:lstStyle/>
          <a:p>
            <a:r>
              <a:rPr lang="en-US" dirty="0" smtClean="0">
                <a:solidFill>
                  <a:srgbClr val="00B0F0"/>
                </a:solidFill>
              </a:rPr>
              <a:t>Definition and importance</a:t>
            </a:r>
          </a:p>
        </p:txBody>
      </p:sp>
    </p:spTree>
    <p:extLst>
      <p:ext uri="{BB962C8B-B14F-4D97-AF65-F5344CB8AC3E}">
        <p14:creationId xmlns:p14="http://schemas.microsoft.com/office/powerpoint/2010/main" xmlns="" val="2490539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914400" y="1524000"/>
            <a:ext cx="8229600" cy="4983163"/>
          </a:xfrm>
        </p:spPr>
        <p:txBody>
          <a:bodyPr>
            <a:normAutofit/>
          </a:bodyPr>
          <a:lstStyle/>
          <a:p>
            <a:pPr algn="l"/>
            <a:r>
              <a:rPr lang="en-US" dirty="0" smtClean="0"/>
              <a:t>Definition and importance</a:t>
            </a:r>
          </a:p>
          <a:p>
            <a:pPr algn="l"/>
            <a:r>
              <a:rPr lang="en-US" dirty="0" smtClean="0"/>
              <a:t>Tools for </a:t>
            </a:r>
            <a:r>
              <a:rPr lang="en-US" dirty="0" err="1" smtClean="0"/>
              <a:t>measuerment</a:t>
            </a:r>
            <a:endParaRPr lang="en-US" dirty="0" smtClean="0"/>
          </a:p>
          <a:p>
            <a:r>
              <a:rPr lang="en-US" dirty="0" smtClean="0">
                <a:solidFill>
                  <a:srgbClr val="00B0F0"/>
                </a:solidFill>
              </a:rPr>
              <a:t>Glucose variability and diabetic </a:t>
            </a:r>
            <a:r>
              <a:rPr lang="en-US" dirty="0" smtClean="0">
                <a:solidFill>
                  <a:srgbClr val="00B0F0"/>
                </a:solidFill>
              </a:rPr>
              <a:t>complication</a:t>
            </a:r>
          </a:p>
          <a:p>
            <a:r>
              <a:rPr lang="en-US" dirty="0" smtClean="0"/>
              <a:t>Postprandial excursion</a:t>
            </a:r>
            <a:endParaRPr lang="en-US" dirty="0" smtClean="0"/>
          </a:p>
          <a:p>
            <a:r>
              <a:rPr lang="en-US" dirty="0" smtClean="0"/>
              <a:t>How to minimize Glucose variability </a:t>
            </a:r>
            <a:endParaRPr lang="en-US" dirty="0" smtClean="0"/>
          </a:p>
          <a:p>
            <a:r>
              <a:rPr lang="en-US" dirty="0" smtClean="0"/>
              <a:t>conclusions</a:t>
            </a:r>
            <a:r>
              <a:rPr lang="en-US" dirty="0" smtClean="0"/>
              <a:t> </a:t>
            </a:r>
            <a:r>
              <a:rPr lang="en-US" dirty="0" smtClean="0"/>
              <a:t>		</a:t>
            </a:r>
            <a:endParaRPr lang="en-US" sz="2800" dirty="0"/>
          </a:p>
          <a:p>
            <a:pPr>
              <a:buNone/>
            </a:pPr>
            <a:r>
              <a:rPr lang="en-US" dirty="0" smtClean="0"/>
              <a:t>						</a:t>
            </a:r>
            <a:endParaRPr lang="en-US" dirty="0"/>
          </a:p>
        </p:txBody>
      </p:sp>
    </p:spTree>
    <p:extLst>
      <p:ext uri="{BB962C8B-B14F-4D97-AF65-F5344CB8AC3E}">
        <p14:creationId xmlns:p14="http://schemas.microsoft.com/office/powerpoint/2010/main" xmlns="" val="1670853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endParaRPr lang="en-US" altLang="en-US" smtClean="0"/>
          </a:p>
        </p:txBody>
      </p:sp>
      <p:sp>
        <p:nvSpPr>
          <p:cNvPr id="100355" name="Content Placeholder 2"/>
          <p:cNvSpPr>
            <a:spLocks noGrp="1"/>
          </p:cNvSpPr>
          <p:nvPr>
            <p:ph idx="1"/>
          </p:nvPr>
        </p:nvSpPr>
        <p:spPr>
          <a:xfrm>
            <a:off x="349250" y="2144470"/>
            <a:ext cx="8229600" cy="4525962"/>
          </a:xfrm>
        </p:spPr>
        <p:txBody>
          <a:bodyPr>
            <a:normAutofit fontScale="92500" lnSpcReduction="20000"/>
          </a:bodyPr>
          <a:lstStyle/>
          <a:p>
            <a:r>
              <a:rPr lang="en-US" altLang="en-US" dirty="0" smtClean="0"/>
              <a:t>To assess whether the coefficient of variation (CV) of fasting plasma glucose (FPG) over a 3-year period was a significant predictor of mortality in type 2 diabetic patients</a:t>
            </a:r>
          </a:p>
          <a:p>
            <a:endParaRPr lang="en-US" altLang="en-US" dirty="0" smtClean="0"/>
          </a:p>
          <a:p>
            <a:r>
              <a:rPr lang="en-US" altLang="en-US" dirty="0" smtClean="0"/>
              <a:t>All type 2 diabetic patients (</a:t>
            </a:r>
            <a:r>
              <a:rPr lang="en-US" altLang="en-US" i="1" dirty="0" smtClean="0"/>
              <a:t>n </a:t>
            </a:r>
            <a:r>
              <a:rPr lang="en-US" altLang="en-US" dirty="0" smtClean="0"/>
              <a:t>= 1,409) aged 56–74 years attending the Verona Diabetes Clinic and having at least two FPG determinations in each of the years 1984–1986 were followed for 10 years (1987–1996) to assess total and </a:t>
            </a:r>
            <a:r>
              <a:rPr lang="fr-FR" altLang="en-US" dirty="0" smtClean="0"/>
              <a:t>cause-</a:t>
            </a:r>
            <a:r>
              <a:rPr lang="fr-FR" altLang="en-US" dirty="0" err="1" smtClean="0"/>
              <a:t>specific</a:t>
            </a:r>
            <a:r>
              <a:rPr lang="fr-FR" altLang="en-US" dirty="0" smtClean="0"/>
              <a:t> </a:t>
            </a:r>
            <a:r>
              <a:rPr lang="fr-FR" altLang="en-US" dirty="0" err="1" smtClean="0"/>
              <a:t>mortality</a:t>
            </a:r>
            <a:r>
              <a:rPr lang="fr-FR" altLang="en-US" dirty="0" smtClean="0"/>
              <a:t>.</a:t>
            </a:r>
            <a:endParaRPr lang="en-US" altLang="en-US" dirty="0" smtClean="0"/>
          </a:p>
        </p:txBody>
      </p:sp>
      <p:pic>
        <p:nvPicPr>
          <p:cNvPr id="10035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100013"/>
            <a:ext cx="8712200" cy="20891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0357" name="TextBox 6"/>
          <p:cNvSpPr txBox="1">
            <a:spLocks noChangeArrowheads="1"/>
          </p:cNvSpPr>
          <p:nvPr/>
        </p:nvSpPr>
        <p:spPr bwMode="auto">
          <a:xfrm>
            <a:off x="5218113" y="6329363"/>
            <a:ext cx="35956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altLang="en-US" i="1"/>
              <a:t>Diabetes Care </a:t>
            </a:r>
            <a:r>
              <a:rPr lang="pt-BR" altLang="en-US"/>
              <a:t>2 3 :4 5–50, 2000</a:t>
            </a:r>
            <a:endParaRPr lang="en-US" altLang="en-US"/>
          </a:p>
        </p:txBody>
      </p:sp>
    </p:spTree>
    <p:extLst>
      <p:ext uri="{BB962C8B-B14F-4D97-AF65-F5344CB8AC3E}">
        <p14:creationId xmlns:p14="http://schemas.microsoft.com/office/powerpoint/2010/main" xmlns="" val="673485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287337" y="152400"/>
            <a:ext cx="8856663" cy="1143000"/>
          </a:xfrm>
        </p:spPr>
        <p:txBody>
          <a:bodyPr>
            <a:normAutofit/>
          </a:bodyPr>
          <a:lstStyle/>
          <a:p>
            <a:r>
              <a:rPr lang="en-US" altLang="en-US" sz="3200" dirty="0" smtClean="0"/>
              <a:t>The log-rank test revealed significant differences in survival among </a:t>
            </a:r>
            <a:r>
              <a:rPr lang="en-US" altLang="en-US" sz="3200" dirty="0" err="1" smtClean="0"/>
              <a:t>tertiles</a:t>
            </a:r>
            <a:r>
              <a:rPr lang="en-US" altLang="en-US" sz="3200" dirty="0" smtClean="0"/>
              <a:t> of mean FPG (P&lt;0.005) </a:t>
            </a:r>
          </a:p>
        </p:txBody>
      </p:sp>
      <p:sp>
        <p:nvSpPr>
          <p:cNvPr id="101379" name="Content Placeholder 2"/>
          <p:cNvSpPr>
            <a:spLocks noGrp="1"/>
          </p:cNvSpPr>
          <p:nvPr>
            <p:ph idx="1"/>
          </p:nvPr>
        </p:nvSpPr>
        <p:spPr/>
        <p:txBody>
          <a:bodyPr/>
          <a:lstStyle/>
          <a:p>
            <a:endParaRPr lang="en-US" altLang="en-US" smtClean="0"/>
          </a:p>
        </p:txBody>
      </p:sp>
      <p:pic>
        <p:nvPicPr>
          <p:cNvPr id="10138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49" y="1447800"/>
            <a:ext cx="8856663" cy="5121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43692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0" y="115888"/>
            <a:ext cx="9144000" cy="1143000"/>
          </a:xfrm>
        </p:spPr>
        <p:txBody>
          <a:bodyPr>
            <a:normAutofit/>
          </a:bodyPr>
          <a:lstStyle/>
          <a:p>
            <a:r>
              <a:rPr lang="en-US" altLang="en-US" sz="2800" dirty="0" smtClean="0"/>
              <a:t>The log-rank test revealed significant differences in survival among </a:t>
            </a:r>
            <a:r>
              <a:rPr lang="en-US" altLang="en-US" sz="2800" dirty="0" err="1" smtClean="0"/>
              <a:t>tertiles</a:t>
            </a:r>
            <a:r>
              <a:rPr lang="en-US" altLang="en-US" sz="2800" dirty="0" smtClean="0"/>
              <a:t> of the CV of FPG (P&lt;0.001)</a:t>
            </a:r>
          </a:p>
        </p:txBody>
      </p:sp>
      <p:sp>
        <p:nvSpPr>
          <p:cNvPr id="102403" name="Content Placeholder 2"/>
          <p:cNvSpPr>
            <a:spLocks noGrp="1"/>
          </p:cNvSpPr>
          <p:nvPr>
            <p:ph idx="1"/>
          </p:nvPr>
        </p:nvSpPr>
        <p:spPr/>
        <p:txBody>
          <a:bodyPr/>
          <a:lstStyle/>
          <a:p>
            <a:endParaRPr lang="en-US" altLang="en-US" smtClean="0"/>
          </a:p>
        </p:txBody>
      </p:sp>
      <p:pic>
        <p:nvPicPr>
          <p:cNvPr id="10240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825" y="1219201"/>
            <a:ext cx="8642350" cy="548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51756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112713"/>
            <a:ext cx="8229600" cy="1143001"/>
          </a:xfrm>
        </p:spPr>
        <p:txBody>
          <a:bodyPr/>
          <a:lstStyle/>
          <a:p>
            <a:r>
              <a:rPr lang="en-US" altLang="en-US" dirty="0" smtClean="0"/>
              <a:t> </a:t>
            </a:r>
            <a:r>
              <a:rPr lang="en-US" altLang="en-US" sz="3200" dirty="0" smtClean="0"/>
              <a:t>Multivariable analysis</a:t>
            </a:r>
          </a:p>
        </p:txBody>
      </p:sp>
      <p:sp>
        <p:nvSpPr>
          <p:cNvPr id="103427" name="Content Placeholder 2"/>
          <p:cNvSpPr>
            <a:spLocks noGrp="1"/>
          </p:cNvSpPr>
          <p:nvPr>
            <p:ph idx="1"/>
          </p:nvPr>
        </p:nvSpPr>
        <p:spPr/>
        <p:txBody>
          <a:bodyPr/>
          <a:lstStyle/>
          <a:p>
            <a:endParaRPr lang="en-US" altLang="en-US" smtClean="0"/>
          </a:p>
        </p:txBody>
      </p:sp>
      <p:pic>
        <p:nvPicPr>
          <p:cNvPr id="10342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052513"/>
            <a:ext cx="9144000" cy="568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ounded Rectangle 3"/>
          <p:cNvSpPr/>
          <p:nvPr/>
        </p:nvSpPr>
        <p:spPr>
          <a:xfrm>
            <a:off x="1835150" y="4724400"/>
            <a:ext cx="2952750" cy="13684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3710637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altLang="en-US" dirty="0" smtClean="0"/>
              <a:t>Key message</a:t>
            </a:r>
          </a:p>
        </p:txBody>
      </p:sp>
      <p:sp>
        <p:nvSpPr>
          <p:cNvPr id="104451" name="Content Placeholder 2"/>
          <p:cNvSpPr>
            <a:spLocks noGrp="1"/>
          </p:cNvSpPr>
          <p:nvPr>
            <p:ph idx="1"/>
          </p:nvPr>
        </p:nvSpPr>
        <p:spPr/>
        <p:txBody>
          <a:bodyPr/>
          <a:lstStyle/>
          <a:p>
            <a:r>
              <a:rPr lang="en-US" altLang="en-US" dirty="0" smtClean="0"/>
              <a:t>Long term variability of fasting glucose is an independent predictor of mortality in patients with type 2 diabetes</a:t>
            </a:r>
          </a:p>
          <a:p>
            <a:endParaRPr lang="en-US" altLang="en-US" dirty="0" smtClean="0"/>
          </a:p>
          <a:p>
            <a:r>
              <a:rPr lang="en-US" altLang="en-US" dirty="0" smtClean="0"/>
              <a:t> The CV of FPG might be considered a useful additional parameter in the management of these patients</a:t>
            </a:r>
          </a:p>
        </p:txBody>
      </p:sp>
    </p:spTree>
    <p:extLst>
      <p:ext uri="{BB962C8B-B14F-4D97-AF65-F5344CB8AC3E}">
        <p14:creationId xmlns:p14="http://schemas.microsoft.com/office/powerpoint/2010/main" xmlns="" val="1361741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2819400"/>
            <a:ext cx="8496300" cy="4525963"/>
          </a:xfrm>
        </p:spPr>
        <p:txBody>
          <a:bodyPr/>
          <a:lstStyle/>
          <a:p>
            <a:r>
              <a:rPr lang="en-US" dirty="0" smtClean="0"/>
              <a:t>Objective: the </a:t>
            </a:r>
            <a:r>
              <a:rPr lang="en-US" dirty="0"/>
              <a:t>effects of visit-to-visit variability (VVV) </a:t>
            </a:r>
            <a:r>
              <a:rPr lang="en-US" dirty="0" smtClean="0"/>
              <a:t>in HbA1c </a:t>
            </a:r>
            <a:r>
              <a:rPr lang="en-US" dirty="0"/>
              <a:t>and fasting glucose on major outcomes in the </a:t>
            </a:r>
            <a:r>
              <a:rPr lang="en-US" dirty="0" smtClean="0"/>
              <a:t>ADVANCE</a:t>
            </a:r>
          </a:p>
          <a:p>
            <a:r>
              <a:rPr lang="en-US" dirty="0"/>
              <a:t>VVV in the </a:t>
            </a:r>
            <a:r>
              <a:rPr lang="en-US" dirty="0" smtClean="0"/>
              <a:t>intensive glucose </a:t>
            </a:r>
            <a:r>
              <a:rPr lang="en-US" dirty="0"/>
              <a:t>treatment group was defined using the SD of </a:t>
            </a:r>
            <a:r>
              <a:rPr lang="en-US" dirty="0" smtClean="0"/>
              <a:t>five measurements </a:t>
            </a:r>
            <a:r>
              <a:rPr lang="en-US" dirty="0"/>
              <a:t>of </a:t>
            </a:r>
            <a:r>
              <a:rPr lang="en-US" dirty="0" smtClean="0"/>
              <a:t>HbA1c and </a:t>
            </a:r>
            <a:r>
              <a:rPr lang="en-US" dirty="0"/>
              <a:t>glucose taken 3–24 months after </a:t>
            </a:r>
            <a:r>
              <a:rPr lang="en-US" dirty="0" smtClean="0"/>
              <a:t>randomization among 4399 patients</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3446"/>
            <a:ext cx="9067800" cy="24911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4908225" y="6488668"/>
            <a:ext cx="4235775" cy="369332"/>
          </a:xfrm>
          <a:prstGeom prst="rect">
            <a:avLst/>
          </a:prstGeom>
          <a:noFill/>
        </p:spPr>
        <p:txBody>
          <a:bodyPr wrap="none" rtlCol="0">
            <a:spAutoFit/>
          </a:bodyPr>
          <a:lstStyle/>
          <a:p>
            <a:r>
              <a:rPr lang="en-US" dirty="0"/>
              <a:t>Diabetes Care August 2014 37:8 2359-2365</a:t>
            </a:r>
          </a:p>
        </p:txBody>
      </p:sp>
    </p:spTree>
    <p:extLst>
      <p:ext uri="{BB962C8B-B14F-4D97-AF65-F5344CB8AC3E}">
        <p14:creationId xmlns:p14="http://schemas.microsoft.com/office/powerpoint/2010/main" xmlns="" val="3065798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52400"/>
            <a:ext cx="8763000" cy="647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97988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169"/>
            <a:ext cx="8534400" cy="1143000"/>
          </a:xfrm>
        </p:spPr>
        <p:txBody>
          <a:bodyPr>
            <a:noAutofit/>
          </a:bodyPr>
          <a:lstStyle/>
          <a:p>
            <a:r>
              <a:rPr lang="en-US" sz="3200" dirty="0"/>
              <a:t>The effect of SD of HbA1c </a:t>
            </a:r>
            <a:r>
              <a:rPr lang="en-US" sz="3200" dirty="0" smtClean="0"/>
              <a:t> </a:t>
            </a:r>
            <a:r>
              <a:rPr lang="en-US" sz="3200" dirty="0"/>
              <a:t>based on five measurements on the risks of outcomes</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371600"/>
            <a:ext cx="9143999" cy="5181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6162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914400" y="1524000"/>
            <a:ext cx="8229600" cy="4983163"/>
          </a:xfrm>
        </p:spPr>
        <p:txBody>
          <a:bodyPr>
            <a:normAutofit/>
          </a:bodyPr>
          <a:lstStyle/>
          <a:p>
            <a:pPr algn="l"/>
            <a:r>
              <a:rPr lang="en-US" dirty="0" smtClean="0">
                <a:solidFill>
                  <a:srgbClr val="00B0F0"/>
                </a:solidFill>
              </a:rPr>
              <a:t>Definition and importance</a:t>
            </a:r>
          </a:p>
          <a:p>
            <a:pPr algn="l"/>
            <a:r>
              <a:rPr lang="en-US" dirty="0" smtClean="0"/>
              <a:t>Tools for </a:t>
            </a:r>
            <a:r>
              <a:rPr lang="en-US" dirty="0" err="1" smtClean="0"/>
              <a:t>measuerment</a:t>
            </a:r>
            <a:endParaRPr lang="en-US" dirty="0" smtClean="0"/>
          </a:p>
          <a:p>
            <a:r>
              <a:rPr lang="en-US" dirty="0" smtClean="0"/>
              <a:t>Glucose variability and diabetic </a:t>
            </a:r>
            <a:r>
              <a:rPr lang="en-US" dirty="0" smtClean="0"/>
              <a:t>complication</a:t>
            </a:r>
          </a:p>
          <a:p>
            <a:r>
              <a:rPr lang="en-US" dirty="0" smtClean="0"/>
              <a:t>Postprandial excursion</a:t>
            </a:r>
            <a:endParaRPr lang="en-US" dirty="0" smtClean="0"/>
          </a:p>
          <a:p>
            <a:r>
              <a:rPr lang="en-US" dirty="0" smtClean="0"/>
              <a:t>How to minimize Glucose variability </a:t>
            </a:r>
            <a:endParaRPr lang="en-US" dirty="0" smtClean="0"/>
          </a:p>
          <a:p>
            <a:r>
              <a:rPr lang="en-US" dirty="0" smtClean="0"/>
              <a:t>conclusions</a:t>
            </a:r>
            <a:r>
              <a:rPr lang="en-US" dirty="0" smtClean="0"/>
              <a:t> </a:t>
            </a:r>
            <a:r>
              <a:rPr lang="en-US" dirty="0" smtClean="0"/>
              <a:t>		</a:t>
            </a:r>
            <a:endParaRPr lang="en-US" sz="2800" dirty="0"/>
          </a:p>
          <a:p>
            <a:pPr>
              <a:buNone/>
            </a:pPr>
            <a:r>
              <a:rPr lang="en-US" dirty="0" smtClean="0"/>
              <a:t>						</a:t>
            </a:r>
            <a:endParaRPr lang="en-US" dirty="0"/>
          </a:p>
        </p:txBody>
      </p:sp>
    </p:spTree>
    <p:extLst>
      <p:ext uri="{BB962C8B-B14F-4D97-AF65-F5344CB8AC3E}">
        <p14:creationId xmlns:p14="http://schemas.microsoft.com/office/powerpoint/2010/main" xmlns="" val="1670853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8777" y="1065495"/>
            <a:ext cx="8812823" cy="5486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533400" y="11723"/>
            <a:ext cx="9047747" cy="1077218"/>
          </a:xfrm>
          <a:prstGeom prst="rect">
            <a:avLst/>
          </a:prstGeom>
          <a:noFill/>
        </p:spPr>
        <p:txBody>
          <a:bodyPr wrap="square" rtlCol="0">
            <a:spAutoFit/>
          </a:bodyPr>
          <a:lstStyle/>
          <a:p>
            <a:r>
              <a:rPr lang="en-US" sz="3200" dirty="0"/>
              <a:t>The effect of SD </a:t>
            </a:r>
            <a:r>
              <a:rPr lang="en-US" sz="3200" dirty="0" smtClean="0"/>
              <a:t>of </a:t>
            </a:r>
            <a:r>
              <a:rPr lang="en-US" sz="3200" dirty="0"/>
              <a:t>fasting glucose based on </a:t>
            </a:r>
            <a:r>
              <a:rPr lang="en-US" sz="3200" dirty="0" smtClean="0"/>
              <a:t>five </a:t>
            </a:r>
            <a:r>
              <a:rPr lang="en-US" sz="3200" dirty="0"/>
              <a:t>measurements on the risks of outcomes</a:t>
            </a:r>
          </a:p>
        </p:txBody>
      </p:sp>
    </p:spTree>
    <p:extLst>
      <p:ext uri="{BB962C8B-B14F-4D97-AF65-F5344CB8AC3E}">
        <p14:creationId xmlns:p14="http://schemas.microsoft.com/office/powerpoint/2010/main" xmlns="" val="1816378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a:t>
            </a:r>
            <a:endParaRPr lang="en-US" dirty="0"/>
          </a:p>
        </p:txBody>
      </p:sp>
      <p:sp>
        <p:nvSpPr>
          <p:cNvPr id="3" name="Content Placeholder 2"/>
          <p:cNvSpPr>
            <a:spLocks noGrp="1"/>
          </p:cNvSpPr>
          <p:nvPr>
            <p:ph idx="1"/>
          </p:nvPr>
        </p:nvSpPr>
        <p:spPr>
          <a:xfrm>
            <a:off x="228600" y="1905000"/>
            <a:ext cx="8763000" cy="4525963"/>
          </a:xfrm>
        </p:spPr>
        <p:txBody>
          <a:bodyPr/>
          <a:lstStyle/>
          <a:p>
            <a:r>
              <a:rPr lang="en-US" dirty="0"/>
              <a:t>VVV in HbA1c and </a:t>
            </a:r>
            <a:r>
              <a:rPr lang="en-US" dirty="0" smtClean="0"/>
              <a:t>that in </a:t>
            </a:r>
            <a:r>
              <a:rPr lang="en-US" dirty="0"/>
              <a:t>fasting glucose were associated </a:t>
            </a:r>
            <a:r>
              <a:rPr lang="en-US" dirty="0" smtClean="0"/>
              <a:t>with increased </a:t>
            </a:r>
            <a:r>
              <a:rPr lang="en-US" dirty="0"/>
              <a:t>risks of </a:t>
            </a:r>
            <a:r>
              <a:rPr lang="en-US" dirty="0" err="1"/>
              <a:t>macrovascular</a:t>
            </a:r>
            <a:r>
              <a:rPr lang="en-US" dirty="0"/>
              <a:t> events</a:t>
            </a:r>
            <a:r>
              <a:rPr lang="en-US" dirty="0" smtClean="0"/>
              <a:t>,</a:t>
            </a:r>
            <a:r>
              <a:rPr lang="en-US" dirty="0"/>
              <a:t> microvascular events, and </a:t>
            </a:r>
            <a:r>
              <a:rPr lang="en-US" dirty="0" smtClean="0"/>
              <a:t>all-cause deaths </a:t>
            </a:r>
            <a:r>
              <a:rPr lang="en-US" dirty="0"/>
              <a:t>in patients with type 2 </a:t>
            </a:r>
            <a:r>
              <a:rPr lang="en-US" dirty="0" smtClean="0"/>
              <a:t>diabetes</a:t>
            </a:r>
            <a:endParaRPr lang="en-US" dirty="0"/>
          </a:p>
        </p:txBody>
      </p:sp>
    </p:spTree>
    <p:extLst>
      <p:ext uri="{BB962C8B-B14F-4D97-AF65-F5344CB8AC3E}">
        <p14:creationId xmlns:p14="http://schemas.microsoft.com/office/powerpoint/2010/main" xmlns="" val="3072359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124200"/>
            <a:ext cx="8839200" cy="3505200"/>
          </a:xfrm>
        </p:spPr>
        <p:txBody>
          <a:bodyPr>
            <a:normAutofit fontScale="92500"/>
          </a:bodyPr>
          <a:lstStyle/>
          <a:p>
            <a:r>
              <a:rPr lang="en-US" dirty="0" smtClean="0"/>
              <a:t>Objective: to identify studies investigating the relationship between short-term glucose variability and the incidence/prevalence of chronic complications in type 1 or type 2 diabetes.</a:t>
            </a:r>
          </a:p>
          <a:p>
            <a:r>
              <a:rPr lang="en-US" dirty="0" smtClean="0"/>
              <a:t>a total of 28 articles ,7 in type 1 diabetes, 18 in type 2 diabetes, 1 in both type 1 and type 2, June 2002 to March 2014, in English and including  ≥50 patients. </a:t>
            </a:r>
            <a:endParaRPr lang="en-US" dirty="0"/>
          </a:p>
        </p:txBody>
      </p:sp>
      <p:pic>
        <p:nvPicPr>
          <p:cNvPr id="26626" name="Picture 2"/>
          <p:cNvPicPr>
            <a:picLocks noChangeAspect="1" noChangeArrowheads="1"/>
          </p:cNvPicPr>
          <p:nvPr/>
        </p:nvPicPr>
        <p:blipFill>
          <a:blip r:embed="rId2" cstate="print"/>
          <a:srcRect/>
          <a:stretch>
            <a:fillRect/>
          </a:stretch>
        </p:blipFill>
        <p:spPr bwMode="auto">
          <a:xfrm>
            <a:off x="0" y="0"/>
            <a:ext cx="9144000" cy="3024554"/>
          </a:xfrm>
          <a:prstGeom prst="rect">
            <a:avLst/>
          </a:prstGeom>
          <a:noFill/>
          <a:ln w="9525">
            <a:noFill/>
            <a:miter lim="800000"/>
            <a:headEnd/>
            <a:tailEnd/>
          </a:ln>
        </p:spPr>
      </p:pic>
      <p:sp>
        <p:nvSpPr>
          <p:cNvPr id="5" name="TextBox 4"/>
          <p:cNvSpPr txBox="1"/>
          <p:nvPr/>
        </p:nvSpPr>
        <p:spPr>
          <a:xfrm>
            <a:off x="3657600" y="6519446"/>
            <a:ext cx="5486400" cy="338554"/>
          </a:xfrm>
          <a:prstGeom prst="rect">
            <a:avLst/>
          </a:prstGeom>
          <a:noFill/>
        </p:spPr>
        <p:txBody>
          <a:bodyPr wrap="square" rtlCol="0">
            <a:spAutoFit/>
          </a:bodyPr>
          <a:lstStyle/>
          <a:p>
            <a:pPr rtl="1"/>
            <a:r>
              <a:rPr lang="pt-BR" sz="1600" dirty="0" smtClean="0"/>
              <a:t>Diabetes research and clinical practice105(2014)273–284274</a:t>
            </a:r>
            <a:endParaRPr 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1" y="685800"/>
            <a:ext cx="9143999"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point worthy of note with regard to type 1 diabetes is that the majority of </a:t>
            </a:r>
            <a:r>
              <a:rPr lang="en-US" dirty="0" err="1" smtClean="0"/>
              <a:t>glycemic</a:t>
            </a:r>
            <a:r>
              <a:rPr lang="en-US" dirty="0" smtClean="0"/>
              <a:t> variability studies identified in the current review were performed using data from the DCCT. </a:t>
            </a:r>
          </a:p>
          <a:p>
            <a:r>
              <a:rPr lang="en-US" dirty="0" smtClean="0"/>
              <a:t>the inconsistency around the role of glucose fluctuations in the development of </a:t>
            </a:r>
            <a:r>
              <a:rPr lang="en-US" dirty="0" err="1" smtClean="0"/>
              <a:t>macrovascular</a:t>
            </a:r>
            <a:r>
              <a:rPr lang="en-US" dirty="0" smtClean="0"/>
              <a:t> disease raises the question of whether increased short-term glucose variability is a causative agent of diabetes-related complications or if increased </a:t>
            </a:r>
            <a:r>
              <a:rPr lang="en-US" dirty="0" err="1" smtClean="0"/>
              <a:t>glycemic</a:t>
            </a:r>
            <a:r>
              <a:rPr lang="en-US" dirty="0" smtClean="0"/>
              <a:t> fluctuations arise as a consequence of more severe disease and/or the presence of existing complications, poor dietary management or poor adherence to </a:t>
            </a:r>
            <a:r>
              <a:rPr lang="en-US" dirty="0" err="1" smtClean="0"/>
              <a:t>antidiabetic</a:t>
            </a:r>
            <a:r>
              <a:rPr lang="en-US" dirty="0" smtClean="0"/>
              <a:t> therapy.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smtClean="0"/>
              <a:t>Another weakness in the studies in type 2 diabetes is that a substantial proportion of studies included mixed populations of patients treated with diet alone, diet and oral </a:t>
            </a:r>
            <a:r>
              <a:rPr lang="en-US" dirty="0" err="1" smtClean="0"/>
              <a:t>antidiabetic</a:t>
            </a:r>
            <a:r>
              <a:rPr lang="en-US" dirty="0" smtClean="0"/>
              <a:t> medications (OADs) and insulin. As such, this may have been a confounding factor in the findings of some analyses, </a:t>
            </a:r>
          </a:p>
          <a:p>
            <a:r>
              <a:rPr lang="en-US" dirty="0" smtClean="0"/>
              <a:t>The studies identified here illustrate that a large number </a:t>
            </a:r>
            <a:r>
              <a:rPr lang="en-US" b="1" dirty="0" smtClean="0"/>
              <a:t>of different methods </a:t>
            </a:r>
            <a:r>
              <a:rPr lang="en-US" dirty="0" smtClean="0"/>
              <a:t>are currently used to assess </a:t>
            </a:r>
            <a:r>
              <a:rPr lang="en-US" dirty="0" err="1" smtClean="0"/>
              <a:t>glycemic</a:t>
            </a:r>
            <a:r>
              <a:rPr lang="en-US" dirty="0" smtClean="0"/>
              <a:t> variability The studies identified here illustrate that a large number of different methods are currently used to assess </a:t>
            </a:r>
            <a:r>
              <a:rPr lang="en-US" dirty="0" err="1" smtClean="0"/>
              <a:t>glycemic</a:t>
            </a:r>
            <a:r>
              <a:rPr lang="en-US" dirty="0" smtClean="0"/>
              <a:t> variability, there is no consensus on which, if any, method, represents the ‘‘gold standard’’ and most methods are associated with notable limitations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a:t>
            </a:r>
            <a:endParaRPr lang="en-US" dirty="0"/>
          </a:p>
        </p:txBody>
      </p:sp>
      <p:sp>
        <p:nvSpPr>
          <p:cNvPr id="3" name="Content Placeholder 2"/>
          <p:cNvSpPr>
            <a:spLocks noGrp="1"/>
          </p:cNvSpPr>
          <p:nvPr>
            <p:ph idx="1"/>
          </p:nvPr>
        </p:nvSpPr>
        <p:spPr>
          <a:xfrm>
            <a:off x="457200" y="1371600"/>
            <a:ext cx="8229600" cy="5486400"/>
          </a:xfrm>
        </p:spPr>
        <p:txBody>
          <a:bodyPr>
            <a:normAutofit/>
          </a:bodyPr>
          <a:lstStyle/>
          <a:p>
            <a:r>
              <a:rPr lang="en-US" dirty="0" smtClean="0"/>
              <a:t>increased levels of short-term glucose variability, may contribute to the development of </a:t>
            </a:r>
            <a:r>
              <a:rPr lang="en-US" dirty="0" err="1" smtClean="0"/>
              <a:t>microvascular</a:t>
            </a:r>
            <a:r>
              <a:rPr lang="en-US" dirty="0" smtClean="0"/>
              <a:t> complications in </a:t>
            </a:r>
            <a:r>
              <a:rPr lang="en-US" u="sng" dirty="0" smtClean="0"/>
              <a:t>type 2</a:t>
            </a:r>
            <a:r>
              <a:rPr lang="en-US" dirty="0" smtClean="0"/>
              <a:t> diabetes, but uncertainty remains as to whether it is a contributing factor in the development of </a:t>
            </a:r>
            <a:r>
              <a:rPr lang="en-US" dirty="0" err="1" smtClean="0"/>
              <a:t>macrovascular</a:t>
            </a:r>
            <a:r>
              <a:rPr lang="en-US" dirty="0" smtClean="0"/>
              <a:t> complications.</a:t>
            </a:r>
          </a:p>
          <a:p>
            <a:r>
              <a:rPr lang="en-US" dirty="0" smtClean="0"/>
              <a:t> In patients with </a:t>
            </a:r>
            <a:r>
              <a:rPr lang="en-US" u="sng" dirty="0" smtClean="0"/>
              <a:t>type 1 </a:t>
            </a:r>
            <a:r>
              <a:rPr lang="en-US" dirty="0" smtClean="0"/>
              <a:t>diabetes, the role of increased short-term glucose variability in the development of both micro- and </a:t>
            </a:r>
            <a:r>
              <a:rPr lang="en-US" dirty="0" err="1" smtClean="0"/>
              <a:t>macrovascular</a:t>
            </a:r>
            <a:r>
              <a:rPr lang="en-US" dirty="0" smtClean="0"/>
              <a:t> complications is less evident.</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 ?</a:t>
            </a:r>
            <a:endParaRPr lang="en-US" dirty="0"/>
          </a:p>
        </p:txBody>
      </p:sp>
      <p:sp>
        <p:nvSpPr>
          <p:cNvPr id="3" name="Content Placeholder 2"/>
          <p:cNvSpPr>
            <a:spLocks noGrp="1"/>
          </p:cNvSpPr>
          <p:nvPr>
            <p:ph idx="1"/>
          </p:nvPr>
        </p:nvSpPr>
        <p:spPr>
          <a:xfrm>
            <a:off x="152400" y="1600200"/>
            <a:ext cx="8839200" cy="4525963"/>
          </a:xfrm>
        </p:spPr>
        <p:txBody>
          <a:bodyPr>
            <a:normAutofit fontScale="92500" lnSpcReduction="10000"/>
          </a:bodyPr>
          <a:lstStyle/>
          <a:p>
            <a:r>
              <a:rPr lang="en-US" dirty="0"/>
              <a:t>G</a:t>
            </a:r>
            <a:r>
              <a:rPr lang="en-US" dirty="0" smtClean="0"/>
              <a:t>lucose </a:t>
            </a:r>
            <a:r>
              <a:rPr lang="en-US" dirty="0"/>
              <a:t>fluctuation has been shown </a:t>
            </a:r>
            <a:r>
              <a:rPr lang="en-US" dirty="0" smtClean="0"/>
              <a:t>to cause </a:t>
            </a:r>
            <a:r>
              <a:rPr lang="en-US" dirty="0"/>
              <a:t>overproduction of </a:t>
            </a:r>
            <a:r>
              <a:rPr lang="en-US" dirty="0" smtClean="0"/>
              <a:t>superoxide</a:t>
            </a:r>
          </a:p>
          <a:p>
            <a:r>
              <a:rPr lang="en-US" dirty="0"/>
              <a:t>G</a:t>
            </a:r>
            <a:r>
              <a:rPr lang="en-US" dirty="0" smtClean="0"/>
              <a:t>lycemic </a:t>
            </a:r>
            <a:r>
              <a:rPr lang="en-US" dirty="0"/>
              <a:t>fluctuation has </a:t>
            </a:r>
            <a:r>
              <a:rPr lang="en-US" dirty="0" smtClean="0"/>
              <a:t> been </a:t>
            </a:r>
            <a:r>
              <a:rPr lang="en-US" dirty="0"/>
              <a:t>shown to cause an increase in </a:t>
            </a:r>
            <a:r>
              <a:rPr lang="en-US" dirty="0" smtClean="0"/>
              <a:t>inflammatory cytokines </a:t>
            </a:r>
            <a:r>
              <a:rPr lang="en-US" dirty="0"/>
              <a:t>and </a:t>
            </a:r>
            <a:r>
              <a:rPr lang="en-US" dirty="0" smtClean="0"/>
              <a:t>monocyte and </a:t>
            </a:r>
            <a:r>
              <a:rPr lang="en-US" dirty="0"/>
              <a:t>macrophage adhesion to </a:t>
            </a:r>
            <a:r>
              <a:rPr lang="en-US" dirty="0" smtClean="0"/>
              <a:t>endothelial cells</a:t>
            </a:r>
          </a:p>
          <a:p>
            <a:r>
              <a:rPr lang="en-US" dirty="0"/>
              <a:t>T</a:t>
            </a:r>
            <a:r>
              <a:rPr lang="en-US" dirty="0" smtClean="0"/>
              <a:t>ransient </a:t>
            </a:r>
            <a:r>
              <a:rPr lang="en-US" dirty="0"/>
              <a:t>hyperglycemia causes </a:t>
            </a:r>
            <a:r>
              <a:rPr lang="en-US" dirty="0" smtClean="0"/>
              <a:t>long lasting epigenetic changes</a:t>
            </a:r>
          </a:p>
          <a:p>
            <a:r>
              <a:rPr lang="en-US" dirty="0"/>
              <a:t>G</a:t>
            </a:r>
            <a:r>
              <a:rPr lang="en-US" dirty="0" smtClean="0"/>
              <a:t>lucose </a:t>
            </a:r>
            <a:r>
              <a:rPr lang="en-US" dirty="0"/>
              <a:t>fluctuation </a:t>
            </a:r>
            <a:r>
              <a:rPr lang="en-US" dirty="0" smtClean="0"/>
              <a:t>has </a:t>
            </a:r>
            <a:r>
              <a:rPr lang="en-US" dirty="0"/>
              <a:t>been shown to cause loss of </a:t>
            </a:r>
            <a:r>
              <a:rPr lang="en-US" dirty="0" smtClean="0"/>
              <a:t>pancreatic </a:t>
            </a:r>
            <a:r>
              <a:rPr lang="el-GR" dirty="0" smtClean="0"/>
              <a:t>β</a:t>
            </a:r>
            <a:r>
              <a:rPr lang="en-US" dirty="0" smtClean="0"/>
              <a:t>-cells </a:t>
            </a:r>
            <a:r>
              <a:rPr lang="en-US" dirty="0"/>
              <a:t>due to increased </a:t>
            </a:r>
            <a:r>
              <a:rPr lang="en-US" dirty="0" smtClean="0"/>
              <a:t>apoptotic cell </a:t>
            </a:r>
            <a:r>
              <a:rPr lang="en-US" dirty="0"/>
              <a:t>death</a:t>
            </a:r>
          </a:p>
        </p:txBody>
      </p:sp>
    </p:spTree>
    <p:extLst>
      <p:ext uri="{BB962C8B-B14F-4D97-AF65-F5344CB8AC3E}">
        <p14:creationId xmlns:p14="http://schemas.microsoft.com/office/powerpoint/2010/main" xmlns="" val="4083961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7"/>
          <p:cNvSpPr>
            <a:spLocks noGrp="1"/>
          </p:cNvSpPr>
          <p:nvPr>
            <p:ph type="title"/>
          </p:nvPr>
        </p:nvSpPr>
        <p:spPr/>
        <p:txBody>
          <a:bodyPr>
            <a:normAutofit fontScale="90000"/>
          </a:bodyPr>
          <a:lstStyle/>
          <a:p>
            <a:r>
              <a:rPr lang="en-GB" altLang="en-US" dirty="0" smtClean="0"/>
              <a:t>What is meant by “glucose variability”?</a:t>
            </a:r>
          </a:p>
        </p:txBody>
      </p:sp>
      <p:sp>
        <p:nvSpPr>
          <p:cNvPr id="7" name="Content Placeholder 6"/>
          <p:cNvSpPr>
            <a:spLocks noGrp="1"/>
          </p:cNvSpPr>
          <p:nvPr>
            <p:ph idx="1"/>
          </p:nvPr>
        </p:nvSpPr>
        <p:spPr>
          <a:xfrm>
            <a:off x="0" y="1600200"/>
            <a:ext cx="9144000" cy="4525963"/>
          </a:xfrm>
        </p:spPr>
        <p:txBody>
          <a:bodyPr>
            <a:normAutofit/>
          </a:bodyPr>
          <a:lstStyle/>
          <a:p>
            <a:pPr marL="430213">
              <a:spcAft>
                <a:spcPts val="600"/>
              </a:spcAft>
              <a:buSzPct val="132000"/>
              <a:buFont typeface="Arial" pitchFamily="34" charset="0"/>
              <a:buChar char="•"/>
              <a:tabLst>
                <a:tab pos="539750" algn="l"/>
              </a:tabLst>
              <a:defRPr/>
            </a:pPr>
            <a:r>
              <a:rPr lang="en-GB" altLang="ja-JP" dirty="0" smtClean="0"/>
              <a:t>Within-day variation (glucose excursions) </a:t>
            </a:r>
          </a:p>
          <a:p>
            <a:pPr marL="87313">
              <a:spcAft>
                <a:spcPts val="600"/>
              </a:spcAft>
              <a:buClr>
                <a:schemeClr val="accent1"/>
              </a:buClr>
              <a:buFont typeface="Symbol" pitchFamily="18" charset="2"/>
              <a:buNone/>
              <a:tabLst>
                <a:tab pos="539750" algn="l"/>
              </a:tabLst>
              <a:defRPr/>
            </a:pPr>
            <a:r>
              <a:rPr lang="en-GB" altLang="ja-JP" sz="2400" dirty="0" smtClean="0"/>
              <a:t>		</a:t>
            </a:r>
            <a:r>
              <a:rPr lang="en-GB" altLang="ja-JP" sz="2000" dirty="0" smtClean="0"/>
              <a:t> </a:t>
            </a:r>
            <a:r>
              <a:rPr lang="en-GB" altLang="ja-JP" sz="2000" dirty="0"/>
              <a:t>G</a:t>
            </a:r>
            <a:r>
              <a:rPr lang="en-GB" altLang="ja-JP" sz="2000" dirty="0" smtClean="0"/>
              <a:t>lucose excursions (from average or basal) in an individual over 24 hours</a:t>
            </a:r>
          </a:p>
          <a:p>
            <a:pPr marL="87313">
              <a:spcAft>
                <a:spcPts val="600"/>
              </a:spcAft>
              <a:buClr>
                <a:schemeClr val="accent1"/>
              </a:buClr>
              <a:buFontTx/>
              <a:buNone/>
              <a:tabLst>
                <a:tab pos="539750" algn="l"/>
              </a:tabLst>
              <a:defRPr/>
            </a:pPr>
            <a:r>
              <a:rPr lang="en-GB" altLang="ja-JP" sz="2000" dirty="0" smtClean="0"/>
              <a:t>		includes: postprandial excursions, hypoglycaemic excursions, diurnal variations</a:t>
            </a:r>
          </a:p>
          <a:p>
            <a:pPr marL="430213">
              <a:buSzPct val="132000"/>
              <a:buFont typeface="Arial" pitchFamily="34" charset="0"/>
              <a:buChar char="•"/>
              <a:tabLst>
                <a:tab pos="539750" algn="l"/>
              </a:tabLst>
              <a:defRPr/>
            </a:pPr>
            <a:r>
              <a:rPr lang="en-GB" altLang="ja-JP" dirty="0" smtClean="0"/>
              <a:t>Within-patient day-to-day variation</a:t>
            </a:r>
          </a:p>
          <a:p>
            <a:pPr marL="87313">
              <a:spcAft>
                <a:spcPts val="600"/>
              </a:spcAft>
              <a:buClr>
                <a:schemeClr val="accent1"/>
              </a:buClr>
              <a:buFontTx/>
              <a:buNone/>
              <a:tabLst>
                <a:tab pos="539750" algn="l"/>
              </a:tabLst>
              <a:defRPr/>
            </a:pPr>
            <a:r>
              <a:rPr lang="en-GB" altLang="ja-JP" sz="2400" dirty="0" smtClean="0"/>
              <a:t>		</a:t>
            </a:r>
            <a:r>
              <a:rPr lang="en-GB" altLang="ja-JP" sz="2000" dirty="0"/>
              <a:t>V</a:t>
            </a:r>
            <a:r>
              <a:rPr lang="en-GB" altLang="ja-JP" sz="2000" dirty="0" smtClean="0"/>
              <a:t>ariance of glucose between days in an individual at the same time of day</a:t>
            </a:r>
          </a:p>
          <a:p>
            <a:pPr marL="430213">
              <a:spcAft>
                <a:spcPts val="600"/>
              </a:spcAft>
              <a:buSzPct val="132000"/>
              <a:buFont typeface="Arial" pitchFamily="34" charset="0"/>
              <a:buChar char="•"/>
              <a:tabLst>
                <a:tab pos="539750" algn="l"/>
              </a:tabLst>
              <a:defRPr/>
            </a:pPr>
            <a:r>
              <a:rPr lang="en-GB" altLang="ja-JP" dirty="0" smtClean="0"/>
              <a:t>Between-patient variation</a:t>
            </a:r>
          </a:p>
          <a:p>
            <a:pPr marL="87313">
              <a:spcAft>
                <a:spcPts val="600"/>
              </a:spcAft>
              <a:buClr>
                <a:srgbClr val="FF6600"/>
              </a:buClr>
              <a:buSzPct val="132000"/>
              <a:buFontTx/>
              <a:buNone/>
              <a:tabLst>
                <a:tab pos="539750" algn="l"/>
              </a:tabLst>
              <a:defRPr/>
            </a:pPr>
            <a:r>
              <a:rPr lang="en-GB" altLang="ja-JP" sz="2400" dirty="0" smtClean="0"/>
              <a:t>	</a:t>
            </a:r>
            <a:r>
              <a:rPr lang="en-GB" altLang="ja-JP" sz="2000" dirty="0"/>
              <a:t> </a:t>
            </a:r>
            <a:r>
              <a:rPr lang="en-GB" altLang="ja-JP" sz="2000" dirty="0" smtClean="0"/>
              <a:t>Difference in response of individuals given the same therapeutic or lifestyle challenge</a:t>
            </a:r>
          </a:p>
        </p:txBody>
      </p:sp>
    </p:spTree>
    <p:extLst>
      <p:ext uri="{BB962C8B-B14F-4D97-AF65-F5344CB8AC3E}">
        <p14:creationId xmlns:p14="http://schemas.microsoft.com/office/powerpoint/2010/main" xmlns="" val="11040286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914400" y="1524000"/>
            <a:ext cx="8229600" cy="4983163"/>
          </a:xfrm>
        </p:spPr>
        <p:txBody>
          <a:bodyPr>
            <a:normAutofit/>
          </a:bodyPr>
          <a:lstStyle/>
          <a:p>
            <a:pPr algn="l"/>
            <a:r>
              <a:rPr lang="en-US" dirty="0" smtClean="0"/>
              <a:t>Definition and importance</a:t>
            </a:r>
          </a:p>
          <a:p>
            <a:pPr algn="l"/>
            <a:r>
              <a:rPr lang="en-US" dirty="0" smtClean="0"/>
              <a:t>Tools for </a:t>
            </a:r>
            <a:r>
              <a:rPr lang="en-US" dirty="0" err="1" smtClean="0"/>
              <a:t>measuerment</a:t>
            </a:r>
            <a:endParaRPr lang="en-US" dirty="0" smtClean="0"/>
          </a:p>
          <a:p>
            <a:r>
              <a:rPr lang="en-US" dirty="0" smtClean="0"/>
              <a:t>Glucose variability and diabetic </a:t>
            </a:r>
            <a:r>
              <a:rPr lang="en-US" dirty="0" smtClean="0"/>
              <a:t>complication</a:t>
            </a:r>
          </a:p>
          <a:p>
            <a:r>
              <a:rPr lang="en-US" dirty="0" smtClean="0">
                <a:solidFill>
                  <a:srgbClr val="00B0F0"/>
                </a:solidFill>
              </a:rPr>
              <a:t>Postprandial excursion</a:t>
            </a:r>
            <a:endParaRPr lang="en-US" dirty="0" smtClean="0">
              <a:solidFill>
                <a:srgbClr val="00B0F0"/>
              </a:solidFill>
            </a:endParaRPr>
          </a:p>
          <a:p>
            <a:r>
              <a:rPr lang="en-US" dirty="0" smtClean="0"/>
              <a:t>How to minimize Glucose variability </a:t>
            </a:r>
            <a:endParaRPr lang="en-US" dirty="0" smtClean="0"/>
          </a:p>
          <a:p>
            <a:r>
              <a:rPr lang="en-US" dirty="0" smtClean="0"/>
              <a:t>conclusions</a:t>
            </a:r>
            <a:r>
              <a:rPr lang="en-US" dirty="0" smtClean="0"/>
              <a:t> </a:t>
            </a:r>
            <a:r>
              <a:rPr lang="en-US" dirty="0" smtClean="0"/>
              <a:t>		</a:t>
            </a:r>
            <a:endParaRPr lang="en-US" sz="2800" dirty="0"/>
          </a:p>
          <a:p>
            <a:pPr>
              <a:buNone/>
            </a:pPr>
            <a:r>
              <a:rPr lang="en-US" dirty="0" smtClean="0"/>
              <a:t>						</a:t>
            </a:r>
            <a:endParaRPr lang="en-US" dirty="0"/>
          </a:p>
        </p:txBody>
      </p:sp>
    </p:spTree>
    <p:extLst>
      <p:ext uri="{BB962C8B-B14F-4D97-AF65-F5344CB8AC3E}">
        <p14:creationId xmlns:p14="http://schemas.microsoft.com/office/powerpoint/2010/main" xmlns="" val="16708532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Postprandial excursion</a:t>
            </a:r>
            <a:endParaRPr lang="en-US" dirty="0"/>
          </a:p>
        </p:txBody>
      </p:sp>
      <p:sp>
        <p:nvSpPr>
          <p:cNvPr id="3" name="Content Placeholder 2"/>
          <p:cNvSpPr>
            <a:spLocks noGrp="1"/>
          </p:cNvSpPr>
          <p:nvPr>
            <p:ph idx="1"/>
          </p:nvPr>
        </p:nvSpPr>
        <p:spPr>
          <a:xfrm>
            <a:off x="457200" y="1981200"/>
            <a:ext cx="8229600" cy="4525963"/>
          </a:xfrm>
        </p:spPr>
        <p:txBody>
          <a:bodyPr/>
          <a:lstStyle/>
          <a:p>
            <a:r>
              <a:rPr lang="en-US" dirty="0" smtClean="0"/>
              <a:t>Is there any relationship between post prandial glucose reduction and cardiovascular outcomes ?</a:t>
            </a:r>
            <a:endParaRPr lang="en-US" dirty="0"/>
          </a:p>
        </p:txBody>
      </p:sp>
    </p:spTree>
    <p:extLst>
      <p:ext uri="{BB962C8B-B14F-4D97-AF65-F5344CB8AC3E}">
        <p14:creationId xmlns:p14="http://schemas.microsoft.com/office/powerpoint/2010/main" xmlns="" val="1673539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23" name="Picture 3"/>
          <p:cNvPicPr>
            <a:picLocks noChangeAspect="1" noChangeArrowheads="1"/>
          </p:cNvPicPr>
          <p:nvPr/>
        </p:nvPicPr>
        <p:blipFill>
          <a:blip r:embed="rId2" cstate="print"/>
          <a:srcRect/>
          <a:stretch>
            <a:fillRect/>
          </a:stretch>
        </p:blipFill>
        <p:spPr bwMode="auto">
          <a:xfrm>
            <a:off x="0" y="0"/>
            <a:ext cx="9136714" cy="2895600"/>
          </a:xfrm>
          <a:prstGeom prst="rect">
            <a:avLst/>
          </a:prstGeom>
          <a:noFill/>
          <a:ln w="9525">
            <a:noFill/>
            <a:miter lim="800000"/>
            <a:headEnd/>
            <a:tailEnd/>
          </a:ln>
        </p:spPr>
      </p:pic>
      <p:sp>
        <p:nvSpPr>
          <p:cNvPr id="10" name="Content Placeholder 9"/>
          <p:cNvSpPr>
            <a:spLocks noGrp="1"/>
          </p:cNvSpPr>
          <p:nvPr>
            <p:ph idx="1"/>
          </p:nvPr>
        </p:nvSpPr>
        <p:spPr>
          <a:xfrm>
            <a:off x="0" y="2895600"/>
            <a:ext cx="8229600" cy="3886200"/>
          </a:xfrm>
        </p:spPr>
        <p:txBody>
          <a:bodyPr>
            <a:normAutofit lnSpcReduction="10000"/>
          </a:bodyPr>
          <a:lstStyle/>
          <a:p>
            <a:r>
              <a:rPr lang="en-US" dirty="0" smtClean="0"/>
              <a:t>Objective: To evaluate the effect of decreasing postprandial hyperglycemia with </a:t>
            </a:r>
            <a:r>
              <a:rPr lang="en-US" dirty="0" err="1" smtClean="0"/>
              <a:t>acarbose</a:t>
            </a:r>
            <a:r>
              <a:rPr lang="en-US" dirty="0" smtClean="0"/>
              <a:t>, on the risk of cardiovascular disease and hypertension in patients with impaired glucose tolerance (IGT).</a:t>
            </a:r>
          </a:p>
          <a:p>
            <a:r>
              <a:rPr lang="en-US" dirty="0" smtClean="0"/>
              <a:t>Patients </a:t>
            </a:r>
            <a:r>
              <a:rPr lang="en-US" dirty="0" smtClean="0"/>
              <a:t>with IGT were randomized to receive either placebo (n=715)or 100 mg of </a:t>
            </a:r>
            <a:r>
              <a:rPr lang="en-US" dirty="0" err="1" smtClean="0"/>
              <a:t>acarbose</a:t>
            </a:r>
            <a:r>
              <a:rPr lang="en-US" dirty="0" smtClean="0"/>
              <a:t> 3 times a day (n=714)</a:t>
            </a:r>
          </a:p>
          <a:p>
            <a:endParaRPr lang="en-US" dirty="0" smtClean="0"/>
          </a:p>
          <a:p>
            <a:endParaRPr lang="en-US" dirty="0" smtClean="0"/>
          </a:p>
          <a:p>
            <a:endParaRPr lang="en-US" dirty="0" smtClean="0"/>
          </a:p>
          <a:p>
            <a:endParaRPr lang="en-US" dirty="0" smtClean="0"/>
          </a:p>
          <a:p>
            <a:endParaRPr lang="en-US" dirty="0" smtClean="0"/>
          </a:p>
        </p:txBody>
      </p:sp>
      <p:sp>
        <p:nvSpPr>
          <p:cNvPr id="7" name="Rectangle 5"/>
          <p:cNvSpPr>
            <a:spLocks noChangeArrowheads="1"/>
          </p:cNvSpPr>
          <p:nvPr/>
        </p:nvSpPr>
        <p:spPr bwMode="auto">
          <a:xfrm>
            <a:off x="5410200" y="6488113"/>
            <a:ext cx="3124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smtClean="0"/>
              <a:t>JAMA. 2003;290:486-494</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0" y="188913"/>
            <a:ext cx="9144000" cy="1143000"/>
          </a:xfrm>
        </p:spPr>
        <p:txBody>
          <a:bodyPr>
            <a:noAutofit/>
          </a:bodyPr>
          <a:lstStyle/>
          <a:p>
            <a:r>
              <a:rPr lang="en-US" altLang="en-US" sz="3200" dirty="0" err="1" smtClean="0"/>
              <a:t>Acarbose</a:t>
            </a:r>
            <a:r>
              <a:rPr lang="en-US" altLang="en-US" sz="3200" dirty="0" smtClean="0"/>
              <a:t> decreased CV events in post hoc analysis by </a:t>
            </a:r>
            <a:r>
              <a:rPr lang="en-US" altLang="en-US" sz="3200" dirty="0" smtClean="0">
                <a:solidFill>
                  <a:schemeClr val="tx1"/>
                </a:solidFill>
              </a:rPr>
              <a:t>49%</a:t>
            </a:r>
            <a:r>
              <a:rPr lang="en-US" altLang="en-US" sz="3200" dirty="0" smtClean="0"/>
              <a:t> during the 3.3 years of follow up </a:t>
            </a:r>
          </a:p>
        </p:txBody>
      </p:sp>
      <p:pic>
        <p:nvPicPr>
          <p:cNvPr id="154627"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304800" y="1371600"/>
            <a:ext cx="8610600" cy="5105400"/>
          </a:xfrm>
          <a:noFill/>
        </p:spPr>
      </p:pic>
      <p:sp>
        <p:nvSpPr>
          <p:cNvPr id="154628" name="Rectangle 5"/>
          <p:cNvSpPr>
            <a:spLocks noChangeArrowheads="1"/>
          </p:cNvSpPr>
          <p:nvPr/>
        </p:nvSpPr>
        <p:spPr bwMode="auto">
          <a:xfrm>
            <a:off x="5410200" y="6488668"/>
            <a:ext cx="3124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smtClean="0"/>
              <a:t>JAMA. 2003;290:486-494</a:t>
            </a:r>
          </a:p>
        </p:txBody>
      </p:sp>
    </p:spTree>
    <p:extLst>
      <p:ext uri="{BB962C8B-B14F-4D97-AF65-F5344CB8AC3E}">
        <p14:creationId xmlns:p14="http://schemas.microsoft.com/office/powerpoint/2010/main" xmlns="" val="2887827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Content Placeholder 2"/>
          <p:cNvSpPr>
            <a:spLocks noGrp="1"/>
          </p:cNvSpPr>
          <p:nvPr>
            <p:ph idx="1"/>
          </p:nvPr>
        </p:nvSpPr>
        <p:spPr>
          <a:xfrm>
            <a:off x="533400" y="1905000"/>
            <a:ext cx="8229600" cy="4419600"/>
          </a:xfrm>
        </p:spPr>
        <p:txBody>
          <a:bodyPr>
            <a:normAutofit/>
          </a:bodyPr>
          <a:lstStyle/>
          <a:p>
            <a:pPr algn="just"/>
            <a:r>
              <a:rPr lang="en-US" sz="2400" b="1" dirty="0" smtClean="0"/>
              <a:t>9306 persons with IGT with CVD or CV risk factors followed for 5 years</a:t>
            </a:r>
          </a:p>
          <a:p>
            <a:pPr algn="just"/>
            <a:r>
              <a:rPr lang="en-US" sz="2400" dirty="0" err="1" smtClean="0"/>
              <a:t>nateglinide</a:t>
            </a:r>
            <a:r>
              <a:rPr lang="en-US" sz="2400" dirty="0" smtClean="0"/>
              <a:t>, as compared with placebo, did not significantly reduce the cumulative incidence of diabetes (36% and 34%, respectively</a:t>
            </a:r>
            <a:r>
              <a:rPr lang="en-US" sz="2400" dirty="0" smtClean="0"/>
              <a:t>),</a:t>
            </a:r>
            <a:r>
              <a:rPr lang="en-US" altLang="en-US" sz="2400" dirty="0" smtClean="0"/>
              <a:t> </a:t>
            </a:r>
            <a:r>
              <a:rPr lang="en-US" altLang="en-US" sz="2400" dirty="0" smtClean="0"/>
              <a:t>composite CV outcome </a:t>
            </a:r>
            <a:r>
              <a:rPr lang="en-US" altLang="en-US" sz="2400" b="1" u="sng" dirty="0" smtClean="0">
                <a:solidFill>
                  <a:srgbClr val="FFFF00"/>
                </a:solidFill>
              </a:rPr>
              <a:t>14.2% vs. 15.2% (NS</a:t>
            </a:r>
            <a:r>
              <a:rPr lang="en-US" altLang="en-US" sz="2400" b="1" u="sng" dirty="0" smtClean="0"/>
              <a:t>); </a:t>
            </a:r>
            <a:r>
              <a:rPr lang="en-US" altLang="en-US" sz="2400" dirty="0" smtClean="0"/>
              <a:t>increased </a:t>
            </a:r>
            <a:r>
              <a:rPr lang="en-US" altLang="en-US" sz="2400" dirty="0" smtClean="0"/>
              <a:t>the risk of hypoglycemia</a:t>
            </a:r>
          </a:p>
          <a:p>
            <a:pPr algn="just"/>
            <a:r>
              <a:rPr lang="en-US" sz="2400" dirty="0" smtClean="0"/>
              <a:t>Among persons with impaired glucose tolerance and established cardiovascular disease or cardiovascular risk factors, assignment to </a:t>
            </a:r>
            <a:r>
              <a:rPr lang="en-US" sz="2400" dirty="0" err="1" smtClean="0"/>
              <a:t>nateglinide</a:t>
            </a:r>
            <a:r>
              <a:rPr lang="en-US" sz="2400" dirty="0" smtClean="0"/>
              <a:t> for 5 years did not reduce the incidence of diabetes or the </a:t>
            </a:r>
            <a:r>
              <a:rPr lang="en-US" sz="2400" dirty="0" err="1" smtClean="0"/>
              <a:t>coprimary</a:t>
            </a:r>
            <a:r>
              <a:rPr lang="en-US" sz="2400" dirty="0" smtClean="0"/>
              <a:t> composite cardiovascular outcomes.</a:t>
            </a:r>
            <a:endParaRPr lang="en-US" altLang="en-US" sz="2400" u="sng" dirty="0" smtClean="0"/>
          </a:p>
        </p:txBody>
      </p:sp>
      <p:sp>
        <p:nvSpPr>
          <p:cNvPr id="155652" name="TextBox 3"/>
          <p:cNvSpPr txBox="1">
            <a:spLocks noChangeArrowheads="1"/>
          </p:cNvSpPr>
          <p:nvPr/>
        </p:nvSpPr>
        <p:spPr bwMode="auto">
          <a:xfrm>
            <a:off x="5867400" y="6488113"/>
            <a:ext cx="22781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latin typeface="Calibri" pitchFamily="34" charset="0"/>
              </a:rPr>
              <a:t>NEJM , </a:t>
            </a:r>
            <a:r>
              <a:rPr lang="en-US" dirty="0" err="1" smtClean="0"/>
              <a:t>april</a:t>
            </a:r>
            <a:r>
              <a:rPr lang="en-US" dirty="0" smtClean="0"/>
              <a:t> 22, 2010</a:t>
            </a:r>
            <a:endParaRPr lang="en-US" altLang="en-US" dirty="0">
              <a:latin typeface="Calibri" pitchFamily="34" charset="0"/>
            </a:endParaRPr>
          </a:p>
        </p:txBody>
      </p:sp>
      <p:pic>
        <p:nvPicPr>
          <p:cNvPr id="26626" name="Picture 2"/>
          <p:cNvPicPr>
            <a:picLocks noChangeAspect="1" noChangeArrowheads="1"/>
          </p:cNvPicPr>
          <p:nvPr/>
        </p:nvPicPr>
        <p:blipFill>
          <a:blip r:embed="rId3" cstate="print"/>
          <a:srcRect/>
          <a:stretch>
            <a:fillRect/>
          </a:stretch>
        </p:blipFill>
        <p:spPr bwMode="auto">
          <a:xfrm>
            <a:off x="0" y="0"/>
            <a:ext cx="9224083" cy="1600200"/>
          </a:xfrm>
          <a:prstGeom prst="rect">
            <a:avLst/>
          </a:prstGeom>
          <a:noFill/>
          <a:ln w="9525">
            <a:noFill/>
            <a:miter lim="800000"/>
            <a:headEnd/>
            <a:tailEnd/>
          </a:ln>
          <a:effectLst/>
        </p:spPr>
      </p:pic>
      <p:sp>
        <p:nvSpPr>
          <p:cNvPr id="7" name="Title 6"/>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xmlns="" val="37564003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p:cNvPicPr>
            <a:picLocks noGrp="1" noChangeAspect="1" noChangeArrowheads="1"/>
          </p:cNvPicPr>
          <p:nvPr>
            <p:ph idx="1"/>
          </p:nvPr>
        </p:nvPicPr>
        <p:blipFill>
          <a:blip r:embed="rId2" cstate="print"/>
          <a:srcRect/>
          <a:stretch>
            <a:fillRect/>
          </a:stretch>
        </p:blipFill>
        <p:spPr bwMode="auto">
          <a:xfrm>
            <a:off x="0" y="1143000"/>
            <a:ext cx="91440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468313" y="1368425"/>
            <a:ext cx="7772400" cy="1470025"/>
          </a:xfrm>
        </p:spPr>
        <p:txBody>
          <a:bodyPr/>
          <a:lstStyle/>
          <a:p>
            <a:pPr>
              <a:defRPr/>
            </a:pPr>
            <a:r>
              <a:rPr lang="en-US" dirty="0" smtClean="0">
                <a:effectLst>
                  <a:outerShdw blurRad="38100" dist="38100" dir="2700000" algn="tl">
                    <a:srgbClr val="000000">
                      <a:alpha val="43137"/>
                    </a:srgbClr>
                  </a:outerShdw>
                </a:effectLst>
                <a:latin typeface="+mn-lt"/>
              </a:rPr>
              <a:t> </a:t>
            </a:r>
            <a:r>
              <a:rPr lang="en-US" sz="4000" dirty="0" smtClean="0">
                <a:effectLst>
                  <a:outerShdw blurRad="38100" dist="38100" dir="2700000" algn="tl">
                    <a:srgbClr val="000000">
                      <a:alpha val="43137"/>
                    </a:srgbClr>
                  </a:outerShdw>
                </a:effectLst>
                <a:latin typeface="+mn-lt"/>
              </a:rPr>
              <a:t>HEART2D trial</a:t>
            </a:r>
            <a:endParaRPr lang="en-US" sz="4000" dirty="0">
              <a:effectLst>
                <a:outerShdw blurRad="38100" dist="38100" dir="2700000" algn="tl">
                  <a:srgbClr val="000000">
                    <a:alpha val="43137"/>
                  </a:srgbClr>
                </a:outerShdw>
              </a:effectLst>
              <a:latin typeface="+mn-lt"/>
            </a:endParaRPr>
          </a:p>
        </p:txBody>
      </p:sp>
      <p:sp>
        <p:nvSpPr>
          <p:cNvPr id="157700" name="Footer Placeholder 5"/>
          <p:cNvSpPr>
            <a:spLocks noGrp="1"/>
          </p:cNvSpPr>
          <p:nvPr>
            <p:ph type="ftr" sz="quarter" idx="10"/>
          </p:nvPr>
        </p:nvSpPr>
        <p:spPr bwMode="auto">
          <a:xfrm>
            <a:off x="4191000" y="6400800"/>
            <a:ext cx="709295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u="none" dirty="0" smtClean="0"/>
              <a:t>DIABETES CARE, VOLUME 32, NUMBER 3, MARCH 2009</a:t>
            </a:r>
          </a:p>
        </p:txBody>
      </p:sp>
      <p:pic>
        <p:nvPicPr>
          <p:cNvPr id="27650" name="Picture 2"/>
          <p:cNvPicPr>
            <a:picLocks noChangeAspect="1" noChangeArrowheads="1"/>
          </p:cNvPicPr>
          <p:nvPr/>
        </p:nvPicPr>
        <p:blipFill>
          <a:blip r:embed="rId2" cstate="print"/>
          <a:srcRect/>
          <a:stretch>
            <a:fillRect/>
          </a:stretch>
        </p:blipFill>
        <p:spPr bwMode="auto">
          <a:xfrm>
            <a:off x="0" y="1905000"/>
            <a:ext cx="9144000" cy="3200400"/>
          </a:xfrm>
          <a:prstGeom prst="rect">
            <a:avLst/>
          </a:prstGeom>
          <a:noFill/>
          <a:ln w="9525">
            <a:noFill/>
            <a:miter lim="800000"/>
            <a:headEnd/>
            <a:tailEnd/>
          </a:ln>
          <a:effectLst/>
        </p:spPr>
      </p:pic>
    </p:spTree>
    <p:extLst>
      <p:ext uri="{BB962C8B-B14F-4D97-AF65-F5344CB8AC3E}">
        <p14:creationId xmlns:p14="http://schemas.microsoft.com/office/powerpoint/2010/main" xmlns="" val="2957321748"/>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lstStyle/>
          <a:p>
            <a:pPr>
              <a:defRPr/>
            </a:pPr>
            <a:r>
              <a:rPr lang="en-US" dirty="0" smtClean="0">
                <a:effectLst>
                  <a:outerShdw blurRad="38100" dist="38100" dir="2700000" algn="tl">
                    <a:srgbClr val="000000">
                      <a:alpha val="43137"/>
                    </a:srgbClr>
                  </a:outerShdw>
                </a:effectLst>
              </a:rPr>
              <a:t>                    HEART2D: Design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750" y="1371600"/>
            <a:ext cx="8458200" cy="5029200"/>
          </a:xfrm>
        </p:spPr>
        <p:txBody>
          <a:bodyPr>
            <a:normAutofit lnSpcReduction="10000"/>
          </a:bodyPr>
          <a:lstStyle/>
          <a:p>
            <a:pPr>
              <a:buFont typeface="Wingdings" pitchFamily="2" charset="2"/>
              <a:buChar char="§"/>
              <a:defRPr/>
            </a:pPr>
            <a:r>
              <a:rPr lang="en-US" sz="2800" b="1" dirty="0" smtClean="0">
                <a:latin typeface="+mn-lt"/>
              </a:rPr>
              <a:t>OBJECTIVE</a:t>
            </a:r>
            <a:r>
              <a:rPr lang="en-US" sz="2800" dirty="0" smtClean="0">
                <a:latin typeface="+mn-lt"/>
              </a:rPr>
              <a:t>: compare the effects of </a:t>
            </a:r>
            <a:r>
              <a:rPr lang="en-US" sz="2800" dirty="0" err="1" smtClean="0">
                <a:latin typeface="+mn-lt"/>
              </a:rPr>
              <a:t>prandial</a:t>
            </a:r>
            <a:r>
              <a:rPr lang="en-US" sz="2800" dirty="0" smtClean="0">
                <a:latin typeface="+mn-lt"/>
              </a:rPr>
              <a:t> </a:t>
            </a:r>
            <a:r>
              <a:rPr lang="en-US" sz="2800" dirty="0" err="1" smtClean="0">
                <a:latin typeface="+mn-lt"/>
              </a:rPr>
              <a:t>vs</a:t>
            </a:r>
            <a:r>
              <a:rPr lang="en-US" sz="2800" dirty="0" smtClean="0">
                <a:latin typeface="+mn-lt"/>
              </a:rPr>
              <a:t> fasting </a:t>
            </a:r>
            <a:r>
              <a:rPr lang="en-US" sz="2800" dirty="0" err="1" smtClean="0">
                <a:latin typeface="+mn-lt"/>
              </a:rPr>
              <a:t>glycemic</a:t>
            </a:r>
            <a:r>
              <a:rPr lang="en-US" sz="2800" dirty="0" smtClean="0">
                <a:latin typeface="+mn-lt"/>
              </a:rPr>
              <a:t> control on risk of cardiovascular outcomes in patients with T2DM after AMI</a:t>
            </a:r>
          </a:p>
          <a:p>
            <a:pPr>
              <a:buFont typeface="Wingdings" pitchFamily="2" charset="2"/>
              <a:buChar char="§"/>
              <a:defRPr/>
            </a:pPr>
            <a:r>
              <a:rPr lang="en-US" sz="2800" b="1" dirty="0" smtClean="0">
                <a:latin typeface="+mn-lt"/>
              </a:rPr>
              <a:t>Population:  </a:t>
            </a:r>
            <a:r>
              <a:rPr lang="en-US" sz="2800" dirty="0" smtClean="0">
                <a:latin typeface="+mn-lt"/>
              </a:rPr>
              <a:t>T2DM Patients (aged 30–75 years) within 18 days after </a:t>
            </a:r>
            <a:r>
              <a:rPr lang="en-US" sz="2800" dirty="0" smtClean="0">
                <a:latin typeface="+mn-lt"/>
              </a:rPr>
              <a:t>AMI, </a:t>
            </a:r>
            <a:r>
              <a:rPr lang="en-US" sz="2800" dirty="0" smtClean="0"/>
              <a:t>a</a:t>
            </a:r>
            <a:r>
              <a:rPr lang="en-US" sz="2800" dirty="0" smtClean="0"/>
              <a:t> </a:t>
            </a:r>
            <a:r>
              <a:rPr lang="en-US" sz="2800" dirty="0" smtClean="0"/>
              <a:t>total of 1,115 patients were randomly assigned (PRANDIAL </a:t>
            </a:r>
            <a:r>
              <a:rPr lang="en-US" sz="2800" i="1" dirty="0" smtClean="0"/>
              <a:t>n557; BASAL n</a:t>
            </a:r>
          </a:p>
          <a:p>
            <a:r>
              <a:rPr lang="en-US" sz="2800" dirty="0" smtClean="0"/>
              <a:t>558</a:t>
            </a:r>
            <a:r>
              <a:rPr lang="en-US" sz="2800" dirty="0" smtClean="0"/>
              <a:t>)</a:t>
            </a:r>
            <a:endParaRPr lang="en-US" sz="2800" dirty="0" smtClean="0">
              <a:latin typeface="+mn-lt"/>
            </a:endParaRPr>
          </a:p>
          <a:p>
            <a:pPr>
              <a:buFont typeface="Wingdings" pitchFamily="2" charset="2"/>
              <a:buChar char="§"/>
              <a:defRPr/>
            </a:pPr>
            <a:endParaRPr lang="en-US" sz="2800" dirty="0" smtClean="0">
              <a:latin typeface="+mn-lt"/>
            </a:endParaRPr>
          </a:p>
          <a:p>
            <a:pPr>
              <a:buFont typeface="Wingdings" pitchFamily="2" charset="2"/>
              <a:buChar char="§"/>
              <a:defRPr/>
            </a:pPr>
            <a:r>
              <a:rPr lang="en-US" sz="2800" b="1" dirty="0" smtClean="0">
                <a:latin typeface="+mn-lt"/>
              </a:rPr>
              <a:t>intervention:</a:t>
            </a:r>
          </a:p>
          <a:p>
            <a:pPr lvl="1">
              <a:buFont typeface="Wingdings" pitchFamily="2" charset="2"/>
              <a:buChar char="§"/>
              <a:defRPr/>
            </a:pPr>
            <a:r>
              <a:rPr lang="en-US" sz="2400" dirty="0" smtClean="0">
                <a:latin typeface="+mn-lt"/>
              </a:rPr>
              <a:t>1) PRANDIAL strategy(</a:t>
            </a:r>
            <a:r>
              <a:rPr lang="en-US" sz="2400" dirty="0" err="1" smtClean="0">
                <a:latin typeface="+mn-lt"/>
              </a:rPr>
              <a:t>premeal</a:t>
            </a:r>
            <a:r>
              <a:rPr lang="en-US" sz="2400" dirty="0" smtClean="0">
                <a:latin typeface="+mn-lt"/>
              </a:rPr>
              <a:t> </a:t>
            </a:r>
            <a:r>
              <a:rPr lang="en-US" sz="2400" dirty="0" err="1" smtClean="0">
                <a:latin typeface="+mn-lt"/>
              </a:rPr>
              <a:t>lispro;n</a:t>
            </a:r>
            <a:r>
              <a:rPr lang="en-US" sz="2400" dirty="0" smtClean="0">
                <a:latin typeface="+mn-lt"/>
              </a:rPr>
              <a:t>=557)</a:t>
            </a:r>
          </a:p>
          <a:p>
            <a:pPr lvl="1">
              <a:buFont typeface="Wingdings" pitchFamily="2" charset="2"/>
              <a:buChar char="§"/>
              <a:defRPr/>
            </a:pPr>
            <a:r>
              <a:rPr lang="en-US" sz="2400" dirty="0" smtClean="0">
                <a:latin typeface="+mn-lt"/>
              </a:rPr>
              <a:t>2) BASAL strategy(NPH or </a:t>
            </a:r>
            <a:r>
              <a:rPr lang="en-US" sz="2400" dirty="0" err="1" smtClean="0">
                <a:latin typeface="+mn-lt"/>
              </a:rPr>
              <a:t>glargine</a:t>
            </a:r>
            <a:r>
              <a:rPr lang="en-US" sz="2400" dirty="0" smtClean="0">
                <a:latin typeface="+mn-lt"/>
              </a:rPr>
              <a:t>; n=558)</a:t>
            </a:r>
          </a:p>
          <a:p>
            <a:pPr lvl="1">
              <a:buFont typeface="Wingdings" pitchFamily="2" charset="2"/>
              <a:buChar char="§"/>
              <a:defRPr/>
            </a:pPr>
            <a:endParaRPr lang="en-US" sz="2400" dirty="0">
              <a:latin typeface="+mn-lt"/>
            </a:endParaRPr>
          </a:p>
        </p:txBody>
      </p:sp>
      <p:sp>
        <p:nvSpPr>
          <p:cNvPr id="158724" name="Rectangle 3"/>
          <p:cNvSpPr>
            <a:spLocks noChangeArrowheads="1"/>
          </p:cNvSpPr>
          <p:nvPr/>
        </p:nvSpPr>
        <p:spPr bwMode="auto">
          <a:xfrm>
            <a:off x="3635375" y="6400800"/>
            <a:ext cx="52578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dirty="0"/>
              <a:t>DIABETES CARE, VOLUME 32, NUMBER 3, MARCH 2009</a:t>
            </a:r>
          </a:p>
        </p:txBody>
      </p:sp>
    </p:spTree>
    <p:extLst>
      <p:ext uri="{BB962C8B-B14F-4D97-AF65-F5344CB8AC3E}">
        <p14:creationId xmlns:p14="http://schemas.microsoft.com/office/powerpoint/2010/main" xmlns="" val="821960325"/>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05800" cy="1143000"/>
          </a:xfrm>
        </p:spPr>
        <p:txBody>
          <a:bodyPr/>
          <a:lstStyle/>
          <a:p>
            <a:pPr>
              <a:defRPr/>
            </a:pPr>
            <a:r>
              <a:rPr lang="en-US" dirty="0" smtClean="0">
                <a:effectLst>
                  <a:outerShdw blurRad="38100" dist="38100" dir="2700000" algn="tl">
                    <a:srgbClr val="000000">
                      <a:alpha val="43137"/>
                    </a:srgbClr>
                  </a:outerShdw>
                </a:effectLst>
              </a:rPr>
              <a:t>HEART2D : Glycemic target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2009774"/>
            <a:ext cx="8229600" cy="4525963"/>
          </a:xfrm>
        </p:spPr>
        <p:txBody>
          <a:bodyPr/>
          <a:lstStyle/>
          <a:p>
            <a:pPr>
              <a:buFont typeface="Wingdings" pitchFamily="2" charset="2"/>
              <a:buChar char="§"/>
              <a:defRPr/>
            </a:pPr>
            <a:r>
              <a:rPr lang="en-US" sz="3200" dirty="0" smtClean="0">
                <a:latin typeface="+mn-lt"/>
              </a:rPr>
              <a:t>A1C&lt;7.0%,</a:t>
            </a:r>
          </a:p>
          <a:p>
            <a:pPr>
              <a:buFont typeface="Wingdings" pitchFamily="2" charset="2"/>
              <a:buChar char="§"/>
              <a:defRPr/>
            </a:pPr>
            <a:r>
              <a:rPr lang="en-US" sz="3200" dirty="0" smtClean="0">
                <a:latin typeface="+mn-lt"/>
              </a:rPr>
              <a:t>Postprandial BS&lt;135mg/dl</a:t>
            </a:r>
          </a:p>
          <a:p>
            <a:pPr>
              <a:buFont typeface="Wingdings" pitchFamily="2" charset="2"/>
              <a:buChar char="§"/>
              <a:defRPr/>
            </a:pPr>
            <a:r>
              <a:rPr lang="en-US" sz="3200" dirty="0" smtClean="0">
                <a:latin typeface="+mn-lt"/>
              </a:rPr>
              <a:t>FBS&lt;120mg/d</a:t>
            </a:r>
            <a:r>
              <a:rPr lang="en-US" i="1" dirty="0" smtClean="0">
                <a:effectLst>
                  <a:outerShdw blurRad="38100" dist="38100" dir="2700000" algn="tl">
                    <a:srgbClr val="000000">
                      <a:alpha val="43137"/>
                    </a:srgbClr>
                  </a:outerShdw>
                </a:effectLst>
              </a:rPr>
              <a:t>l</a:t>
            </a:r>
            <a:endParaRPr lang="en-US" i="1" dirty="0">
              <a:effectLst>
                <a:outerShdw blurRad="38100" dist="38100" dir="2700000" algn="tl">
                  <a:srgbClr val="000000">
                    <a:alpha val="43137"/>
                  </a:srgbClr>
                </a:outerShdw>
              </a:effectLst>
            </a:endParaRPr>
          </a:p>
        </p:txBody>
      </p:sp>
      <p:sp>
        <p:nvSpPr>
          <p:cNvPr id="159748" name="Rectangle 3"/>
          <p:cNvSpPr>
            <a:spLocks noChangeArrowheads="1"/>
          </p:cNvSpPr>
          <p:nvPr/>
        </p:nvSpPr>
        <p:spPr bwMode="auto">
          <a:xfrm>
            <a:off x="3924300" y="6381750"/>
            <a:ext cx="51054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dirty="0"/>
              <a:t>DIABETES CARE, VOLUME 32, NUMBER 3, MARCH 2009</a:t>
            </a:r>
          </a:p>
        </p:txBody>
      </p:sp>
    </p:spTree>
    <p:extLst>
      <p:ext uri="{BB962C8B-B14F-4D97-AF65-F5344CB8AC3E}">
        <p14:creationId xmlns:p14="http://schemas.microsoft.com/office/powerpoint/2010/main" xmlns="" val="2956303293"/>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a:xfrm>
            <a:off x="0" y="5181600"/>
            <a:ext cx="8763000" cy="1143000"/>
          </a:xfrm>
        </p:spPr>
        <p:txBody>
          <a:bodyPr/>
          <a:lstStyle/>
          <a:p>
            <a:r>
              <a:rPr lang="en-US" altLang="en-US" sz="2000" dirty="0" smtClean="0"/>
              <a:t>                        PRANDIAL    BASAL         </a:t>
            </a:r>
            <a:r>
              <a:rPr lang="pt-BR" altLang="en-US" sz="2000" dirty="0" smtClean="0"/>
              <a:t>HR        </a:t>
            </a:r>
            <a:r>
              <a:rPr lang="en-US" altLang="en-US" sz="2000" dirty="0" smtClean="0"/>
              <a:t>95% CI </a:t>
            </a:r>
            <a:br>
              <a:rPr lang="en-US" altLang="en-US" sz="2000" dirty="0" smtClean="0"/>
            </a:br>
            <a:r>
              <a:rPr lang="en-US" altLang="en-US" sz="2000" dirty="0" smtClean="0"/>
              <a:t>first CV event       </a:t>
            </a:r>
            <a:r>
              <a:rPr lang="pt-BR" altLang="en-US" sz="2000" dirty="0" smtClean="0"/>
              <a:t>31.2%       32.4%        0.98     </a:t>
            </a:r>
            <a:r>
              <a:rPr lang="en-US" altLang="en-US" sz="2000" dirty="0" smtClean="0"/>
              <a:t>0.8 –1.21</a:t>
            </a:r>
          </a:p>
        </p:txBody>
      </p:sp>
      <p:pic>
        <p:nvPicPr>
          <p:cNvPr id="161795"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28600" y="0"/>
            <a:ext cx="8763000" cy="5257800"/>
          </a:xfrm>
        </p:spPr>
      </p:pic>
    </p:spTree>
    <p:extLst>
      <p:ext uri="{BB962C8B-B14F-4D97-AF65-F5344CB8AC3E}">
        <p14:creationId xmlns:p14="http://schemas.microsoft.com/office/powerpoint/2010/main" xmlns="" val="33133932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Glucose variability</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524000"/>
            <a:ext cx="8001000" cy="5029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827774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077200" cy="1143000"/>
          </a:xfrm>
        </p:spPr>
        <p:txBody>
          <a:bodyPr/>
          <a:lstStyle/>
          <a:p>
            <a:pPr>
              <a:defRPr/>
            </a:pPr>
            <a:r>
              <a:rPr lang="en-US" dirty="0" smtClean="0">
                <a:effectLst>
                  <a:outerShdw blurRad="38100" dist="38100" dir="2700000" algn="tl">
                    <a:srgbClr val="000000">
                      <a:alpha val="43137"/>
                    </a:srgbClr>
                  </a:outerShdw>
                </a:effectLst>
              </a:rPr>
              <a:t>HEART2D </a:t>
            </a:r>
            <a:r>
              <a:rPr lang="en-US" dirty="0" smtClean="0"/>
              <a:t>:</a:t>
            </a:r>
            <a:r>
              <a:rPr lang="en-US" i="1" dirty="0" smtClean="0">
                <a:effectLst>
                  <a:outerShdw blurRad="38100" dist="38100" dir="2700000" algn="tl">
                    <a:srgbClr val="000000">
                      <a:alpha val="43137"/>
                    </a:srgbClr>
                  </a:outerShdw>
                </a:effectLst>
              </a:rPr>
              <a:t>Mean ± </a:t>
            </a:r>
            <a:r>
              <a:rPr lang="en-US" i="1" dirty="0">
                <a:effectLst>
                  <a:outerShdw blurRad="38100" dist="38100" dir="2700000" algn="tl">
                    <a:srgbClr val="000000">
                      <a:alpha val="43137"/>
                    </a:srgbClr>
                  </a:outerShdw>
                </a:effectLst>
              </a:rPr>
              <a:t>SD </a:t>
            </a:r>
            <a:r>
              <a:rPr lang="en-US" i="1" dirty="0" smtClean="0">
                <a:effectLst>
                  <a:outerShdw blurRad="38100" dist="38100" dir="2700000" algn="tl">
                    <a:srgbClr val="000000">
                      <a:alpha val="43137"/>
                    </a:srgbClr>
                  </a:outerShdw>
                </a:effectLst>
              </a:rPr>
              <a:t>A1C</a:t>
            </a:r>
            <a:endParaRPr lang="en-US" dirty="0">
              <a:effectLst>
                <a:outerShdw blurRad="38100" dist="38100" dir="2700000" algn="tl">
                  <a:srgbClr val="000000">
                    <a:alpha val="43137"/>
                  </a:srgbClr>
                </a:outerShdw>
              </a:effectLst>
            </a:endParaRPr>
          </a:p>
        </p:txBody>
      </p:sp>
      <p:pic>
        <p:nvPicPr>
          <p:cNvPr id="162819"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457200" y="1371600"/>
            <a:ext cx="8229600" cy="4876800"/>
          </a:xfrm>
        </p:spPr>
      </p:pic>
    </p:spTree>
    <p:extLst>
      <p:ext uri="{BB962C8B-B14F-4D97-AF65-F5344CB8AC3E}">
        <p14:creationId xmlns:p14="http://schemas.microsoft.com/office/powerpoint/2010/main" xmlns="" val="3057231865"/>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altLang="en-US" sz="3200" smtClean="0"/>
              <a:t>HEART2D: 7-point mean SMBG at baseline  &amp; throughout the study</a:t>
            </a:r>
          </a:p>
        </p:txBody>
      </p:sp>
      <p:pic>
        <p:nvPicPr>
          <p:cNvPr id="163843"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304800" y="1676400"/>
            <a:ext cx="8382000" cy="4419600"/>
          </a:xfrm>
        </p:spPr>
      </p:pic>
    </p:spTree>
    <p:extLst>
      <p:ext uri="{BB962C8B-B14F-4D97-AF65-F5344CB8AC3E}">
        <p14:creationId xmlns:p14="http://schemas.microsoft.com/office/powerpoint/2010/main" xmlns="" val="95925741"/>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fontScale="90000"/>
          </a:bodyPr>
          <a:lstStyle/>
          <a:p>
            <a:pPr>
              <a:defRPr/>
            </a:pPr>
            <a:r>
              <a:rPr lang="en-US" dirty="0" smtClean="0"/>
              <a:t/>
            </a:r>
            <a:br>
              <a:rPr lang="en-US" dirty="0" smtClean="0"/>
            </a:br>
            <a:r>
              <a:rPr lang="en-US" sz="3600" dirty="0" smtClean="0">
                <a:solidFill>
                  <a:schemeClr val="tx1"/>
                </a:solidFill>
                <a:effectLst>
                  <a:outerShdw blurRad="38100" dist="38100" dir="2700000" algn="tl">
                    <a:srgbClr val="000000">
                      <a:alpha val="43137"/>
                    </a:srgbClr>
                  </a:outerShdw>
                </a:effectLst>
                <a:latin typeface="+mn-lt"/>
              </a:rPr>
              <a:t>             </a:t>
            </a:r>
            <a:r>
              <a:rPr lang="en-US" sz="4900" dirty="0" smtClean="0">
                <a:solidFill>
                  <a:schemeClr val="tx1"/>
                </a:solidFill>
                <a:latin typeface="+mn-lt"/>
              </a:rPr>
              <a:t>key message</a:t>
            </a:r>
            <a:endParaRPr lang="en-US" sz="4900" dirty="0">
              <a:solidFill>
                <a:schemeClr val="tx1"/>
              </a:solidFill>
              <a:latin typeface="+mn-lt"/>
            </a:endParaRPr>
          </a:p>
        </p:txBody>
      </p:sp>
      <p:sp>
        <p:nvSpPr>
          <p:cNvPr id="3" name="Content Placeholder 2"/>
          <p:cNvSpPr>
            <a:spLocks noGrp="1"/>
          </p:cNvSpPr>
          <p:nvPr>
            <p:ph idx="1"/>
          </p:nvPr>
        </p:nvSpPr>
        <p:spPr>
          <a:xfrm>
            <a:off x="381000" y="2133600"/>
            <a:ext cx="8458200" cy="4114800"/>
          </a:xfrm>
        </p:spPr>
        <p:txBody>
          <a:bodyPr/>
          <a:lstStyle/>
          <a:p>
            <a:pPr>
              <a:buFont typeface="Wingdings" pitchFamily="2" charset="2"/>
              <a:buChar char="§"/>
              <a:defRPr/>
            </a:pPr>
            <a:r>
              <a:rPr lang="en-US" sz="3600" dirty="0" smtClean="0">
                <a:latin typeface="+mn-lt"/>
              </a:rPr>
              <a:t>Risk of CVD outcomes was </a:t>
            </a:r>
            <a:r>
              <a:rPr lang="en-US" sz="3600" b="1" u="sng" dirty="0" smtClean="0">
                <a:latin typeface="+mn-lt"/>
              </a:rPr>
              <a:t>similar </a:t>
            </a:r>
            <a:r>
              <a:rPr lang="en-US" sz="3600" dirty="0" smtClean="0">
                <a:latin typeface="+mn-lt"/>
              </a:rPr>
              <a:t>between the treatment groups</a:t>
            </a:r>
          </a:p>
        </p:txBody>
      </p:sp>
    </p:spTree>
    <p:extLst>
      <p:ext uri="{BB962C8B-B14F-4D97-AF65-F5344CB8AC3E}">
        <p14:creationId xmlns:p14="http://schemas.microsoft.com/office/powerpoint/2010/main" xmlns="" val="3141239692"/>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914400" y="1524000"/>
            <a:ext cx="8229600" cy="4983163"/>
          </a:xfrm>
        </p:spPr>
        <p:txBody>
          <a:bodyPr>
            <a:normAutofit/>
          </a:bodyPr>
          <a:lstStyle/>
          <a:p>
            <a:pPr algn="l"/>
            <a:r>
              <a:rPr lang="en-US" dirty="0" smtClean="0"/>
              <a:t>Definition and importance</a:t>
            </a:r>
          </a:p>
          <a:p>
            <a:pPr algn="l"/>
            <a:r>
              <a:rPr lang="en-US" dirty="0" smtClean="0"/>
              <a:t>Tools for </a:t>
            </a:r>
            <a:r>
              <a:rPr lang="en-US" dirty="0" err="1" smtClean="0"/>
              <a:t>measuerment</a:t>
            </a:r>
            <a:endParaRPr lang="en-US" dirty="0" smtClean="0"/>
          </a:p>
          <a:p>
            <a:r>
              <a:rPr lang="en-US" dirty="0" smtClean="0"/>
              <a:t>Glucose variability and diabetic </a:t>
            </a:r>
            <a:r>
              <a:rPr lang="en-US" dirty="0" smtClean="0"/>
              <a:t>complication</a:t>
            </a:r>
          </a:p>
          <a:p>
            <a:r>
              <a:rPr lang="en-US" dirty="0" smtClean="0"/>
              <a:t>Postprandial excursion</a:t>
            </a:r>
            <a:endParaRPr lang="en-US" dirty="0" smtClean="0"/>
          </a:p>
          <a:p>
            <a:r>
              <a:rPr lang="en-US" dirty="0" smtClean="0">
                <a:solidFill>
                  <a:srgbClr val="00B0F0"/>
                </a:solidFill>
              </a:rPr>
              <a:t>How to minimize Glucose variability </a:t>
            </a:r>
            <a:endParaRPr lang="en-US" dirty="0" smtClean="0">
              <a:solidFill>
                <a:srgbClr val="00B0F0"/>
              </a:solidFill>
            </a:endParaRPr>
          </a:p>
          <a:p>
            <a:r>
              <a:rPr lang="en-US" dirty="0" smtClean="0"/>
              <a:t>conclusions</a:t>
            </a:r>
            <a:r>
              <a:rPr lang="en-US" dirty="0" smtClean="0"/>
              <a:t> </a:t>
            </a:r>
            <a:r>
              <a:rPr lang="en-US" dirty="0" smtClean="0"/>
              <a:t>		</a:t>
            </a:r>
            <a:endParaRPr lang="en-US" sz="2800" dirty="0"/>
          </a:p>
          <a:p>
            <a:pPr>
              <a:buNone/>
            </a:pPr>
            <a:r>
              <a:rPr lang="en-US" dirty="0" smtClean="0"/>
              <a:t>						</a:t>
            </a:r>
            <a:endParaRPr lang="en-US" dirty="0"/>
          </a:p>
        </p:txBody>
      </p:sp>
    </p:spTree>
    <p:extLst>
      <p:ext uri="{BB962C8B-B14F-4D97-AF65-F5344CB8AC3E}">
        <p14:creationId xmlns:p14="http://schemas.microsoft.com/office/powerpoint/2010/main" xmlns="" val="16708532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minimize </a:t>
            </a:r>
            <a:r>
              <a:rPr lang="en-US" dirty="0" smtClean="0"/>
              <a:t>G</a:t>
            </a:r>
            <a:r>
              <a:rPr lang="en-US" dirty="0" smtClean="0"/>
              <a:t>V </a:t>
            </a:r>
            <a:r>
              <a:rPr lang="en-US" dirty="0" smtClean="0"/>
              <a:t>?</a:t>
            </a:r>
            <a:endParaRPr lang="en-US" dirty="0"/>
          </a:p>
        </p:txBody>
      </p:sp>
      <p:sp>
        <p:nvSpPr>
          <p:cNvPr id="3" name="Content Placeholder 2"/>
          <p:cNvSpPr>
            <a:spLocks noGrp="1"/>
          </p:cNvSpPr>
          <p:nvPr>
            <p:ph idx="1"/>
          </p:nvPr>
        </p:nvSpPr>
        <p:spPr>
          <a:xfrm>
            <a:off x="152400" y="1600200"/>
            <a:ext cx="8763000" cy="4525963"/>
          </a:xfrm>
        </p:spPr>
        <p:txBody>
          <a:bodyPr>
            <a:normAutofit fontScale="92500" lnSpcReduction="20000"/>
          </a:bodyPr>
          <a:lstStyle/>
          <a:p>
            <a:r>
              <a:rPr lang="en-US" dirty="0" smtClean="0"/>
              <a:t>Diet and weight reduction </a:t>
            </a:r>
            <a:endParaRPr lang="en-US" dirty="0" smtClean="0"/>
          </a:p>
          <a:p>
            <a:r>
              <a:rPr lang="en-US" dirty="0" smtClean="0"/>
              <a:t>Glucagon-like </a:t>
            </a:r>
            <a:r>
              <a:rPr lang="en-US" dirty="0"/>
              <a:t>peptide-1 analogs and </a:t>
            </a:r>
            <a:r>
              <a:rPr lang="en-US" dirty="0" err="1"/>
              <a:t>dipeptidyl</a:t>
            </a:r>
            <a:r>
              <a:rPr lang="en-US" dirty="0"/>
              <a:t>-peptidase 4 </a:t>
            </a:r>
            <a:r>
              <a:rPr lang="en-US" dirty="0" smtClean="0"/>
              <a:t>inhibitors </a:t>
            </a:r>
            <a:endParaRPr lang="en-US" dirty="0" smtClean="0"/>
          </a:p>
          <a:p>
            <a:r>
              <a:rPr lang="en-US" dirty="0"/>
              <a:t>F</a:t>
            </a:r>
            <a:r>
              <a:rPr lang="en-US" dirty="0" smtClean="0"/>
              <a:t>ast-acting </a:t>
            </a:r>
            <a:r>
              <a:rPr lang="en-US" dirty="0"/>
              <a:t>and long-acting </a:t>
            </a:r>
            <a:r>
              <a:rPr lang="en-US" dirty="0" smtClean="0"/>
              <a:t>insulins (insulin </a:t>
            </a:r>
            <a:r>
              <a:rPr lang="en-US" dirty="0" err="1" smtClean="0"/>
              <a:t>degludece</a:t>
            </a:r>
            <a:r>
              <a:rPr lang="en-US" dirty="0" smtClean="0"/>
              <a:t>)</a:t>
            </a:r>
          </a:p>
          <a:p>
            <a:r>
              <a:rPr lang="en-US" dirty="0"/>
              <a:t>Continuous Subcutaneous Insulin Infusion (CSII) and bariatric surgery </a:t>
            </a:r>
            <a:endParaRPr lang="en-US" dirty="0" smtClean="0"/>
          </a:p>
          <a:p>
            <a:r>
              <a:rPr lang="en-US" dirty="0"/>
              <a:t>D</a:t>
            </a:r>
            <a:r>
              <a:rPr lang="en-US" dirty="0" smtClean="0"/>
              <a:t>evelopment </a:t>
            </a:r>
            <a:r>
              <a:rPr lang="en-US" dirty="0"/>
              <a:t>of new technologies for diabetes education, monitoring and therapy, particularly in </a:t>
            </a:r>
            <a:r>
              <a:rPr lang="en-US" dirty="0" smtClean="0"/>
              <a:t>T1DM</a:t>
            </a:r>
          </a:p>
          <a:p>
            <a:endParaRPr lang="en-US" dirty="0"/>
          </a:p>
        </p:txBody>
      </p:sp>
    </p:spTree>
    <p:extLst>
      <p:ext uri="{BB962C8B-B14F-4D97-AF65-F5344CB8AC3E}">
        <p14:creationId xmlns:p14="http://schemas.microsoft.com/office/powerpoint/2010/main" xmlns="" val="1072665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ossein Panah\Desktop\aa.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304800"/>
            <a:ext cx="8763000" cy="609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4920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ossein Panah\Desktop\bb.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295400"/>
            <a:ext cx="8458200" cy="4419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4009890" y="3244334"/>
            <a:ext cx="1124219" cy="369332"/>
          </a:xfrm>
          <a:prstGeom prst="rect">
            <a:avLst/>
          </a:prstGeom>
        </p:spPr>
        <p:txBody>
          <a:bodyPr wrap="none">
            <a:spAutoFit/>
          </a:bodyPr>
          <a:lstStyle/>
          <a:p>
            <a:r>
              <a:rPr lang="en-US" dirty="0" smtClean="0"/>
              <a:t>inhibitors </a:t>
            </a:r>
            <a:endParaRPr lang="en-US" dirty="0"/>
          </a:p>
        </p:txBody>
      </p:sp>
    </p:spTree>
    <p:extLst>
      <p:ext uri="{BB962C8B-B14F-4D97-AF65-F5344CB8AC3E}">
        <p14:creationId xmlns:p14="http://schemas.microsoft.com/office/powerpoint/2010/main" xmlns="" val="42685200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914400" y="1524000"/>
            <a:ext cx="8229600" cy="4983163"/>
          </a:xfrm>
        </p:spPr>
        <p:txBody>
          <a:bodyPr>
            <a:normAutofit/>
          </a:bodyPr>
          <a:lstStyle/>
          <a:p>
            <a:pPr algn="l"/>
            <a:r>
              <a:rPr lang="en-US" dirty="0" smtClean="0"/>
              <a:t>Definition and importance</a:t>
            </a:r>
          </a:p>
          <a:p>
            <a:pPr algn="l"/>
            <a:r>
              <a:rPr lang="en-US" dirty="0" smtClean="0"/>
              <a:t>Tools for </a:t>
            </a:r>
            <a:r>
              <a:rPr lang="en-US" dirty="0" err="1" smtClean="0"/>
              <a:t>measuerment</a:t>
            </a:r>
            <a:endParaRPr lang="en-US" dirty="0" smtClean="0"/>
          </a:p>
          <a:p>
            <a:r>
              <a:rPr lang="en-US" dirty="0" smtClean="0"/>
              <a:t>Glucose variability and diabetic </a:t>
            </a:r>
            <a:r>
              <a:rPr lang="en-US" dirty="0" smtClean="0"/>
              <a:t>complication</a:t>
            </a:r>
          </a:p>
          <a:p>
            <a:r>
              <a:rPr lang="en-US" dirty="0" smtClean="0"/>
              <a:t>Postprandial excursion</a:t>
            </a:r>
            <a:endParaRPr lang="en-US" dirty="0" smtClean="0"/>
          </a:p>
          <a:p>
            <a:r>
              <a:rPr lang="en-US" dirty="0" smtClean="0"/>
              <a:t>How to minimize Glucose variability </a:t>
            </a:r>
            <a:endParaRPr lang="en-US" dirty="0" smtClean="0"/>
          </a:p>
          <a:p>
            <a:r>
              <a:rPr lang="en-US" dirty="0" smtClean="0">
                <a:solidFill>
                  <a:srgbClr val="00B0F0"/>
                </a:solidFill>
              </a:rPr>
              <a:t>conclusions</a:t>
            </a:r>
            <a:r>
              <a:rPr lang="en-US" dirty="0" smtClean="0">
                <a:solidFill>
                  <a:srgbClr val="00B0F0"/>
                </a:solidFill>
              </a:rPr>
              <a:t> </a:t>
            </a:r>
            <a:r>
              <a:rPr lang="en-US" dirty="0" smtClean="0"/>
              <a:t>		</a:t>
            </a:r>
            <a:endParaRPr lang="en-US" sz="2800" dirty="0"/>
          </a:p>
          <a:p>
            <a:pPr>
              <a:buNone/>
            </a:pPr>
            <a:r>
              <a:rPr lang="en-US" dirty="0" smtClean="0"/>
              <a:t>						</a:t>
            </a:r>
            <a:endParaRPr lang="en-US" dirty="0"/>
          </a:p>
        </p:txBody>
      </p:sp>
    </p:spTree>
    <p:extLst>
      <p:ext uri="{BB962C8B-B14F-4D97-AF65-F5344CB8AC3E}">
        <p14:creationId xmlns:p14="http://schemas.microsoft.com/office/powerpoint/2010/main" xmlns="" val="16708532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dirty="0"/>
          </a:p>
        </p:txBody>
      </p:sp>
      <p:sp>
        <p:nvSpPr>
          <p:cNvPr id="3" name="Content Placeholder 2"/>
          <p:cNvSpPr>
            <a:spLocks noGrp="1"/>
          </p:cNvSpPr>
          <p:nvPr>
            <p:ph idx="1"/>
          </p:nvPr>
        </p:nvSpPr>
        <p:spPr>
          <a:xfrm>
            <a:off x="457200" y="1219200"/>
            <a:ext cx="8229600" cy="5257800"/>
          </a:xfrm>
        </p:spPr>
        <p:txBody>
          <a:bodyPr>
            <a:normAutofit lnSpcReduction="10000"/>
          </a:bodyPr>
          <a:lstStyle/>
          <a:p>
            <a:r>
              <a:rPr lang="en-US" dirty="0" smtClean="0"/>
              <a:t>GV is a physiological phenomenon that assumes an even more important dimension in the presence of diabetes because it not only contributes to increasing the mean blood glucose values but it also favors the development of chronic diabetes complications </a:t>
            </a:r>
            <a:endParaRPr lang="en-US" dirty="0" smtClean="0"/>
          </a:p>
          <a:p>
            <a:r>
              <a:rPr lang="en-US" dirty="0" smtClean="0"/>
              <a:t>It appears that GV is poised to become a </a:t>
            </a:r>
            <a:r>
              <a:rPr lang="en-US" b="1" dirty="0" smtClean="0"/>
              <a:t>future target </a:t>
            </a:r>
            <a:r>
              <a:rPr lang="en-US" dirty="0" smtClean="0"/>
              <a:t>parameter for optimum </a:t>
            </a:r>
            <a:r>
              <a:rPr lang="en-US" dirty="0" err="1" smtClean="0"/>
              <a:t>glycemic</a:t>
            </a:r>
            <a:r>
              <a:rPr lang="en-US" dirty="0" smtClean="0"/>
              <a:t> control over and above standard </a:t>
            </a:r>
            <a:r>
              <a:rPr lang="en-US" dirty="0" err="1" smtClean="0"/>
              <a:t>glycemic</a:t>
            </a:r>
            <a:r>
              <a:rPr lang="en-US" dirty="0" smtClean="0"/>
              <a:t> parameters, such as blood glucose and HbA1c.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CONCLUSION…</a:t>
            </a:r>
            <a:endParaRPr lang="en-US" dirty="0"/>
          </a:p>
        </p:txBody>
      </p:sp>
      <p:sp>
        <p:nvSpPr>
          <p:cNvPr id="5" name="Content Placeholder 4"/>
          <p:cNvSpPr>
            <a:spLocks noGrp="1"/>
          </p:cNvSpPr>
          <p:nvPr>
            <p:ph idx="1"/>
          </p:nvPr>
        </p:nvSpPr>
        <p:spPr>
          <a:xfrm>
            <a:off x="457200" y="1600200"/>
            <a:ext cx="8229600" cy="4953000"/>
          </a:xfrm>
        </p:spPr>
        <p:txBody>
          <a:bodyPr>
            <a:normAutofit lnSpcReduction="10000"/>
          </a:bodyPr>
          <a:lstStyle/>
          <a:p>
            <a:r>
              <a:rPr lang="en-US" dirty="0" smtClean="0"/>
              <a:t>Avoiding both hyperglycemia and hypoglycemia by careful use of SMBG and the availability of new agents to correct hyperglycemia without inducing hypoglycemia is expected to reduce the burden of premature mortality and disabling CV </a:t>
            </a:r>
            <a:r>
              <a:rPr lang="en-US" dirty="0" smtClean="0"/>
              <a:t>events</a:t>
            </a:r>
          </a:p>
          <a:p>
            <a:r>
              <a:rPr lang="en-US" dirty="0" smtClean="0"/>
              <a:t>defining GV remains a challenge primarily due to the difficulty of measuring it and the lack of consensus regarding the most optimal approach for patient management.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Whole story is not limited to </a:t>
            </a:r>
            <a:r>
              <a:rPr lang="en-US" dirty="0">
                <a:solidFill>
                  <a:srgbClr val="FFFF00"/>
                </a:solidFill>
              </a:rPr>
              <a:t>HbA1c</a:t>
            </a:r>
            <a:r>
              <a:rPr lang="en-US" dirty="0" smtClean="0">
                <a:solidFill>
                  <a:srgbClr val="FFFF00"/>
                </a:solidFill>
              </a:rPr>
              <a:t> </a:t>
            </a:r>
            <a:endParaRPr lang="en-US" dirty="0">
              <a:solidFill>
                <a:srgbClr val="FFFF00"/>
              </a:solidFill>
            </a:endParaRPr>
          </a:p>
        </p:txBody>
      </p:sp>
      <p:sp>
        <p:nvSpPr>
          <p:cNvPr id="3" name="Content Placeholder 2"/>
          <p:cNvSpPr>
            <a:spLocks noGrp="1"/>
          </p:cNvSpPr>
          <p:nvPr>
            <p:ph idx="1"/>
          </p:nvPr>
        </p:nvSpPr>
        <p:spPr>
          <a:xfrm>
            <a:off x="533400" y="2057400"/>
            <a:ext cx="8305800" cy="4525963"/>
          </a:xfrm>
        </p:spPr>
        <p:txBody>
          <a:bodyPr>
            <a:normAutofit/>
          </a:bodyPr>
          <a:lstStyle/>
          <a:p>
            <a:r>
              <a:rPr lang="en-US" dirty="0"/>
              <a:t>HbA1c is </a:t>
            </a:r>
            <a:r>
              <a:rPr lang="en-US" dirty="0" smtClean="0"/>
              <a:t>not </a:t>
            </a:r>
            <a:r>
              <a:rPr lang="en-US" dirty="0"/>
              <a:t>the most complete expression of the degree </a:t>
            </a:r>
            <a:r>
              <a:rPr lang="en-US" dirty="0" smtClean="0"/>
              <a:t>of hyperglycemia</a:t>
            </a:r>
          </a:p>
          <a:p>
            <a:endParaRPr lang="en-US" dirty="0"/>
          </a:p>
          <a:p>
            <a:endParaRPr lang="en-US" dirty="0" smtClean="0"/>
          </a:p>
          <a:p>
            <a:endParaRPr lang="en-US" dirty="0"/>
          </a:p>
          <a:p>
            <a:r>
              <a:rPr lang="en-US" dirty="0" smtClean="0"/>
              <a:t>Other </a:t>
            </a:r>
            <a:r>
              <a:rPr lang="en-US" dirty="0"/>
              <a:t>factors independent of </a:t>
            </a:r>
            <a:r>
              <a:rPr lang="en-US" dirty="0" smtClean="0"/>
              <a:t>HbA1c levels </a:t>
            </a:r>
            <a:r>
              <a:rPr lang="en-US" dirty="0"/>
              <a:t>may add further metabolic burden and increase the </a:t>
            </a:r>
            <a:r>
              <a:rPr lang="en-US" dirty="0" smtClean="0"/>
              <a:t>risk of </a:t>
            </a:r>
            <a:r>
              <a:rPr lang="en-US" dirty="0"/>
              <a:t>diabetic complications</a:t>
            </a:r>
          </a:p>
        </p:txBody>
      </p:sp>
      <p:sp>
        <p:nvSpPr>
          <p:cNvPr id="4" name="Down Arrow 3"/>
          <p:cNvSpPr/>
          <p:nvPr/>
        </p:nvSpPr>
        <p:spPr>
          <a:xfrm>
            <a:off x="4009292" y="3581400"/>
            <a:ext cx="484632" cy="97840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826134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dirty="0"/>
          </a:p>
        </p:txBody>
      </p:sp>
      <p:sp>
        <p:nvSpPr>
          <p:cNvPr id="3" name="Content Placeholder 2"/>
          <p:cNvSpPr>
            <a:spLocks noGrp="1"/>
          </p:cNvSpPr>
          <p:nvPr>
            <p:ph idx="1"/>
          </p:nvPr>
        </p:nvSpPr>
        <p:spPr/>
        <p:txBody>
          <a:bodyPr/>
          <a:lstStyle/>
          <a:p>
            <a:r>
              <a:rPr lang="en-US" dirty="0" smtClean="0"/>
              <a:t>Further studies are required (</a:t>
            </a:r>
            <a:r>
              <a:rPr lang="en-US" dirty="0" smtClean="0"/>
              <a:t>clinical trial </a:t>
            </a:r>
            <a:r>
              <a:rPr lang="en-US" dirty="0" smtClean="0"/>
              <a:t>comparing stable </a:t>
            </a:r>
            <a:r>
              <a:rPr lang="en-US" dirty="0" smtClean="0"/>
              <a:t>versus unstable </a:t>
            </a:r>
            <a:r>
              <a:rPr lang="en-US" dirty="0" err="1" smtClean="0"/>
              <a:t>glycemia</a:t>
            </a:r>
            <a:r>
              <a:rPr lang="en-US" dirty="0" smtClean="0"/>
              <a:t>)</a:t>
            </a:r>
            <a:r>
              <a:rPr lang="en-US" dirty="0" smtClean="0"/>
              <a:t> would </a:t>
            </a:r>
            <a:r>
              <a:rPr lang="en-US" dirty="0" smtClean="0"/>
              <a:t>be conclusive </a:t>
            </a:r>
            <a:r>
              <a:rPr lang="en-US" dirty="0" smtClean="0"/>
              <a:t>to prove that glucose “</a:t>
            </a:r>
            <a:r>
              <a:rPr lang="en-US" dirty="0" smtClean="0"/>
              <a:t>stability” actually reduces  diabetic complications.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E:\photo\mobile\nature\2012-06-02 08.03.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0" y="0"/>
            <a:ext cx="4114800" cy="1200329"/>
          </a:xfrm>
          <a:prstGeom prst="rect">
            <a:avLst/>
          </a:prstGeom>
          <a:noFill/>
        </p:spPr>
        <p:txBody>
          <a:bodyPr wrap="square" rtlCol="0">
            <a:spAutoFit/>
          </a:bodyPr>
          <a:lstStyle/>
          <a:p>
            <a:r>
              <a:rPr lang="en-US" sz="7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a:t>
            </a:r>
            <a:r>
              <a:rPr lang="en-US" sz="7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hanks</a:t>
            </a:r>
            <a:endParaRPr lang="en-US" sz="7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Rectangle 9"/>
          <p:cNvSpPr>
            <a:spLocks noChangeArrowheads="1"/>
          </p:cNvSpPr>
          <p:nvPr/>
        </p:nvSpPr>
        <p:spPr bwMode="auto">
          <a:xfrm>
            <a:off x="1984375" y="6200775"/>
            <a:ext cx="895508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dirty="0" smtClean="0"/>
              <a:t>. </a:t>
            </a:r>
            <a:endParaRPr lang="en-US" altLang="en-US" sz="1200" dirty="0"/>
          </a:p>
        </p:txBody>
      </p:sp>
      <p:graphicFrame>
        <p:nvGraphicFramePr>
          <p:cNvPr id="172037" name="Object 2"/>
          <p:cNvGraphicFramePr>
            <a:graphicFrameLocks noChangeAspect="1"/>
          </p:cNvGraphicFramePr>
          <p:nvPr>
            <p:extLst>
              <p:ext uri="{D42A27DB-BD31-4B8C-83A1-F6EECF244321}">
                <p14:modId xmlns:p14="http://schemas.microsoft.com/office/powerpoint/2010/main" xmlns="" val="3423146503"/>
              </p:ext>
            </p:extLst>
          </p:nvPr>
        </p:nvGraphicFramePr>
        <p:xfrm>
          <a:off x="919163" y="1377950"/>
          <a:ext cx="4649787" cy="1965325"/>
        </p:xfrm>
        <a:graphic>
          <a:graphicData uri="http://schemas.openxmlformats.org/presentationml/2006/ole">
            <p:oleObj spid="_x0000_s3118" name="Bitmap Image" r:id="rId4" imgW="9752381" imgH="7314286" progId="PBrush">
              <p:embed/>
            </p:oleObj>
          </a:graphicData>
        </a:graphic>
      </p:graphicFrame>
      <p:graphicFrame>
        <p:nvGraphicFramePr>
          <p:cNvPr id="8" name="Object 3"/>
          <p:cNvGraphicFramePr>
            <a:graphicFrameLocks noChangeAspect="1"/>
          </p:cNvGraphicFramePr>
          <p:nvPr>
            <p:extLst>
              <p:ext uri="{D42A27DB-BD31-4B8C-83A1-F6EECF244321}">
                <p14:modId xmlns:p14="http://schemas.microsoft.com/office/powerpoint/2010/main" xmlns="" val="1596372021"/>
              </p:ext>
            </p:extLst>
          </p:nvPr>
        </p:nvGraphicFramePr>
        <p:xfrm>
          <a:off x="919163" y="1760538"/>
          <a:ext cx="5030787" cy="977900"/>
        </p:xfrm>
        <a:graphic>
          <a:graphicData uri="http://schemas.openxmlformats.org/presentationml/2006/ole">
            <p:oleObj spid="_x0000_s3119" name="Bitmap Image" r:id="rId5" imgW="9752381" imgH="7314286" progId="PBrush">
              <p:embed/>
            </p:oleObj>
          </a:graphicData>
        </a:graphic>
      </p:graphicFrame>
      <p:sp>
        <p:nvSpPr>
          <p:cNvPr id="172039" name="Line 7"/>
          <p:cNvSpPr>
            <a:spLocks noChangeShapeType="1"/>
          </p:cNvSpPr>
          <p:nvPr/>
        </p:nvSpPr>
        <p:spPr bwMode="auto">
          <a:xfrm>
            <a:off x="919163" y="1697038"/>
            <a:ext cx="0" cy="1803400"/>
          </a:xfrm>
          <a:prstGeom prst="line">
            <a:avLst/>
          </a:prstGeom>
          <a:noFill/>
          <a:ln w="38100">
            <a:solidFill>
              <a:srgbClr val="00B05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2040" name="Line 8"/>
          <p:cNvSpPr>
            <a:spLocks noChangeShapeType="1"/>
          </p:cNvSpPr>
          <p:nvPr/>
        </p:nvSpPr>
        <p:spPr bwMode="auto">
          <a:xfrm>
            <a:off x="919163" y="3500438"/>
            <a:ext cx="4922837" cy="20637"/>
          </a:xfrm>
          <a:prstGeom prst="line">
            <a:avLst/>
          </a:prstGeom>
          <a:noFill/>
          <a:ln w="38100">
            <a:solidFill>
              <a:srgbClr val="00B05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2041" name="Text Box 9"/>
          <p:cNvSpPr txBox="1">
            <a:spLocks noChangeArrowheads="1"/>
          </p:cNvSpPr>
          <p:nvPr/>
        </p:nvSpPr>
        <p:spPr bwMode="auto">
          <a:xfrm>
            <a:off x="3128963" y="3563938"/>
            <a:ext cx="18621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b="1" dirty="0">
                <a:latin typeface="Corbel" pitchFamily="34" charset="0"/>
              </a:rPr>
              <a:t>Time</a:t>
            </a:r>
          </a:p>
        </p:txBody>
      </p:sp>
      <p:sp>
        <p:nvSpPr>
          <p:cNvPr id="172042" name="Text Box 10"/>
          <p:cNvSpPr txBox="1">
            <a:spLocks noChangeArrowheads="1"/>
          </p:cNvSpPr>
          <p:nvPr/>
        </p:nvSpPr>
        <p:spPr bwMode="auto">
          <a:xfrm rot="-5400000">
            <a:off x="-371475" y="2360613"/>
            <a:ext cx="17510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b="1">
                <a:latin typeface="Corbel" pitchFamily="34" charset="0"/>
              </a:rPr>
              <a:t>Blood Glucose</a:t>
            </a:r>
          </a:p>
        </p:txBody>
      </p:sp>
      <p:grpSp>
        <p:nvGrpSpPr>
          <p:cNvPr id="2" name="Group 11"/>
          <p:cNvGrpSpPr>
            <a:grpSpLocks/>
          </p:cNvGrpSpPr>
          <p:nvPr/>
        </p:nvGrpSpPr>
        <p:grpSpPr bwMode="auto">
          <a:xfrm>
            <a:off x="6307138" y="1595438"/>
            <a:ext cx="2373312" cy="319087"/>
            <a:chOff x="1028" y="3539"/>
            <a:chExt cx="2469" cy="182"/>
          </a:xfrm>
        </p:grpSpPr>
        <p:sp>
          <p:nvSpPr>
            <p:cNvPr id="172047" name="Text Box 12"/>
            <p:cNvSpPr txBox="1">
              <a:spLocks noChangeArrowheads="1"/>
            </p:cNvSpPr>
            <p:nvPr/>
          </p:nvSpPr>
          <p:spPr bwMode="auto">
            <a:xfrm>
              <a:off x="1392" y="3539"/>
              <a:ext cx="2105"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spcBef>
                  <a:spcPct val="50000"/>
                </a:spcBef>
              </a:pPr>
              <a:r>
                <a:rPr lang="en-US" altLang="en-US" b="1" dirty="0">
                  <a:latin typeface="Corbel" pitchFamily="34" charset="0"/>
                </a:rPr>
                <a:t>HbA</a:t>
              </a:r>
              <a:r>
                <a:rPr lang="en-US" altLang="en-US" b="1" baseline="-25000" dirty="0">
                  <a:latin typeface="Corbel" pitchFamily="34" charset="0"/>
                </a:rPr>
                <a:t>1c</a:t>
              </a:r>
              <a:r>
                <a:rPr lang="en-US" altLang="en-US" b="1" dirty="0">
                  <a:latin typeface="Corbel" pitchFamily="34" charset="0"/>
                </a:rPr>
                <a:t> = 7%  BAD</a:t>
              </a:r>
            </a:p>
          </p:txBody>
        </p:sp>
        <p:sp>
          <p:nvSpPr>
            <p:cNvPr id="172048" name="Rectangle 13"/>
            <p:cNvSpPr>
              <a:spLocks noChangeArrowheads="1"/>
            </p:cNvSpPr>
            <p:nvPr/>
          </p:nvSpPr>
          <p:spPr bwMode="auto">
            <a:xfrm>
              <a:off x="1028" y="3575"/>
              <a:ext cx="384" cy="96"/>
            </a:xfrm>
            <a:prstGeom prst="rect">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latin typeface="Corbel" pitchFamily="34" charset="0"/>
              </a:endParaRPr>
            </a:p>
          </p:txBody>
        </p:sp>
      </p:grpSp>
      <p:grpSp>
        <p:nvGrpSpPr>
          <p:cNvPr id="3" name="Group 14"/>
          <p:cNvGrpSpPr>
            <a:grpSpLocks/>
          </p:cNvGrpSpPr>
          <p:nvPr/>
        </p:nvGrpSpPr>
        <p:grpSpPr bwMode="auto">
          <a:xfrm>
            <a:off x="6321425" y="2395538"/>
            <a:ext cx="2481263" cy="319087"/>
            <a:chOff x="1028" y="3539"/>
            <a:chExt cx="2582" cy="181"/>
          </a:xfrm>
        </p:grpSpPr>
        <p:sp>
          <p:nvSpPr>
            <p:cNvPr id="172045" name="Text Box 15"/>
            <p:cNvSpPr txBox="1">
              <a:spLocks noChangeArrowheads="1"/>
            </p:cNvSpPr>
            <p:nvPr/>
          </p:nvSpPr>
          <p:spPr bwMode="auto">
            <a:xfrm>
              <a:off x="1392" y="3539"/>
              <a:ext cx="2218" cy="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spcBef>
                  <a:spcPct val="50000"/>
                </a:spcBef>
              </a:pPr>
              <a:r>
                <a:rPr lang="en-US" altLang="en-US" b="1">
                  <a:latin typeface="Corbel" pitchFamily="34" charset="0"/>
                </a:rPr>
                <a:t>HbA</a:t>
              </a:r>
              <a:r>
                <a:rPr lang="en-US" altLang="en-US" b="1" baseline="-25000">
                  <a:latin typeface="Corbel" pitchFamily="34" charset="0"/>
                </a:rPr>
                <a:t>1c</a:t>
              </a:r>
              <a:r>
                <a:rPr lang="en-US" altLang="en-US" b="1">
                  <a:latin typeface="Corbel" pitchFamily="34" charset="0"/>
                </a:rPr>
                <a:t> = 7%  GOOD</a:t>
              </a:r>
            </a:p>
          </p:txBody>
        </p:sp>
        <p:sp>
          <p:nvSpPr>
            <p:cNvPr id="172046" name="Rectangle 16"/>
            <p:cNvSpPr>
              <a:spLocks noChangeArrowheads="1"/>
            </p:cNvSpPr>
            <p:nvPr/>
          </p:nvSpPr>
          <p:spPr bwMode="auto">
            <a:xfrm>
              <a:off x="1028" y="3581"/>
              <a:ext cx="384" cy="96"/>
            </a:xfrm>
            <a:prstGeom prst="rect">
              <a:avLst/>
            </a:prstGeom>
            <a:solidFill>
              <a:srgbClr val="CC000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latin typeface="Corbel" pitchFamily="34" charset="0"/>
              </a:endParaRPr>
            </a:p>
          </p:txBody>
        </p:sp>
      </p:grpSp>
    </p:spTree>
    <p:extLst>
      <p:ext uri="{BB962C8B-B14F-4D97-AF65-F5344CB8AC3E}">
        <p14:creationId xmlns:p14="http://schemas.microsoft.com/office/powerpoint/2010/main" xmlns="" val="7483831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914400" y="1524000"/>
            <a:ext cx="8229600" cy="4983163"/>
          </a:xfrm>
        </p:spPr>
        <p:txBody>
          <a:bodyPr>
            <a:normAutofit/>
          </a:bodyPr>
          <a:lstStyle/>
          <a:p>
            <a:pPr algn="l"/>
            <a:r>
              <a:rPr lang="en-US" dirty="0" smtClean="0"/>
              <a:t>Definition and importance</a:t>
            </a:r>
          </a:p>
          <a:p>
            <a:pPr algn="l"/>
            <a:r>
              <a:rPr lang="en-US" dirty="0" smtClean="0">
                <a:solidFill>
                  <a:srgbClr val="00B0F0"/>
                </a:solidFill>
              </a:rPr>
              <a:t>Tools for </a:t>
            </a:r>
            <a:r>
              <a:rPr lang="en-US" dirty="0" err="1" smtClean="0">
                <a:solidFill>
                  <a:srgbClr val="00B0F0"/>
                </a:solidFill>
              </a:rPr>
              <a:t>measuerment</a:t>
            </a:r>
            <a:endParaRPr lang="en-US" dirty="0" smtClean="0">
              <a:solidFill>
                <a:srgbClr val="00B0F0"/>
              </a:solidFill>
            </a:endParaRPr>
          </a:p>
          <a:p>
            <a:r>
              <a:rPr lang="en-US" dirty="0" smtClean="0"/>
              <a:t>Glucose variability and diabetic </a:t>
            </a:r>
            <a:r>
              <a:rPr lang="en-US" dirty="0" smtClean="0"/>
              <a:t>complication</a:t>
            </a:r>
          </a:p>
          <a:p>
            <a:r>
              <a:rPr lang="en-US" dirty="0" smtClean="0"/>
              <a:t>Postprandial excursion</a:t>
            </a:r>
            <a:endParaRPr lang="en-US" dirty="0" smtClean="0"/>
          </a:p>
          <a:p>
            <a:r>
              <a:rPr lang="en-US" dirty="0" smtClean="0"/>
              <a:t>How to minimize Glucose variability </a:t>
            </a:r>
            <a:endParaRPr lang="en-US" dirty="0" smtClean="0"/>
          </a:p>
          <a:p>
            <a:r>
              <a:rPr lang="en-US" dirty="0" smtClean="0"/>
              <a:t>conclusions</a:t>
            </a:r>
            <a:r>
              <a:rPr lang="en-US" dirty="0" smtClean="0"/>
              <a:t> </a:t>
            </a:r>
            <a:r>
              <a:rPr lang="en-US" dirty="0" smtClean="0"/>
              <a:t>		</a:t>
            </a:r>
            <a:endParaRPr lang="en-US" sz="2800" dirty="0"/>
          </a:p>
          <a:p>
            <a:pPr>
              <a:buNone/>
            </a:pPr>
            <a:r>
              <a:rPr lang="en-US" dirty="0" smtClean="0"/>
              <a:t>						</a:t>
            </a:r>
            <a:endParaRPr lang="en-US" dirty="0"/>
          </a:p>
        </p:txBody>
      </p:sp>
    </p:spTree>
    <p:extLst>
      <p:ext uri="{BB962C8B-B14F-4D97-AF65-F5344CB8AC3E}">
        <p14:creationId xmlns:p14="http://schemas.microsoft.com/office/powerpoint/2010/main" xmlns="" val="1670853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normAutofit fontScale="90000"/>
          </a:bodyPr>
          <a:lstStyle/>
          <a:p>
            <a:r>
              <a:rPr lang="en-US" dirty="0"/>
              <a:t>Different methods for Glucose variability</a:t>
            </a:r>
          </a:p>
        </p:txBody>
      </p:sp>
      <p:sp>
        <p:nvSpPr>
          <p:cNvPr id="3" name="Content Placeholder 2"/>
          <p:cNvSpPr>
            <a:spLocks noGrp="1"/>
          </p:cNvSpPr>
          <p:nvPr>
            <p:ph idx="1"/>
          </p:nvPr>
        </p:nvSpPr>
        <p:spPr>
          <a:xfrm>
            <a:off x="457200" y="1295400"/>
            <a:ext cx="8686800" cy="5334000"/>
          </a:xfrm>
        </p:spPr>
        <p:txBody>
          <a:bodyPr>
            <a:normAutofit fontScale="70000" lnSpcReduction="20000"/>
          </a:bodyPr>
          <a:lstStyle/>
          <a:p>
            <a:pPr marL="0" indent="0">
              <a:buNone/>
            </a:pPr>
            <a:r>
              <a:rPr lang="en-US" sz="5100" b="1" dirty="0" smtClean="0">
                <a:solidFill>
                  <a:srgbClr val="FFFF00"/>
                </a:solidFill>
              </a:rPr>
              <a:t>  Continuous glucose monitoring: </a:t>
            </a:r>
          </a:p>
          <a:p>
            <a:pPr marL="0" indent="0">
              <a:buNone/>
            </a:pPr>
            <a:r>
              <a:rPr lang="en-US" dirty="0"/>
              <a:t>	</a:t>
            </a:r>
          </a:p>
          <a:p>
            <a:r>
              <a:rPr lang="en-US" dirty="0"/>
              <a:t>Mean (average)±standard deviation </a:t>
            </a:r>
            <a:r>
              <a:rPr lang="en-US" dirty="0" smtClean="0"/>
              <a:t>(SD)</a:t>
            </a:r>
            <a:r>
              <a:rPr lang="en-US" dirty="0"/>
              <a:t>	</a:t>
            </a:r>
          </a:p>
          <a:p>
            <a:r>
              <a:rPr lang="en-US" dirty="0"/>
              <a:t>J index 	</a:t>
            </a:r>
          </a:p>
          <a:p>
            <a:r>
              <a:rPr lang="en-US" dirty="0"/>
              <a:t>Coefficient of variance </a:t>
            </a:r>
            <a:r>
              <a:rPr lang="en-US" dirty="0" smtClean="0"/>
              <a:t>(CV)</a:t>
            </a:r>
            <a:r>
              <a:rPr lang="en-US" dirty="0"/>
              <a:t>	</a:t>
            </a:r>
          </a:p>
          <a:p>
            <a:r>
              <a:rPr lang="en-US" dirty="0"/>
              <a:t>Low blood glucose index, high blood glucose </a:t>
            </a:r>
            <a:r>
              <a:rPr lang="en-US" dirty="0" smtClean="0"/>
              <a:t>index(LBG,HBG) </a:t>
            </a:r>
            <a:r>
              <a:rPr lang="en-US" dirty="0"/>
              <a:t>	</a:t>
            </a:r>
          </a:p>
          <a:p>
            <a:r>
              <a:rPr lang="en-US" dirty="0"/>
              <a:t>Average daily risk range </a:t>
            </a:r>
            <a:r>
              <a:rPr lang="en-US" dirty="0" smtClean="0"/>
              <a:t>(ADRR)</a:t>
            </a:r>
            <a:r>
              <a:rPr lang="en-US" dirty="0"/>
              <a:t>	</a:t>
            </a:r>
          </a:p>
          <a:p>
            <a:r>
              <a:rPr lang="en-US" dirty="0"/>
              <a:t>Mean amplitude of glucose excursion </a:t>
            </a:r>
            <a:r>
              <a:rPr lang="en-US" dirty="0" smtClean="0"/>
              <a:t>(MAGE)</a:t>
            </a:r>
            <a:r>
              <a:rPr lang="en-US" dirty="0"/>
              <a:t>	</a:t>
            </a:r>
          </a:p>
          <a:p>
            <a:r>
              <a:rPr lang="en-US" dirty="0"/>
              <a:t>Mean of daily differences </a:t>
            </a:r>
            <a:r>
              <a:rPr lang="en-US" dirty="0" smtClean="0"/>
              <a:t>(MODD)</a:t>
            </a:r>
            <a:r>
              <a:rPr lang="en-US" dirty="0"/>
              <a:t>	</a:t>
            </a:r>
          </a:p>
          <a:p>
            <a:r>
              <a:rPr lang="en-US" dirty="0"/>
              <a:t>Continuous overall net </a:t>
            </a:r>
            <a:r>
              <a:rPr lang="en-US" dirty="0" err="1"/>
              <a:t>glycemic</a:t>
            </a:r>
            <a:r>
              <a:rPr lang="en-US" dirty="0"/>
              <a:t> </a:t>
            </a:r>
            <a:r>
              <a:rPr lang="en-US" dirty="0" smtClean="0"/>
              <a:t>action(CONGA)</a:t>
            </a:r>
            <a:r>
              <a:rPr lang="en-US" dirty="0"/>
              <a:t>	</a:t>
            </a:r>
          </a:p>
          <a:p>
            <a:pPr marL="0" indent="0">
              <a:buNone/>
            </a:pPr>
            <a:r>
              <a:rPr lang="en-US" sz="5800" b="1" dirty="0" smtClean="0">
                <a:solidFill>
                  <a:srgbClr val="FFFF00"/>
                </a:solidFill>
              </a:rPr>
              <a:t>   Serum</a:t>
            </a:r>
            <a:r>
              <a:rPr lang="en-US" dirty="0" smtClean="0"/>
              <a:t> :</a:t>
            </a:r>
            <a:r>
              <a:rPr lang="en-US" dirty="0"/>
              <a:t>	</a:t>
            </a:r>
          </a:p>
          <a:p>
            <a:r>
              <a:rPr lang="en-US" dirty="0" err="1"/>
              <a:t>Glycated</a:t>
            </a:r>
            <a:r>
              <a:rPr lang="en-US" dirty="0"/>
              <a:t> albumin 	</a:t>
            </a:r>
          </a:p>
          <a:p>
            <a:r>
              <a:rPr lang="en-US" dirty="0"/>
              <a:t>1,5-anhydroglucitol 	</a:t>
            </a:r>
          </a:p>
          <a:p>
            <a:r>
              <a:rPr lang="en-US" dirty="0" err="1"/>
              <a:t>Glycated</a:t>
            </a:r>
            <a:r>
              <a:rPr lang="en-US" dirty="0"/>
              <a:t> albumin/glycosylated hemoglobin ratio	</a:t>
            </a:r>
          </a:p>
          <a:p>
            <a:endParaRPr lang="en-US" dirty="0"/>
          </a:p>
        </p:txBody>
      </p:sp>
    </p:spTree>
    <p:extLst>
      <p:ext uri="{BB962C8B-B14F-4D97-AF65-F5344CB8AC3E}">
        <p14:creationId xmlns:p14="http://schemas.microsoft.com/office/powerpoint/2010/main" xmlns="" val="95149100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08"/>
            <a:ext cx="8229600" cy="1143000"/>
          </a:xfrm>
        </p:spPr>
        <p:txBody>
          <a:bodyPr>
            <a:normAutofit fontScale="90000"/>
          </a:bodyPr>
          <a:lstStyle/>
          <a:p>
            <a:r>
              <a:rPr lang="en-US" dirty="0"/>
              <a:t>Mean amplitude of glucose </a:t>
            </a:r>
            <a:r>
              <a:rPr lang="en-US" dirty="0" smtClean="0"/>
              <a:t>excursion</a:t>
            </a:r>
            <a:br>
              <a:rPr lang="en-US" dirty="0" smtClean="0"/>
            </a:br>
            <a:r>
              <a:rPr lang="en-US" dirty="0" smtClean="0">
                <a:solidFill>
                  <a:srgbClr val="FFFF00"/>
                </a:solidFill>
              </a:rPr>
              <a:t>MAGE</a:t>
            </a:r>
            <a:endParaRPr lang="en-US" dirty="0">
              <a:solidFill>
                <a:srgbClr val="FFFF00"/>
              </a:solidFill>
            </a:endParaRPr>
          </a:p>
        </p:txBody>
      </p:sp>
      <p:sp>
        <p:nvSpPr>
          <p:cNvPr id="3" name="Content Placeholder 2"/>
          <p:cNvSpPr>
            <a:spLocks noGrp="1"/>
          </p:cNvSpPr>
          <p:nvPr>
            <p:ph idx="1"/>
          </p:nvPr>
        </p:nvSpPr>
        <p:spPr>
          <a:xfrm>
            <a:off x="228600" y="1676400"/>
            <a:ext cx="8458200" cy="4525963"/>
          </a:xfrm>
        </p:spPr>
        <p:txBody>
          <a:bodyPr>
            <a:normAutofit lnSpcReduction="10000"/>
          </a:bodyPr>
          <a:lstStyle/>
          <a:p>
            <a:r>
              <a:rPr lang="en-US" dirty="0"/>
              <a:t>Average of all blood </a:t>
            </a:r>
            <a:r>
              <a:rPr lang="en-US" dirty="0" smtClean="0"/>
              <a:t>glucose excursions </a:t>
            </a:r>
            <a:r>
              <a:rPr lang="en-US" dirty="0"/>
              <a:t>or swings (peak </a:t>
            </a:r>
            <a:r>
              <a:rPr lang="en-US" dirty="0" smtClean="0"/>
              <a:t>to trough</a:t>
            </a:r>
            <a:r>
              <a:rPr lang="en-US" dirty="0"/>
              <a:t>) that are greater </a:t>
            </a:r>
            <a:r>
              <a:rPr lang="en-US" dirty="0" smtClean="0"/>
              <a:t>than 1 </a:t>
            </a:r>
            <a:r>
              <a:rPr lang="en-US" dirty="0"/>
              <a:t>SD of all measures for a </a:t>
            </a:r>
            <a:r>
              <a:rPr lang="en-US" dirty="0" smtClean="0"/>
              <a:t>given glucose profile</a:t>
            </a:r>
          </a:p>
          <a:p>
            <a:r>
              <a:rPr lang="en-US" dirty="0"/>
              <a:t>Most common measure of </a:t>
            </a:r>
            <a:r>
              <a:rPr lang="en-US" dirty="0" smtClean="0"/>
              <a:t>glucose spikes</a:t>
            </a:r>
            <a:r>
              <a:rPr lang="en-US" dirty="0"/>
              <a:t>, swings, or excursions </a:t>
            </a:r>
            <a:r>
              <a:rPr lang="en-US" dirty="0" smtClean="0"/>
              <a:t>as opposed </a:t>
            </a:r>
            <a:r>
              <a:rPr lang="en-US" dirty="0"/>
              <a:t>to glucose </a:t>
            </a:r>
            <a:r>
              <a:rPr lang="en-US" dirty="0" smtClean="0"/>
              <a:t>dispersion,</a:t>
            </a:r>
            <a:r>
              <a:rPr lang="en-US" dirty="0"/>
              <a:t> Used for many years; can be </a:t>
            </a:r>
            <a:r>
              <a:rPr lang="en-US" dirty="0" smtClean="0"/>
              <a:t>applied to </a:t>
            </a:r>
            <a:r>
              <a:rPr lang="en-US" dirty="0"/>
              <a:t>SMBG or CGM </a:t>
            </a:r>
            <a:r>
              <a:rPr lang="en-US" dirty="0" smtClean="0"/>
              <a:t>data</a:t>
            </a:r>
          </a:p>
          <a:p>
            <a:r>
              <a:rPr lang="en-US" dirty="0"/>
              <a:t>41 and 48 mg/</a:t>
            </a:r>
            <a:r>
              <a:rPr lang="en-US" dirty="0" err="1"/>
              <a:t>dL</a:t>
            </a:r>
            <a:r>
              <a:rPr lang="en-US" dirty="0"/>
              <a:t># (results from day 1 and 2 for one normal individual using CGM for 48 h)</a:t>
            </a:r>
          </a:p>
          <a:p>
            <a:endParaRPr lang="en-US" dirty="0"/>
          </a:p>
          <a:p>
            <a:endParaRPr lang="en-US" dirty="0"/>
          </a:p>
        </p:txBody>
      </p:sp>
    </p:spTree>
    <p:extLst>
      <p:ext uri="{BB962C8B-B14F-4D97-AF65-F5344CB8AC3E}">
        <p14:creationId xmlns:p14="http://schemas.microsoft.com/office/powerpoint/2010/main" xmlns="" val="1573464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1783</TotalTime>
  <Words>1680</Words>
  <Application>Microsoft Office PowerPoint</Application>
  <PresentationFormat>On-screen Show (4:3)</PresentationFormat>
  <Paragraphs>189</Paragraphs>
  <Slides>51</Slides>
  <Notes>8</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Bitmap Image</vt:lpstr>
      <vt:lpstr>Slide 1</vt:lpstr>
      <vt:lpstr>Agenda</vt:lpstr>
      <vt:lpstr>What is meant by “glucose variability”?</vt:lpstr>
      <vt:lpstr>Glucose variability</vt:lpstr>
      <vt:lpstr>Whole story is not limited to HbA1c </vt:lpstr>
      <vt:lpstr>Slide 6</vt:lpstr>
      <vt:lpstr>Agenda</vt:lpstr>
      <vt:lpstr>Different methods for Glucose variability</vt:lpstr>
      <vt:lpstr>Mean amplitude of glucose excursion MAGE</vt:lpstr>
      <vt:lpstr>Slide 10</vt:lpstr>
      <vt:lpstr>Agenda</vt:lpstr>
      <vt:lpstr>Slide 12</vt:lpstr>
      <vt:lpstr>The log-rank test revealed significant differences in survival among tertiles of mean FPG (P&lt;0.005) </vt:lpstr>
      <vt:lpstr>The log-rank test revealed significant differences in survival among tertiles of the CV of FPG (P&lt;0.001)</vt:lpstr>
      <vt:lpstr> Multivariable analysis</vt:lpstr>
      <vt:lpstr>Key message</vt:lpstr>
      <vt:lpstr>Slide 17</vt:lpstr>
      <vt:lpstr>Slide 18</vt:lpstr>
      <vt:lpstr>The effect of SD of HbA1c  based on five measurements on the risks of outcomes</vt:lpstr>
      <vt:lpstr>Slide 20</vt:lpstr>
      <vt:lpstr>Key message</vt:lpstr>
      <vt:lpstr>Slide 22</vt:lpstr>
      <vt:lpstr>Slide 23</vt:lpstr>
      <vt:lpstr>Slide 24</vt:lpstr>
      <vt:lpstr>Slide 25</vt:lpstr>
      <vt:lpstr>Discussion </vt:lpstr>
      <vt:lpstr>Discussion …</vt:lpstr>
      <vt:lpstr>Key message</vt:lpstr>
      <vt:lpstr>Mechanisms ?</vt:lpstr>
      <vt:lpstr>Agenda</vt:lpstr>
      <vt:lpstr>Postprandial excursion</vt:lpstr>
      <vt:lpstr>Slide 32</vt:lpstr>
      <vt:lpstr>Acarbose decreased CV events in post hoc analysis by 49% during the 3.3 years of follow up </vt:lpstr>
      <vt:lpstr>Slide 34</vt:lpstr>
      <vt:lpstr>Slide 35</vt:lpstr>
      <vt:lpstr> HEART2D trial</vt:lpstr>
      <vt:lpstr>                    HEART2D: Design</vt:lpstr>
      <vt:lpstr>HEART2D : Glycemic target</vt:lpstr>
      <vt:lpstr>                        PRANDIAL    BASAL         HR        95% CI  first CV event       31.2%       32.4%        0.98     0.8 –1.21</vt:lpstr>
      <vt:lpstr>HEART2D :Mean ± SD A1C</vt:lpstr>
      <vt:lpstr>HEART2D: 7-point mean SMBG at baseline  &amp; throughout the study</vt:lpstr>
      <vt:lpstr>              key message</vt:lpstr>
      <vt:lpstr>Agenda</vt:lpstr>
      <vt:lpstr>How to minimize GV ?</vt:lpstr>
      <vt:lpstr>Slide 45</vt:lpstr>
      <vt:lpstr>Slide 46</vt:lpstr>
      <vt:lpstr>Agenda</vt:lpstr>
      <vt:lpstr>CONCLUSION</vt:lpstr>
      <vt:lpstr>CONCLUSION…</vt:lpstr>
      <vt:lpstr>CONCLUSION…</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guidelines moving us towards individualization</dc:title>
  <dc:creator>Hossein Panah</dc:creator>
  <cp:lastModifiedBy>somo</cp:lastModifiedBy>
  <cp:revision>180</cp:revision>
  <dcterms:created xsi:type="dcterms:W3CDTF">2014-05-26T14:14:05Z</dcterms:created>
  <dcterms:modified xsi:type="dcterms:W3CDTF">2015-10-18T19:26:12Z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