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3887115"/>
            <a:ext cx="7772400" cy="7635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65064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1"/>
            <a:ext cx="7329840" cy="39703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Levothyroxine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Shayan Mastoor Tehrani</a:t>
            </a:r>
          </a:p>
          <a:p>
            <a:pPr algn="ctr"/>
            <a:r>
              <a:rPr lang="en-US" dirty="0"/>
              <a:t>Resident of Clinical Pharmacy at </a:t>
            </a:r>
            <a:r>
              <a:rPr lang="en-US" dirty="0" err="1"/>
              <a:t>Shahid</a:t>
            </a:r>
            <a:r>
              <a:rPr lang="en-US" dirty="0"/>
              <a:t> </a:t>
            </a:r>
            <a:r>
              <a:rPr lang="en-US" dirty="0" err="1"/>
              <a:t>Beheshti</a:t>
            </a:r>
            <a:r>
              <a:rPr lang="en-US" dirty="0"/>
              <a:t> Medical University</a:t>
            </a: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527605"/>
            <a:ext cx="8085129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عدم پاسخ درمانی مناسب به مصرف خوراکی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20" y="1091325"/>
            <a:ext cx="5943643" cy="57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08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527605"/>
            <a:ext cx="8085129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عدم پاسخ درمانی مناسب به مصرف خوراکی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5525" y="1291130"/>
            <a:ext cx="3656685" cy="4581150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مقاله به صورت کیس ریپورت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با ابتلا به ژیاردیازیس جذب لووتیروکسین مختل می شود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با تغییر شکل دارویی لووتیروکسین به محلول خوراکی جذب بهبود می یابد.</a:t>
            </a:r>
            <a:endParaRPr lang="en-US" sz="2400" dirty="0" smtClean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02" y="1291130"/>
            <a:ext cx="5013054" cy="50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93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527605"/>
            <a:ext cx="8085129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عدم پاسخ درمانی مناسب به مصرف خوراکی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291130"/>
            <a:ext cx="7321605" cy="4581150"/>
          </a:xfrm>
        </p:spPr>
        <p:txBody>
          <a:bodyPr/>
          <a:lstStyle/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52" y="2054655"/>
            <a:ext cx="7373057" cy="36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28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527605"/>
            <a:ext cx="8085129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عدم پاسخ درمانی مناسب به مصرف خوراکی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291130"/>
            <a:ext cx="7321605" cy="4581150"/>
          </a:xfrm>
        </p:spPr>
        <p:txBody>
          <a:bodyPr/>
          <a:lstStyle/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037" y="1291130"/>
            <a:ext cx="7063547" cy="49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28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527605"/>
            <a:ext cx="8085129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عدم پاسخ درمانی مناسب به مصرف خوراکی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291130"/>
            <a:ext cx="7321605" cy="4581150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در مطالعات انجام شده فرم انما و شیاف رکتال بررسی شده است</a:t>
            </a: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بر اساس مقالات می توان در زمان نیاز از فرم رکتال استفاده کرد</a:t>
            </a: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به دلیل فراهمی زیستی پاین تر، توصیه شده است به شکل رکتال، 1/8 برابر دوز خوراکی تجویز شود (فراهمی زیستی 44% کمتر )</a:t>
            </a:r>
          </a:p>
          <a:p>
            <a:pPr algn="just" rtl="1"/>
            <a:r>
              <a:rPr lang="en-US" dirty="0" smtClean="0">
                <a:cs typeface="B Mitra" panose="00000400000000000000" pitchFamily="2" charset="-78"/>
              </a:rPr>
              <a:t>PH</a:t>
            </a:r>
            <a:r>
              <a:rPr lang="fa-IR" dirty="0" smtClean="0">
                <a:cs typeface="B Mitra" panose="00000400000000000000" pitchFamily="2" charset="-78"/>
              </a:rPr>
              <a:t> رکتال</a:t>
            </a:r>
            <a:r>
              <a:rPr lang="en-US" dirty="0" smtClean="0">
                <a:cs typeface="B Mitra" panose="00000400000000000000" pitchFamily="2" charset="-78"/>
              </a:rPr>
              <a:t> =</a:t>
            </a:r>
            <a:r>
              <a:rPr lang="fa-IR" dirty="0" smtClean="0">
                <a:cs typeface="B Mitra" panose="00000400000000000000" pitchFamily="2" charset="-78"/>
              </a:rPr>
              <a:t>12-7</a:t>
            </a:r>
          </a:p>
          <a:p>
            <a:pPr algn="just" rtl="1"/>
            <a:r>
              <a:rPr lang="en-US" dirty="0" smtClean="0">
                <a:cs typeface="B Mitra" panose="00000400000000000000" pitchFamily="2" charset="-78"/>
              </a:rPr>
              <a:t>PH</a:t>
            </a:r>
            <a:r>
              <a:rPr lang="fa-IR" dirty="0" smtClean="0">
                <a:cs typeface="B Mitra" panose="00000400000000000000" pitchFamily="2" charset="-78"/>
              </a:rPr>
              <a:t>واژن= 3/8-4/5</a:t>
            </a: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هیچ مطالعه ای بر روی تجویز واژینال انجام نگرفته اما با توجه با </a:t>
            </a:r>
            <a:r>
              <a:rPr lang="en-US" dirty="0" smtClean="0">
                <a:cs typeface="B Mitra" panose="00000400000000000000" pitchFamily="2" charset="-78"/>
              </a:rPr>
              <a:t>PH</a:t>
            </a:r>
            <a:r>
              <a:rPr lang="fa-IR" dirty="0" smtClean="0">
                <a:cs typeface="B Mitra" panose="00000400000000000000" pitchFamily="2" charset="-78"/>
              </a:rPr>
              <a:t> واژن و شرایط مناسب برای جذب لووتیروکسین می توان انتظار جذب مناسب داشت.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در تجویز قرص خوراکی به صورت واژینال، به دلیل عدم انجام تست های قارچی، می تواند برای بیمار عفونت ایجاد شود.</a:t>
            </a:r>
            <a:endParaRPr lang="en-US" dirty="0" smtClean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41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527605"/>
            <a:ext cx="8085129" cy="610820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err="1" smtClean="0">
                <a:cs typeface="B Mitra" panose="00000400000000000000" pitchFamily="2" charset="-78"/>
              </a:rPr>
              <a:t>Liothyronine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291130"/>
            <a:ext cx="7321605" cy="4581150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جذب مشابه لووتیروکسین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نیمه عمر کوتاه و نیاز به مصرف بیشتر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شواهد کافی از مفید بودن مونوتراپی با لیوتیرونین وجود ندارد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شواهد کافی مبنی بر سودمند بودن تجویز همزمان لووتیروکسین و لیوتیرونین وجود ندارد.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در برخی از مطالعات اثرات درمانی بهتری از کامبینیشن تراپی در بیمارانی که از لووتیروکسین به تنهایی سود نبرده اند گزارش شده است.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گایدلاین </a:t>
            </a:r>
            <a:r>
              <a:rPr lang="en-US" sz="2400" dirty="0" smtClean="0">
                <a:cs typeface="B Mitra" panose="00000400000000000000" pitchFamily="2" charset="-78"/>
              </a:rPr>
              <a:t>:</a:t>
            </a:r>
            <a:r>
              <a:rPr lang="en-US" sz="2400" dirty="0" smtClean="0"/>
              <a:t>American </a:t>
            </a:r>
            <a:r>
              <a:rPr lang="en-US" sz="2400" dirty="0"/>
              <a:t>Thyroid Association</a:t>
            </a:r>
            <a:endParaRPr lang="en-US" sz="2400" dirty="0" smtClean="0"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35" y="4803345"/>
            <a:ext cx="5710019" cy="18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06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ak2.picdn.net/shutterstock/videos/1015621342/thumb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5" y="1235707"/>
            <a:ext cx="80335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540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Pharmacokinetic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95" y="1901950"/>
            <a:ext cx="5344675" cy="43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Mitra" panose="00000400000000000000" pitchFamily="2" charset="-78"/>
              </a:rPr>
              <a:t>جذب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صبح ناشته با معده خالی</a:t>
            </a: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در یک مطالعه مصرف شب هنگام با فاصله 2 ساعت پس از مصرف شام نشان داد که جذب افزایش می یابد.</a:t>
            </a:r>
          </a:p>
          <a:p>
            <a:pPr lvl="1" algn="just" rtl="1"/>
            <a:r>
              <a:rPr lang="fa-IR" dirty="0" smtClean="0">
                <a:cs typeface="B Mitra" panose="00000400000000000000" pitchFamily="2" charset="-78"/>
              </a:rPr>
              <a:t>وجود یک سیکل سیرکادین</a:t>
            </a:r>
          </a:p>
          <a:p>
            <a:pPr lvl="1" algn="just" rtl="1"/>
            <a:r>
              <a:rPr lang="fa-IR" dirty="0" smtClean="0">
                <a:cs typeface="B Mitra" panose="00000400000000000000" pitchFamily="2" charset="-78"/>
              </a:rPr>
              <a:t>افزایش ترشح اسید در شب</a:t>
            </a:r>
          </a:p>
          <a:p>
            <a:pPr lvl="1" algn="just" rtl="1"/>
            <a:r>
              <a:rPr lang="fa-IR" dirty="0" smtClean="0">
                <a:cs typeface="B Mitra" panose="00000400000000000000" pitchFamily="2" charset="-78"/>
              </a:rPr>
              <a:t>مصرف کم تر دارو ها و غذاها در شب (کاهش احتمال تداخلات)</a:t>
            </a: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مطالعات دیگر یا تفاوت نشان ندادند یا کاهش جذب را نشان دادند</a:t>
            </a:r>
          </a:p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نیاز به مطالعات بیشتر دارد</a:t>
            </a:r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بیماری های موثر در جذب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سلیاک: در صورت درمان و رژیم فاقد گلوتن به حالت عادی بر می گردد.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عدم تحمل لاکتوز</a:t>
            </a:r>
          </a:p>
          <a:p>
            <a:pPr algn="r" rtl="1"/>
            <a:r>
              <a:rPr lang="en-US" dirty="0" smtClean="0">
                <a:cs typeface="B Mitra" panose="00000400000000000000" pitchFamily="2" charset="-78"/>
              </a:rPr>
              <a:t>H-Pylori</a:t>
            </a:r>
            <a:r>
              <a:rPr lang="fa-IR" dirty="0" smtClean="0">
                <a:cs typeface="B Mitra" panose="00000400000000000000" pitchFamily="2" charset="-78"/>
              </a:rPr>
              <a:t> (افزایش </a:t>
            </a:r>
            <a:r>
              <a:rPr lang="en-US" dirty="0" smtClean="0">
                <a:cs typeface="B Mitra" panose="00000400000000000000" pitchFamily="2" charset="-78"/>
              </a:rPr>
              <a:t>PH</a:t>
            </a:r>
            <a:r>
              <a:rPr lang="fa-IR" dirty="0" smtClean="0">
                <a:cs typeface="B Mitra" panose="00000400000000000000" pitchFamily="2" charset="-78"/>
              </a:rPr>
              <a:t>-التهاب)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ژیاردیازیس</a:t>
            </a:r>
          </a:p>
          <a:p>
            <a:pPr algn="r" rtl="1"/>
            <a:endParaRPr lang="en-US" dirty="0" smtClean="0">
              <a:cs typeface="B Mitra" panose="00000400000000000000" pitchFamily="2" charset="-78"/>
            </a:endParaRPr>
          </a:p>
          <a:p>
            <a:pPr algn="r" rtl="1"/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17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بیماری های موثر در جذب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سلیاک: در صورت درمان و رژیم فاقد گلوتن به حالت عادی بر می گردد.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عدم تحمل لاکتوز</a:t>
            </a:r>
          </a:p>
          <a:p>
            <a:pPr algn="r" rtl="1"/>
            <a:r>
              <a:rPr lang="en-US" dirty="0" smtClean="0">
                <a:cs typeface="B Mitra" panose="00000400000000000000" pitchFamily="2" charset="-78"/>
              </a:rPr>
              <a:t>H-Pylori</a:t>
            </a:r>
            <a:r>
              <a:rPr lang="fa-IR" dirty="0" smtClean="0">
                <a:cs typeface="B Mitra" panose="00000400000000000000" pitchFamily="2" charset="-78"/>
              </a:rPr>
              <a:t> (افزایش </a:t>
            </a:r>
            <a:r>
              <a:rPr lang="en-US" dirty="0" smtClean="0">
                <a:cs typeface="B Mitra" panose="00000400000000000000" pitchFamily="2" charset="-78"/>
              </a:rPr>
              <a:t>PH</a:t>
            </a:r>
            <a:r>
              <a:rPr lang="fa-IR" dirty="0" smtClean="0">
                <a:cs typeface="B Mitra" panose="00000400000000000000" pitchFamily="2" charset="-78"/>
              </a:rPr>
              <a:t>-التهاب)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ژیاردیازیس</a:t>
            </a:r>
          </a:p>
          <a:p>
            <a:pPr algn="r" rtl="1"/>
            <a:endParaRPr lang="en-US" dirty="0" smtClean="0">
              <a:cs typeface="B Mitra" panose="00000400000000000000" pitchFamily="2" charset="-78"/>
            </a:endParaRPr>
          </a:p>
          <a:p>
            <a:pPr algn="r" rtl="1"/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65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مواد غذایی موثر بر جذب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فیبرها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روغن سویا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گریپ فروت</a:t>
            </a:r>
          </a:p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95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داروهای موثر بر جذب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یون های دو و سه ظرفیتی (آلومینیوم، منیزیم، کلسیم، آهن) (فاصله حداقل 2 ساعته)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املاح صفراوی (کلستیرامین) (حتی با فاصله 4 تا 5 ساعته هم تداخل مشاهده می شود)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سولامر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لانتانوم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سیپروفلوکساسین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تداخلات موردی با داروها: استاتینها، رالوکسی فن، ارلیستات، سایمتیکون، </a:t>
            </a:r>
            <a:r>
              <a:rPr lang="en-US" dirty="0" smtClean="0">
                <a:cs typeface="B Mitra" panose="00000400000000000000" pitchFamily="2" charset="-78"/>
              </a:rPr>
              <a:t>H2 Blockers</a:t>
            </a:r>
            <a:r>
              <a:rPr lang="fa-IR" dirty="0" smtClean="0">
                <a:cs typeface="B Mitra" panose="00000400000000000000" pitchFamily="2" charset="-78"/>
              </a:rPr>
              <a:t>، </a:t>
            </a:r>
            <a:r>
              <a:rPr lang="en-US" dirty="0" smtClean="0">
                <a:cs typeface="B Mitra" panose="00000400000000000000" pitchFamily="2" charset="-78"/>
              </a:rPr>
              <a:t>PPI</a:t>
            </a:r>
            <a:r>
              <a:rPr lang="fa-IR" dirty="0" smtClean="0">
                <a:cs typeface="B Mitra" panose="00000400000000000000" pitchFamily="2" charset="-78"/>
              </a:rPr>
              <a:t>ها</a:t>
            </a:r>
            <a:endParaRPr lang="en-US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93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اشکال دارویی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B Mitra" panose="00000400000000000000" pitchFamily="2" charset="-78"/>
              </a:rPr>
              <a:t>Tablet 50-100 mcg</a:t>
            </a:r>
          </a:p>
          <a:p>
            <a:r>
              <a:rPr lang="en-US" dirty="0" smtClean="0">
                <a:cs typeface="B Mitra" panose="00000400000000000000" pitchFamily="2" charset="-78"/>
              </a:rPr>
              <a:t>Capsule </a:t>
            </a:r>
          </a:p>
          <a:p>
            <a:r>
              <a:rPr lang="en-US" dirty="0" smtClean="0">
                <a:cs typeface="B Mitra" panose="00000400000000000000" pitchFamily="2" charset="-78"/>
              </a:rPr>
              <a:t>Oral solution</a:t>
            </a:r>
          </a:p>
          <a:p>
            <a:r>
              <a:rPr lang="en-US" dirty="0" smtClean="0">
                <a:cs typeface="B Mitra" panose="00000400000000000000" pitchFamily="2" charset="-78"/>
              </a:rPr>
              <a:t>Powder for injection</a:t>
            </a:r>
          </a:p>
        </p:txBody>
      </p:sp>
      <p:pic>
        <p:nvPicPr>
          <p:cNvPr id="1026" name="Picture 2" descr="Image result for euthyr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820" y="4072416"/>
            <a:ext cx="3809389" cy="24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310" y="4039820"/>
            <a:ext cx="3063083" cy="23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08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527605"/>
            <a:ext cx="8085129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عدم پاسخ درمانی مناسب به مصرف خوراکی </a:t>
            </a:r>
            <a:r>
              <a:rPr lang="en-US" dirty="0" smtClean="0">
                <a:cs typeface="B Mitra" panose="00000400000000000000" pitchFamily="2" charset="-78"/>
              </a:rPr>
              <a:t>Levothyroxine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 smtClean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601" y="1138425"/>
            <a:ext cx="5650085" cy="56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32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488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Levothyroxine</vt:lpstr>
      <vt:lpstr>Pharmacokinetic </vt:lpstr>
      <vt:lpstr>جذب</vt:lpstr>
      <vt:lpstr>بیماری های موثر در جذب Levothyroxine</vt:lpstr>
      <vt:lpstr>بیماری های موثر در جذب Levothyroxine</vt:lpstr>
      <vt:lpstr>مواد غذایی موثر بر جذب Levothyroxine</vt:lpstr>
      <vt:lpstr>داروهای موثر بر جذب Levothyroxine</vt:lpstr>
      <vt:lpstr>اشکال دارویی Levothyroxine</vt:lpstr>
      <vt:lpstr>عدم پاسخ درمانی مناسب به مصرف خوراکی Levothyroxine</vt:lpstr>
      <vt:lpstr>عدم پاسخ درمانی مناسب به مصرف خوراکی Levothyroxine</vt:lpstr>
      <vt:lpstr>عدم پاسخ درمانی مناسب به مصرف خوراکی Levothyroxine</vt:lpstr>
      <vt:lpstr>عدم پاسخ درمانی مناسب به مصرف خوراکی Levothyroxine</vt:lpstr>
      <vt:lpstr>عدم پاسخ درمانی مناسب به مصرف خوراکی Levothyroxine</vt:lpstr>
      <vt:lpstr>عدم پاسخ درمانی مناسب به مصرف خوراکی Levothyroxine</vt:lpstr>
      <vt:lpstr>Liothyronine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Shayan</dc:creator>
  <cp:lastModifiedBy>net</cp:lastModifiedBy>
  <cp:revision>49</cp:revision>
  <dcterms:created xsi:type="dcterms:W3CDTF">2013-08-21T19:17:07Z</dcterms:created>
  <dcterms:modified xsi:type="dcterms:W3CDTF">2020-01-27T06:10:29Z</dcterms:modified>
</cp:coreProperties>
</file>