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1"/>
  </p:notesMasterIdLst>
  <p:sldIdLst>
    <p:sldId id="305" r:id="rId2"/>
    <p:sldId id="306" r:id="rId3"/>
    <p:sldId id="310" r:id="rId4"/>
    <p:sldId id="309" r:id="rId5"/>
    <p:sldId id="307" r:id="rId6"/>
    <p:sldId id="308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49" r:id="rId18"/>
    <p:sldId id="348" r:id="rId19"/>
    <p:sldId id="322" r:id="rId20"/>
    <p:sldId id="323" r:id="rId21"/>
    <p:sldId id="324" r:id="rId22"/>
    <p:sldId id="325" r:id="rId23"/>
    <p:sldId id="361" r:id="rId24"/>
    <p:sldId id="362" r:id="rId25"/>
    <p:sldId id="363" r:id="rId26"/>
    <p:sldId id="364" r:id="rId27"/>
    <p:sldId id="326" r:id="rId28"/>
    <p:sldId id="358" r:id="rId29"/>
    <p:sldId id="359" r:id="rId30"/>
    <p:sldId id="360" r:id="rId31"/>
    <p:sldId id="356" r:id="rId32"/>
    <p:sldId id="357" r:id="rId33"/>
    <p:sldId id="327" r:id="rId34"/>
    <p:sldId id="350" r:id="rId35"/>
    <p:sldId id="328" r:id="rId36"/>
    <p:sldId id="329" r:id="rId37"/>
    <p:sldId id="330" r:id="rId38"/>
    <p:sldId id="331" r:id="rId39"/>
    <p:sldId id="332" r:id="rId40"/>
    <p:sldId id="333" r:id="rId41"/>
    <p:sldId id="334" r:id="rId42"/>
    <p:sldId id="351" r:id="rId43"/>
    <p:sldId id="352" r:id="rId44"/>
    <p:sldId id="353" r:id="rId45"/>
    <p:sldId id="354" r:id="rId46"/>
    <p:sldId id="355" r:id="rId47"/>
    <p:sldId id="340" r:id="rId48"/>
    <p:sldId id="341" r:id="rId49"/>
    <p:sldId id="345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65" autoAdjust="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139958199669483E-2"/>
          <c:y val="4.7856997505282307E-2"/>
          <c:w val="0.87236621463983677"/>
          <c:h val="0.769264353243718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40000"/>
                  <a:lumOff val="6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Sheet1!$A$2:$A$5</c:f>
              <c:strCache>
                <c:ptCount val="4"/>
                <c:pt idx="0">
                  <c:v>Pravastatin</c:v>
                </c:pt>
                <c:pt idx="1">
                  <c:v>Atorvastatin</c:v>
                </c:pt>
                <c:pt idx="2">
                  <c:v>Simvastatin</c:v>
                </c:pt>
                <c:pt idx="3">
                  <c:v>Fluvastatin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10.9</c:v>
                </c:pt>
                <c:pt idx="1">
                  <c:v>14.9</c:v>
                </c:pt>
                <c:pt idx="2">
                  <c:v>18.2</c:v>
                </c:pt>
                <c:pt idx="3">
                  <c:v>5.0999999999999996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Pravastatin</c:v>
                </c:pt>
                <c:pt idx="1">
                  <c:v>Atorvastatin</c:v>
                </c:pt>
                <c:pt idx="2">
                  <c:v>Simvastatin</c:v>
                </c:pt>
                <c:pt idx="3">
                  <c:v>Fluvastatin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Pravastatin</c:v>
                </c:pt>
                <c:pt idx="1">
                  <c:v>Atorvastatin</c:v>
                </c:pt>
                <c:pt idx="2">
                  <c:v>Simvastatin</c:v>
                </c:pt>
                <c:pt idx="3">
                  <c:v>Fluvastatin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3504384"/>
        <c:axId val="23505920"/>
      </c:barChart>
      <c:catAx>
        <c:axId val="23504384"/>
        <c:scaling>
          <c:orientation val="minMax"/>
        </c:scaling>
        <c:delete val="0"/>
        <c:axPos val="b"/>
        <c:majorTickMark val="none"/>
        <c:minorTickMark val="none"/>
        <c:tickLblPos val="nextTo"/>
        <c:crossAx val="23505920"/>
        <c:crosses val="autoZero"/>
        <c:auto val="1"/>
        <c:lblAlgn val="ctr"/>
        <c:lblOffset val="100"/>
        <c:noMultiLvlLbl val="0"/>
      </c:catAx>
      <c:valAx>
        <c:axId val="23505920"/>
        <c:scaling>
          <c:orientation val="minMax"/>
          <c:max val="3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Patients</a:t>
                </a:r>
                <a:r>
                  <a:rPr lang="en-US" baseline="0" dirty="0" smtClean="0"/>
                  <a:t> %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5432098765432104E-3"/>
              <c:y val="0.2851373287850563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3504384"/>
        <c:crosses val="autoZero"/>
        <c:crossBetween val="between"/>
        <c:majorUnit val="5"/>
        <c:minorUnit val="1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E30EA4-C9DE-41BD-AD87-C2563AE9A0F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88B841-6B44-4103-9620-E3D1398F59CD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2000" b="1" dirty="0" smtClean="0"/>
            <a:t>History and </a:t>
          </a:r>
          <a:r>
            <a:rPr lang="en-US" sz="2000" b="1" dirty="0" err="1" smtClean="0"/>
            <a:t>Ph</a:t>
          </a:r>
          <a:r>
            <a:rPr lang="en-US" sz="2000" b="1" dirty="0" smtClean="0"/>
            <a:t>/E to determine potential causes </a:t>
          </a:r>
        </a:p>
        <a:p>
          <a:r>
            <a:rPr lang="en-US" sz="2000" b="1" dirty="0" smtClean="0"/>
            <a:t>Check  CK level &amp; review other labs.( </a:t>
          </a:r>
          <a:r>
            <a:rPr lang="en-US" sz="2000" b="1" dirty="0" err="1" smtClean="0"/>
            <a:t>cr,TSH</a:t>
          </a:r>
          <a:r>
            <a:rPr lang="en-US" sz="2000" b="1" dirty="0" smtClean="0"/>
            <a:t>, 25 </a:t>
          </a:r>
          <a:r>
            <a:rPr lang="en-US" sz="2000" b="1" dirty="0" err="1" smtClean="0"/>
            <a:t>vitD</a:t>
          </a:r>
          <a:r>
            <a:rPr lang="en-US" sz="2000" b="1" dirty="0" smtClean="0"/>
            <a:t>) </a:t>
          </a:r>
          <a:endParaRPr lang="en-US" sz="2000" b="1" dirty="0"/>
        </a:p>
      </dgm:t>
    </dgm:pt>
    <dgm:pt modelId="{7F56124D-F0DD-4668-9E12-5488E5E99737}" type="parTrans" cxnId="{457164B7-EF18-455D-9B89-95D7CBCEE570}">
      <dgm:prSet/>
      <dgm:spPr/>
      <dgm:t>
        <a:bodyPr/>
        <a:lstStyle/>
        <a:p>
          <a:endParaRPr lang="en-US"/>
        </a:p>
      </dgm:t>
    </dgm:pt>
    <dgm:pt modelId="{3B90E6E1-D5CD-4F99-A51A-2E1D1BE259B8}" type="sibTrans" cxnId="{457164B7-EF18-455D-9B89-95D7CBCEE570}">
      <dgm:prSet/>
      <dgm:spPr/>
      <dgm:t>
        <a:bodyPr/>
        <a:lstStyle/>
        <a:p>
          <a:endParaRPr lang="en-US"/>
        </a:p>
      </dgm:t>
    </dgm:pt>
    <dgm:pt modelId="{DDC9F919-2245-4D4F-9A2A-9D5787561207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000" b="1" dirty="0" smtClean="0"/>
            <a:t>NL CK (myalgia</a:t>
          </a:r>
          <a:r>
            <a:rPr lang="en-US" sz="2000" dirty="0" smtClean="0"/>
            <a:t>)</a:t>
          </a:r>
          <a:endParaRPr lang="en-US" sz="2000" dirty="0"/>
        </a:p>
      </dgm:t>
    </dgm:pt>
    <dgm:pt modelId="{8FBEF1D4-F497-4282-B381-7165914437F9}" type="parTrans" cxnId="{1EB1DCAC-D613-4DE3-BF93-EBA2B8D23B13}">
      <dgm:prSet/>
      <dgm:spPr/>
      <dgm:t>
        <a:bodyPr/>
        <a:lstStyle/>
        <a:p>
          <a:endParaRPr lang="en-US"/>
        </a:p>
      </dgm:t>
    </dgm:pt>
    <dgm:pt modelId="{32AD165B-4F25-4AC2-90FD-54CA02490F81}" type="sibTrans" cxnId="{1EB1DCAC-D613-4DE3-BF93-EBA2B8D23B13}">
      <dgm:prSet/>
      <dgm:spPr/>
      <dgm:t>
        <a:bodyPr/>
        <a:lstStyle/>
        <a:p>
          <a:endParaRPr lang="en-US"/>
        </a:p>
      </dgm:t>
    </dgm:pt>
    <dgm:pt modelId="{FC780AAF-77A3-410A-BF7F-E7C2384A7DA0}">
      <dgm:prSet phldrT="[Text]" custT="1"/>
      <dgm:spPr>
        <a:solidFill>
          <a:srgbClr val="FFC000"/>
        </a:solidFill>
      </dgm:spPr>
      <dgm:t>
        <a:bodyPr/>
        <a:lstStyle/>
        <a:p>
          <a:pPr algn="r"/>
          <a:r>
            <a:rPr lang="en-US" sz="2000" b="1" dirty="0" smtClean="0"/>
            <a:t>CK &lt; 10 </a:t>
          </a:r>
          <a:r>
            <a:rPr lang="en-US" sz="2000" b="1" dirty="0" smtClean="0">
              <a:cs typeface="2  Aria"/>
            </a:rPr>
            <a:t>× ULN</a:t>
          </a:r>
          <a:endParaRPr lang="en-US" sz="2000" b="1" dirty="0"/>
        </a:p>
      </dgm:t>
    </dgm:pt>
    <dgm:pt modelId="{F2480114-A0E3-4FA4-8C8F-B1026C537747}" type="parTrans" cxnId="{1AB8A438-74A3-45AF-9A3D-4A263ABB3F07}">
      <dgm:prSet/>
      <dgm:spPr/>
      <dgm:t>
        <a:bodyPr/>
        <a:lstStyle/>
        <a:p>
          <a:endParaRPr lang="en-US"/>
        </a:p>
      </dgm:t>
    </dgm:pt>
    <dgm:pt modelId="{77B61FCA-D1A8-4C62-A35B-5AE1E9E4E6FA}" type="sibTrans" cxnId="{1AB8A438-74A3-45AF-9A3D-4A263ABB3F07}">
      <dgm:prSet/>
      <dgm:spPr/>
      <dgm:t>
        <a:bodyPr/>
        <a:lstStyle/>
        <a:p>
          <a:endParaRPr lang="en-US"/>
        </a:p>
      </dgm:t>
    </dgm:pt>
    <dgm:pt modelId="{0A1D5975-E4BE-484E-AAA8-7F5C95B88617}">
      <dgm:prSet phldrT="[Text]" custT="1"/>
      <dgm:spPr>
        <a:solidFill>
          <a:srgbClr val="FF0000"/>
        </a:solidFill>
      </dgm:spPr>
      <dgm:t>
        <a:bodyPr/>
        <a:lstStyle/>
        <a:p>
          <a:endParaRPr lang="en-US" sz="2000" b="1" dirty="0" smtClean="0"/>
        </a:p>
        <a:p>
          <a:r>
            <a:rPr lang="en-US" sz="2000" b="1" dirty="0" smtClean="0"/>
            <a:t>CK&gt; 10 </a:t>
          </a:r>
          <a:r>
            <a:rPr lang="en-US" sz="2000" b="1" dirty="0" smtClean="0">
              <a:cs typeface="2  Aria"/>
            </a:rPr>
            <a:t>× ULN</a:t>
          </a:r>
        </a:p>
        <a:p>
          <a:r>
            <a:rPr lang="en-US" sz="2000" b="1" dirty="0" smtClean="0">
              <a:cs typeface="2  Aria"/>
            </a:rPr>
            <a:t>(R/O </a:t>
          </a:r>
          <a:r>
            <a:rPr lang="en-US" sz="2000" b="1" dirty="0" err="1" smtClean="0">
              <a:cs typeface="2  Aria"/>
            </a:rPr>
            <a:t>rhabdomyolysis</a:t>
          </a:r>
          <a:r>
            <a:rPr lang="en-US" sz="2000" dirty="0" smtClean="0">
              <a:cs typeface="2  Aria"/>
            </a:rPr>
            <a:t>)</a:t>
          </a:r>
        </a:p>
        <a:p>
          <a:r>
            <a:rPr lang="en-US" sz="2000" dirty="0" smtClean="0">
              <a:cs typeface="2  Aria"/>
            </a:rPr>
            <a:t>(check Cr , urine myoglobin)</a:t>
          </a:r>
          <a:endParaRPr lang="en-US" sz="2000" dirty="0"/>
        </a:p>
      </dgm:t>
    </dgm:pt>
    <dgm:pt modelId="{028D7371-84C6-480A-91F8-F3ACEC3C8302}" type="parTrans" cxnId="{370CDF07-0782-4B0F-A08D-A4A13E0D9B14}">
      <dgm:prSet/>
      <dgm:spPr/>
      <dgm:t>
        <a:bodyPr/>
        <a:lstStyle/>
        <a:p>
          <a:endParaRPr lang="en-US"/>
        </a:p>
      </dgm:t>
    </dgm:pt>
    <dgm:pt modelId="{6031ED6F-B98D-48E6-A337-501B5D7A1252}" type="sibTrans" cxnId="{370CDF07-0782-4B0F-A08D-A4A13E0D9B14}">
      <dgm:prSet/>
      <dgm:spPr/>
      <dgm:t>
        <a:bodyPr/>
        <a:lstStyle/>
        <a:p>
          <a:endParaRPr lang="en-US"/>
        </a:p>
      </dgm:t>
    </dgm:pt>
    <dgm:pt modelId="{DDDFCCEB-CD35-4B4C-B654-7E8841D54C3D}" type="pres">
      <dgm:prSet presAssocID="{03E30EA4-C9DE-41BD-AD87-C2563AE9A0F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28030E3-886D-4157-818A-EF0833A4E1F1}" type="pres">
      <dgm:prSet presAssocID="{4888B841-6B44-4103-9620-E3D1398F59CD}" presName="hierRoot1" presStyleCnt="0">
        <dgm:presLayoutVars>
          <dgm:hierBranch val="init"/>
        </dgm:presLayoutVars>
      </dgm:prSet>
      <dgm:spPr/>
    </dgm:pt>
    <dgm:pt modelId="{E5C3F915-6859-4E2B-B746-7B5407BD1EF2}" type="pres">
      <dgm:prSet presAssocID="{4888B841-6B44-4103-9620-E3D1398F59CD}" presName="rootComposite1" presStyleCnt="0"/>
      <dgm:spPr/>
    </dgm:pt>
    <dgm:pt modelId="{BD90CB59-A7BC-47C6-8F48-1398A7952F77}" type="pres">
      <dgm:prSet presAssocID="{4888B841-6B44-4103-9620-E3D1398F59CD}" presName="rootText1" presStyleLbl="node0" presStyleIdx="0" presStyleCnt="1" custScaleX="295840" custLinFactNeighborX="0" custLinFactNeighborY="-71640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6649FEDE-FC4B-432E-9940-A0B57ED2CA41}" type="pres">
      <dgm:prSet presAssocID="{4888B841-6B44-4103-9620-E3D1398F59C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C9A12B9-39E0-4130-82C7-AEBB0ADD97E9}" type="pres">
      <dgm:prSet presAssocID="{4888B841-6B44-4103-9620-E3D1398F59CD}" presName="hierChild2" presStyleCnt="0"/>
      <dgm:spPr/>
    </dgm:pt>
    <dgm:pt modelId="{838CFE5F-144B-4EA8-8C80-4BBC5C2E5949}" type="pres">
      <dgm:prSet presAssocID="{8FBEF1D4-F497-4282-B381-7165914437F9}" presName="Name37" presStyleLbl="parChTrans1D2" presStyleIdx="0" presStyleCnt="3"/>
      <dgm:spPr/>
      <dgm:t>
        <a:bodyPr/>
        <a:lstStyle/>
        <a:p>
          <a:endParaRPr lang="en-US"/>
        </a:p>
      </dgm:t>
    </dgm:pt>
    <dgm:pt modelId="{F05EB023-B76B-4986-9C4D-5A17B5144510}" type="pres">
      <dgm:prSet presAssocID="{DDC9F919-2245-4D4F-9A2A-9D5787561207}" presName="hierRoot2" presStyleCnt="0">
        <dgm:presLayoutVars>
          <dgm:hierBranch val="init"/>
        </dgm:presLayoutVars>
      </dgm:prSet>
      <dgm:spPr/>
    </dgm:pt>
    <dgm:pt modelId="{0A0033A2-C305-4235-B954-E12A90C54C25}" type="pres">
      <dgm:prSet presAssocID="{DDC9F919-2245-4D4F-9A2A-9D5787561207}" presName="rootComposite" presStyleCnt="0"/>
      <dgm:spPr/>
    </dgm:pt>
    <dgm:pt modelId="{D4F5C216-9C4A-4C1E-B693-8FF62AE4EDA9}" type="pres">
      <dgm:prSet presAssocID="{DDC9F919-2245-4D4F-9A2A-9D5787561207}" presName="rootText" presStyleLbl="node2" presStyleIdx="0" presStyleCnt="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E2764E03-B804-48DC-949C-4285000D89F5}" type="pres">
      <dgm:prSet presAssocID="{DDC9F919-2245-4D4F-9A2A-9D5787561207}" presName="rootConnector" presStyleLbl="node2" presStyleIdx="0" presStyleCnt="3"/>
      <dgm:spPr/>
      <dgm:t>
        <a:bodyPr/>
        <a:lstStyle/>
        <a:p>
          <a:endParaRPr lang="en-US"/>
        </a:p>
      </dgm:t>
    </dgm:pt>
    <dgm:pt modelId="{E750A181-38B3-47A5-B2F7-687E2C987CA8}" type="pres">
      <dgm:prSet presAssocID="{DDC9F919-2245-4D4F-9A2A-9D5787561207}" presName="hierChild4" presStyleCnt="0"/>
      <dgm:spPr/>
    </dgm:pt>
    <dgm:pt modelId="{F6B71DF0-24B6-4C99-8379-F48A6BB10764}" type="pres">
      <dgm:prSet presAssocID="{DDC9F919-2245-4D4F-9A2A-9D5787561207}" presName="hierChild5" presStyleCnt="0"/>
      <dgm:spPr/>
    </dgm:pt>
    <dgm:pt modelId="{B84303B7-299C-4BCE-99B0-CC957EB547C6}" type="pres">
      <dgm:prSet presAssocID="{F2480114-A0E3-4FA4-8C8F-B1026C537747}" presName="Name37" presStyleLbl="parChTrans1D2" presStyleIdx="1" presStyleCnt="3"/>
      <dgm:spPr/>
      <dgm:t>
        <a:bodyPr/>
        <a:lstStyle/>
        <a:p>
          <a:endParaRPr lang="en-US"/>
        </a:p>
      </dgm:t>
    </dgm:pt>
    <dgm:pt modelId="{C5135622-C73B-4F0B-A088-FBEE7B2C1DAD}" type="pres">
      <dgm:prSet presAssocID="{FC780AAF-77A3-410A-BF7F-E7C2384A7DA0}" presName="hierRoot2" presStyleCnt="0">
        <dgm:presLayoutVars>
          <dgm:hierBranch val="init"/>
        </dgm:presLayoutVars>
      </dgm:prSet>
      <dgm:spPr/>
    </dgm:pt>
    <dgm:pt modelId="{16CA011C-FEA5-4BDD-8455-828E76EB5E9D}" type="pres">
      <dgm:prSet presAssocID="{FC780AAF-77A3-410A-BF7F-E7C2384A7DA0}" presName="rootComposite" presStyleCnt="0"/>
      <dgm:spPr/>
    </dgm:pt>
    <dgm:pt modelId="{699E848E-E28F-4930-B5C7-F9442940409B}" type="pres">
      <dgm:prSet presAssocID="{FC780AAF-77A3-410A-BF7F-E7C2384A7DA0}" presName="rootText" presStyleLbl="node2" presStyleIdx="1" presStyleCnt="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362B8B74-479F-47ED-9F2B-0CD83AB2F664}" type="pres">
      <dgm:prSet presAssocID="{FC780AAF-77A3-410A-BF7F-E7C2384A7DA0}" presName="rootConnector" presStyleLbl="node2" presStyleIdx="1" presStyleCnt="3"/>
      <dgm:spPr/>
      <dgm:t>
        <a:bodyPr/>
        <a:lstStyle/>
        <a:p>
          <a:endParaRPr lang="en-US"/>
        </a:p>
      </dgm:t>
    </dgm:pt>
    <dgm:pt modelId="{B50692F3-65A4-40A2-A2A6-317BEB521FD9}" type="pres">
      <dgm:prSet presAssocID="{FC780AAF-77A3-410A-BF7F-E7C2384A7DA0}" presName="hierChild4" presStyleCnt="0"/>
      <dgm:spPr/>
    </dgm:pt>
    <dgm:pt modelId="{1E94CCF5-3199-4369-B5B8-BE7B5964D149}" type="pres">
      <dgm:prSet presAssocID="{FC780AAF-77A3-410A-BF7F-E7C2384A7DA0}" presName="hierChild5" presStyleCnt="0"/>
      <dgm:spPr/>
    </dgm:pt>
    <dgm:pt modelId="{3ABFF2ED-CE96-4544-91F3-D7BEB77883CE}" type="pres">
      <dgm:prSet presAssocID="{028D7371-84C6-480A-91F8-F3ACEC3C8302}" presName="Name37" presStyleLbl="parChTrans1D2" presStyleIdx="2" presStyleCnt="3"/>
      <dgm:spPr/>
      <dgm:t>
        <a:bodyPr/>
        <a:lstStyle/>
        <a:p>
          <a:endParaRPr lang="en-US"/>
        </a:p>
      </dgm:t>
    </dgm:pt>
    <dgm:pt modelId="{A0A3A89E-33F4-41DD-9565-D122F39D516D}" type="pres">
      <dgm:prSet presAssocID="{0A1D5975-E4BE-484E-AAA8-7F5C95B88617}" presName="hierRoot2" presStyleCnt="0">
        <dgm:presLayoutVars>
          <dgm:hierBranch val="init"/>
        </dgm:presLayoutVars>
      </dgm:prSet>
      <dgm:spPr/>
    </dgm:pt>
    <dgm:pt modelId="{35ED15C2-3A2C-413C-ADD4-D162645AB9BB}" type="pres">
      <dgm:prSet presAssocID="{0A1D5975-E4BE-484E-AAA8-7F5C95B88617}" presName="rootComposite" presStyleCnt="0"/>
      <dgm:spPr/>
    </dgm:pt>
    <dgm:pt modelId="{F3E4C221-977B-459E-A698-3CB195E39677}" type="pres">
      <dgm:prSet presAssocID="{0A1D5975-E4BE-484E-AAA8-7F5C95B88617}" presName="rootText" presStyleLbl="node2" presStyleIdx="2" presStyleCnt="3" custScaleX="129504" custScaleY="16072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EB3B8E7C-4034-48C2-979B-D67A5EBB0E48}" type="pres">
      <dgm:prSet presAssocID="{0A1D5975-E4BE-484E-AAA8-7F5C95B88617}" presName="rootConnector" presStyleLbl="node2" presStyleIdx="2" presStyleCnt="3"/>
      <dgm:spPr/>
      <dgm:t>
        <a:bodyPr/>
        <a:lstStyle/>
        <a:p>
          <a:endParaRPr lang="en-US"/>
        </a:p>
      </dgm:t>
    </dgm:pt>
    <dgm:pt modelId="{E7298DC3-4E00-4515-A0F8-C6B6A45613E1}" type="pres">
      <dgm:prSet presAssocID="{0A1D5975-E4BE-484E-AAA8-7F5C95B88617}" presName="hierChild4" presStyleCnt="0"/>
      <dgm:spPr/>
    </dgm:pt>
    <dgm:pt modelId="{23730D1A-ED04-4440-950F-373EBB6EC34B}" type="pres">
      <dgm:prSet presAssocID="{0A1D5975-E4BE-484E-AAA8-7F5C95B88617}" presName="hierChild5" presStyleCnt="0"/>
      <dgm:spPr/>
    </dgm:pt>
    <dgm:pt modelId="{0E3C4780-48DF-40A0-929C-60F8DBECCEC8}" type="pres">
      <dgm:prSet presAssocID="{4888B841-6B44-4103-9620-E3D1398F59CD}" presName="hierChild3" presStyleCnt="0"/>
      <dgm:spPr/>
    </dgm:pt>
  </dgm:ptLst>
  <dgm:cxnLst>
    <dgm:cxn modelId="{F55D3B1D-DDA7-4199-92A2-50A77CBC7FDF}" type="presOf" srcId="{DDC9F919-2245-4D4F-9A2A-9D5787561207}" destId="{D4F5C216-9C4A-4C1E-B693-8FF62AE4EDA9}" srcOrd="0" destOrd="0" presId="urn:microsoft.com/office/officeart/2005/8/layout/orgChart1"/>
    <dgm:cxn modelId="{F0965548-237E-48E4-AF99-F8AF1A696E72}" type="presOf" srcId="{DDC9F919-2245-4D4F-9A2A-9D5787561207}" destId="{E2764E03-B804-48DC-949C-4285000D89F5}" srcOrd="1" destOrd="0" presId="urn:microsoft.com/office/officeart/2005/8/layout/orgChart1"/>
    <dgm:cxn modelId="{616EE79B-B16B-4AC3-AA36-7EB08CEC2D0A}" type="presOf" srcId="{0A1D5975-E4BE-484E-AAA8-7F5C95B88617}" destId="{EB3B8E7C-4034-48C2-979B-D67A5EBB0E48}" srcOrd="1" destOrd="0" presId="urn:microsoft.com/office/officeart/2005/8/layout/orgChart1"/>
    <dgm:cxn modelId="{6A721D6E-FC30-4E1C-B6A1-306CAF35DD77}" type="presOf" srcId="{028D7371-84C6-480A-91F8-F3ACEC3C8302}" destId="{3ABFF2ED-CE96-4544-91F3-D7BEB77883CE}" srcOrd="0" destOrd="0" presId="urn:microsoft.com/office/officeart/2005/8/layout/orgChart1"/>
    <dgm:cxn modelId="{4F1B334D-12E3-4CC2-862E-6F4748FD5AE0}" type="presOf" srcId="{4888B841-6B44-4103-9620-E3D1398F59CD}" destId="{6649FEDE-FC4B-432E-9940-A0B57ED2CA41}" srcOrd="1" destOrd="0" presId="urn:microsoft.com/office/officeart/2005/8/layout/orgChart1"/>
    <dgm:cxn modelId="{8AC2A2BE-B74B-4DBD-B0FD-66EE75C2FB6C}" type="presOf" srcId="{F2480114-A0E3-4FA4-8C8F-B1026C537747}" destId="{B84303B7-299C-4BCE-99B0-CC957EB547C6}" srcOrd="0" destOrd="0" presId="urn:microsoft.com/office/officeart/2005/8/layout/orgChart1"/>
    <dgm:cxn modelId="{457164B7-EF18-455D-9B89-95D7CBCEE570}" srcId="{03E30EA4-C9DE-41BD-AD87-C2563AE9A0F6}" destId="{4888B841-6B44-4103-9620-E3D1398F59CD}" srcOrd="0" destOrd="0" parTransId="{7F56124D-F0DD-4668-9E12-5488E5E99737}" sibTransId="{3B90E6E1-D5CD-4F99-A51A-2E1D1BE259B8}"/>
    <dgm:cxn modelId="{ABE347E3-D0A4-4B5E-95D2-9005D6E9F908}" type="presOf" srcId="{8FBEF1D4-F497-4282-B381-7165914437F9}" destId="{838CFE5F-144B-4EA8-8C80-4BBC5C2E5949}" srcOrd="0" destOrd="0" presId="urn:microsoft.com/office/officeart/2005/8/layout/orgChart1"/>
    <dgm:cxn modelId="{74114AA4-4571-41B5-BA4C-E2D5D2C05701}" type="presOf" srcId="{FC780AAF-77A3-410A-BF7F-E7C2384A7DA0}" destId="{362B8B74-479F-47ED-9F2B-0CD83AB2F664}" srcOrd="1" destOrd="0" presId="urn:microsoft.com/office/officeart/2005/8/layout/orgChart1"/>
    <dgm:cxn modelId="{9FF44169-3945-4E5A-B453-1D82E5EC6F1E}" type="presOf" srcId="{03E30EA4-C9DE-41BD-AD87-C2563AE9A0F6}" destId="{DDDFCCEB-CD35-4B4C-B654-7E8841D54C3D}" srcOrd="0" destOrd="0" presId="urn:microsoft.com/office/officeart/2005/8/layout/orgChart1"/>
    <dgm:cxn modelId="{80209B45-62D0-46C8-B6A7-79260232BC8A}" type="presOf" srcId="{0A1D5975-E4BE-484E-AAA8-7F5C95B88617}" destId="{F3E4C221-977B-459E-A698-3CB195E39677}" srcOrd="0" destOrd="0" presId="urn:microsoft.com/office/officeart/2005/8/layout/orgChart1"/>
    <dgm:cxn modelId="{1EB1DCAC-D613-4DE3-BF93-EBA2B8D23B13}" srcId="{4888B841-6B44-4103-9620-E3D1398F59CD}" destId="{DDC9F919-2245-4D4F-9A2A-9D5787561207}" srcOrd="0" destOrd="0" parTransId="{8FBEF1D4-F497-4282-B381-7165914437F9}" sibTransId="{32AD165B-4F25-4AC2-90FD-54CA02490F81}"/>
    <dgm:cxn modelId="{370CDF07-0782-4B0F-A08D-A4A13E0D9B14}" srcId="{4888B841-6B44-4103-9620-E3D1398F59CD}" destId="{0A1D5975-E4BE-484E-AAA8-7F5C95B88617}" srcOrd="2" destOrd="0" parTransId="{028D7371-84C6-480A-91F8-F3ACEC3C8302}" sibTransId="{6031ED6F-B98D-48E6-A337-501B5D7A1252}"/>
    <dgm:cxn modelId="{07630D9C-77FF-4467-A6A2-9F55D170DD4D}" type="presOf" srcId="{FC780AAF-77A3-410A-BF7F-E7C2384A7DA0}" destId="{699E848E-E28F-4930-B5C7-F9442940409B}" srcOrd="0" destOrd="0" presId="urn:microsoft.com/office/officeart/2005/8/layout/orgChart1"/>
    <dgm:cxn modelId="{1AB8A438-74A3-45AF-9A3D-4A263ABB3F07}" srcId="{4888B841-6B44-4103-9620-E3D1398F59CD}" destId="{FC780AAF-77A3-410A-BF7F-E7C2384A7DA0}" srcOrd="1" destOrd="0" parTransId="{F2480114-A0E3-4FA4-8C8F-B1026C537747}" sibTransId="{77B61FCA-D1A8-4C62-A35B-5AE1E9E4E6FA}"/>
    <dgm:cxn modelId="{8FDE71DF-1FCE-4736-97D4-AD80983AB98E}" type="presOf" srcId="{4888B841-6B44-4103-9620-E3D1398F59CD}" destId="{BD90CB59-A7BC-47C6-8F48-1398A7952F77}" srcOrd="0" destOrd="0" presId="urn:microsoft.com/office/officeart/2005/8/layout/orgChart1"/>
    <dgm:cxn modelId="{02A55EBC-AE8F-4585-97A0-2FD253FDE2AB}" type="presParOf" srcId="{DDDFCCEB-CD35-4B4C-B654-7E8841D54C3D}" destId="{B28030E3-886D-4157-818A-EF0833A4E1F1}" srcOrd="0" destOrd="0" presId="urn:microsoft.com/office/officeart/2005/8/layout/orgChart1"/>
    <dgm:cxn modelId="{9044E47B-7CF1-4489-AD57-66FED7FC7624}" type="presParOf" srcId="{B28030E3-886D-4157-818A-EF0833A4E1F1}" destId="{E5C3F915-6859-4E2B-B746-7B5407BD1EF2}" srcOrd="0" destOrd="0" presId="urn:microsoft.com/office/officeart/2005/8/layout/orgChart1"/>
    <dgm:cxn modelId="{5BE4A7C1-7757-445E-A285-A182B33696D2}" type="presParOf" srcId="{E5C3F915-6859-4E2B-B746-7B5407BD1EF2}" destId="{BD90CB59-A7BC-47C6-8F48-1398A7952F77}" srcOrd="0" destOrd="0" presId="urn:microsoft.com/office/officeart/2005/8/layout/orgChart1"/>
    <dgm:cxn modelId="{7BF2F6B8-F23E-4B05-B780-AEF270F976A3}" type="presParOf" srcId="{E5C3F915-6859-4E2B-B746-7B5407BD1EF2}" destId="{6649FEDE-FC4B-432E-9940-A0B57ED2CA41}" srcOrd="1" destOrd="0" presId="urn:microsoft.com/office/officeart/2005/8/layout/orgChart1"/>
    <dgm:cxn modelId="{1233886C-27B7-4B2F-856F-23E8CC45DF29}" type="presParOf" srcId="{B28030E3-886D-4157-818A-EF0833A4E1F1}" destId="{8C9A12B9-39E0-4130-82C7-AEBB0ADD97E9}" srcOrd="1" destOrd="0" presId="urn:microsoft.com/office/officeart/2005/8/layout/orgChart1"/>
    <dgm:cxn modelId="{B7B07532-C7E6-45A9-A288-DBDD7ED4B60E}" type="presParOf" srcId="{8C9A12B9-39E0-4130-82C7-AEBB0ADD97E9}" destId="{838CFE5F-144B-4EA8-8C80-4BBC5C2E5949}" srcOrd="0" destOrd="0" presId="urn:microsoft.com/office/officeart/2005/8/layout/orgChart1"/>
    <dgm:cxn modelId="{2EA5EC04-175A-4240-8B60-2DEE94863E5D}" type="presParOf" srcId="{8C9A12B9-39E0-4130-82C7-AEBB0ADD97E9}" destId="{F05EB023-B76B-4986-9C4D-5A17B5144510}" srcOrd="1" destOrd="0" presId="urn:microsoft.com/office/officeart/2005/8/layout/orgChart1"/>
    <dgm:cxn modelId="{2558FE67-1B87-4F43-AD45-ABCAFE1565AF}" type="presParOf" srcId="{F05EB023-B76B-4986-9C4D-5A17B5144510}" destId="{0A0033A2-C305-4235-B954-E12A90C54C25}" srcOrd="0" destOrd="0" presId="urn:microsoft.com/office/officeart/2005/8/layout/orgChart1"/>
    <dgm:cxn modelId="{00817FE4-AA08-4DAE-8CE6-4BCE9D5C7CC1}" type="presParOf" srcId="{0A0033A2-C305-4235-B954-E12A90C54C25}" destId="{D4F5C216-9C4A-4C1E-B693-8FF62AE4EDA9}" srcOrd="0" destOrd="0" presId="urn:microsoft.com/office/officeart/2005/8/layout/orgChart1"/>
    <dgm:cxn modelId="{1E0E48B6-8F9F-4BA0-A489-2191CF3AB3DA}" type="presParOf" srcId="{0A0033A2-C305-4235-B954-E12A90C54C25}" destId="{E2764E03-B804-48DC-949C-4285000D89F5}" srcOrd="1" destOrd="0" presId="urn:microsoft.com/office/officeart/2005/8/layout/orgChart1"/>
    <dgm:cxn modelId="{8DE31CF0-63A9-4F7D-ADF2-0903DC26F1D3}" type="presParOf" srcId="{F05EB023-B76B-4986-9C4D-5A17B5144510}" destId="{E750A181-38B3-47A5-B2F7-687E2C987CA8}" srcOrd="1" destOrd="0" presId="urn:microsoft.com/office/officeart/2005/8/layout/orgChart1"/>
    <dgm:cxn modelId="{44DE4AC1-D341-4E7B-AC3A-C38DE51E0E46}" type="presParOf" srcId="{F05EB023-B76B-4986-9C4D-5A17B5144510}" destId="{F6B71DF0-24B6-4C99-8379-F48A6BB10764}" srcOrd="2" destOrd="0" presId="urn:microsoft.com/office/officeart/2005/8/layout/orgChart1"/>
    <dgm:cxn modelId="{F5A824CE-A696-42E8-A5A1-65045C42289E}" type="presParOf" srcId="{8C9A12B9-39E0-4130-82C7-AEBB0ADD97E9}" destId="{B84303B7-299C-4BCE-99B0-CC957EB547C6}" srcOrd="2" destOrd="0" presId="urn:microsoft.com/office/officeart/2005/8/layout/orgChart1"/>
    <dgm:cxn modelId="{12037A72-7C19-49C6-BB77-08A24CC88481}" type="presParOf" srcId="{8C9A12B9-39E0-4130-82C7-AEBB0ADD97E9}" destId="{C5135622-C73B-4F0B-A088-FBEE7B2C1DAD}" srcOrd="3" destOrd="0" presId="urn:microsoft.com/office/officeart/2005/8/layout/orgChart1"/>
    <dgm:cxn modelId="{6DFAABFE-3D93-4605-B2D1-2855FB0172DD}" type="presParOf" srcId="{C5135622-C73B-4F0B-A088-FBEE7B2C1DAD}" destId="{16CA011C-FEA5-4BDD-8455-828E76EB5E9D}" srcOrd="0" destOrd="0" presId="urn:microsoft.com/office/officeart/2005/8/layout/orgChart1"/>
    <dgm:cxn modelId="{D85540D4-CFF4-4387-AFBB-30CAD7D89EFE}" type="presParOf" srcId="{16CA011C-FEA5-4BDD-8455-828E76EB5E9D}" destId="{699E848E-E28F-4930-B5C7-F9442940409B}" srcOrd="0" destOrd="0" presId="urn:microsoft.com/office/officeart/2005/8/layout/orgChart1"/>
    <dgm:cxn modelId="{04348360-281D-43BD-8980-3C34BE16613C}" type="presParOf" srcId="{16CA011C-FEA5-4BDD-8455-828E76EB5E9D}" destId="{362B8B74-479F-47ED-9F2B-0CD83AB2F664}" srcOrd="1" destOrd="0" presId="urn:microsoft.com/office/officeart/2005/8/layout/orgChart1"/>
    <dgm:cxn modelId="{65466FC5-30AD-461F-AA16-933EAF6F056A}" type="presParOf" srcId="{C5135622-C73B-4F0B-A088-FBEE7B2C1DAD}" destId="{B50692F3-65A4-40A2-A2A6-317BEB521FD9}" srcOrd="1" destOrd="0" presId="urn:microsoft.com/office/officeart/2005/8/layout/orgChart1"/>
    <dgm:cxn modelId="{C116B2E4-690E-4369-BFFB-F452BC296337}" type="presParOf" srcId="{C5135622-C73B-4F0B-A088-FBEE7B2C1DAD}" destId="{1E94CCF5-3199-4369-B5B8-BE7B5964D149}" srcOrd="2" destOrd="0" presId="urn:microsoft.com/office/officeart/2005/8/layout/orgChart1"/>
    <dgm:cxn modelId="{5644A0B7-CF39-4033-BB70-4094E01FBD6C}" type="presParOf" srcId="{8C9A12B9-39E0-4130-82C7-AEBB0ADD97E9}" destId="{3ABFF2ED-CE96-4544-91F3-D7BEB77883CE}" srcOrd="4" destOrd="0" presId="urn:microsoft.com/office/officeart/2005/8/layout/orgChart1"/>
    <dgm:cxn modelId="{E45A2852-A9A2-4B75-AB4F-825EAC85589D}" type="presParOf" srcId="{8C9A12B9-39E0-4130-82C7-AEBB0ADD97E9}" destId="{A0A3A89E-33F4-41DD-9565-D122F39D516D}" srcOrd="5" destOrd="0" presId="urn:microsoft.com/office/officeart/2005/8/layout/orgChart1"/>
    <dgm:cxn modelId="{1BEE848A-58F0-4E79-90E6-468320CCCF54}" type="presParOf" srcId="{A0A3A89E-33F4-41DD-9565-D122F39D516D}" destId="{35ED15C2-3A2C-413C-ADD4-D162645AB9BB}" srcOrd="0" destOrd="0" presId="urn:microsoft.com/office/officeart/2005/8/layout/orgChart1"/>
    <dgm:cxn modelId="{C3355413-69D6-4895-B1D5-3F33C28448E8}" type="presParOf" srcId="{35ED15C2-3A2C-413C-ADD4-D162645AB9BB}" destId="{F3E4C221-977B-459E-A698-3CB195E39677}" srcOrd="0" destOrd="0" presId="urn:microsoft.com/office/officeart/2005/8/layout/orgChart1"/>
    <dgm:cxn modelId="{7E91BE04-C6D4-4261-8B54-55FF5EF51ABA}" type="presParOf" srcId="{35ED15C2-3A2C-413C-ADD4-D162645AB9BB}" destId="{EB3B8E7C-4034-48C2-979B-D67A5EBB0E48}" srcOrd="1" destOrd="0" presId="urn:microsoft.com/office/officeart/2005/8/layout/orgChart1"/>
    <dgm:cxn modelId="{108F0E04-77AA-43A5-8AF8-09EE10A3A14D}" type="presParOf" srcId="{A0A3A89E-33F4-41DD-9565-D122F39D516D}" destId="{E7298DC3-4E00-4515-A0F8-C6B6A45613E1}" srcOrd="1" destOrd="0" presId="urn:microsoft.com/office/officeart/2005/8/layout/orgChart1"/>
    <dgm:cxn modelId="{17F01CD5-218A-4E93-A76A-DCC39D7C1E06}" type="presParOf" srcId="{A0A3A89E-33F4-41DD-9565-D122F39D516D}" destId="{23730D1A-ED04-4440-950F-373EBB6EC34B}" srcOrd="2" destOrd="0" presId="urn:microsoft.com/office/officeart/2005/8/layout/orgChart1"/>
    <dgm:cxn modelId="{C629A567-BC0F-4F5F-A3E2-A4FA6DF87CB5}" type="presParOf" srcId="{B28030E3-886D-4157-818A-EF0833A4E1F1}" destId="{0E3C4780-48DF-40A0-929C-60F8DBECCEC8}" srcOrd="2" destOrd="0" presId="urn:microsoft.com/office/officeart/2005/8/layout/orgChart1"/>
  </dgm:cxnLst>
  <dgm:bg>
    <a:solidFill>
      <a:schemeClr val="bg1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D7F984-1404-4B73-AB23-4944484AA9D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D1E2441-4C87-4D22-9AE1-752753281451}" type="pres">
      <dgm:prSet presAssocID="{62D7F984-1404-4B73-AB23-4944484AA9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328CA86B-32E2-4A12-90A2-43B2AC165DC8}" type="presOf" srcId="{62D7F984-1404-4B73-AB23-4944484AA9D1}" destId="{3D1E2441-4C87-4D22-9AE1-752753281451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FF2ED-CE96-4544-91F3-D7BEB77883CE}">
      <dsp:nvSpPr>
        <dsp:cNvPr id="0" name=""/>
        <dsp:cNvSpPr/>
      </dsp:nvSpPr>
      <dsp:spPr>
        <a:xfrm>
          <a:off x="4114799" y="1380900"/>
          <a:ext cx="2680295" cy="1258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6043"/>
              </a:lnTo>
              <a:lnTo>
                <a:pt x="2680295" y="1026043"/>
              </a:lnTo>
              <a:lnTo>
                <a:pt x="2680295" y="12586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4303B7-299C-4BCE-99B0-CC957EB547C6}">
      <dsp:nvSpPr>
        <dsp:cNvPr id="0" name=""/>
        <dsp:cNvSpPr/>
      </dsp:nvSpPr>
      <dsp:spPr>
        <a:xfrm>
          <a:off x="3788025" y="1380900"/>
          <a:ext cx="326774" cy="1258631"/>
        </a:xfrm>
        <a:custGeom>
          <a:avLst/>
          <a:gdLst/>
          <a:ahLst/>
          <a:cxnLst/>
          <a:rect l="0" t="0" r="0" b="0"/>
          <a:pathLst>
            <a:path>
              <a:moveTo>
                <a:pt x="326774" y="0"/>
              </a:moveTo>
              <a:lnTo>
                <a:pt x="326774" y="1026043"/>
              </a:lnTo>
              <a:lnTo>
                <a:pt x="0" y="1026043"/>
              </a:lnTo>
              <a:lnTo>
                <a:pt x="0" y="12586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8CFE5F-144B-4EA8-8C80-4BBC5C2E5949}">
      <dsp:nvSpPr>
        <dsp:cNvPr id="0" name=""/>
        <dsp:cNvSpPr/>
      </dsp:nvSpPr>
      <dsp:spPr>
        <a:xfrm>
          <a:off x="1107729" y="1380900"/>
          <a:ext cx="3007070" cy="1258631"/>
        </a:xfrm>
        <a:custGeom>
          <a:avLst/>
          <a:gdLst/>
          <a:ahLst/>
          <a:cxnLst/>
          <a:rect l="0" t="0" r="0" b="0"/>
          <a:pathLst>
            <a:path>
              <a:moveTo>
                <a:pt x="3007070" y="0"/>
              </a:moveTo>
              <a:lnTo>
                <a:pt x="3007070" y="1026043"/>
              </a:lnTo>
              <a:lnTo>
                <a:pt x="0" y="1026043"/>
              </a:lnTo>
              <a:lnTo>
                <a:pt x="0" y="12586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90CB59-A7BC-47C6-8F48-1398A7952F77}">
      <dsp:nvSpPr>
        <dsp:cNvPr id="0" name=""/>
        <dsp:cNvSpPr/>
      </dsp:nvSpPr>
      <dsp:spPr>
        <a:xfrm>
          <a:off x="838193" y="273340"/>
          <a:ext cx="6553212" cy="1107560"/>
        </a:xfrm>
        <a:prstGeom prst="flowChartAlternateProcess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History and </a:t>
          </a:r>
          <a:r>
            <a:rPr lang="en-US" sz="2000" b="1" kern="1200" dirty="0" err="1" smtClean="0"/>
            <a:t>Ph</a:t>
          </a:r>
          <a:r>
            <a:rPr lang="en-US" sz="2000" b="1" kern="1200" dirty="0" smtClean="0"/>
            <a:t>/E to determine potential causes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Check  CK level &amp; review other labs.( </a:t>
          </a:r>
          <a:r>
            <a:rPr lang="en-US" sz="2000" b="1" kern="1200" dirty="0" err="1" smtClean="0"/>
            <a:t>cr,TSH</a:t>
          </a:r>
          <a:r>
            <a:rPr lang="en-US" sz="2000" b="1" kern="1200" dirty="0" smtClean="0"/>
            <a:t>, 25 </a:t>
          </a:r>
          <a:r>
            <a:rPr lang="en-US" sz="2000" b="1" kern="1200" dirty="0" err="1" smtClean="0"/>
            <a:t>vitD</a:t>
          </a:r>
          <a:r>
            <a:rPr lang="en-US" sz="2000" b="1" kern="1200" dirty="0" smtClean="0"/>
            <a:t>) </a:t>
          </a:r>
          <a:endParaRPr lang="en-US" sz="2000" b="1" kern="1200" dirty="0"/>
        </a:p>
      </dsp:txBody>
      <dsp:txXfrm>
        <a:off x="892259" y="327406"/>
        <a:ext cx="6445080" cy="999428"/>
      </dsp:txXfrm>
    </dsp:sp>
    <dsp:sp modelId="{D4F5C216-9C4A-4C1E-B693-8FF62AE4EDA9}">
      <dsp:nvSpPr>
        <dsp:cNvPr id="0" name=""/>
        <dsp:cNvSpPr/>
      </dsp:nvSpPr>
      <dsp:spPr>
        <a:xfrm>
          <a:off x="169" y="2639532"/>
          <a:ext cx="2215120" cy="1107560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NL CK (myalgia</a:t>
          </a:r>
          <a:r>
            <a:rPr lang="en-US" sz="2000" kern="1200" dirty="0" smtClean="0"/>
            <a:t>)</a:t>
          </a:r>
          <a:endParaRPr lang="en-US" sz="2000" kern="1200" dirty="0"/>
        </a:p>
      </dsp:txBody>
      <dsp:txXfrm>
        <a:off x="54236" y="2693599"/>
        <a:ext cx="2106986" cy="999426"/>
      </dsp:txXfrm>
    </dsp:sp>
    <dsp:sp modelId="{699E848E-E28F-4930-B5C7-F9442940409B}">
      <dsp:nvSpPr>
        <dsp:cNvPr id="0" name=""/>
        <dsp:cNvSpPr/>
      </dsp:nvSpPr>
      <dsp:spPr>
        <a:xfrm>
          <a:off x="2680465" y="2639532"/>
          <a:ext cx="2215120" cy="110756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CK &lt; 10 </a:t>
          </a:r>
          <a:r>
            <a:rPr lang="en-US" sz="2000" b="1" kern="1200" dirty="0" smtClean="0">
              <a:cs typeface="2  Aria"/>
            </a:rPr>
            <a:t>× ULN</a:t>
          </a:r>
          <a:endParaRPr lang="en-US" sz="2000" b="1" kern="1200" dirty="0"/>
        </a:p>
      </dsp:txBody>
      <dsp:txXfrm>
        <a:off x="2734532" y="2693599"/>
        <a:ext cx="2106986" cy="999426"/>
      </dsp:txXfrm>
    </dsp:sp>
    <dsp:sp modelId="{F3E4C221-977B-459E-A698-3CB195E39677}">
      <dsp:nvSpPr>
        <dsp:cNvPr id="0" name=""/>
        <dsp:cNvSpPr/>
      </dsp:nvSpPr>
      <dsp:spPr>
        <a:xfrm>
          <a:off x="5360761" y="2639532"/>
          <a:ext cx="2868669" cy="178007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CK&gt; 10 </a:t>
          </a:r>
          <a:r>
            <a:rPr lang="en-US" sz="2000" b="1" kern="1200" dirty="0" smtClean="0">
              <a:cs typeface="2  Aria"/>
            </a:rPr>
            <a:t>× ULN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cs typeface="2  Aria"/>
            </a:rPr>
            <a:t>(R/O </a:t>
          </a:r>
          <a:r>
            <a:rPr lang="en-US" sz="2000" b="1" kern="1200" dirty="0" err="1" smtClean="0">
              <a:cs typeface="2  Aria"/>
            </a:rPr>
            <a:t>rhabdomyolysis</a:t>
          </a:r>
          <a:r>
            <a:rPr lang="en-US" sz="2000" kern="1200" dirty="0" smtClean="0">
              <a:cs typeface="2  Aria"/>
            </a:rPr>
            <a:t>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cs typeface="2  Aria"/>
            </a:rPr>
            <a:t>(check Cr , urine myoglobin)</a:t>
          </a:r>
          <a:endParaRPr lang="en-US" sz="2000" kern="1200" dirty="0"/>
        </a:p>
      </dsp:txBody>
      <dsp:txXfrm>
        <a:off x="5447657" y="2726428"/>
        <a:ext cx="2694877" cy="16062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0.41667</cdr:x>
      <cdr:y>0.13469</cdr:y>
    </cdr:from>
    <cdr:to>
      <cdr:x>0.74074</cdr:x>
      <cdr:y>0.23571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29000" y="609600"/>
          <a:ext cx="26670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0.59259</cdr:x>
      <cdr:y>0.20203</cdr:y>
    </cdr:from>
    <cdr:to>
      <cdr:x>0.7037</cdr:x>
      <cdr:y>0.40407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876800" y="914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0.56481</cdr:x>
      <cdr:y>0.15153</cdr:y>
    </cdr:from>
    <cdr:to>
      <cdr:x>0.67593</cdr:x>
      <cdr:y>0.35356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648200" y="685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0.47222</cdr:x>
      <cdr:y>0.06734</cdr:y>
    </cdr:from>
    <cdr:to>
      <cdr:x>0.95371</cdr:x>
      <cdr:y>0.26938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86200" y="304800"/>
          <a:ext cx="3962421" cy="9144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8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26894-6895-4E27-AAA7-30D78A84409D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133AC-8528-4E9E-AE36-D498A0CE49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67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133AC-8528-4E9E-AE36-D498A0CE49A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13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133AC-8528-4E9E-AE36-D498A0CE49A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68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9E355-BF9C-4049-AB9E-A38BFC1FE1D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68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B671D-30DE-462A-BB5E-42E7A0D973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79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D950C-471C-45A6-9D1A-739E37BCFC8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431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D12A7-3E8B-4CDD-966C-980E43B0BDE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05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76B6D-26B0-4F93-A61E-762A3AC4CA6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664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79217-5BD7-4E6E-A135-5745570F6E2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01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41DD5-9214-47CD-ADEC-A02E6D2B110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292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E1DF5-22BF-4C42-9155-9FACD06EBDA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014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12C7F-8086-4C1B-B14D-615B4748A4D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718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3B085-5800-4E48-9FD7-B6146411D4A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226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187AB-0025-4C12-9FCF-C2BF3F2E1B4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43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151D3-20F3-4830-A4A3-6F28A0CA0A8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84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436A1-3910-4A18-8702-7FA3C61FBFA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47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EAD9D-5B54-4155-B080-5E76D853569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081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14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1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1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A115F6-F8FF-4F78-BFD8-C9C0A5FA9760}" type="slidenum">
              <a:rPr lang="en-US">
                <a:solidFill>
                  <a:srgbClr val="FFFFFF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40545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fol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folHlink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folHlink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folHlink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folHlink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folHlink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folHlink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folHlink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folHlink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Font typeface="Arial" charset="0"/>
        <a:buChar char="●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Font typeface="Arial" charset="0"/>
        <a:buChar char="●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Font typeface="Arial" charset="0"/>
        <a:buChar char="●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Font typeface="Arial" charset="0"/>
        <a:buChar char="●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9933"/>
        </a:buClr>
        <a:buFont typeface="Arial" charset="0"/>
        <a:buChar char="●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9933"/>
        </a:buClr>
        <a:buFont typeface="Arial" charset="0"/>
        <a:buChar char="●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9933"/>
        </a:buClr>
        <a:buFont typeface="Arial" charset="0"/>
        <a:buChar char="●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9933"/>
        </a:buClr>
        <a:buFont typeface="Arial" charset="0"/>
        <a:buChar char="●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8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7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Statin Intolerance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162800" cy="1752600"/>
          </a:xfrm>
        </p:spPr>
        <p:txBody>
          <a:bodyPr>
            <a:normAutofit/>
          </a:bodyPr>
          <a:lstStyle/>
          <a:p>
            <a:r>
              <a:rPr lang="en-US" sz="2800" dirty="0" err="1"/>
              <a:t>Soghra</a:t>
            </a:r>
            <a:r>
              <a:rPr lang="en-US" sz="2800" dirty="0"/>
              <a:t> </a:t>
            </a:r>
            <a:r>
              <a:rPr lang="en-US" sz="2800" dirty="0" err="1"/>
              <a:t>Rabizadeh</a:t>
            </a:r>
            <a:r>
              <a:rPr lang="en-US" sz="2800" dirty="0"/>
              <a:t>, </a:t>
            </a:r>
            <a:r>
              <a:rPr lang="en-US" sz="2800" dirty="0" smtClean="0"/>
              <a:t>MD</a:t>
            </a:r>
            <a:r>
              <a:rPr lang="en-US" sz="2800" dirty="0"/>
              <a:t>.</a:t>
            </a:r>
            <a:endParaRPr lang="en-US" sz="2800" dirty="0" smtClean="0"/>
          </a:p>
          <a:p>
            <a:r>
              <a:rPr lang="en-US" sz="2800" dirty="0" smtClean="0"/>
              <a:t>Imam </a:t>
            </a:r>
            <a:r>
              <a:rPr lang="en-US" sz="2800" dirty="0" smtClean="0"/>
              <a:t>Khomeini </a:t>
            </a:r>
            <a:r>
              <a:rPr lang="en-US" sz="2800" dirty="0"/>
              <a:t>Medical </a:t>
            </a:r>
            <a:r>
              <a:rPr lang="en-US" sz="2800" dirty="0" smtClean="0"/>
              <a:t>Complex,</a:t>
            </a:r>
          </a:p>
          <a:p>
            <a:r>
              <a:rPr lang="en-US" sz="2800" dirty="0" smtClean="0"/>
              <a:t>Tehran </a:t>
            </a:r>
            <a:r>
              <a:rPr lang="en-US" sz="2800" dirty="0"/>
              <a:t>University of Medical Sciences</a:t>
            </a:r>
          </a:p>
        </p:txBody>
      </p:sp>
    </p:spTree>
    <p:extLst>
      <p:ext uri="{BB962C8B-B14F-4D97-AF65-F5344CB8AC3E}">
        <p14:creationId xmlns:p14="http://schemas.microsoft.com/office/powerpoint/2010/main" val="48839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PRIMO </a:t>
            </a:r>
            <a:r>
              <a:rPr lang="en-US" dirty="0" smtClean="0"/>
              <a:t>study: temporal pattern of SAMS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6477000"/>
            <a:ext cx="6331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Eric </a:t>
            </a:r>
            <a:r>
              <a:rPr lang="en-US" dirty="0" err="1"/>
              <a:t>Bruckert</a:t>
            </a:r>
            <a:r>
              <a:rPr lang="en-US" dirty="0"/>
              <a:t>, et al. Cardiovascular Drugs and Therapy.2005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7391400" cy="4890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48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Definition of statin intolerance</a:t>
            </a:r>
            <a:br>
              <a:rPr lang="en-US" sz="3600" dirty="0" smtClean="0"/>
            </a:br>
            <a:r>
              <a:rPr lang="en-US" sz="3600" dirty="0" smtClean="0"/>
              <a:t>International Lipid Expert Panel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Inability </a:t>
            </a:r>
            <a:r>
              <a:rPr lang="en-US" sz="2800" dirty="0"/>
              <a:t>to tolerate at least two statins: one statin at the lowest starting daily dose and </a:t>
            </a:r>
            <a:r>
              <a:rPr lang="en-US" sz="2800" dirty="0" smtClean="0"/>
              <a:t>another statin </a:t>
            </a:r>
            <a:r>
              <a:rPr lang="en-US" sz="2800" dirty="0"/>
              <a:t>at any daily </a:t>
            </a:r>
            <a:r>
              <a:rPr lang="en-US" sz="2800" dirty="0" smtClean="0"/>
              <a:t>dose.</a:t>
            </a:r>
          </a:p>
          <a:p>
            <a:r>
              <a:rPr lang="en-US" sz="2800" dirty="0"/>
              <a:t>Resolution </a:t>
            </a:r>
            <a:r>
              <a:rPr lang="en-US" sz="2800" dirty="0" smtClean="0"/>
              <a:t>or improvement  </a:t>
            </a:r>
            <a:r>
              <a:rPr lang="en-US" sz="2800" dirty="0"/>
              <a:t>of symptoms or changes in </a:t>
            </a:r>
            <a:r>
              <a:rPr lang="en-US" sz="2800" dirty="0" smtClean="0"/>
              <a:t>biomarkers with </a:t>
            </a:r>
            <a:r>
              <a:rPr lang="en-US" sz="2800" dirty="0"/>
              <a:t>dose </a:t>
            </a:r>
            <a:r>
              <a:rPr lang="en-US" sz="2800" dirty="0" smtClean="0"/>
              <a:t>decrease or discontinuation of drug .</a:t>
            </a:r>
          </a:p>
          <a:p>
            <a:r>
              <a:rPr lang="en-US" sz="2800" dirty="0" smtClean="0"/>
              <a:t>Symptoms or </a:t>
            </a:r>
            <a:r>
              <a:rPr lang="en-US" sz="2800" dirty="0"/>
              <a:t>changes in biomarkers are not attributable </a:t>
            </a:r>
            <a:r>
              <a:rPr lang="en-US" sz="2800" dirty="0" smtClean="0"/>
              <a:t>to established predisposition factors such as drug–drug </a:t>
            </a:r>
            <a:r>
              <a:rPr lang="en-US" sz="2800" dirty="0"/>
              <a:t>interactions </a:t>
            </a:r>
            <a:r>
              <a:rPr lang="en-US" sz="2800" dirty="0" smtClean="0"/>
              <a:t>and recognized conditions </a:t>
            </a:r>
            <a:r>
              <a:rPr lang="en-US" sz="2800" dirty="0"/>
              <a:t>increasing the risk of statin intolerance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86200" y="6393649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Banach</a:t>
            </a:r>
            <a:r>
              <a:rPr lang="en-US" dirty="0" smtClean="0"/>
              <a:t> </a:t>
            </a:r>
            <a:r>
              <a:rPr lang="en-US" dirty="0" err="1" smtClean="0"/>
              <a:t>M,et</a:t>
            </a:r>
            <a:r>
              <a:rPr lang="en-US" dirty="0" smtClean="0"/>
              <a:t> al.</a:t>
            </a:r>
            <a:r>
              <a:rPr lang="nl-NL" dirty="0"/>
              <a:t> Expert Opin Drug </a:t>
            </a:r>
            <a:r>
              <a:rPr lang="nl-NL" dirty="0" smtClean="0"/>
              <a:t>Saf.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32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589" y="304800"/>
            <a:ext cx="8229600" cy="487362"/>
          </a:xfrm>
        </p:spPr>
        <p:txBody>
          <a:bodyPr/>
          <a:lstStyle/>
          <a:p>
            <a:r>
              <a:rPr lang="en-US" sz="3200" dirty="0" smtClean="0"/>
              <a:t>Statin Related </a:t>
            </a:r>
            <a:r>
              <a:rPr lang="en-US" sz="3200" dirty="0" err="1" smtClean="0"/>
              <a:t>Myotoxicity</a:t>
            </a:r>
            <a:r>
              <a:rPr lang="en-US" sz="3200" dirty="0" smtClean="0"/>
              <a:t>(SRM) Phenotype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6161493"/>
              </p:ext>
            </p:extLst>
          </p:nvPr>
        </p:nvGraphicFramePr>
        <p:xfrm>
          <a:off x="152400" y="910518"/>
          <a:ext cx="8915400" cy="5492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2590800"/>
                <a:gridCol w="4648200"/>
              </a:tblGrid>
              <a:tr h="631215">
                <a:tc>
                  <a:txBody>
                    <a:bodyPr/>
                    <a:lstStyle/>
                    <a:p>
                      <a:r>
                        <a:rPr lang="en-US" dirty="0" smtClean="0"/>
                        <a:t>Classification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Phenotype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</a:tr>
              <a:tr h="360694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SRM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CK &lt; 4 ˣ ULN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No</a:t>
                      </a:r>
                      <a:r>
                        <a:rPr lang="en-US" sz="1600" baseline="0" dirty="0" smtClean="0"/>
                        <a:t> muscle symptoms</a:t>
                      </a:r>
                      <a:endParaRPr lang="en-US" sz="1600" dirty="0"/>
                    </a:p>
                  </a:txBody>
                  <a:tcPr/>
                </a:tc>
              </a:tr>
              <a:tr h="57109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SRM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Myalgia, tolerable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Muscle symptoms</a:t>
                      </a:r>
                    </a:p>
                    <a:p>
                      <a:pPr algn="l"/>
                      <a:r>
                        <a:rPr lang="en-US" sz="1600" dirty="0" smtClean="0"/>
                        <a:t>without CK elevation</a:t>
                      </a:r>
                      <a:endParaRPr lang="en-US" sz="1600" dirty="0"/>
                    </a:p>
                  </a:txBody>
                  <a:tcPr/>
                </a:tc>
              </a:tr>
              <a:tr h="61618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SRM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Myalgia, intolerable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Muscle symptoms, CK &lt;4</a:t>
                      </a:r>
                      <a:r>
                        <a:rPr lang="en-US" sz="1600" dirty="0" smtClean="0">
                          <a:cs typeface="2  Aria"/>
                        </a:rPr>
                        <a:t>×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ULN,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complete resolution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on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dechallenge</a:t>
                      </a:r>
                      <a:endParaRPr lang="en-US" sz="1600" dirty="0"/>
                    </a:p>
                  </a:txBody>
                  <a:tcPr/>
                </a:tc>
              </a:tr>
              <a:tr h="81156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SRM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Myopathy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CK elevation &gt;4× ULN &lt;10× ULN ±</a:t>
                      </a:r>
                    </a:p>
                    <a:p>
                      <a:pPr algn="l"/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muscle symptoms, complete resolution on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dechallenge</a:t>
                      </a:r>
                      <a:endParaRPr lang="en-US" sz="1600" dirty="0"/>
                    </a:p>
                  </a:txBody>
                  <a:tcPr/>
                </a:tc>
              </a:tr>
              <a:tr h="81156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SRM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Severe myopathy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CK elevation &gt;10×ULN &lt;50×ULN,</a:t>
                      </a:r>
                    </a:p>
                    <a:p>
                      <a:pPr algn="l"/>
                      <a:r>
                        <a:rPr lang="en-US" sz="1600" dirty="0" smtClean="0"/>
                        <a:t>muscle symptoms, complete</a:t>
                      </a:r>
                    </a:p>
                    <a:p>
                      <a:pPr algn="l"/>
                      <a:r>
                        <a:rPr lang="en-US" sz="1600" dirty="0" smtClean="0"/>
                        <a:t>resolution on </a:t>
                      </a:r>
                      <a:r>
                        <a:rPr lang="en-US" sz="1600" dirty="0" err="1" smtClean="0"/>
                        <a:t>dechallenge</a:t>
                      </a:r>
                      <a:endParaRPr lang="en-US" sz="1600" dirty="0"/>
                    </a:p>
                  </a:txBody>
                  <a:tcPr/>
                </a:tc>
              </a:tr>
              <a:tr h="81156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SRM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Rhabdomyolysis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CK elevation &gt;10×ULN with</a:t>
                      </a:r>
                    </a:p>
                    <a:p>
                      <a:pPr algn="l"/>
                      <a:r>
                        <a:rPr lang="en-US" sz="1600" dirty="0" smtClean="0"/>
                        <a:t>evidence of renal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Impairment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+ muscle symptoms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or CK &gt;50×ULN</a:t>
                      </a:r>
                      <a:endParaRPr lang="en-US" sz="1600" dirty="0"/>
                    </a:p>
                  </a:txBody>
                  <a:tcPr/>
                </a:tc>
              </a:tr>
              <a:tr h="81156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SRM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Autoimmune-mediated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necrotizing myositis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HMGCR antibodies, HMGCR expression</a:t>
                      </a:r>
                    </a:p>
                    <a:p>
                      <a:pPr algn="l"/>
                      <a:r>
                        <a:rPr lang="en-US" sz="1600" dirty="0" smtClean="0"/>
                        <a:t>in muscle biopsy, incomplete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resolution on </a:t>
                      </a:r>
                      <a:r>
                        <a:rPr lang="en-US" sz="1600" dirty="0" err="1" smtClean="0"/>
                        <a:t>dechallenge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67200" y="6403503"/>
            <a:ext cx="4361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Alfirevic</a:t>
            </a:r>
            <a:r>
              <a:rPr lang="en-US" dirty="0"/>
              <a:t> et al. </a:t>
            </a:r>
            <a:r>
              <a:rPr lang="en-US" dirty="0" err="1"/>
              <a:t>Clin</a:t>
            </a:r>
            <a:r>
              <a:rPr lang="en-US" dirty="0"/>
              <a:t> </a:t>
            </a:r>
            <a:r>
              <a:rPr lang="en-US" dirty="0" err="1"/>
              <a:t>Pharmacol</a:t>
            </a:r>
            <a:r>
              <a:rPr lang="en-US" dirty="0"/>
              <a:t> </a:t>
            </a:r>
            <a:r>
              <a:rPr lang="en-US" dirty="0" err="1"/>
              <a:t>Ther</a:t>
            </a:r>
            <a:r>
              <a:rPr lang="en-US" dirty="0"/>
              <a:t> 2014;</a:t>
            </a:r>
          </a:p>
        </p:txBody>
      </p:sp>
    </p:spTree>
    <p:extLst>
      <p:ext uri="{BB962C8B-B14F-4D97-AF65-F5344CB8AC3E}">
        <p14:creationId xmlns:p14="http://schemas.microsoft.com/office/powerpoint/2010/main" val="42843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3600" dirty="0" smtClean="0"/>
              <a:t>Statin Myalgia Index Score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1420817"/>
              </p:ext>
            </p:extLst>
          </p:nvPr>
        </p:nvGraphicFramePr>
        <p:xfrm>
          <a:off x="76200" y="1066800"/>
          <a:ext cx="68580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7140"/>
                <a:gridCol w="10408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Clinical symptoms (new or increased unexplained muscle symptoms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Regional distribution/pattern</a:t>
                      </a:r>
                    </a:p>
                    <a:p>
                      <a:r>
                        <a:rPr lang="en-US" dirty="0" smtClean="0"/>
                        <a:t>Symmetric hip flexors/thigh aches </a:t>
                      </a:r>
                    </a:p>
                    <a:p>
                      <a:r>
                        <a:rPr lang="en-US" dirty="0" smtClean="0"/>
                        <a:t>Symmetric calf aches </a:t>
                      </a:r>
                    </a:p>
                    <a:p>
                      <a:r>
                        <a:rPr lang="en-US" dirty="0" smtClean="0"/>
                        <a:t>Symmetric upper proximal aches </a:t>
                      </a:r>
                    </a:p>
                    <a:p>
                      <a:r>
                        <a:rPr lang="en-US" dirty="0" smtClean="0"/>
                        <a:t>Nonspecific asymmetric, intermittent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</a:t>
                      </a:r>
                    </a:p>
                    <a:p>
                      <a:r>
                        <a:rPr lang="en-US" dirty="0" smtClean="0"/>
                        <a:t>2</a:t>
                      </a:r>
                    </a:p>
                    <a:p>
                      <a:r>
                        <a:rPr lang="en-US" dirty="0" smtClean="0"/>
                        <a:t>2</a:t>
                      </a:r>
                    </a:p>
                    <a:p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Temporal pattern</a:t>
                      </a:r>
                    </a:p>
                    <a:p>
                      <a:r>
                        <a:rPr lang="en-US" dirty="0" smtClean="0"/>
                        <a:t>Symptoms onset &lt;4 weeks </a:t>
                      </a:r>
                    </a:p>
                    <a:p>
                      <a:r>
                        <a:rPr lang="en-US" dirty="0" smtClean="0"/>
                        <a:t>Symptoms onset 4–12 weeks </a:t>
                      </a:r>
                    </a:p>
                    <a:p>
                      <a:r>
                        <a:rPr lang="en-US" dirty="0" smtClean="0"/>
                        <a:t>Symptoms onset &gt;12 weeks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</a:t>
                      </a:r>
                    </a:p>
                    <a:p>
                      <a:r>
                        <a:rPr lang="en-US" dirty="0" smtClean="0"/>
                        <a:t>2</a:t>
                      </a:r>
                    </a:p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Dechallenge</a:t>
                      </a:r>
                      <a:endParaRPr lang="en-US" b="1" dirty="0" smtClean="0"/>
                    </a:p>
                    <a:p>
                      <a:r>
                        <a:rPr lang="en-US" dirty="0" smtClean="0"/>
                        <a:t>Improves upon withdrawal (&lt;2 weeks) </a:t>
                      </a:r>
                      <a:endParaRPr lang="en-US" baseline="0" dirty="0" smtClean="0"/>
                    </a:p>
                    <a:p>
                      <a:r>
                        <a:rPr lang="en-US" dirty="0" smtClean="0"/>
                        <a:t>Improves upon withdrawal (2–4 weeks) </a:t>
                      </a:r>
                    </a:p>
                    <a:p>
                      <a:r>
                        <a:rPr lang="en-US" dirty="0" smtClean="0"/>
                        <a:t>Does not improve upon withdrawal (&gt;4 weeks)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</a:t>
                      </a:r>
                    </a:p>
                    <a:p>
                      <a:r>
                        <a:rPr lang="en-US" dirty="0" smtClean="0"/>
                        <a:t>1</a:t>
                      </a:r>
                    </a:p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Challenge</a:t>
                      </a:r>
                    </a:p>
                    <a:p>
                      <a:r>
                        <a:rPr lang="en-US" dirty="0" smtClean="0"/>
                        <a:t>Same symptoms reoccur upon </a:t>
                      </a:r>
                      <a:r>
                        <a:rPr lang="en-US" dirty="0" err="1" smtClean="0"/>
                        <a:t>rechallenge</a:t>
                      </a:r>
                      <a:r>
                        <a:rPr lang="en-US" dirty="0" smtClean="0"/>
                        <a:t> &lt;4 weeks Same symptoms reoccur upon </a:t>
                      </a:r>
                      <a:r>
                        <a:rPr lang="en-US" dirty="0" err="1" smtClean="0"/>
                        <a:t>rechallenge</a:t>
                      </a:r>
                      <a:r>
                        <a:rPr lang="en-US" dirty="0" smtClean="0"/>
                        <a:t> 4–12 weeks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</a:t>
                      </a:r>
                    </a:p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10400" y="2362200"/>
            <a:ext cx="1937005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b="1" dirty="0" smtClean="0">
              <a:solidFill>
                <a:srgbClr val="FFFF00"/>
              </a:solidFill>
            </a:endParaRPr>
          </a:p>
          <a:p>
            <a:r>
              <a:rPr lang="en-US" sz="2000" b="1" dirty="0" smtClean="0">
                <a:solidFill>
                  <a:srgbClr val="FFFF00"/>
                </a:solidFill>
              </a:rPr>
              <a:t>Probable :9-11</a:t>
            </a:r>
          </a:p>
          <a:p>
            <a:endParaRPr lang="en-US" sz="2000" b="1" dirty="0" smtClean="0">
              <a:solidFill>
                <a:srgbClr val="FFFF00"/>
              </a:solidFill>
            </a:endParaRPr>
          </a:p>
          <a:p>
            <a:r>
              <a:rPr lang="en-US" sz="2000" b="1" dirty="0" smtClean="0">
                <a:solidFill>
                  <a:srgbClr val="FFFF00"/>
                </a:solidFill>
              </a:rPr>
              <a:t>Possible : 7-8</a:t>
            </a:r>
          </a:p>
          <a:p>
            <a:endParaRPr lang="en-US" sz="2000" b="1" dirty="0" smtClean="0">
              <a:solidFill>
                <a:srgbClr val="FFFF00"/>
              </a:solidFill>
            </a:endParaRPr>
          </a:p>
          <a:p>
            <a:r>
              <a:rPr lang="en-US" sz="2000" b="1" dirty="0" smtClean="0">
                <a:solidFill>
                  <a:srgbClr val="FFFF00"/>
                </a:solidFill>
              </a:rPr>
              <a:t>Unlikely: &lt; 7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81705" y="6520934"/>
            <a:ext cx="5079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Rosenson</a:t>
            </a:r>
            <a:r>
              <a:rPr lang="en-US" dirty="0" smtClean="0"/>
              <a:t> et </a:t>
            </a:r>
            <a:r>
              <a:rPr lang="en-US" dirty="0" err="1" smtClean="0"/>
              <a:t>al,journal</a:t>
            </a:r>
            <a:r>
              <a:rPr lang="en-US" dirty="0" smtClean="0"/>
              <a:t> of clinical lipidology.2014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85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2800" dirty="0" smtClean="0"/>
              <a:t>Risk factors for statin associated muscle symptoms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sz="2800" dirty="0" smtClean="0"/>
              <a:t>Advance age</a:t>
            </a:r>
          </a:p>
          <a:p>
            <a:r>
              <a:rPr lang="en-US" sz="2800" dirty="0" smtClean="0"/>
              <a:t>Female</a:t>
            </a:r>
          </a:p>
          <a:p>
            <a:r>
              <a:rPr lang="en-US" sz="2800" dirty="0" smtClean="0"/>
              <a:t>Physical disability</a:t>
            </a:r>
          </a:p>
          <a:p>
            <a:r>
              <a:rPr lang="en-US" sz="2800" dirty="0" smtClean="0"/>
              <a:t>Lower BMI</a:t>
            </a:r>
          </a:p>
          <a:p>
            <a:r>
              <a:rPr lang="en-US" sz="2800" dirty="0" smtClean="0"/>
              <a:t>Hypothyroidism</a:t>
            </a:r>
          </a:p>
          <a:p>
            <a:r>
              <a:rPr lang="en-US" sz="2800" dirty="0" err="1" smtClean="0"/>
              <a:t>Colchicin</a:t>
            </a:r>
            <a:r>
              <a:rPr lang="en-US" sz="2800" dirty="0" smtClean="0"/>
              <a:t> , Alcohol (toxic muscle effect)</a:t>
            </a:r>
          </a:p>
          <a:p>
            <a:r>
              <a:rPr lang="en-US" sz="2800" dirty="0" smtClean="0"/>
              <a:t>Exercise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2433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Risk factors for statin </a:t>
            </a:r>
            <a:r>
              <a:rPr lang="en-US" sz="3600" dirty="0" smtClean="0"/>
              <a:t>associated </a:t>
            </a:r>
            <a:r>
              <a:rPr lang="en-US" sz="3600" dirty="0"/>
              <a:t>muscle symptoms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</a:rPr>
              <a:t>Medications </a:t>
            </a:r>
            <a:r>
              <a:rPr lang="en-US" sz="2800" dirty="0">
                <a:solidFill>
                  <a:srgbClr val="FF0000"/>
                </a:solidFill>
              </a:rPr>
              <a:t>metabolized by CYP3A4 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800" dirty="0" smtClean="0"/>
              <a:t>Azoles</a:t>
            </a:r>
            <a:r>
              <a:rPr lang="en-US" sz="2800" dirty="0"/>
              <a:t>, </a:t>
            </a:r>
            <a:r>
              <a:rPr lang="en-US" sz="2800" dirty="0" err="1"/>
              <a:t>macrolids,TCA</a:t>
            </a:r>
            <a:r>
              <a:rPr lang="en-US" sz="2800" dirty="0"/>
              <a:t>, protease </a:t>
            </a:r>
            <a:r>
              <a:rPr lang="en-US" sz="2800" dirty="0" err="1"/>
              <a:t>inh</a:t>
            </a:r>
            <a:r>
              <a:rPr lang="en-US" sz="2800" dirty="0"/>
              <a:t>, calcium </a:t>
            </a:r>
            <a:r>
              <a:rPr lang="en-US" sz="2800" dirty="0" err="1"/>
              <a:t>chanel</a:t>
            </a:r>
            <a:r>
              <a:rPr lang="en-US" sz="2800" dirty="0"/>
              <a:t> blockers, cyclosporine, </a:t>
            </a:r>
            <a:r>
              <a:rPr lang="en-US" sz="2800" dirty="0" err="1"/>
              <a:t>tacrolimus</a:t>
            </a:r>
            <a:r>
              <a:rPr lang="en-US" sz="2800" dirty="0"/>
              <a:t>, </a:t>
            </a:r>
            <a:r>
              <a:rPr lang="en-US" sz="2800" dirty="0" err="1"/>
              <a:t>sirolimus</a:t>
            </a:r>
            <a:r>
              <a:rPr lang="en-US" sz="2800" dirty="0"/>
              <a:t>, </a:t>
            </a:r>
            <a:r>
              <a:rPr lang="en-US" sz="2800" dirty="0" err="1"/>
              <a:t>amiodarone</a:t>
            </a:r>
            <a:r>
              <a:rPr lang="en-US" sz="2800" dirty="0"/>
              <a:t>, </a:t>
            </a:r>
            <a:r>
              <a:rPr lang="en-US" sz="2800" dirty="0" err="1"/>
              <a:t>danazole</a:t>
            </a:r>
            <a:r>
              <a:rPr lang="en-US" sz="2800" dirty="0"/>
              <a:t>, midazolam, </a:t>
            </a:r>
            <a:r>
              <a:rPr lang="en-US" sz="2800" dirty="0" err="1"/>
              <a:t>nefazodone</a:t>
            </a:r>
            <a:r>
              <a:rPr lang="en-US" sz="2800" dirty="0"/>
              <a:t>, </a:t>
            </a:r>
            <a:r>
              <a:rPr lang="en-US" sz="2800" dirty="0" err="1"/>
              <a:t>tamoxifen</a:t>
            </a:r>
            <a:r>
              <a:rPr lang="en-US" sz="2800" dirty="0"/>
              <a:t>, </a:t>
            </a:r>
            <a:r>
              <a:rPr lang="en-US" sz="2800" dirty="0" smtClean="0"/>
              <a:t>sildenafil</a:t>
            </a:r>
            <a:r>
              <a:rPr lang="en-US" sz="2800" dirty="0"/>
              <a:t>, and </a:t>
            </a:r>
            <a:r>
              <a:rPr lang="en-US" sz="2800" dirty="0" smtClean="0"/>
              <a:t>warfarin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Grapefruit inhibit intestinal CYP3A4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err="1" smtClean="0"/>
              <a:t>Gemfibrozil</a:t>
            </a:r>
            <a:r>
              <a:rPr lang="en-US" sz="2800" dirty="0" smtClean="0"/>
              <a:t> interfere with Statin </a:t>
            </a:r>
            <a:r>
              <a:rPr lang="en-US" sz="2800" dirty="0" err="1" smtClean="0"/>
              <a:t>glucoronidation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9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smtClean="0"/>
              <a:t>Case1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dirty="0" smtClean="0"/>
              <a:t> A 54 y/o man with history of elevated </a:t>
            </a:r>
            <a:r>
              <a:rPr lang="en-US" dirty="0" err="1" smtClean="0"/>
              <a:t>cholestrol</a:t>
            </a:r>
            <a:r>
              <a:rPr lang="en-US" dirty="0" smtClean="0"/>
              <a:t> and PCI at age 52</a:t>
            </a:r>
          </a:p>
          <a:p>
            <a:r>
              <a:rPr lang="en-US" dirty="0" smtClean="0"/>
              <a:t>His complaint is pain in thighs </a:t>
            </a:r>
          </a:p>
          <a:p>
            <a:r>
              <a:rPr lang="en-US" dirty="0" smtClean="0"/>
              <a:t>DH: Atorvastatin 80 mg witch was decreased to 40 mg due to calf pain and discontinue it and now on ezetimibe10 /simvastatin40</a:t>
            </a:r>
          </a:p>
          <a:p>
            <a:r>
              <a:rPr lang="en-US" dirty="0" smtClean="0"/>
              <a:t>FH: IHD in his father in 65 y</a:t>
            </a:r>
          </a:p>
          <a:p>
            <a:r>
              <a:rPr lang="en-US" dirty="0"/>
              <a:t>His examination was </a:t>
            </a:r>
            <a:r>
              <a:rPr lang="en-US" dirty="0" smtClean="0"/>
              <a:t>normal, no </a:t>
            </a:r>
            <a:r>
              <a:rPr lang="en-US" dirty="0"/>
              <a:t>muscle weakness or </a:t>
            </a:r>
            <a:r>
              <a:rPr lang="en-US" dirty="0" smtClean="0"/>
              <a:t>tenderness.</a:t>
            </a:r>
            <a:endParaRPr lang="en-US" dirty="0"/>
          </a:p>
          <a:p>
            <a:r>
              <a:rPr lang="en-US" dirty="0"/>
              <a:t>BP:135/70, HR:86 , BMI: 26 kg/m²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32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Question:</a:t>
            </a:r>
          </a:p>
          <a:p>
            <a:pPr mar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What laboratory tests would you recommend?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77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Approach to </a:t>
            </a:r>
            <a:r>
              <a:rPr lang="en-US" b="1" dirty="0" smtClean="0"/>
              <a:t> symptomatic </a:t>
            </a:r>
            <a:br>
              <a:rPr lang="en-US" b="1" dirty="0" smtClean="0"/>
            </a:br>
            <a:r>
              <a:rPr lang="en-US" b="1" dirty="0" smtClean="0"/>
              <a:t>Statin </a:t>
            </a:r>
            <a:r>
              <a:rPr lang="en-US" b="1" dirty="0"/>
              <a:t>Related muscle </a:t>
            </a:r>
            <a:r>
              <a:rPr lang="en-US" b="1" dirty="0" smtClean="0"/>
              <a:t>problems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21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/>
              <a:t>Step1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547952"/>
              </p:ext>
            </p:extLst>
          </p:nvPr>
        </p:nvGraphicFramePr>
        <p:xfrm>
          <a:off x="457200" y="1066800"/>
          <a:ext cx="8229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489" y="6352418"/>
            <a:ext cx="5333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Saxon DR, </a:t>
            </a:r>
            <a:r>
              <a:rPr lang="en-US" sz="1400" dirty="0" err="1" smtClean="0"/>
              <a:t>Eckel</a:t>
            </a:r>
            <a:r>
              <a:rPr lang="en-US" sz="1400" dirty="0"/>
              <a:t> RH. Progress in Cardiovascular </a:t>
            </a:r>
            <a:r>
              <a:rPr lang="en-US" sz="1400" dirty="0" smtClean="0"/>
              <a:t>Diseases.2016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0179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Statin </a:t>
            </a:r>
            <a:r>
              <a:rPr lang="en-US" dirty="0" smtClean="0"/>
              <a:t>use has </a:t>
            </a:r>
            <a:r>
              <a:rPr lang="en-US" dirty="0"/>
              <a:t>increased progressively in all age groups since </a:t>
            </a:r>
            <a:r>
              <a:rPr lang="en-US" dirty="0" smtClean="0">
                <a:solidFill>
                  <a:srgbClr val="FFC000"/>
                </a:solidFill>
              </a:rPr>
              <a:t>1988 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American </a:t>
            </a:r>
            <a:r>
              <a:rPr lang="en-US" dirty="0"/>
              <a:t>Heart </a:t>
            </a:r>
            <a:r>
              <a:rPr lang="en-US" dirty="0" smtClean="0"/>
              <a:t>Association/ American </a:t>
            </a:r>
            <a:r>
              <a:rPr lang="en-US" dirty="0"/>
              <a:t>College of Cardiology guidelines have </a:t>
            </a:r>
            <a:r>
              <a:rPr lang="en-US" dirty="0" smtClean="0"/>
              <a:t>broadened the </a:t>
            </a:r>
            <a:r>
              <a:rPr lang="en-US" dirty="0"/>
              <a:t>indications for their use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24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Step2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631734"/>
              </p:ext>
            </p:extLst>
          </p:nvPr>
        </p:nvGraphicFramePr>
        <p:xfrm>
          <a:off x="304800" y="1371600"/>
          <a:ext cx="8735312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479175"/>
            <a:ext cx="2524125" cy="806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318" y="1479175"/>
            <a:ext cx="2219325" cy="806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325" y="1479175"/>
            <a:ext cx="2871787" cy="806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own Arrow 5"/>
          <p:cNvSpPr/>
          <p:nvPr/>
        </p:nvSpPr>
        <p:spPr>
          <a:xfrm>
            <a:off x="1629345" y="2286002"/>
            <a:ext cx="484632" cy="6857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342" y="2269587"/>
            <a:ext cx="549275" cy="62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580" y="2276842"/>
            <a:ext cx="549275" cy="1456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457199" y="2922494"/>
            <a:ext cx="5110443" cy="6589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Lower statin dose OR discontinue depending severity of symptoms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5567642" y="3630706"/>
            <a:ext cx="3472470" cy="71913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Discontinue statin, intensive management</a:t>
            </a:r>
            <a:endParaRPr lang="en-US" b="1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782" y="3630706"/>
            <a:ext cx="54927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457198" y="4557759"/>
            <a:ext cx="5257801" cy="7064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Moderate to severe symptoms, </a:t>
            </a:r>
          </a:p>
          <a:p>
            <a:pPr algn="ctr"/>
            <a:r>
              <a:rPr lang="en-US" b="1" dirty="0" smtClean="0"/>
              <a:t>weekly contact</a:t>
            </a:r>
            <a:endParaRPr lang="en-US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3348318" y="5264243"/>
            <a:ext cx="2366682" cy="128895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If symptoms persists: appropriate referral </a:t>
            </a:r>
            <a:endParaRPr lang="en-US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457199" y="5264243"/>
            <a:ext cx="2829858" cy="128895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If symptoms resolve:</a:t>
            </a:r>
          </a:p>
          <a:p>
            <a:pPr algn="ctr"/>
            <a:r>
              <a:rPr lang="en-US" b="1" dirty="0" err="1" smtClean="0"/>
              <a:t>Rechallenge</a:t>
            </a:r>
            <a:r>
              <a:rPr lang="en-US" b="1" dirty="0" smtClean="0"/>
              <a:t> with statin</a:t>
            </a:r>
            <a:endParaRPr lang="en-US" b="1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580" y="4557759"/>
            <a:ext cx="54927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le 11"/>
          <p:cNvSpPr/>
          <p:nvPr/>
        </p:nvSpPr>
        <p:spPr>
          <a:xfrm>
            <a:off x="6168326" y="5276896"/>
            <a:ext cx="2871786" cy="127630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Severe muscle injury:</a:t>
            </a:r>
          </a:p>
          <a:p>
            <a:pPr algn="ctr"/>
            <a:r>
              <a:rPr lang="en-US" b="1" dirty="0" err="1" smtClean="0"/>
              <a:t>rechallenge</a:t>
            </a:r>
            <a:r>
              <a:rPr lang="en-US" b="1" dirty="0" smtClean="0"/>
              <a:t> is not appropriate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32901" y="6550223"/>
            <a:ext cx="5333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Saxon DR, </a:t>
            </a:r>
            <a:r>
              <a:rPr lang="en-US" sz="1400" dirty="0" err="1"/>
              <a:t>Eckel</a:t>
            </a:r>
            <a:r>
              <a:rPr lang="en-US" sz="1400" dirty="0"/>
              <a:t> RH. Progress in Cardiovascular Diseases.2016</a:t>
            </a:r>
          </a:p>
        </p:txBody>
      </p:sp>
    </p:spTree>
    <p:extLst>
      <p:ext uri="{BB962C8B-B14F-4D97-AF65-F5344CB8AC3E}">
        <p14:creationId xmlns:p14="http://schemas.microsoft.com/office/powerpoint/2010/main" val="407759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Step2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676400" y="1250576"/>
            <a:ext cx="5486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If statin </a:t>
            </a:r>
            <a:r>
              <a:rPr lang="en-US" b="1" dirty="0" err="1" smtClean="0"/>
              <a:t>rechallenge</a:t>
            </a:r>
            <a:r>
              <a:rPr lang="en-US" b="1" dirty="0" smtClean="0"/>
              <a:t> : use different statin or alternative dose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676400" y="2277035"/>
            <a:ext cx="5562600" cy="11811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b="1" dirty="0" smtClean="0"/>
              <a:t>Rosuvastatin 5 </a:t>
            </a:r>
            <a:r>
              <a:rPr lang="en-US" b="1" dirty="0"/>
              <a:t>mg </a:t>
            </a:r>
            <a:r>
              <a:rPr lang="en-US" b="1" dirty="0" smtClean="0"/>
              <a:t>or atorvastatin </a:t>
            </a:r>
            <a:r>
              <a:rPr lang="en-US" b="1" dirty="0"/>
              <a:t>10 mg  </a:t>
            </a:r>
            <a:r>
              <a:rPr lang="en-US" b="1" dirty="0" smtClean="0"/>
              <a:t>QWK, </a:t>
            </a:r>
          </a:p>
          <a:p>
            <a:pPr algn="ctr"/>
            <a:r>
              <a:rPr lang="en-US" b="1" dirty="0" smtClean="0"/>
              <a:t>fluva-1mg or pravastatin 10mg QOD or QD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437" y="3467100"/>
            <a:ext cx="542925" cy="1181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1676400" y="4648197"/>
            <a:ext cx="5486400" cy="11430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Reassess patients within 6 weeks.</a:t>
            </a:r>
          </a:p>
          <a:p>
            <a:pPr algn="ctr"/>
            <a:r>
              <a:rPr lang="en-US" b="1" dirty="0" smtClean="0"/>
              <a:t>Clarify patients LDL goal based on ASCVD risk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350096" y="6298928"/>
            <a:ext cx="5333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Saxon DR, </a:t>
            </a:r>
            <a:r>
              <a:rPr lang="en-US" sz="1400" dirty="0" err="1"/>
              <a:t>Eckel</a:t>
            </a:r>
            <a:r>
              <a:rPr lang="en-US" sz="1400" dirty="0"/>
              <a:t> RH. Progress in Cardiovascular Diseases.2016</a:t>
            </a:r>
          </a:p>
        </p:txBody>
      </p:sp>
    </p:spTree>
    <p:extLst>
      <p:ext uri="{BB962C8B-B14F-4D97-AF65-F5344CB8AC3E}">
        <p14:creationId xmlns:p14="http://schemas.microsoft.com/office/powerpoint/2010/main" val="200087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Step3</a:t>
            </a:r>
            <a:endParaRPr lang="en-US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1371600"/>
            <a:ext cx="6477000" cy="103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own Arrow 3"/>
          <p:cNvSpPr/>
          <p:nvPr/>
        </p:nvSpPr>
        <p:spPr>
          <a:xfrm>
            <a:off x="1143000" y="2590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590800"/>
            <a:ext cx="5429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390" y="2591428"/>
            <a:ext cx="5429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3740" y="3642445"/>
            <a:ext cx="2452116" cy="101301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Not tolerate low dose statin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2611374" y="3673821"/>
            <a:ext cx="2341626" cy="101301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Tolerate statin, </a:t>
            </a:r>
            <a:r>
              <a:rPr lang="en-US" b="1" dirty="0" smtClean="0">
                <a:solidFill>
                  <a:srgbClr val="FF0000"/>
                </a:solidFill>
              </a:rPr>
              <a:t>not</a:t>
            </a:r>
            <a:r>
              <a:rPr lang="en-US" b="1" dirty="0" smtClean="0"/>
              <a:t> reaching LDL goal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029200" y="3642445"/>
            <a:ext cx="2590800" cy="109817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Tolerate statin </a:t>
            </a:r>
            <a:r>
              <a:rPr lang="en-US" b="1" dirty="0" smtClean="0"/>
              <a:t>,reaching </a:t>
            </a:r>
            <a:r>
              <a:rPr lang="en-US" b="1" dirty="0"/>
              <a:t>LDL </a:t>
            </a:r>
            <a:r>
              <a:rPr lang="en-US" b="1" dirty="0" smtClean="0"/>
              <a:t>goal:</a:t>
            </a:r>
          </a:p>
          <a:p>
            <a:pPr algn="ctr"/>
            <a:r>
              <a:rPr lang="en-US" b="1" dirty="0" smtClean="0"/>
              <a:t>Continue drug &amp; follow up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990600" y="5562597"/>
            <a:ext cx="7738110" cy="86135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Non statin agents</a:t>
            </a:r>
          </a:p>
          <a:p>
            <a:pPr algn="ctr"/>
            <a:r>
              <a:rPr lang="en-US" b="1" dirty="0" err="1" smtClean="0"/>
              <a:t>Ezetimibe</a:t>
            </a:r>
            <a:r>
              <a:rPr lang="en-US" b="1" dirty="0" smtClean="0"/>
              <a:t>, bile acid </a:t>
            </a:r>
            <a:r>
              <a:rPr lang="en-US" b="1" dirty="0" err="1" smtClean="0"/>
              <a:t>sequestrants</a:t>
            </a:r>
            <a:r>
              <a:rPr lang="en-US" b="1" dirty="0" smtClean="0"/>
              <a:t>, PCSK9 inhibitors, niacin and fibrate</a:t>
            </a:r>
            <a:endParaRPr lang="en-US" b="1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460" y="1447800"/>
            <a:ext cx="2286000" cy="88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own Arrow 10"/>
          <p:cNvSpPr/>
          <p:nvPr/>
        </p:nvSpPr>
        <p:spPr>
          <a:xfrm>
            <a:off x="7951424" y="2590800"/>
            <a:ext cx="484632" cy="29717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740621"/>
            <a:ext cx="542925" cy="70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294" y="4856626"/>
            <a:ext cx="414338" cy="705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781300" y="6423951"/>
            <a:ext cx="708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Saxon DR, </a:t>
            </a:r>
            <a:r>
              <a:rPr lang="en-US" sz="1400" dirty="0" err="1"/>
              <a:t>Eckel</a:t>
            </a:r>
            <a:r>
              <a:rPr lang="en-US" sz="1400" dirty="0"/>
              <a:t> RH. Progress in Cardiovascular Diseases.2016</a:t>
            </a:r>
          </a:p>
        </p:txBody>
      </p:sp>
    </p:spTree>
    <p:extLst>
      <p:ext uri="{BB962C8B-B14F-4D97-AF65-F5344CB8AC3E}">
        <p14:creationId xmlns:p14="http://schemas.microsoft.com/office/powerpoint/2010/main" val="27267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3600" dirty="0" smtClean="0"/>
              <a:t>The interaction between statins and exercise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combined use of statins </a:t>
            </a:r>
            <a:r>
              <a:rPr lang="en-US" dirty="0" smtClean="0"/>
              <a:t>and exercise </a:t>
            </a:r>
            <a:r>
              <a:rPr lang="en-US" dirty="0"/>
              <a:t>training </a:t>
            </a:r>
            <a:r>
              <a:rPr lang="en-US" dirty="0" smtClean="0"/>
              <a:t>(ET) </a:t>
            </a:r>
            <a:r>
              <a:rPr lang="en-US" dirty="0"/>
              <a:t>can result in health gains and </a:t>
            </a:r>
            <a:r>
              <a:rPr lang="en-US" dirty="0">
                <a:solidFill>
                  <a:srgbClr val="FFC000"/>
                </a:solidFill>
              </a:rPr>
              <a:t>decreased CVD </a:t>
            </a:r>
            <a:r>
              <a:rPr lang="en-US" dirty="0" smtClean="0">
                <a:solidFill>
                  <a:srgbClr val="FFC000"/>
                </a:solidFill>
              </a:rPr>
              <a:t>risk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Some </a:t>
            </a:r>
            <a:r>
              <a:rPr lang="en-US" dirty="0">
                <a:solidFill>
                  <a:srgbClr val="FFC000"/>
                </a:solidFill>
              </a:rPr>
              <a:t>of the </a:t>
            </a:r>
            <a:r>
              <a:rPr lang="en-US" dirty="0" smtClean="0">
                <a:solidFill>
                  <a:srgbClr val="FFC000"/>
                </a:solidFill>
              </a:rPr>
              <a:t>events</a:t>
            </a:r>
            <a:r>
              <a:rPr lang="en-US" dirty="0" smtClean="0"/>
              <a:t>: decreased </a:t>
            </a:r>
            <a:r>
              <a:rPr lang="en-US" dirty="0"/>
              <a:t>athletic performance, muscle injury, myalgia, joint problems, decreased muscle strength, and fatigue</a:t>
            </a:r>
          </a:p>
        </p:txBody>
      </p:sp>
    </p:spTree>
    <p:extLst>
      <p:ext uri="{BB962C8B-B14F-4D97-AF65-F5344CB8AC3E}">
        <p14:creationId xmlns:p14="http://schemas.microsoft.com/office/powerpoint/2010/main" val="174422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r>
              <a:rPr lang="en-US" sz="2400" b="1" dirty="0"/>
              <a:t>Strategies to Decrease the Risk of Adverse</a:t>
            </a:r>
            <a:br>
              <a:rPr lang="en-US" sz="2400" b="1" dirty="0"/>
            </a:br>
            <a:r>
              <a:rPr lang="en-US" sz="2400" b="1" dirty="0"/>
              <a:t>Interactions Between Statin and Exercise Training (ET)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965" y="1246094"/>
            <a:ext cx="8229600" cy="4773706"/>
          </a:xfrm>
        </p:spPr>
        <p:txBody>
          <a:bodyPr/>
          <a:lstStyle/>
          <a:p>
            <a:r>
              <a:rPr lang="en-US" sz="2400" dirty="0"/>
              <a:t>Reassess the need for statin.</a:t>
            </a:r>
          </a:p>
          <a:p>
            <a:r>
              <a:rPr lang="en-US" sz="2400" dirty="0"/>
              <a:t>Decrease the dose of statin.</a:t>
            </a:r>
          </a:p>
          <a:p>
            <a:r>
              <a:rPr lang="en-US" sz="2400" dirty="0"/>
              <a:t>Change to a hydrophilic statin</a:t>
            </a:r>
            <a:r>
              <a:rPr lang="en-US" sz="2400" dirty="0" smtClean="0"/>
              <a:t>.(pravastatin , </a:t>
            </a:r>
            <a:r>
              <a:rPr lang="en-US" sz="2400" dirty="0" err="1" smtClean="0"/>
              <a:t>rosuvastatin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/>
              <a:t>Prescribe a statin holiday followed by </a:t>
            </a:r>
            <a:r>
              <a:rPr lang="en-US" sz="2400" dirty="0" smtClean="0"/>
              <a:t>a </a:t>
            </a:r>
            <a:r>
              <a:rPr lang="en-US" sz="2400" dirty="0" err="1" smtClean="0"/>
              <a:t>rechallenge</a:t>
            </a:r>
            <a:r>
              <a:rPr lang="en-US" sz="2400" dirty="0"/>
              <a:t>.</a:t>
            </a:r>
          </a:p>
          <a:p>
            <a:r>
              <a:rPr lang="en-US" sz="2400" dirty="0"/>
              <a:t>Decrease the intensity of ET.</a:t>
            </a:r>
          </a:p>
          <a:p>
            <a:r>
              <a:rPr lang="en-US" sz="2400" dirty="0"/>
              <a:t>Decrease the duration of ET.</a:t>
            </a:r>
          </a:p>
          <a:p>
            <a:r>
              <a:rPr lang="en-US" sz="2400" dirty="0"/>
              <a:t>Prescribe vitamin D replacement.</a:t>
            </a:r>
          </a:p>
          <a:p>
            <a:r>
              <a:rPr lang="en-US" sz="2400" dirty="0"/>
              <a:t>Prescribe coenzyme Q10 supplementation.</a:t>
            </a:r>
          </a:p>
          <a:p>
            <a:r>
              <a:rPr lang="en-US" sz="2400" dirty="0"/>
              <a:t>Prescribe L-</a:t>
            </a:r>
            <a:r>
              <a:rPr lang="en-US" sz="2400" dirty="0" err="1"/>
              <a:t>carnitine</a:t>
            </a:r>
            <a:r>
              <a:rPr lang="en-US" sz="2400" dirty="0"/>
              <a:t> supplementation.</a:t>
            </a:r>
          </a:p>
          <a:p>
            <a:r>
              <a:rPr lang="en-US" sz="2400" dirty="0"/>
              <a:t>Avoid drug interactions that increase </a:t>
            </a:r>
            <a:r>
              <a:rPr lang="en-US" sz="2400" dirty="0" smtClean="0"/>
              <a:t>toxicity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6229581"/>
            <a:ext cx="5912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Richard E. </a:t>
            </a:r>
            <a:r>
              <a:rPr lang="en-US" dirty="0" err="1" smtClean="0"/>
              <a:t>Deichmann</a:t>
            </a:r>
            <a:r>
              <a:rPr lang="en-US" dirty="0"/>
              <a:t>, et </a:t>
            </a:r>
            <a:r>
              <a:rPr lang="en-US" dirty="0" smtClean="0"/>
              <a:t>al. The </a:t>
            </a:r>
            <a:r>
              <a:rPr lang="en-US" dirty="0" err="1"/>
              <a:t>Ochsner</a:t>
            </a:r>
            <a:r>
              <a:rPr lang="en-US" dirty="0"/>
              <a:t> </a:t>
            </a:r>
            <a:r>
              <a:rPr lang="en-US" dirty="0" smtClean="0"/>
              <a:t>Journal.2015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73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smtClean="0"/>
              <a:t>Case1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dirty="0" smtClean="0"/>
              <a:t> A 54 y/o man with history of elevated </a:t>
            </a:r>
            <a:r>
              <a:rPr lang="en-US" dirty="0" err="1" smtClean="0"/>
              <a:t>cholestrol</a:t>
            </a:r>
            <a:r>
              <a:rPr lang="en-US" dirty="0" smtClean="0"/>
              <a:t> and PCI at age 52</a:t>
            </a:r>
          </a:p>
          <a:p>
            <a:r>
              <a:rPr lang="en-US" dirty="0" smtClean="0"/>
              <a:t>His complaint is pain in thighs </a:t>
            </a:r>
          </a:p>
          <a:p>
            <a:r>
              <a:rPr lang="en-US" dirty="0" smtClean="0"/>
              <a:t>DH: Atorvastatin 80 mg witch was decreased to 40 mg due to calf pain and discontinue it and now on ezetimibe10 /simvastatin40</a:t>
            </a:r>
          </a:p>
          <a:p>
            <a:r>
              <a:rPr lang="en-US" dirty="0" smtClean="0"/>
              <a:t>FH: IHD in his father in 65 y</a:t>
            </a:r>
          </a:p>
          <a:p>
            <a:r>
              <a:rPr lang="en-US" dirty="0"/>
              <a:t>His examination was </a:t>
            </a:r>
            <a:r>
              <a:rPr lang="en-US" dirty="0" smtClean="0"/>
              <a:t>normal, no </a:t>
            </a:r>
            <a:r>
              <a:rPr lang="en-US" dirty="0"/>
              <a:t>muscle weakness or </a:t>
            </a:r>
            <a:r>
              <a:rPr lang="en-US" dirty="0" smtClean="0"/>
              <a:t>tenderness.</a:t>
            </a:r>
            <a:endParaRPr lang="en-US" dirty="0"/>
          </a:p>
          <a:p>
            <a:r>
              <a:rPr lang="en-US" dirty="0"/>
              <a:t>BP:135/70, HR:86 , BMI: 26 kg/m²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29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Question:</a:t>
            </a:r>
          </a:p>
          <a:p>
            <a:pPr mar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What laboratory tests would you recommend?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93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Case </a:t>
            </a:r>
            <a:r>
              <a:rPr lang="en-US" b="1" dirty="0"/>
              <a:t>1 : Lab </a:t>
            </a:r>
            <a:r>
              <a:rPr lang="en-US" b="1" dirty="0" smtClean="0"/>
              <a:t>tests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CK: 175 U/l, </a:t>
            </a:r>
            <a:r>
              <a:rPr lang="en-US" dirty="0" err="1" smtClean="0"/>
              <a:t>chol</a:t>
            </a:r>
            <a:r>
              <a:rPr lang="en-US" dirty="0" smtClean="0"/>
              <a:t>: 175 mg/dl, LDL:112 mg/dl, HDL:45, TG:160, A1c:6 %, TSH:1, </a:t>
            </a:r>
            <a:r>
              <a:rPr lang="en-US" dirty="0" err="1" smtClean="0"/>
              <a:t>vit</a:t>
            </a:r>
            <a:r>
              <a:rPr lang="en-US" dirty="0" smtClean="0"/>
              <a:t> D: 36 </a:t>
            </a:r>
            <a:r>
              <a:rPr lang="en-US" dirty="0" err="1" smtClean="0"/>
              <a:t>ng</a:t>
            </a:r>
            <a:r>
              <a:rPr lang="en-US" dirty="0" smtClean="0"/>
              <a:t>/ml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</a:t>
            </a:r>
            <a:r>
              <a:rPr lang="en-US" sz="4000" dirty="0" smtClean="0">
                <a:solidFill>
                  <a:srgbClr val="FFC000"/>
                </a:solidFill>
              </a:rPr>
              <a:t>What is the next step ?</a:t>
            </a:r>
          </a:p>
        </p:txBody>
      </p:sp>
    </p:spTree>
    <p:extLst>
      <p:ext uri="{BB962C8B-B14F-4D97-AF65-F5344CB8AC3E}">
        <p14:creationId xmlns:p14="http://schemas.microsoft.com/office/powerpoint/2010/main" val="354947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Case1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</a:t>
            </a:r>
            <a:r>
              <a:rPr lang="en-US" sz="2800" dirty="0" err="1" smtClean="0"/>
              <a:t>Rechallenge</a:t>
            </a:r>
            <a:r>
              <a:rPr lang="en-US" sz="2800" dirty="0" smtClean="0"/>
              <a:t> with </a:t>
            </a:r>
            <a:r>
              <a:rPr lang="en-US" sz="2800" dirty="0" err="1" smtClean="0"/>
              <a:t>rosuvastatin</a:t>
            </a:r>
            <a:r>
              <a:rPr lang="en-US" sz="2800" dirty="0" smtClean="0"/>
              <a:t> immediately</a:t>
            </a:r>
          </a:p>
          <a:p>
            <a:endParaRPr lang="en-US" sz="2800" dirty="0" smtClean="0"/>
          </a:p>
          <a:p>
            <a:r>
              <a:rPr lang="en-US" sz="2800" dirty="0" smtClean="0"/>
              <a:t>B) discontinue </a:t>
            </a:r>
            <a:r>
              <a:rPr lang="en-US" sz="2800" dirty="0" err="1" smtClean="0"/>
              <a:t>ezetimibe</a:t>
            </a:r>
            <a:r>
              <a:rPr lang="en-US" sz="2800" dirty="0" smtClean="0"/>
              <a:t>/</a:t>
            </a:r>
            <a:r>
              <a:rPr lang="en-US" sz="2800" dirty="0" err="1" smtClean="0"/>
              <a:t>simvastatin</a:t>
            </a:r>
            <a:r>
              <a:rPr lang="en-US" sz="2800" dirty="0" smtClean="0"/>
              <a:t> for2 weeks</a:t>
            </a:r>
          </a:p>
          <a:p>
            <a:endParaRPr lang="en-US" sz="2800" dirty="0" smtClean="0"/>
          </a:p>
          <a:p>
            <a:r>
              <a:rPr lang="en-US" sz="2800" dirty="0" smtClean="0"/>
              <a:t>C) discontinue </a:t>
            </a:r>
            <a:r>
              <a:rPr lang="en-US" sz="2800" dirty="0" err="1" smtClean="0"/>
              <a:t>ezetimibe</a:t>
            </a:r>
            <a:r>
              <a:rPr lang="en-US" sz="2800" dirty="0" smtClean="0"/>
              <a:t>/</a:t>
            </a:r>
            <a:r>
              <a:rPr lang="en-US" sz="2800" dirty="0" err="1" smtClean="0"/>
              <a:t>simvastatin</a:t>
            </a:r>
            <a:r>
              <a:rPr lang="en-US" sz="2800" dirty="0" smtClean="0"/>
              <a:t> and prescribe PCSK9</a:t>
            </a:r>
          </a:p>
          <a:p>
            <a:endParaRPr lang="en-US" sz="2800" dirty="0" smtClean="0"/>
          </a:p>
          <a:p>
            <a:r>
              <a:rPr lang="en-US" sz="2800" dirty="0" smtClean="0"/>
              <a:t>D) Reassure the patient that symptoms are not related to statin</a:t>
            </a:r>
            <a:endParaRPr lang="fa-I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Statin use is critical in this patient because high cardiovascular risk</a:t>
            </a:r>
          </a:p>
          <a:p>
            <a:endParaRPr lang="en-US" dirty="0" smtClean="0"/>
          </a:p>
          <a:p>
            <a:r>
              <a:rPr lang="en-US" dirty="0" smtClean="0"/>
              <a:t>First step would be to </a:t>
            </a:r>
            <a:r>
              <a:rPr lang="en-US" dirty="0" smtClean="0">
                <a:solidFill>
                  <a:srgbClr val="FFC000"/>
                </a:solidFill>
              </a:rPr>
              <a:t>reassure</a:t>
            </a:r>
            <a:r>
              <a:rPr lang="en-US" dirty="0" smtClean="0"/>
              <a:t> the patient that his muscle symptoms are rarely caused by the statin and </a:t>
            </a:r>
            <a:r>
              <a:rPr lang="en-US" dirty="0" err="1" smtClean="0"/>
              <a:t>statins</a:t>
            </a:r>
            <a:r>
              <a:rPr lang="en-US" dirty="0" smtClean="0"/>
              <a:t> are essential for people with coronary artery disease to reduce the incidence of heart attack and death.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A </a:t>
            </a:r>
            <a:r>
              <a:rPr lang="en-US" sz="3600" dirty="0">
                <a:solidFill>
                  <a:srgbClr val="FF0000"/>
                </a:solidFill>
              </a:rPr>
              <a:t>21%</a:t>
            </a:r>
            <a:r>
              <a:rPr lang="en-US" sz="3600" dirty="0"/>
              <a:t> decrease in CVD mortality and </a:t>
            </a:r>
            <a:r>
              <a:rPr lang="en-US" sz="3600" dirty="0" smtClean="0"/>
              <a:t>morbidity(stroke </a:t>
            </a:r>
            <a:r>
              <a:rPr lang="en-US" sz="3600" dirty="0"/>
              <a:t>and fatal coronary events) can be achieved </a:t>
            </a:r>
            <a:r>
              <a:rPr lang="en-US" sz="3600" dirty="0" smtClean="0"/>
              <a:t>by lowering </a:t>
            </a:r>
            <a:r>
              <a:rPr lang="en-US" sz="3600" dirty="0" smtClean="0">
                <a:solidFill>
                  <a:srgbClr val="FF0000"/>
                </a:solidFill>
              </a:rPr>
              <a:t>LDL-C</a:t>
            </a:r>
            <a:r>
              <a:rPr lang="en-US" sz="3600" dirty="0"/>
              <a:t> </a:t>
            </a:r>
            <a:r>
              <a:rPr lang="en-US" sz="3600" dirty="0" smtClean="0"/>
              <a:t>by 1.0 </a:t>
            </a:r>
            <a:r>
              <a:rPr lang="en-US" sz="3600" dirty="0" err="1"/>
              <a:t>mmol</a:t>
            </a:r>
            <a:r>
              <a:rPr lang="en-US" sz="3600" dirty="0"/>
              <a:t>/l (</a:t>
            </a:r>
            <a:r>
              <a:rPr lang="en-US" sz="3600" dirty="0">
                <a:solidFill>
                  <a:srgbClr val="FF0000"/>
                </a:solidFill>
              </a:rPr>
              <a:t>38.7 </a:t>
            </a:r>
            <a:r>
              <a:rPr lang="en-US" sz="3600" dirty="0" smtClean="0">
                <a:solidFill>
                  <a:srgbClr val="FF0000"/>
                </a:solidFill>
              </a:rPr>
              <a:t>mg/dl</a:t>
            </a:r>
            <a:r>
              <a:rPr lang="en-US" sz="3600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7000" y="5867400"/>
            <a:ext cx="6318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Cholesterol Treatment </a:t>
            </a:r>
            <a:r>
              <a:rPr lang="en-US" dirty="0" err="1"/>
              <a:t>Trialists</a:t>
            </a:r>
            <a:r>
              <a:rPr lang="en-US" dirty="0"/>
              <a:t>’ (CTT) Collaboration, Lancet.</a:t>
            </a:r>
          </a:p>
          <a:p>
            <a:r>
              <a:rPr lang="en-US" dirty="0"/>
              <a:t>2010;</a:t>
            </a:r>
          </a:p>
        </p:txBody>
      </p:sp>
    </p:spTree>
    <p:extLst>
      <p:ext uri="{BB962C8B-B14F-4D97-AF65-F5344CB8AC3E}">
        <p14:creationId xmlns:p14="http://schemas.microsoft.com/office/powerpoint/2010/main" val="386568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cornerstone in treating patients with SAMS is </a:t>
            </a:r>
            <a:r>
              <a:rPr lang="en-US" dirty="0" smtClean="0">
                <a:solidFill>
                  <a:srgbClr val="FFC000"/>
                </a:solidFill>
              </a:rPr>
              <a:t>communication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careful history taking , counseling regarding diet and other </a:t>
            </a:r>
            <a:r>
              <a:rPr lang="en-US" dirty="0" err="1" smtClean="0"/>
              <a:t>modifible</a:t>
            </a:r>
            <a:r>
              <a:rPr lang="en-US" dirty="0" smtClean="0"/>
              <a:t> risk factors, clear counseling about the benefit and low incidence of side effects with statins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52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b="1" dirty="0"/>
              <a:t>Statin liver safety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71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Statin and liver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Reversible , dose dependent and asymptomatic elevation of liver enzymes </a:t>
            </a:r>
          </a:p>
          <a:p>
            <a:r>
              <a:rPr lang="en-US" dirty="0" smtClean="0"/>
              <a:t>Persistent elevation in </a:t>
            </a:r>
            <a:r>
              <a:rPr lang="en-US" dirty="0" smtClean="0">
                <a:solidFill>
                  <a:srgbClr val="FFC000"/>
                </a:solidFill>
              </a:rPr>
              <a:t>ALT or AST&gt; 3</a:t>
            </a:r>
            <a:r>
              <a:rPr lang="en-US" dirty="0" smtClean="0">
                <a:solidFill>
                  <a:srgbClr val="FFC000"/>
                </a:solidFill>
                <a:cs typeface="2  Aria"/>
              </a:rPr>
              <a:t>× ULN</a:t>
            </a:r>
            <a:r>
              <a:rPr lang="en-US" dirty="0" smtClean="0">
                <a:cs typeface="2  Aria"/>
              </a:rPr>
              <a:t> in about </a:t>
            </a:r>
            <a:r>
              <a:rPr lang="en-US" dirty="0" smtClean="0">
                <a:solidFill>
                  <a:srgbClr val="FF0000"/>
                </a:solidFill>
                <a:cs typeface="2  Aria"/>
              </a:rPr>
              <a:t>3%</a:t>
            </a:r>
            <a:r>
              <a:rPr lang="en-US" dirty="0" smtClean="0">
                <a:cs typeface="2  Aria"/>
              </a:rPr>
              <a:t> of patients receiving high dose statins</a:t>
            </a:r>
          </a:p>
          <a:p>
            <a:r>
              <a:rPr lang="en-US" dirty="0" smtClean="0">
                <a:cs typeface="2  Aria"/>
              </a:rPr>
              <a:t>Liver enzymes elevation alone </a:t>
            </a:r>
            <a:r>
              <a:rPr lang="en-US" dirty="0" smtClean="0">
                <a:solidFill>
                  <a:srgbClr val="FF0000"/>
                </a:solidFill>
                <a:cs typeface="2  Aria"/>
              </a:rPr>
              <a:t>without increases in bilirubin</a:t>
            </a:r>
            <a:r>
              <a:rPr lang="en-US" dirty="0" smtClean="0">
                <a:cs typeface="2  Aria"/>
              </a:rPr>
              <a:t> don’t indicate severe hepatic injury</a:t>
            </a:r>
          </a:p>
          <a:p>
            <a:pPr marL="0" indent="0">
              <a:buNone/>
            </a:pPr>
            <a:r>
              <a:rPr lang="en-US" dirty="0" smtClean="0">
                <a:cs typeface="2  Aria"/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6600" y="6445624"/>
            <a:ext cx="1274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FDA .2012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44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Statin liver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8800"/>
            <a:ext cx="7472362" cy="344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16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2014 NLA Statin Safety Task Force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730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any unexpected safety concerns arisen since the </a:t>
            </a:r>
            <a:r>
              <a:rPr lang="en-US" dirty="0" smtClean="0"/>
              <a:t>regulatory recommendation </a:t>
            </a:r>
            <a:r>
              <a:rPr lang="en-US" dirty="0"/>
              <a:t>that liver enzymes need not </a:t>
            </a:r>
            <a:r>
              <a:rPr lang="en-US" dirty="0" smtClean="0"/>
              <a:t>be measured </a:t>
            </a:r>
            <a:r>
              <a:rPr lang="en-US" dirty="0"/>
              <a:t>after initiating statin therapy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b="1" dirty="0" smtClean="0"/>
              <a:t>                              </a:t>
            </a:r>
            <a:r>
              <a:rPr lang="en-US" sz="4400" b="1" dirty="0" smtClean="0">
                <a:solidFill>
                  <a:srgbClr val="FFC000"/>
                </a:solidFill>
              </a:rPr>
              <a:t>NO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Irreversible </a:t>
            </a:r>
            <a:r>
              <a:rPr lang="en-US" dirty="0"/>
              <a:t>liver damage </a:t>
            </a:r>
            <a:r>
              <a:rPr lang="en-US" dirty="0" smtClean="0"/>
              <a:t>with statins </a:t>
            </a:r>
            <a:r>
              <a:rPr lang="en-US" dirty="0"/>
              <a:t>is </a:t>
            </a:r>
            <a:r>
              <a:rPr lang="en-US" dirty="0" smtClean="0"/>
              <a:t>exceptionally rare </a:t>
            </a:r>
            <a:r>
              <a:rPr lang="en-US" dirty="0"/>
              <a:t>and is </a:t>
            </a:r>
            <a:r>
              <a:rPr lang="en-US" dirty="0" smtClean="0"/>
              <a:t>idiosyncratic.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85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Should </a:t>
            </a:r>
            <a:r>
              <a:rPr lang="en-US" dirty="0"/>
              <a:t>baseline liver enzymes be obtained before initiating statin therapy</a:t>
            </a:r>
            <a:r>
              <a:rPr lang="en-US" dirty="0" smtClean="0"/>
              <a:t>?</a:t>
            </a:r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FFC000"/>
                </a:solidFill>
              </a:rPr>
              <a:t>Yes</a:t>
            </a:r>
          </a:p>
          <a:p>
            <a:pPr marL="0" indent="0" algn="ctr">
              <a:buNone/>
            </a:pPr>
            <a:r>
              <a:rPr lang="en-US" dirty="0"/>
              <a:t>Liver enzymes tests should be performed before starting statin and as clinically indicated </a:t>
            </a:r>
            <a:r>
              <a:rPr lang="en-US" dirty="0" smtClean="0"/>
              <a:t>thereafter </a:t>
            </a:r>
          </a:p>
        </p:txBody>
      </p:sp>
    </p:spTree>
    <p:extLst>
      <p:ext uri="{BB962C8B-B14F-4D97-AF65-F5344CB8AC3E}">
        <p14:creationId xmlns:p14="http://schemas.microsoft.com/office/powerpoint/2010/main" val="130268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statins safe to use in patients with nonalcoholic fatty liver disease</a:t>
            </a:r>
            <a:r>
              <a:rPr lang="en-US" dirty="0" smtClean="0"/>
              <a:t>?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FFC000"/>
                </a:solidFill>
              </a:rPr>
              <a:t>Yes</a:t>
            </a:r>
          </a:p>
          <a:p>
            <a:pPr marL="0" indent="0">
              <a:buNone/>
            </a:pPr>
            <a:r>
              <a:rPr lang="en-US" dirty="0" smtClean="0"/>
              <a:t>chronic </a:t>
            </a:r>
            <a:r>
              <a:rPr lang="en-US" dirty="0"/>
              <a:t>liver </a:t>
            </a:r>
            <a:r>
              <a:rPr lang="en-US" dirty="0" smtClean="0"/>
              <a:t>diseases and </a:t>
            </a:r>
            <a:r>
              <a:rPr lang="en-US" dirty="0"/>
              <a:t>compensated cirrhosis were not contraindications</a:t>
            </a:r>
          </a:p>
          <a:p>
            <a:pPr marL="0" indent="0">
              <a:buNone/>
            </a:pPr>
            <a:r>
              <a:rPr lang="en-US" dirty="0"/>
              <a:t>for statin use.</a:t>
            </a:r>
          </a:p>
        </p:txBody>
      </p:sp>
    </p:spTree>
    <p:extLst>
      <p:ext uri="{BB962C8B-B14F-4D97-AF65-F5344CB8AC3E}">
        <p14:creationId xmlns:p14="http://schemas.microsoft.com/office/powerpoint/2010/main" val="16926273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statins have drug interactions with medications used to treat infections (</a:t>
            </a:r>
            <a:r>
              <a:rPr lang="en-US" dirty="0" err="1"/>
              <a:t>eg</a:t>
            </a:r>
            <a:r>
              <a:rPr lang="en-US" dirty="0"/>
              <a:t>, hepatitis B, C) that require change</a:t>
            </a:r>
          </a:p>
          <a:p>
            <a:pPr marL="0" indent="0">
              <a:buNone/>
            </a:pPr>
            <a:r>
              <a:rPr lang="en-US" dirty="0" smtClean="0"/>
              <a:t> in </a:t>
            </a:r>
            <a:r>
              <a:rPr lang="en-US" dirty="0"/>
              <a:t>statin, change in statin dosing, or change in antiviral regimen dosing</a:t>
            </a:r>
            <a:r>
              <a:rPr lang="en-US" dirty="0" smtClean="0"/>
              <a:t>?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FFC000"/>
                </a:solidFill>
              </a:rPr>
              <a:t>Yes</a:t>
            </a:r>
            <a:endParaRPr lang="en-US" sz="4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85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/>
              <a:t>statins safely be used in liver transplant recipients</a:t>
            </a:r>
            <a:r>
              <a:rPr lang="en-US" dirty="0" smtClean="0"/>
              <a:t>?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</a:rPr>
              <a:t>Yes</a:t>
            </a:r>
          </a:p>
          <a:p>
            <a:pPr marL="0" indent="0" algn="ctr">
              <a:buNone/>
            </a:pPr>
            <a:r>
              <a:rPr lang="en-US" dirty="0"/>
              <a:t>Cardiovascular </a:t>
            </a:r>
            <a:r>
              <a:rPr lang="en-US" dirty="0" smtClean="0"/>
              <a:t>events </a:t>
            </a:r>
            <a:r>
              <a:rPr lang="en-US" dirty="0"/>
              <a:t>are</a:t>
            </a:r>
          </a:p>
          <a:p>
            <a:pPr marL="0" indent="0" algn="ctr">
              <a:buNone/>
            </a:pPr>
            <a:r>
              <a:rPr lang="en-US" dirty="0"/>
              <a:t>common among </a:t>
            </a:r>
            <a:r>
              <a:rPr lang="en-US" dirty="0" smtClean="0"/>
              <a:t>liver transplant patients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86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Statin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Dyslipidemia</a:t>
            </a:r>
          </a:p>
          <a:p>
            <a:r>
              <a:rPr lang="en-US" dirty="0" smtClean="0"/>
              <a:t>Coronary </a:t>
            </a:r>
            <a:r>
              <a:rPr lang="en-US" dirty="0"/>
              <a:t>artery disease </a:t>
            </a:r>
            <a:endParaRPr lang="en-US" dirty="0" smtClean="0"/>
          </a:p>
          <a:p>
            <a:r>
              <a:rPr lang="en-US" dirty="0" smtClean="0"/>
              <a:t>Acute </a:t>
            </a:r>
            <a:r>
              <a:rPr lang="en-US" dirty="0"/>
              <a:t>coronary </a:t>
            </a:r>
            <a:r>
              <a:rPr lang="en-US" dirty="0" smtClean="0"/>
              <a:t>syndromes  </a:t>
            </a:r>
          </a:p>
          <a:p>
            <a:r>
              <a:rPr lang="en-US" dirty="0" smtClean="0"/>
              <a:t>Diabetes </a:t>
            </a:r>
            <a:r>
              <a:rPr lang="en-US" dirty="0"/>
              <a:t>mellitus </a:t>
            </a:r>
            <a:endParaRPr lang="en-US" dirty="0" smtClean="0"/>
          </a:p>
          <a:p>
            <a:r>
              <a:rPr lang="en-US" dirty="0" smtClean="0"/>
              <a:t>Stroke</a:t>
            </a:r>
          </a:p>
          <a:p>
            <a:r>
              <a:rPr lang="en-US" dirty="0" smtClean="0"/>
              <a:t>Hypertension</a:t>
            </a:r>
            <a:endParaRPr lang="en-US" dirty="0"/>
          </a:p>
          <a:p>
            <a:r>
              <a:rPr lang="en-US" dirty="0" smtClean="0"/>
              <a:t>CKD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75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/>
              <a:t>statins </a:t>
            </a:r>
            <a:r>
              <a:rPr lang="en-US" dirty="0" smtClean="0"/>
              <a:t>safe in </a:t>
            </a:r>
            <a:r>
              <a:rPr lang="en-US" dirty="0"/>
              <a:t>patients with autoimmune hepatitis</a:t>
            </a:r>
            <a:r>
              <a:rPr lang="en-US" dirty="0" smtClean="0"/>
              <a:t>?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</a:rPr>
              <a:t>Yes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2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Causes of elevated liver enzymes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9764517"/>
              </p:ext>
            </p:extLst>
          </p:nvPr>
        </p:nvGraphicFramePr>
        <p:xfrm>
          <a:off x="457200" y="1122680"/>
          <a:ext cx="7848600" cy="492380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848600"/>
              </a:tblGrid>
              <a:tr h="365181">
                <a:tc>
                  <a:txBody>
                    <a:bodyPr/>
                    <a:lstStyle/>
                    <a:p>
                      <a:r>
                        <a:rPr lang="en-US" b="0" dirty="0" smtClean="0"/>
                        <a:t>Celiac disease</a:t>
                      </a:r>
                    </a:p>
                  </a:txBody>
                  <a:tcPr/>
                </a:tc>
              </a:tr>
              <a:tr h="365181">
                <a:tc>
                  <a:txBody>
                    <a:bodyPr/>
                    <a:lstStyle/>
                    <a:p>
                      <a:r>
                        <a:rPr lang="en-US" dirty="0" smtClean="0"/>
                        <a:t>Congestive cardiomyopathy</a:t>
                      </a:r>
                      <a:endParaRPr lang="en-US" dirty="0"/>
                    </a:p>
                  </a:txBody>
                  <a:tcPr/>
                </a:tc>
              </a:tr>
              <a:tr h="365181">
                <a:tc>
                  <a:txBody>
                    <a:bodyPr/>
                    <a:lstStyle/>
                    <a:p>
                      <a:r>
                        <a:rPr lang="en-US" dirty="0" smtClean="0"/>
                        <a:t>Endocrine</a:t>
                      </a:r>
                      <a:r>
                        <a:rPr lang="en-US" baseline="0" dirty="0" smtClean="0"/>
                        <a:t> disease : DM, metabolic </a:t>
                      </a:r>
                      <a:r>
                        <a:rPr lang="en-US" baseline="0" dirty="0" err="1" smtClean="0"/>
                        <a:t>syn</a:t>
                      </a:r>
                      <a:endParaRPr lang="en-US" dirty="0"/>
                    </a:p>
                  </a:txBody>
                  <a:tcPr/>
                </a:tc>
              </a:tr>
              <a:tr h="365181">
                <a:tc>
                  <a:txBody>
                    <a:bodyPr/>
                    <a:lstStyle/>
                    <a:p>
                      <a:r>
                        <a:rPr lang="en-US" dirty="0" smtClean="0"/>
                        <a:t>Ethanol intake</a:t>
                      </a:r>
                      <a:endParaRPr lang="en-US" dirty="0"/>
                    </a:p>
                  </a:txBody>
                  <a:tcPr/>
                </a:tc>
              </a:tr>
              <a:tr h="365181">
                <a:tc>
                  <a:txBody>
                    <a:bodyPr/>
                    <a:lstStyle/>
                    <a:p>
                      <a:r>
                        <a:rPr lang="en-US" dirty="0" smtClean="0"/>
                        <a:t>Fatty liver</a:t>
                      </a:r>
                      <a:endParaRPr lang="en-US" dirty="0"/>
                    </a:p>
                  </a:txBody>
                  <a:tcPr/>
                </a:tc>
              </a:tr>
              <a:tr h="365181">
                <a:tc>
                  <a:txBody>
                    <a:bodyPr/>
                    <a:lstStyle/>
                    <a:p>
                      <a:r>
                        <a:rPr lang="en-US" dirty="0" smtClean="0"/>
                        <a:t>Gallbladder</a:t>
                      </a:r>
                      <a:r>
                        <a:rPr lang="en-US" baseline="0" dirty="0" smtClean="0"/>
                        <a:t> disease</a:t>
                      </a:r>
                      <a:endParaRPr lang="en-US" dirty="0"/>
                    </a:p>
                  </a:txBody>
                  <a:tcPr/>
                </a:tc>
              </a:tr>
              <a:tr h="900447">
                <a:tc>
                  <a:txBody>
                    <a:bodyPr/>
                    <a:lstStyle/>
                    <a:p>
                      <a:r>
                        <a:rPr lang="en-US" dirty="0" smtClean="0"/>
                        <a:t>Genetic</a:t>
                      </a:r>
                      <a:r>
                        <a:rPr lang="en-US" baseline="0" dirty="0" smtClean="0"/>
                        <a:t> diseases: Alpha 1 antitrypsin </a:t>
                      </a:r>
                      <a:r>
                        <a:rPr lang="en-US" baseline="0" dirty="0" err="1" smtClean="0"/>
                        <a:t>deficiency,CF</a:t>
                      </a:r>
                      <a:r>
                        <a:rPr lang="en-US" baseline="0" dirty="0" smtClean="0"/>
                        <a:t>, Hemochromatosis , Wilson’s disease</a:t>
                      </a:r>
                      <a:endParaRPr lang="en-US" dirty="0"/>
                    </a:p>
                  </a:txBody>
                  <a:tcPr/>
                </a:tc>
              </a:tr>
              <a:tr h="365181">
                <a:tc>
                  <a:txBody>
                    <a:bodyPr/>
                    <a:lstStyle/>
                    <a:p>
                      <a:r>
                        <a:rPr lang="en-US" dirty="0" smtClean="0"/>
                        <a:t>Infections</a:t>
                      </a:r>
                      <a:endParaRPr lang="en-US" dirty="0"/>
                    </a:p>
                  </a:txBody>
                  <a:tcPr/>
                </a:tc>
              </a:tr>
              <a:tr h="365181">
                <a:tc>
                  <a:txBody>
                    <a:bodyPr/>
                    <a:lstStyle/>
                    <a:p>
                      <a:r>
                        <a:rPr lang="en-US" dirty="0" smtClean="0"/>
                        <a:t>Malignancies</a:t>
                      </a:r>
                      <a:endParaRPr lang="en-US" dirty="0"/>
                    </a:p>
                  </a:txBody>
                  <a:tcPr/>
                </a:tc>
              </a:tr>
              <a:tr h="365181">
                <a:tc>
                  <a:txBody>
                    <a:bodyPr/>
                    <a:lstStyle/>
                    <a:p>
                      <a:r>
                        <a:rPr lang="en-US" dirty="0" smtClean="0"/>
                        <a:t>Autoimmune</a:t>
                      </a:r>
                      <a:endParaRPr lang="en-US" dirty="0"/>
                    </a:p>
                  </a:txBody>
                  <a:tcPr/>
                </a:tc>
              </a:tr>
              <a:tr h="365181">
                <a:tc>
                  <a:txBody>
                    <a:bodyPr/>
                    <a:lstStyle/>
                    <a:p>
                      <a:r>
                        <a:rPr lang="en-US" dirty="0" smtClean="0"/>
                        <a:t>HELP </a:t>
                      </a:r>
                      <a:r>
                        <a:rPr lang="en-US" dirty="0" err="1" smtClean="0"/>
                        <a:t>syn</a:t>
                      </a:r>
                      <a:endParaRPr lang="en-US" dirty="0"/>
                    </a:p>
                  </a:txBody>
                  <a:tcPr/>
                </a:tc>
              </a:tr>
              <a:tr h="365181">
                <a:tc>
                  <a:txBody>
                    <a:bodyPr/>
                    <a:lstStyle/>
                    <a:p>
                      <a:r>
                        <a:rPr lang="en-US" dirty="0" smtClean="0"/>
                        <a:t>Medications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39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90600" y="0"/>
            <a:ext cx="7239000" cy="12281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Patients wit elevated liver enzymes </a:t>
            </a:r>
          </a:p>
          <a:p>
            <a:pPr algn="ctr"/>
            <a:r>
              <a:rPr lang="en-US" sz="2800" b="1" dirty="0" smtClean="0"/>
              <a:t>ALT or AST &lt; 3 </a:t>
            </a:r>
            <a:r>
              <a:rPr lang="en-US" sz="2800" b="1" dirty="0" smtClean="0">
                <a:cs typeface="2  Aria"/>
              </a:rPr>
              <a:t>× ULN</a:t>
            </a:r>
            <a:endParaRPr lang="en-US" sz="28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1678641" y="1905000"/>
            <a:ext cx="5486400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History &amp; </a:t>
            </a:r>
            <a:r>
              <a:rPr lang="en-US" b="1" dirty="0" err="1" smtClean="0"/>
              <a:t>Ph</a:t>
            </a:r>
            <a:r>
              <a:rPr lang="en-US" b="1" dirty="0" smtClean="0"/>
              <a:t>/E for other causes</a:t>
            </a:r>
          </a:p>
          <a:p>
            <a:pPr algn="ctr"/>
            <a:r>
              <a:rPr lang="en-US" b="1" dirty="0" smtClean="0"/>
              <a:t>Review prior liver enzymes tests</a:t>
            </a:r>
            <a:endParaRPr lang="en-US" b="1" dirty="0"/>
          </a:p>
        </p:txBody>
      </p:sp>
      <p:sp>
        <p:nvSpPr>
          <p:cNvPr id="4" name="Down Arrow 3"/>
          <p:cNvSpPr/>
          <p:nvPr/>
        </p:nvSpPr>
        <p:spPr>
          <a:xfrm>
            <a:off x="4179525" y="1295400"/>
            <a:ext cx="484632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352800" y="3276600"/>
            <a:ext cx="2286000" cy="609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Repeat tests to confirm elevation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990600" y="4876800"/>
            <a:ext cx="2819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Total bilirubin normal</a:t>
            </a:r>
          </a:p>
          <a:p>
            <a:pPr algn="ctr"/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CK normal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867400" y="4926106"/>
            <a:ext cx="2438400" cy="914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Total bilirubin elevated</a:t>
            </a:r>
          </a:p>
          <a:p>
            <a:pPr algn="ctr"/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CK normal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337" y="2819399"/>
            <a:ext cx="542925" cy="457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>
            <a:stCxn id="5" idx="2"/>
          </p:cNvCxnSpPr>
          <p:nvPr/>
        </p:nvCxnSpPr>
        <p:spPr>
          <a:xfrm flipH="1">
            <a:off x="2133600" y="3886200"/>
            <a:ext cx="2362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</p:cNvCxnSpPr>
          <p:nvPr/>
        </p:nvCxnSpPr>
        <p:spPr>
          <a:xfrm>
            <a:off x="4495800" y="3886200"/>
            <a:ext cx="2438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13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90600" y="533400"/>
            <a:ext cx="2819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Total bilirubin normal</a:t>
            </a:r>
          </a:p>
          <a:p>
            <a:pPr algn="ctr"/>
            <a:r>
              <a:rPr lang="en-US" b="1" dirty="0" smtClean="0"/>
              <a:t>CK normal</a:t>
            </a:r>
            <a:endParaRPr lang="en-US" b="1" dirty="0"/>
          </a:p>
        </p:txBody>
      </p:sp>
      <p:sp>
        <p:nvSpPr>
          <p:cNvPr id="2" name="Rounded Rectangle 1"/>
          <p:cNvSpPr/>
          <p:nvPr/>
        </p:nvSpPr>
        <p:spPr>
          <a:xfrm>
            <a:off x="4992221" y="569259"/>
            <a:ext cx="3048000" cy="914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Total </a:t>
            </a:r>
            <a:r>
              <a:rPr lang="en-US" b="1" dirty="0" smtClean="0">
                <a:solidFill>
                  <a:srgbClr val="FF0000"/>
                </a:solidFill>
              </a:rPr>
              <a:t>bilirubin elevated</a:t>
            </a:r>
            <a:endParaRPr lang="en-US" b="1" dirty="0">
              <a:solidFill>
                <a:srgbClr val="FF0000"/>
              </a:solidFill>
            </a:endParaRPr>
          </a:p>
          <a:p>
            <a:pPr algn="ctr"/>
            <a:r>
              <a:rPr lang="en-US" b="1" dirty="0"/>
              <a:t>CK normal</a:t>
            </a:r>
          </a:p>
        </p:txBody>
      </p:sp>
      <p:sp>
        <p:nvSpPr>
          <p:cNvPr id="4" name="Flowchart: Decision 3"/>
          <p:cNvSpPr/>
          <p:nvPr/>
        </p:nvSpPr>
        <p:spPr>
          <a:xfrm>
            <a:off x="925606" y="2043953"/>
            <a:ext cx="3124200" cy="1676400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the most diagnosis is NAFLD</a:t>
            </a:r>
            <a:endParaRPr lang="en-US" dirty="0"/>
          </a:p>
        </p:txBody>
      </p:sp>
      <p:sp>
        <p:nvSpPr>
          <p:cNvPr id="5" name="Flowchart: Decision 4"/>
          <p:cNvSpPr/>
          <p:nvPr/>
        </p:nvSpPr>
        <p:spPr>
          <a:xfrm>
            <a:off x="4812366" y="1879227"/>
            <a:ext cx="3465979" cy="200585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Prior bilirubin↑  (Gilbert)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14600" y="1344706"/>
            <a:ext cx="0" cy="636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" idx="2"/>
            <a:endCxn id="5" idx="0"/>
          </p:cNvCxnSpPr>
          <p:nvPr/>
        </p:nvCxnSpPr>
        <p:spPr>
          <a:xfrm>
            <a:off x="6516221" y="1483659"/>
            <a:ext cx="29135" cy="3955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1358153" y="4020671"/>
            <a:ext cx="2286000" cy="1143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OK to start statin</a:t>
            </a:r>
          </a:p>
          <a:p>
            <a:r>
              <a:rPr lang="en-US" dirty="0" smtClean="0"/>
              <a:t>Lifestyle change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1643903" y="5670177"/>
            <a:ext cx="1741394" cy="815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Repeat liver tests</a:t>
            </a:r>
            <a:endParaRPr lang="en-US" b="1" dirty="0"/>
          </a:p>
        </p:txBody>
      </p:sp>
      <p:cxnSp>
        <p:nvCxnSpPr>
          <p:cNvPr id="20" name="Straight Arrow Connector 19"/>
          <p:cNvCxnSpPr>
            <a:endCxn id="13" idx="0"/>
          </p:cNvCxnSpPr>
          <p:nvPr/>
        </p:nvCxnSpPr>
        <p:spPr>
          <a:xfrm>
            <a:off x="2487706" y="3684494"/>
            <a:ext cx="13447" cy="3361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2"/>
            <a:endCxn id="18" idx="0"/>
          </p:cNvCxnSpPr>
          <p:nvPr/>
        </p:nvCxnSpPr>
        <p:spPr>
          <a:xfrm>
            <a:off x="2501153" y="5163671"/>
            <a:ext cx="13447" cy="506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4517090" y="4191000"/>
            <a:ext cx="4322109" cy="161812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/>
              <a:t>Asymptomatic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/>
              <a:t>Prior </a:t>
            </a:r>
            <a:r>
              <a:rPr lang="en-US" b="1" dirty="0" err="1" smtClean="0"/>
              <a:t>bili</a:t>
            </a:r>
            <a:r>
              <a:rPr lang="en-US" b="1" dirty="0" smtClean="0"/>
              <a:t> is periodically elevated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/>
              <a:t>Indirect </a:t>
            </a:r>
            <a:r>
              <a:rPr lang="en-US" b="1" dirty="0" err="1" smtClean="0"/>
              <a:t>bili</a:t>
            </a:r>
            <a:r>
              <a:rPr lang="en-US" b="1" dirty="0" smtClean="0"/>
              <a:t> elevated</a:t>
            </a:r>
          </a:p>
          <a:p>
            <a:pPr algn="ctr"/>
            <a:r>
              <a:rPr lang="en-US" sz="2000" b="1" dirty="0" smtClean="0"/>
              <a:t>Continue statin</a:t>
            </a:r>
            <a:endParaRPr lang="en-US" sz="2000" b="1" dirty="0"/>
          </a:p>
        </p:txBody>
      </p:sp>
      <p:cxnSp>
        <p:nvCxnSpPr>
          <p:cNvPr id="30" name="Straight Arrow Connector 29"/>
          <p:cNvCxnSpPr>
            <a:stCxn id="5" idx="2"/>
          </p:cNvCxnSpPr>
          <p:nvPr/>
        </p:nvCxnSpPr>
        <p:spPr>
          <a:xfrm flipH="1">
            <a:off x="6530788" y="3885079"/>
            <a:ext cx="14568" cy="3059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086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2476500" y="8965"/>
            <a:ext cx="3962400" cy="1878106"/>
          </a:xfrm>
          <a:prstGeom prst="flowChartDecis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Prior </a:t>
            </a:r>
            <a:r>
              <a:rPr lang="en-US" dirty="0" err="1" smtClean="0"/>
              <a:t>bili</a:t>
            </a:r>
            <a:r>
              <a:rPr lang="en-US" dirty="0" smtClean="0"/>
              <a:t> NL</a:t>
            </a:r>
          </a:p>
          <a:p>
            <a:pPr algn="ctr"/>
            <a:r>
              <a:rPr lang="en-US" dirty="0" smtClean="0"/>
              <a:t>Now </a:t>
            </a:r>
            <a:r>
              <a:rPr lang="en-US" dirty="0" err="1" smtClean="0"/>
              <a:t>bili</a:t>
            </a:r>
            <a:r>
              <a:rPr lang="en-US" dirty="0" smtClean="0"/>
              <a:t> ↑ (specially direct)</a:t>
            </a:r>
          </a:p>
        </p:txBody>
      </p:sp>
      <p:sp>
        <p:nvSpPr>
          <p:cNvPr id="3" name="Rounded 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14400" y="2393576"/>
            <a:ext cx="7391400" cy="2330824"/>
          </a:xfrm>
          <a:prstGeom prst="roundRect">
            <a:avLst/>
          </a:prstGeom>
          <a:blipFill rotWithShape="1">
            <a:blip r:embed="rId2" cstate="print"/>
            <a:stretch>
              <a:fillRect b="-1036"/>
            </a:stretch>
          </a:blipFill>
        </p:spPr>
        <p:txBody>
          <a:bodyPr/>
          <a:lstStyle/>
          <a:p>
            <a:r>
              <a:rPr lang="en-US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752600" y="5410200"/>
            <a:ext cx="55626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 liver biopsy or imaging if liver enzymes don’t improve with discontinuing statin and lifestyle change </a:t>
            </a:r>
            <a:endParaRPr lang="en-US" b="1" dirty="0"/>
          </a:p>
        </p:txBody>
      </p:sp>
      <p:sp>
        <p:nvSpPr>
          <p:cNvPr id="5" name="Down Arrow 4"/>
          <p:cNvSpPr/>
          <p:nvPr/>
        </p:nvSpPr>
        <p:spPr>
          <a:xfrm>
            <a:off x="4172802" y="4724400"/>
            <a:ext cx="484632" cy="6678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008" y="1873625"/>
            <a:ext cx="542925" cy="519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513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38200" y="304800"/>
            <a:ext cx="7239000" cy="1143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Patient with ALT or AST &gt; 3 </a:t>
            </a:r>
            <a:r>
              <a:rPr lang="en-US" sz="2800" b="1" dirty="0" smtClean="0">
                <a:cs typeface="2  Aria"/>
              </a:rPr>
              <a:t>× ULN</a:t>
            </a:r>
            <a:endParaRPr lang="en-US" sz="28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2362200" y="1981200"/>
            <a:ext cx="4610100" cy="9144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History &amp; PH/E </a:t>
            </a:r>
          </a:p>
          <a:p>
            <a:pPr algn="ctr"/>
            <a:r>
              <a:rPr lang="en-US" sz="2000" b="1" dirty="0" smtClean="0"/>
              <a:t>Review prior liver enzyme tests</a:t>
            </a:r>
            <a:endParaRPr lang="en-US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743200" y="3657600"/>
            <a:ext cx="3697941" cy="914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Repeat tests immediately</a:t>
            </a:r>
            <a:endParaRPr lang="en-US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6600" y="5257800"/>
            <a:ext cx="2743200" cy="1143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/>
              <a:t>ALT or AST &gt;3 </a:t>
            </a:r>
            <a:r>
              <a:rPr lang="en-US" sz="2000" b="1" dirty="0" smtClean="0">
                <a:cs typeface="2  Aria"/>
              </a:rPr>
              <a:t>× ULN</a:t>
            </a:r>
          </a:p>
          <a:p>
            <a:r>
              <a:rPr lang="en-US" sz="2000" b="1" dirty="0" smtClean="0">
                <a:cs typeface="2  Aria"/>
              </a:rPr>
              <a:t> CK NL </a:t>
            </a:r>
            <a:endParaRPr lang="en-US" sz="2000" b="1" dirty="0"/>
          </a:p>
        </p:txBody>
      </p:sp>
      <p:sp>
        <p:nvSpPr>
          <p:cNvPr id="6" name="Down Arrow 5"/>
          <p:cNvSpPr/>
          <p:nvPr/>
        </p:nvSpPr>
        <p:spPr>
          <a:xfrm>
            <a:off x="4385037" y="1447800"/>
            <a:ext cx="484632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716" y="2895601"/>
            <a:ext cx="549275" cy="761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3057" y="4572001"/>
            <a:ext cx="5492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579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52482" y="152400"/>
            <a:ext cx="2962835" cy="1143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/>
              <a:t>ALT or AST &gt;3 </a:t>
            </a:r>
            <a:r>
              <a:rPr lang="en-US" sz="2000" b="1" dirty="0" smtClean="0">
                <a:cs typeface="2  Aria"/>
              </a:rPr>
              <a:t>× ULN</a:t>
            </a:r>
          </a:p>
          <a:p>
            <a:r>
              <a:rPr lang="en-US" sz="2000" b="1" dirty="0" smtClean="0">
                <a:cs typeface="2  Aria"/>
              </a:rPr>
              <a:t> CK NL </a:t>
            </a:r>
            <a:endParaRPr lang="en-US" sz="20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990600" y="1752600"/>
            <a:ext cx="7086600" cy="35814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FC000"/>
                </a:solidFill>
              </a:rPr>
              <a:t>Stop </a:t>
            </a:r>
            <a:r>
              <a:rPr lang="en-US" b="1" dirty="0" smtClean="0">
                <a:solidFill>
                  <a:srgbClr val="FFC000"/>
                </a:solidFill>
              </a:rPr>
              <a:t>statin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Stop </a:t>
            </a:r>
            <a:r>
              <a:rPr lang="en-US" b="1" dirty="0"/>
              <a:t>other drugs that may have liver toxicity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If </a:t>
            </a:r>
            <a:r>
              <a:rPr lang="en-US" b="1" dirty="0"/>
              <a:t>patient is overweight or obese , lifestyle modification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Check Albumin, </a:t>
            </a:r>
            <a:r>
              <a:rPr lang="en-US" b="1" dirty="0"/>
              <a:t>PT, </a:t>
            </a:r>
            <a:r>
              <a:rPr lang="en-US" b="1" dirty="0" smtClean="0"/>
              <a:t>CBC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FC000"/>
                </a:solidFill>
              </a:rPr>
              <a:t>Diagnostic tests </a:t>
            </a:r>
            <a:r>
              <a:rPr lang="en-US" b="1" dirty="0"/>
              <a:t>: </a:t>
            </a:r>
            <a:endParaRPr lang="en-US" b="1" dirty="0" smtClean="0"/>
          </a:p>
          <a:p>
            <a:r>
              <a:rPr lang="en-US" b="1" dirty="0" err="1" smtClean="0"/>
              <a:t>Alkp</a:t>
            </a:r>
            <a:r>
              <a:rPr lang="en-US" b="1" dirty="0"/>
              <a:t>, viral </a:t>
            </a:r>
            <a:r>
              <a:rPr lang="en-US" b="1" dirty="0" err="1"/>
              <a:t>hepatiis,FBS</a:t>
            </a:r>
            <a:r>
              <a:rPr lang="en-US" b="1" dirty="0"/>
              <a:t>, </a:t>
            </a:r>
            <a:r>
              <a:rPr lang="en-US" b="1" dirty="0" err="1"/>
              <a:t>Hb</a:t>
            </a:r>
            <a:r>
              <a:rPr lang="en-US" b="1" dirty="0"/>
              <a:t> A1c,TFT,ANA,ASMA ,AMA, anti liver- kidney microsomal </a:t>
            </a:r>
            <a:r>
              <a:rPr lang="en-US" b="1" dirty="0" err="1" smtClean="0"/>
              <a:t>ab</a:t>
            </a:r>
            <a:r>
              <a:rPr lang="en-US" b="1" dirty="0" smtClean="0"/>
              <a:t>, Anti </a:t>
            </a:r>
            <a:r>
              <a:rPr lang="en-US" b="1" dirty="0"/>
              <a:t>TTG</a:t>
            </a:r>
            <a:r>
              <a:rPr lang="en-US" b="1" dirty="0" smtClean="0"/>
              <a:t>, ferritin </a:t>
            </a:r>
            <a:r>
              <a:rPr lang="en-US" b="1" dirty="0"/>
              <a:t>,TS, </a:t>
            </a:r>
            <a:r>
              <a:rPr lang="en-US" b="1" dirty="0" err="1"/>
              <a:t>Ceruloplasmin</a:t>
            </a:r>
            <a:r>
              <a:rPr lang="en-US" b="1" dirty="0"/>
              <a:t>, 𝜶𝟏 𝒂𝒏𝒕𝒊 𝒕𝒓𝒚𝒑𝒔𝒊𝒏, 𝒔𝒐𝒏𝒐𝒈𝒓𝒂𝒑𝒉𝒚 𝒐𝒇 𝒂𝒃𝒅𝒐𝒆𝒎𝒆𝒏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981200" y="5715000"/>
            <a:ext cx="5334000" cy="9144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liver biopsy or imaging if liver enzymes don’t improve with discontinuing statin and lifestyle change </a:t>
            </a:r>
          </a:p>
        </p:txBody>
      </p:sp>
      <p:sp>
        <p:nvSpPr>
          <p:cNvPr id="5" name="Down Arrow 4"/>
          <p:cNvSpPr/>
          <p:nvPr/>
        </p:nvSpPr>
        <p:spPr>
          <a:xfrm>
            <a:off x="4199696" y="1295400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383" y="5316071"/>
            <a:ext cx="542925" cy="398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664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Case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A 65 y/o man with history of CAD, taking </a:t>
            </a:r>
            <a:r>
              <a:rPr lang="en-US" dirty="0" err="1" smtClean="0"/>
              <a:t>rosuvastatin</a:t>
            </a:r>
            <a:r>
              <a:rPr lang="en-US" dirty="0" smtClean="0"/>
              <a:t> 20 mg daily</a:t>
            </a:r>
          </a:p>
          <a:p>
            <a:r>
              <a:rPr lang="en-US" dirty="0" smtClean="0"/>
              <a:t>ALT and AST about 2 times ULN</a:t>
            </a:r>
          </a:p>
          <a:p>
            <a:r>
              <a:rPr lang="en-US" dirty="0" smtClean="0"/>
              <a:t>BMI : 33, LDL: 84 mg/dl, TG: 220 mg/dl</a:t>
            </a:r>
          </a:p>
          <a:p>
            <a:r>
              <a:rPr lang="en-US" dirty="0" smtClean="0"/>
              <a:t>Bilirubin, </a:t>
            </a:r>
            <a:r>
              <a:rPr lang="en-US" dirty="0" err="1" smtClean="0"/>
              <a:t>Alkp</a:t>
            </a:r>
            <a:r>
              <a:rPr lang="en-US" dirty="0" smtClean="0"/>
              <a:t>, PT&amp; platelet NL </a:t>
            </a:r>
          </a:p>
          <a:p>
            <a:r>
              <a:rPr lang="en-US" dirty="0" smtClean="0"/>
              <a:t>No symptoms</a:t>
            </a:r>
          </a:p>
          <a:p>
            <a:r>
              <a:rPr lang="en-US" dirty="0" smtClean="0"/>
              <a:t>No alcohol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24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would you manage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Repeat </a:t>
            </a:r>
            <a:r>
              <a:rPr lang="en-US" dirty="0"/>
              <a:t>transaminase tests and if still elevated </a:t>
            </a:r>
            <a:r>
              <a:rPr lang="en-US" dirty="0" smtClean="0"/>
              <a:t>above ULN</a:t>
            </a:r>
            <a:r>
              <a:rPr lang="en-US" dirty="0"/>
              <a:t>, discontinue </a:t>
            </a:r>
            <a:r>
              <a:rPr lang="en-US" dirty="0" err="1" smtClean="0"/>
              <a:t>rosuvastatin</a:t>
            </a:r>
            <a:endParaRPr lang="en-US" dirty="0" smtClean="0"/>
          </a:p>
          <a:p>
            <a:r>
              <a:rPr lang="en-US" dirty="0" smtClean="0"/>
              <a:t>B. </a:t>
            </a:r>
            <a:r>
              <a:rPr lang="en-US" dirty="0"/>
              <a:t>Continue </a:t>
            </a:r>
            <a:r>
              <a:rPr lang="en-US" dirty="0" err="1" smtClean="0"/>
              <a:t>rosuvastatin</a:t>
            </a:r>
            <a:r>
              <a:rPr lang="en-US" dirty="0" smtClean="0"/>
              <a:t> </a:t>
            </a:r>
            <a:r>
              <a:rPr lang="en-US" dirty="0"/>
              <a:t>and repeat transaminase </a:t>
            </a:r>
            <a:r>
              <a:rPr lang="en-US" dirty="0" smtClean="0"/>
              <a:t>tests and  life style modification</a:t>
            </a:r>
            <a:endParaRPr lang="en-US" dirty="0"/>
          </a:p>
          <a:p>
            <a:r>
              <a:rPr lang="en-US" dirty="0" smtClean="0"/>
              <a:t>C. Use </a:t>
            </a:r>
            <a:r>
              <a:rPr lang="en-US" dirty="0"/>
              <a:t>another </a:t>
            </a:r>
            <a:r>
              <a:rPr lang="en-US" dirty="0" smtClean="0"/>
              <a:t>statin, </a:t>
            </a:r>
            <a:r>
              <a:rPr lang="en-US" dirty="0"/>
              <a:t>and </a:t>
            </a:r>
            <a:r>
              <a:rPr lang="en-US" dirty="0" smtClean="0"/>
              <a:t>repeat transaminases </a:t>
            </a:r>
            <a:r>
              <a:rPr lang="en-US" dirty="0"/>
              <a:t>tests</a:t>
            </a:r>
          </a:p>
          <a:p>
            <a:r>
              <a:rPr lang="en-US" dirty="0" smtClean="0"/>
              <a:t>D. </a:t>
            </a:r>
            <a:r>
              <a:rPr lang="en-US" dirty="0"/>
              <a:t>Discontinue </a:t>
            </a:r>
            <a:r>
              <a:rPr lang="en-US" dirty="0" smtClean="0"/>
              <a:t>statin </a:t>
            </a:r>
            <a:r>
              <a:rPr lang="en-US" dirty="0"/>
              <a:t>and refer the patient to </a:t>
            </a:r>
            <a:r>
              <a:rPr lang="en-US" dirty="0" smtClean="0"/>
              <a:t>a </a:t>
            </a:r>
            <a:r>
              <a:rPr lang="en-US" dirty="0" err="1" smtClean="0"/>
              <a:t>hepatologist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31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4" descr="blue-flow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084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2514600" y="2819400"/>
            <a:ext cx="4724400" cy="1066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Thanks for your attention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56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83042"/>
            <a:ext cx="7848600" cy="5612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02001" y="6368534"/>
            <a:ext cx="5220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Deichmann</a:t>
            </a:r>
            <a:r>
              <a:rPr lang="en-US" dirty="0"/>
              <a:t>, </a:t>
            </a:r>
            <a:r>
              <a:rPr lang="en-US" dirty="0" smtClean="0"/>
              <a:t>RE.et al. The </a:t>
            </a:r>
            <a:r>
              <a:rPr lang="en-US" dirty="0" err="1"/>
              <a:t>Ochsner</a:t>
            </a:r>
            <a:r>
              <a:rPr lang="en-US" dirty="0"/>
              <a:t> </a:t>
            </a:r>
            <a:r>
              <a:rPr lang="en-US" dirty="0" smtClean="0"/>
              <a:t>Journal, </a:t>
            </a:r>
            <a:r>
              <a:rPr lang="en-US" dirty="0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175440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3200" dirty="0" smtClean="0"/>
              <a:t>Statin associated side effects</a:t>
            </a:r>
            <a:endParaRPr lang="en-US" sz="3200" dirty="0"/>
          </a:p>
        </p:txBody>
      </p:sp>
      <p:pic>
        <p:nvPicPr>
          <p:cNvPr id="2050" name="Picture 2" descr="I:\ \slide statin intolerance 2017\ima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254" r="1675"/>
          <a:stretch>
            <a:fillRect/>
          </a:stretch>
        </p:blipFill>
        <p:spPr bwMode="auto">
          <a:xfrm>
            <a:off x="0" y="838200"/>
            <a:ext cx="914400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7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Observational </a:t>
            </a:r>
            <a:r>
              <a:rPr lang="en-US" dirty="0">
                <a:solidFill>
                  <a:srgbClr val="FFC000"/>
                </a:solidFill>
              </a:rPr>
              <a:t>data </a:t>
            </a:r>
            <a:r>
              <a:rPr lang="en-US" dirty="0" smtClean="0"/>
              <a:t>show that </a:t>
            </a:r>
            <a:r>
              <a:rPr lang="en-US" dirty="0"/>
              <a:t>about </a:t>
            </a:r>
            <a:r>
              <a:rPr lang="en-US" dirty="0">
                <a:solidFill>
                  <a:srgbClr val="FF0000"/>
                </a:solidFill>
              </a:rPr>
              <a:t>10% to 20% </a:t>
            </a:r>
            <a:r>
              <a:rPr lang="en-US" dirty="0"/>
              <a:t>of patients treated with statins </a:t>
            </a:r>
            <a:r>
              <a:rPr lang="en-US" dirty="0" smtClean="0"/>
              <a:t>complain of </a:t>
            </a:r>
            <a:r>
              <a:rPr lang="en-US" dirty="0"/>
              <a:t>muscle symptoms (usually muscle </a:t>
            </a:r>
            <a:r>
              <a:rPr lang="en-US" dirty="0" smtClean="0"/>
              <a:t>aches) </a:t>
            </a:r>
          </a:p>
          <a:p>
            <a:r>
              <a:rPr lang="en-US" dirty="0" smtClean="0"/>
              <a:t>Analyses </a:t>
            </a:r>
            <a:r>
              <a:rPr lang="en-US" dirty="0"/>
              <a:t>of muscle symptoms in </a:t>
            </a:r>
            <a:r>
              <a:rPr lang="en-US" dirty="0">
                <a:solidFill>
                  <a:srgbClr val="FFC000"/>
                </a:solidFill>
              </a:rPr>
              <a:t>double-blind, </a:t>
            </a:r>
            <a:r>
              <a:rPr lang="en-US" dirty="0" smtClean="0">
                <a:solidFill>
                  <a:srgbClr val="FFC000"/>
                </a:solidFill>
              </a:rPr>
              <a:t>placebo-controlled randomized </a:t>
            </a:r>
            <a:r>
              <a:rPr lang="en-US" dirty="0">
                <a:solidFill>
                  <a:srgbClr val="FFC000"/>
                </a:solidFill>
              </a:rPr>
              <a:t>trials </a:t>
            </a:r>
            <a:r>
              <a:rPr lang="en-US" dirty="0"/>
              <a:t>of statins have shown small </a:t>
            </a:r>
            <a:r>
              <a:rPr lang="en-US" dirty="0" smtClean="0"/>
              <a:t>numerical increases </a:t>
            </a:r>
            <a:r>
              <a:rPr lang="en-US" dirty="0"/>
              <a:t>in muscle symptoms of about </a:t>
            </a:r>
            <a:r>
              <a:rPr lang="en-US" dirty="0">
                <a:solidFill>
                  <a:srgbClr val="FF0000"/>
                </a:solidFill>
              </a:rPr>
              <a:t>0.3%</a:t>
            </a:r>
            <a:r>
              <a:rPr lang="en-US" dirty="0"/>
              <a:t> (which </a:t>
            </a:r>
            <a:r>
              <a:rPr lang="en-US" dirty="0" smtClean="0"/>
              <a:t>is not </a:t>
            </a:r>
            <a:r>
              <a:rPr lang="en-US" dirty="0"/>
              <a:t>statistically significant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6188821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Ganga </a:t>
            </a:r>
            <a:r>
              <a:rPr lang="en-US" dirty="0" err="1" smtClean="0"/>
              <a:t>HV,et</a:t>
            </a:r>
            <a:r>
              <a:rPr lang="en-US" dirty="0"/>
              <a:t> al. Am Heart J. </a:t>
            </a:r>
            <a:r>
              <a:rPr lang="en-US" dirty="0" smtClean="0"/>
              <a:t>2014</a:t>
            </a:r>
          </a:p>
          <a:p>
            <a:r>
              <a:rPr lang="en-US" dirty="0"/>
              <a:t>Collins </a:t>
            </a:r>
            <a:r>
              <a:rPr lang="en-US" dirty="0" err="1" smtClean="0"/>
              <a:t>R,et</a:t>
            </a:r>
            <a:r>
              <a:rPr lang="en-US" dirty="0"/>
              <a:t> al. Lancet. 2016</a:t>
            </a:r>
          </a:p>
        </p:txBody>
      </p:sp>
    </p:spTree>
    <p:extLst>
      <p:ext uri="{BB962C8B-B14F-4D97-AF65-F5344CB8AC3E}">
        <p14:creationId xmlns:p14="http://schemas.microsoft.com/office/powerpoint/2010/main" val="213617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Serious</a:t>
            </a:r>
            <a:r>
              <a:rPr lang="en-US" dirty="0"/>
              <a:t> muscle injury is rare </a:t>
            </a:r>
            <a:r>
              <a:rPr lang="en-US" dirty="0" smtClean="0"/>
              <a:t>(&lt;1 </a:t>
            </a:r>
            <a:r>
              <a:rPr lang="en-US" dirty="0"/>
              <a:t>in 1,000 </a:t>
            </a:r>
            <a:r>
              <a:rPr lang="en-US" dirty="0" smtClean="0"/>
              <a:t>patients)</a:t>
            </a:r>
          </a:p>
          <a:p>
            <a:r>
              <a:rPr lang="en-US" dirty="0">
                <a:solidFill>
                  <a:srgbClr val="FFC000"/>
                </a:solidFill>
              </a:rPr>
              <a:t>Muscle aches </a:t>
            </a:r>
            <a:r>
              <a:rPr lang="en-US" dirty="0"/>
              <a:t>and pains are common background </a:t>
            </a:r>
            <a:r>
              <a:rPr lang="en-US" dirty="0" smtClean="0"/>
              <a:t>symptoms in </a:t>
            </a:r>
            <a:r>
              <a:rPr lang="en-US" dirty="0"/>
              <a:t>middle-aged and older people not taking statins </a:t>
            </a:r>
            <a:r>
              <a:rPr lang="en-US" dirty="0" smtClean="0"/>
              <a:t>and are </a:t>
            </a:r>
            <a:r>
              <a:rPr lang="en-US" dirty="0"/>
              <a:t>rarely caused by the statin </a:t>
            </a:r>
            <a:r>
              <a:rPr lang="en-US" dirty="0" smtClean="0"/>
              <a:t>(&lt;1 </a:t>
            </a:r>
            <a:r>
              <a:rPr lang="en-US" dirty="0"/>
              <a:t>in 50 to 100 </a:t>
            </a:r>
            <a:r>
              <a:rPr lang="en-US" dirty="0" smtClean="0"/>
              <a:t>patients)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201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PRIMO study: Observational study in 7924 patients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916811"/>
              </p:ext>
            </p:extLst>
          </p:nvPr>
        </p:nvGraphicFramePr>
        <p:xfrm>
          <a:off x="533400" y="1676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67000" y="6260958"/>
            <a:ext cx="6331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Eric </a:t>
            </a:r>
            <a:r>
              <a:rPr lang="en-US" dirty="0" err="1" smtClean="0"/>
              <a:t>Bruckert</a:t>
            </a:r>
            <a:r>
              <a:rPr lang="en-US" dirty="0" smtClean="0"/>
              <a:t>, et </a:t>
            </a:r>
            <a:r>
              <a:rPr lang="en-US" dirty="0"/>
              <a:t>al. Cardiovascular Drugs and </a:t>
            </a:r>
            <a:r>
              <a:rPr lang="en-US" dirty="0" smtClean="0"/>
              <a:t>Therapy.2005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34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3295</TotalTime>
  <Words>1939</Words>
  <Application>Microsoft Office PowerPoint</Application>
  <PresentationFormat>On-screen Show (4:3)</PresentationFormat>
  <Paragraphs>335</Paragraphs>
  <Slides>49</Slides>
  <Notes>2</Notes>
  <HiddenSlides>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Default Design</vt:lpstr>
      <vt:lpstr>Statin Intolerance</vt:lpstr>
      <vt:lpstr>Introduction</vt:lpstr>
      <vt:lpstr>PowerPoint Presentation</vt:lpstr>
      <vt:lpstr>Statin Use</vt:lpstr>
      <vt:lpstr>PowerPoint Presentation</vt:lpstr>
      <vt:lpstr>Statin associated side effects</vt:lpstr>
      <vt:lpstr>Muscle symptoms</vt:lpstr>
      <vt:lpstr>PowerPoint Presentation</vt:lpstr>
      <vt:lpstr>PRIMO study: Observational study in 7924 patients</vt:lpstr>
      <vt:lpstr>PRIMO study: temporal pattern of SAMS</vt:lpstr>
      <vt:lpstr>Definition of statin intolerance International Lipid Expert Panel</vt:lpstr>
      <vt:lpstr>Statin Related Myotoxicity(SRM) Phenotype</vt:lpstr>
      <vt:lpstr>Statin Myalgia Index Score</vt:lpstr>
      <vt:lpstr>Risk factors for statin associated muscle symptoms </vt:lpstr>
      <vt:lpstr>Risk factors for statin associated muscle symptoms </vt:lpstr>
      <vt:lpstr>Case1 </vt:lpstr>
      <vt:lpstr>case1</vt:lpstr>
      <vt:lpstr>Approach to  symptomatic  Statin Related muscle problems </vt:lpstr>
      <vt:lpstr>Step1</vt:lpstr>
      <vt:lpstr>Step2</vt:lpstr>
      <vt:lpstr>Step2 </vt:lpstr>
      <vt:lpstr>Step3</vt:lpstr>
      <vt:lpstr>The interaction between statins and exercise</vt:lpstr>
      <vt:lpstr>Strategies to Decrease the Risk of Adverse Interactions Between Statin and Exercise Training (ET)</vt:lpstr>
      <vt:lpstr>Case1 </vt:lpstr>
      <vt:lpstr>case1</vt:lpstr>
      <vt:lpstr>Case 1 : Lab tests </vt:lpstr>
      <vt:lpstr>Case1</vt:lpstr>
      <vt:lpstr>PowerPoint Presentation</vt:lpstr>
      <vt:lpstr>PowerPoint Presentation</vt:lpstr>
      <vt:lpstr>Statin liver safety</vt:lpstr>
      <vt:lpstr>Statin and liver</vt:lpstr>
      <vt:lpstr>Statin liver safety</vt:lpstr>
      <vt:lpstr>2014 NLA Statin Safety Task Force Questions</vt:lpstr>
      <vt:lpstr>Question1</vt:lpstr>
      <vt:lpstr>Question 2</vt:lpstr>
      <vt:lpstr>Question 3</vt:lpstr>
      <vt:lpstr>Question 4</vt:lpstr>
      <vt:lpstr>Question 4</vt:lpstr>
      <vt:lpstr>Question 5</vt:lpstr>
      <vt:lpstr>Causes of elevated liver enzymes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Case </vt:lpstr>
      <vt:lpstr>How would you manage 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253</cp:revision>
  <dcterms:created xsi:type="dcterms:W3CDTF">2017-12-11T09:29:58Z</dcterms:created>
  <dcterms:modified xsi:type="dcterms:W3CDTF">2018-11-15T03:43:41Z</dcterms:modified>
</cp:coreProperties>
</file>