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316" r:id="rId3"/>
    <p:sldId id="311" r:id="rId4"/>
    <p:sldId id="312" r:id="rId5"/>
    <p:sldId id="313" r:id="rId6"/>
    <p:sldId id="258" r:id="rId7"/>
    <p:sldId id="325" r:id="rId8"/>
    <p:sldId id="272" r:id="rId9"/>
    <p:sldId id="277" r:id="rId10"/>
    <p:sldId id="278" r:id="rId11"/>
    <p:sldId id="279" r:id="rId12"/>
    <p:sldId id="280" r:id="rId13"/>
    <p:sldId id="281" r:id="rId14"/>
    <p:sldId id="286" r:id="rId15"/>
    <p:sldId id="287" r:id="rId16"/>
    <p:sldId id="289" r:id="rId17"/>
    <p:sldId id="293" r:id="rId18"/>
    <p:sldId id="294" r:id="rId19"/>
    <p:sldId id="319" r:id="rId20"/>
    <p:sldId id="322" r:id="rId21"/>
    <p:sldId id="295" r:id="rId22"/>
    <p:sldId id="314" r:id="rId23"/>
    <p:sldId id="317" r:id="rId24"/>
    <p:sldId id="297" r:id="rId25"/>
    <p:sldId id="320" r:id="rId26"/>
    <p:sldId id="321" r:id="rId27"/>
    <p:sldId id="324" r:id="rId28"/>
  </p:sldIdLst>
  <p:sldSz cx="12192000" cy="6858000"/>
  <p:notesSz cx="6858000" cy="9144000"/>
  <p:defaultTextStyle>
    <a:defPPr>
      <a:defRPr lang="fa-I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847" y="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8B8B9-22B9-40D8-8875-6D40141A4CFA}" type="datetimeFigureOut">
              <a:rPr lang="fa-IR" smtClean="0"/>
              <a:t>12/06/1440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2A327-6A6A-4A98-93E9-FF0FCCE5CAD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81715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8B8B9-22B9-40D8-8875-6D40141A4CFA}" type="datetimeFigureOut">
              <a:rPr lang="fa-IR" smtClean="0"/>
              <a:t>12/06/1440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2A327-6A6A-4A98-93E9-FF0FCCE5CAD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45471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8B8B9-22B9-40D8-8875-6D40141A4CFA}" type="datetimeFigureOut">
              <a:rPr lang="fa-IR" smtClean="0"/>
              <a:t>12/06/1440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2A327-6A6A-4A98-93E9-FF0FCCE5CAD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226107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9D793B-CAD0-433A-87CD-6DF1873C463B}" type="datetimeFigureOut">
              <a:rPr kumimoji="0" lang="fa-IR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12/06/1440</a:t>
            </a:fld>
            <a:endParaRPr kumimoji="0" lang="fa-IR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000" b="0" i="0" u="none" strike="noStrike" kern="1200" cap="all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5328B2-A56D-4273-9587-AF48E5A750D2}" type="slidenum">
              <a:rPr kumimoji="0" lang="fa-IR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a-IR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589301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9D793B-CAD0-433A-87CD-6DF1873C463B}" type="datetimeFigureOut">
              <a:rPr kumimoji="0" lang="fa-IR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12/06/1440</a:t>
            </a:fld>
            <a:endParaRPr kumimoji="0" lang="fa-IR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000" b="0" i="0" u="none" strike="noStrike" kern="1200" cap="all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5328B2-A56D-4273-9587-AF48E5A750D2}" type="slidenum">
              <a:rPr kumimoji="0" lang="fa-IR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a-IR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3795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9D793B-CAD0-433A-87CD-6DF1873C463B}" type="datetimeFigureOut">
              <a:rPr kumimoji="0" lang="fa-IR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12/06/1440</a:t>
            </a:fld>
            <a:endParaRPr kumimoji="0" lang="fa-IR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000" b="0" i="0" u="none" strike="noStrike" kern="1200" cap="all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5328B2-A56D-4273-9587-AF48E5A750D2}" type="slidenum">
              <a:rPr kumimoji="0" lang="fa-IR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a-IR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315669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9D793B-CAD0-433A-87CD-6DF1873C463B}" type="datetimeFigureOut">
              <a:rPr kumimoji="0" lang="fa-IR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12/06/1440</a:t>
            </a:fld>
            <a:endParaRPr kumimoji="0" lang="fa-IR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000" b="0" i="0" u="none" strike="noStrike" kern="1200" cap="all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5328B2-A56D-4273-9587-AF48E5A750D2}" type="slidenum">
              <a:rPr kumimoji="0" lang="fa-IR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a-IR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3322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9D793B-CAD0-433A-87CD-6DF1873C463B}" type="datetimeFigureOut">
              <a:rPr kumimoji="0" lang="fa-IR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12/06/1440</a:t>
            </a:fld>
            <a:endParaRPr kumimoji="0" lang="fa-IR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000" b="0" i="0" u="none" strike="noStrike" kern="1200" cap="all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5328B2-A56D-4273-9587-AF48E5A750D2}" type="slidenum">
              <a:rPr kumimoji="0" lang="fa-IR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a-IR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8560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9D793B-CAD0-433A-87CD-6DF1873C463B}" type="datetimeFigureOut">
              <a:rPr kumimoji="0" lang="fa-IR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12/06/1440</a:t>
            </a:fld>
            <a:endParaRPr kumimoji="0" lang="fa-IR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000" b="0" i="0" u="none" strike="noStrike" kern="1200" cap="all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5328B2-A56D-4273-9587-AF48E5A750D2}" type="slidenum">
              <a:rPr kumimoji="0" lang="fa-IR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a-IR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4790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9D793B-CAD0-433A-87CD-6DF1873C463B}" type="datetimeFigureOut">
              <a:rPr kumimoji="0" lang="fa-IR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12/06/1440</a:t>
            </a:fld>
            <a:endParaRPr kumimoji="0" lang="fa-IR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000" b="0" i="0" u="none" strike="noStrike" kern="1200" cap="all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5328B2-A56D-4273-9587-AF48E5A750D2}" type="slidenum">
              <a:rPr kumimoji="0" lang="fa-IR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a-IR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0070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9D793B-CAD0-433A-87CD-6DF1873C463B}" type="datetimeFigureOut">
              <a:rPr kumimoji="0" lang="fa-IR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12/06/1440</a:t>
            </a:fld>
            <a:endParaRPr kumimoji="0" lang="fa-IR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000" b="0" i="0" u="none" strike="noStrike" kern="1200" cap="all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5328B2-A56D-4273-9587-AF48E5A750D2}" type="slidenum">
              <a:rPr kumimoji="0" lang="fa-IR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a-IR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667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8B8B9-22B9-40D8-8875-6D40141A4CFA}" type="datetimeFigureOut">
              <a:rPr lang="fa-IR" smtClean="0"/>
              <a:t>12/06/1440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2A327-6A6A-4A98-93E9-FF0FCCE5CAD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736216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9D793B-CAD0-433A-87CD-6DF1873C463B}" type="datetimeFigureOut">
              <a:rPr kumimoji="0" lang="fa-IR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12/06/1440</a:t>
            </a:fld>
            <a:endParaRPr kumimoji="0" lang="fa-IR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000" b="0" i="0" u="none" strike="noStrike" kern="1200" cap="all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5328B2-A56D-4273-9587-AF48E5A750D2}" type="slidenum">
              <a:rPr kumimoji="0" lang="fa-IR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a-IR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01721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9D793B-CAD0-433A-87CD-6DF1873C463B}" type="datetimeFigureOut">
              <a:rPr kumimoji="0" lang="fa-IR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12/06/1440</a:t>
            </a:fld>
            <a:endParaRPr kumimoji="0" lang="fa-IR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000" b="0" i="0" u="none" strike="noStrike" kern="1200" cap="all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5328B2-A56D-4273-9587-AF48E5A750D2}" type="slidenum">
              <a:rPr kumimoji="0" lang="fa-IR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a-IR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999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9D793B-CAD0-433A-87CD-6DF1873C463B}" type="datetimeFigureOut">
              <a:rPr kumimoji="0" lang="fa-IR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12/06/1440</a:t>
            </a:fld>
            <a:endParaRPr kumimoji="0" lang="fa-IR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000" b="0" i="0" u="none" strike="noStrike" kern="1200" cap="all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5328B2-A56D-4273-9587-AF48E5A750D2}" type="slidenum">
              <a:rPr kumimoji="0" lang="fa-IR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a-IR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2520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8B8B9-22B9-40D8-8875-6D40141A4CFA}" type="datetimeFigureOut">
              <a:rPr lang="fa-IR" smtClean="0"/>
              <a:t>12/06/1440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2A327-6A6A-4A98-93E9-FF0FCCE5CAD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20089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8B8B9-22B9-40D8-8875-6D40141A4CFA}" type="datetimeFigureOut">
              <a:rPr lang="fa-IR" smtClean="0"/>
              <a:t>12/06/1440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2A327-6A6A-4A98-93E9-FF0FCCE5CAD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20489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8B8B9-22B9-40D8-8875-6D40141A4CFA}" type="datetimeFigureOut">
              <a:rPr lang="fa-IR" smtClean="0"/>
              <a:t>12/06/1440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2A327-6A6A-4A98-93E9-FF0FCCE5CAD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2749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8B8B9-22B9-40D8-8875-6D40141A4CFA}" type="datetimeFigureOut">
              <a:rPr lang="fa-IR" smtClean="0"/>
              <a:t>12/06/1440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2A327-6A6A-4A98-93E9-FF0FCCE5CAD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32274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8B8B9-22B9-40D8-8875-6D40141A4CFA}" type="datetimeFigureOut">
              <a:rPr lang="fa-IR" smtClean="0"/>
              <a:t>12/06/1440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2A327-6A6A-4A98-93E9-FF0FCCE5CAD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2211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8B8B9-22B9-40D8-8875-6D40141A4CFA}" type="datetimeFigureOut">
              <a:rPr lang="fa-IR" smtClean="0"/>
              <a:t>12/06/1440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2A327-6A6A-4A98-93E9-FF0FCCE5CAD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84883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8B8B9-22B9-40D8-8875-6D40141A4CFA}" type="datetimeFigureOut">
              <a:rPr lang="fa-IR" smtClean="0"/>
              <a:t>12/06/1440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2A327-6A6A-4A98-93E9-FF0FCCE5CAD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38321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E8B8B9-22B9-40D8-8875-6D40141A4CFA}" type="datetimeFigureOut">
              <a:rPr lang="fa-IR" smtClean="0"/>
              <a:t>12/06/1440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92A327-6A6A-4A98-93E9-FF0FCCE5CAD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43223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9D793B-CAD0-433A-87CD-6DF1873C463B}" type="datetimeFigureOut">
              <a:rPr kumimoji="0" lang="fa-IR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12/06/1440</a:t>
            </a:fld>
            <a:endParaRPr kumimoji="0" lang="fa-IR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000" b="0" i="0" u="none" strike="noStrike" kern="1200" cap="all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5328B2-A56D-4273-9587-AF48E5A750D2}" type="slidenum">
              <a:rPr kumimoji="0" lang="fa-IR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a-IR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4287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r" defTabSz="914400" rtl="1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ubmed/?term=Barreau%20PB%5bAuthor%5d&amp;cauthor=true&amp;cauthor_uid=3383731" TargetMode="External"/><Relationship Id="rId2" Type="http://schemas.openxmlformats.org/officeDocument/2006/relationships/hyperlink" Target="https://www.ncbi.nlm.nih.gov/pubmed/3383731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ncbi.nlm.nih.gov/pmc/articles/PMC2769960/figure/fig11/" TargetMode="External"/><Relationship Id="rId4" Type="http://schemas.openxmlformats.org/officeDocument/2006/relationships/hyperlink" Target="https://www.ncbi.nlm.nih.gov/pubmed/?term=Buttery%20JE%5bAuthor%5d&amp;cauthor=true&amp;cauthor_uid=3383731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2769960/figure/fig15/" TargetMode="External"/><Relationship Id="rId2" Type="http://schemas.openxmlformats.org/officeDocument/2006/relationships/hyperlink" Target="https://www.ncbi.nlm.nih.gov/pmc/articles/PMC2769960/#b15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ubmed/?term=Ervin%20KR%5bAuthor%5d&amp;cauthor=true&amp;cauthor_uid=11475302" TargetMode="External"/><Relationship Id="rId2" Type="http://schemas.openxmlformats.org/officeDocument/2006/relationships/hyperlink" Target="https://www.ncbi.nlm.nih.gov/pubmed/11475302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cbi.nlm.nih.gov/pubmed/?term=Kiser%20EJ%5bAuthor%5d&amp;cauthor=true&amp;cauthor_uid=11475302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bi.nlm.nih.gov/pubmed/11475302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cbi.nlm.nih.gov/pubmed/?term=Martin%20C%5bAuthor%5d&amp;cauthor=true&amp;cauthor_uid=9504590" TargetMode="External"/><Relationship Id="rId13" Type="http://schemas.openxmlformats.org/officeDocument/2006/relationships/hyperlink" Target="https://www.ncbi.nlm.nih.gov/pubmed/?term=Whitlow%20KJ%5bAuthor%5d&amp;cauthor=true&amp;cauthor_uid=9504590" TargetMode="External"/><Relationship Id="rId3" Type="http://schemas.openxmlformats.org/officeDocument/2006/relationships/hyperlink" Target="https://www.ncbi.nlm.nih.gov/pubmed/?term=Kost%20GJ%5bAuthor%5d&amp;cauthor=true&amp;cauthor_uid=9504590" TargetMode="External"/><Relationship Id="rId7" Type="http://schemas.openxmlformats.org/officeDocument/2006/relationships/hyperlink" Target="https://www.ncbi.nlm.nih.gov/pubmed/?term=Kiechle%20FL%5bAuthor%5d&amp;cauthor=true&amp;cauthor_uid=9504590" TargetMode="External"/><Relationship Id="rId12" Type="http://schemas.openxmlformats.org/officeDocument/2006/relationships/hyperlink" Target="https://www.ncbi.nlm.nih.gov/pubmed/?term=Webster%20R%5bAuthor%5d&amp;cauthor=true&amp;cauthor_uid=9504590" TargetMode="External"/><Relationship Id="rId2" Type="http://schemas.openxmlformats.org/officeDocument/2006/relationships/hyperlink" Target="https://www.ncbi.nlm.nih.gov/pubmed/950459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cbi.nlm.nih.gov/pubmed/?term=Bourgeois%20P%5bAuthor%5d&amp;cauthor=true&amp;cauthor_uid=9504590" TargetMode="External"/><Relationship Id="rId11" Type="http://schemas.openxmlformats.org/officeDocument/2006/relationships/hyperlink" Target="https://www.ncbi.nlm.nih.gov/pubmed/?term=Podczasy%20JJ%5bAuthor%5d&amp;cauthor=true&amp;cauthor_uid=9504590" TargetMode="External"/><Relationship Id="rId5" Type="http://schemas.openxmlformats.org/officeDocument/2006/relationships/hyperlink" Target="https://www.ncbi.nlm.nih.gov/pubmed/?term=Lee%20JH%5bAuthor%5d&amp;cauthor=true&amp;cauthor_uid=9504590" TargetMode="External"/><Relationship Id="rId10" Type="http://schemas.openxmlformats.org/officeDocument/2006/relationships/hyperlink" Target="https://www.ncbi.nlm.nih.gov/pubmed/?term=Okorodudu%20AO%5bAuthor%5d&amp;cauthor=true&amp;cauthor_uid=9504590" TargetMode="External"/><Relationship Id="rId4" Type="http://schemas.openxmlformats.org/officeDocument/2006/relationships/hyperlink" Target="https://www.ncbi.nlm.nih.gov/pubmed/?term=Vu%20HT%5bAuthor%5d&amp;cauthor=true&amp;cauthor_uid=9504590" TargetMode="External"/><Relationship Id="rId9" Type="http://schemas.openxmlformats.org/officeDocument/2006/relationships/hyperlink" Target="https://www.ncbi.nlm.nih.gov/pubmed/?term=Miller%20SS%5bAuthor%5d&amp;cauthor=true&amp;cauthor_uid=9504590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trove.nla.gov.au/people/Bishop,%20Michael%20L?q=creator:%22Bishop,+Michael+L%22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bi.nlm.nih.gov/pmc/articles/PMC2769960/figure/fig7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118533"/>
            <a:ext cx="11446933" cy="6595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64412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54913"/>
          </a:xfrm>
        </p:spPr>
        <p:txBody>
          <a:bodyPr>
            <a:normAutofit fontScale="90000"/>
          </a:bodyPr>
          <a:lstStyle/>
          <a:p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13984"/>
            <a:ext cx="10515600" cy="5693079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Physical Factors</a:t>
            </a:r>
          </a:p>
          <a:p>
            <a:r>
              <a:rPr lang="en-US" sz="2400" dirty="0" smtClean="0"/>
              <a:t>The </a:t>
            </a:r>
            <a:r>
              <a:rPr lang="en-US" sz="2400" dirty="0" smtClean="0">
                <a:solidFill>
                  <a:srgbClr val="00B050"/>
                </a:solidFill>
              </a:rPr>
              <a:t>most common 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influencers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smtClean="0"/>
              <a:t>are </a:t>
            </a:r>
            <a:r>
              <a:rPr lang="en-US" sz="2400" u="sng" dirty="0" smtClean="0"/>
              <a:t>altitude </a:t>
            </a:r>
            <a:r>
              <a:rPr lang="en-US" sz="2400" dirty="0" smtClean="0"/>
              <a:t>and </a:t>
            </a:r>
            <a:r>
              <a:rPr lang="en-US" sz="2400" u="sng" dirty="0" smtClean="0"/>
              <a:t>temperature</a:t>
            </a:r>
            <a:r>
              <a:rPr lang="en-US" sz="2400" dirty="0" smtClean="0"/>
              <a:t>. </a:t>
            </a:r>
          </a:p>
          <a:p>
            <a:pPr marL="0" indent="0">
              <a:buNone/>
            </a:pPr>
            <a:r>
              <a:rPr lang="en-US" sz="2400" dirty="0" smtClean="0"/>
              <a:t>   </a:t>
            </a:r>
            <a:r>
              <a:rPr lang="en-US" sz="2400" u="sng" dirty="0" smtClean="0"/>
              <a:t>Glucose oxidase biosensor </a:t>
            </a:r>
            <a:r>
              <a:rPr lang="en-US" sz="2400" dirty="0" smtClean="0"/>
              <a:t>strips are often sensitive to </a:t>
            </a:r>
            <a:r>
              <a:rPr lang="en-US" sz="2400" u="sng" dirty="0" smtClean="0"/>
              <a:t>oxygen concentration</a:t>
            </a:r>
            <a:r>
              <a:rPr lang="en-US" sz="2400" dirty="0" smtClean="0"/>
              <a:t>. 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if the </a:t>
            </a:r>
            <a:r>
              <a:rPr lang="en-US" sz="2400" u="sng" dirty="0" smtClean="0"/>
              <a:t>oxygen</a:t>
            </a:r>
            <a:r>
              <a:rPr lang="en-US" sz="2400" dirty="0" smtClean="0"/>
              <a:t> content of the sample is </a:t>
            </a:r>
            <a:r>
              <a:rPr lang="en-US" sz="2400" u="sng" dirty="0" smtClean="0"/>
              <a:t>high</a:t>
            </a:r>
            <a:r>
              <a:rPr lang="en-US" sz="2400" dirty="0" smtClean="0"/>
              <a:t>, the </a:t>
            </a:r>
            <a:r>
              <a:rPr lang="en-US" sz="2400" u="sng" dirty="0" smtClean="0"/>
              <a:t>active mediator </a:t>
            </a:r>
            <a:r>
              <a:rPr lang="en-US" sz="2400" dirty="0" smtClean="0"/>
              <a:t>will be </a:t>
            </a:r>
            <a:r>
              <a:rPr lang="en-US" sz="2400" u="sng" dirty="0" smtClean="0"/>
              <a:t>lower</a:t>
            </a:r>
            <a:r>
              <a:rPr lang="en-US" sz="2400" dirty="0" smtClean="0"/>
              <a:t> and the value </a:t>
            </a:r>
            <a:r>
              <a:rPr lang="en-US" sz="2400" u="sng" dirty="0" smtClean="0"/>
              <a:t>underestimated</a:t>
            </a:r>
            <a:r>
              <a:rPr lang="en-US" sz="2400" dirty="0" smtClean="0"/>
              <a:t>. 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if the </a:t>
            </a:r>
            <a:r>
              <a:rPr lang="en-US" sz="2400" u="sng" dirty="0" smtClean="0"/>
              <a:t>oxygen is low</a:t>
            </a:r>
            <a:r>
              <a:rPr lang="en-US" sz="2400" dirty="0" smtClean="0"/>
              <a:t>, the meter may report a value </a:t>
            </a:r>
            <a:r>
              <a:rPr lang="en-US" sz="2400" u="sng" dirty="0" smtClean="0"/>
              <a:t>higher</a:t>
            </a:r>
            <a:r>
              <a:rPr lang="en-US" sz="2400" dirty="0" smtClean="0"/>
              <a:t> than the true value. 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</a:t>
            </a:r>
            <a:r>
              <a:rPr lang="en-US" sz="2400" u="sng" dirty="0" smtClean="0"/>
              <a:t>glucose oxidase biosensor strips </a:t>
            </a:r>
            <a:r>
              <a:rPr lang="en-US" sz="2400" dirty="0" smtClean="0"/>
              <a:t>are generally </a:t>
            </a:r>
            <a:r>
              <a:rPr lang="en-US" sz="2400" u="sng" dirty="0" smtClean="0"/>
              <a:t>calibrated with capillary </a:t>
            </a:r>
            <a:r>
              <a:rPr lang="en-US" sz="2400" dirty="0" smtClean="0"/>
              <a:t>blood and are most accurate when used with capillary blood. </a:t>
            </a:r>
          </a:p>
          <a:p>
            <a:pPr marL="0" indent="0">
              <a:buNone/>
            </a:pPr>
            <a:r>
              <a:rPr lang="en-US" sz="2400" dirty="0" smtClean="0"/>
              <a:t>Strips that use </a:t>
            </a:r>
            <a:r>
              <a:rPr lang="en-US" sz="2400" dirty="0" smtClean="0">
                <a:solidFill>
                  <a:srgbClr val="00B050"/>
                </a:solidFill>
              </a:rPr>
              <a:t>glucose dehydrogenase </a:t>
            </a:r>
            <a:r>
              <a:rPr lang="en-US" sz="2400" dirty="0" smtClean="0"/>
              <a:t>as the enzyme are </a:t>
            </a:r>
            <a:r>
              <a:rPr lang="en-US" sz="2400" u="sng" dirty="0" smtClean="0"/>
              <a:t>less affected by oxygen</a:t>
            </a:r>
            <a:r>
              <a:rPr lang="en-US" sz="2400" dirty="0" smtClean="0"/>
              <a:t>, but this enzyme presents other limitations.</a:t>
            </a:r>
            <a:r>
              <a:rPr lang="en-US" sz="2400" b="1" dirty="0">
                <a:solidFill>
                  <a:srgbClr val="00B0F0"/>
                </a:solidFill>
              </a:rPr>
              <a:t> </a:t>
            </a:r>
            <a:endParaRPr lang="en-US" sz="2400" b="1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rgbClr val="00B0F0"/>
                </a:solidFill>
              </a:rPr>
              <a:t>   </a:t>
            </a:r>
          </a:p>
          <a:p>
            <a:pPr marL="0" indent="0">
              <a:buNone/>
            </a:pPr>
            <a:endParaRPr lang="en-US" sz="1800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rgbClr val="00B0F0"/>
                </a:solidFill>
              </a:rPr>
              <a:t>                          Journal </a:t>
            </a:r>
            <a:r>
              <a:rPr lang="en-US" sz="1800" dirty="0">
                <a:solidFill>
                  <a:srgbClr val="00B0F0"/>
                </a:solidFill>
              </a:rPr>
              <a:t>of Diabetes Science and Technology ,Volume 3, Issue 4, July 2009</a:t>
            </a:r>
            <a:br>
              <a:rPr lang="en-US" sz="1800" dirty="0">
                <a:solidFill>
                  <a:srgbClr val="00B0F0"/>
                </a:solidFill>
              </a:rPr>
            </a:br>
            <a:endParaRPr lang="en-US" sz="1800" dirty="0" smtClean="0"/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4555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1181" y="501041"/>
            <a:ext cx="8849638" cy="575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74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505074"/>
          </a:xfrm>
        </p:spPr>
        <p:txBody>
          <a:bodyPr>
            <a:normAutofit fontScale="90000"/>
          </a:bodyPr>
          <a:lstStyle/>
          <a:p>
            <a:r>
              <a:rPr lang="en-US" sz="1800" b="1" dirty="0"/>
              <a:t>DIABETES TECHNOLOGY &amp; THERAPEUTICS Volume 7, Number 4, 2005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b="1" dirty="0"/>
              <a:t>© Mary Ann </a:t>
            </a:r>
            <a:r>
              <a:rPr lang="en-US" sz="1800" b="1" dirty="0" err="1"/>
              <a:t>Liebert</a:t>
            </a:r>
            <a:r>
              <a:rPr lang="en-US" sz="1800" b="1" dirty="0"/>
              <a:t>, </a:t>
            </a:r>
            <a:r>
              <a:rPr lang="en-US" sz="1800" b="1" dirty="0" err="1" smtClean="0"/>
              <a:t>Inc</a:t>
            </a:r>
            <a:r>
              <a:rPr lang="en-US" sz="2200" b="1" dirty="0" smtClean="0"/>
              <a:t/>
            </a:r>
            <a:br>
              <a:rPr lang="en-US" sz="2200" b="1" dirty="0" smtClean="0"/>
            </a:br>
            <a:r>
              <a:rPr lang="en-US" sz="2800" dirty="0" smtClean="0">
                <a:solidFill>
                  <a:srgbClr val="00B050"/>
                </a:solidFill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The</a:t>
            </a:r>
            <a:r>
              <a:rPr lang="en-US" sz="2800" spc="180" dirty="0" smtClean="0">
                <a:solidFill>
                  <a:srgbClr val="00B050"/>
                </a:solidFill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2800" dirty="0">
                <a:solidFill>
                  <a:srgbClr val="00B050"/>
                </a:solidFill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Effects</a:t>
            </a:r>
            <a:r>
              <a:rPr lang="en-US" sz="2800" spc="180" dirty="0">
                <a:solidFill>
                  <a:srgbClr val="00B050"/>
                </a:solidFill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2800" dirty="0">
                <a:solidFill>
                  <a:srgbClr val="00B050"/>
                </a:solidFill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of</a:t>
            </a:r>
            <a:r>
              <a:rPr lang="en-US" sz="2800" spc="180" dirty="0">
                <a:solidFill>
                  <a:srgbClr val="00B050"/>
                </a:solidFill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2800" u="sng" dirty="0">
                <a:solidFill>
                  <a:srgbClr val="00B050"/>
                </a:solidFill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Skin</a:t>
            </a:r>
            <a:r>
              <a:rPr lang="en-US" sz="2800" u="sng" spc="180" dirty="0">
                <a:solidFill>
                  <a:srgbClr val="00B050"/>
                </a:solidFill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2800" u="sng" dirty="0">
                <a:solidFill>
                  <a:srgbClr val="00B050"/>
                </a:solidFill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Temperature</a:t>
            </a:r>
            <a:r>
              <a:rPr lang="en-US" sz="2800" u="sng" spc="180" dirty="0">
                <a:solidFill>
                  <a:srgbClr val="00B050"/>
                </a:solidFill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2800" dirty="0">
                <a:solidFill>
                  <a:srgbClr val="00B050"/>
                </a:solidFill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and</a:t>
            </a:r>
            <a:r>
              <a:rPr lang="en-US" sz="2800" spc="180" dirty="0">
                <a:solidFill>
                  <a:srgbClr val="00B050"/>
                </a:solidFill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2800" dirty="0">
                <a:solidFill>
                  <a:srgbClr val="00B050"/>
                </a:solidFill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Testing</a:t>
            </a:r>
            <a:r>
              <a:rPr lang="en-US" sz="2800" spc="180" dirty="0">
                <a:solidFill>
                  <a:srgbClr val="00B050"/>
                </a:solidFill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2800" dirty="0">
                <a:solidFill>
                  <a:srgbClr val="00B050"/>
                </a:solidFill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Site</a:t>
            </a:r>
            <a:r>
              <a:rPr lang="en-US" sz="2800" spc="180" dirty="0">
                <a:solidFill>
                  <a:srgbClr val="00B050"/>
                </a:solidFill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2800" dirty="0">
                <a:solidFill>
                  <a:srgbClr val="00B050"/>
                </a:solidFill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on Blood</a:t>
            </a:r>
            <a:r>
              <a:rPr lang="en-US" sz="2800" spc="180" dirty="0">
                <a:solidFill>
                  <a:srgbClr val="00B050"/>
                </a:solidFill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2800" dirty="0">
                <a:solidFill>
                  <a:srgbClr val="00B050"/>
                </a:solidFill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Glucose</a:t>
            </a:r>
            <a:r>
              <a:rPr lang="en-US" sz="2800" spc="180" dirty="0">
                <a:solidFill>
                  <a:srgbClr val="00B050"/>
                </a:solidFill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2800" dirty="0">
                <a:solidFill>
                  <a:srgbClr val="00B050"/>
                </a:solidFill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Measurements</a:t>
            </a:r>
            <a:r>
              <a:rPr lang="en-US" sz="2800" spc="180" dirty="0">
                <a:solidFill>
                  <a:srgbClr val="00B050"/>
                </a:solidFill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2800" dirty="0">
                <a:solidFill>
                  <a:srgbClr val="00B050"/>
                </a:solidFill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Taken</a:t>
            </a:r>
            <a:r>
              <a:rPr lang="en-US" sz="2800" spc="180" dirty="0">
                <a:solidFill>
                  <a:srgbClr val="00B050"/>
                </a:solidFill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2800" dirty="0">
                <a:solidFill>
                  <a:srgbClr val="00B050"/>
                </a:solidFill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by</a:t>
            </a:r>
            <a:r>
              <a:rPr lang="en-US" sz="2800" spc="180" dirty="0">
                <a:solidFill>
                  <a:srgbClr val="00B050"/>
                </a:solidFill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2800" dirty="0">
                <a:solidFill>
                  <a:srgbClr val="00B050"/>
                </a:solidFill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a Modern</a:t>
            </a:r>
            <a:r>
              <a:rPr lang="en-US" sz="2800" spc="180" dirty="0">
                <a:solidFill>
                  <a:srgbClr val="00B050"/>
                </a:solidFill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2800" dirty="0">
                <a:solidFill>
                  <a:srgbClr val="00B050"/>
                </a:solidFill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Blood</a:t>
            </a:r>
            <a:r>
              <a:rPr lang="en-US" sz="2800" spc="180" dirty="0">
                <a:solidFill>
                  <a:srgbClr val="00B050"/>
                </a:solidFill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2800" dirty="0">
                <a:solidFill>
                  <a:srgbClr val="00B050"/>
                </a:solidFill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Glucose</a:t>
            </a:r>
            <a:r>
              <a:rPr lang="en-US" sz="2800" spc="180" dirty="0">
                <a:solidFill>
                  <a:srgbClr val="00B050"/>
                </a:solidFill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2800" dirty="0">
                <a:solidFill>
                  <a:srgbClr val="00B050"/>
                </a:solidFill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Monitoring</a:t>
            </a:r>
            <a:r>
              <a:rPr lang="en-US" sz="2800" spc="180" dirty="0">
                <a:solidFill>
                  <a:srgbClr val="00B050"/>
                </a:solidFill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2800" dirty="0" smtClean="0">
                <a:solidFill>
                  <a:srgbClr val="00B050"/>
                </a:solidFill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Device</a:t>
            </a:r>
            <a:br>
              <a:rPr lang="en-US" sz="2800" dirty="0" smtClean="0">
                <a:solidFill>
                  <a:srgbClr val="00B050"/>
                </a:solidFill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</a:br>
            <a:r>
              <a:rPr lang="en-US" sz="2800" dirty="0" smtClean="0">
                <a:solidFill>
                  <a:srgbClr val="00B050"/>
                </a:solidFill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/>
            </a:r>
            <a:br>
              <a:rPr lang="en-US" sz="2800" dirty="0" smtClean="0">
                <a:solidFill>
                  <a:srgbClr val="00B050"/>
                </a:solidFill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</a:br>
            <a:r>
              <a:rPr lang="en-US" sz="1800" dirty="0" smtClean="0">
                <a:solidFill>
                  <a:srgbClr val="221F1F"/>
                </a:solidFill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A</a:t>
            </a:r>
            <a:r>
              <a:rPr lang="en-US" sz="1800" dirty="0">
                <a:solidFill>
                  <a:srgbClr val="221F1F"/>
                </a:solidFill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.</a:t>
            </a:r>
            <a:r>
              <a:rPr lang="en-US" sz="1800" spc="110" dirty="0">
                <a:solidFill>
                  <a:srgbClr val="221F1F"/>
                </a:solidFill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21F1F"/>
                </a:solidFill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HAUPT,</a:t>
            </a:r>
            <a:r>
              <a:rPr lang="en-US" sz="1800" spc="110" dirty="0">
                <a:solidFill>
                  <a:srgbClr val="221F1F"/>
                </a:solidFill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21F1F"/>
                </a:solidFill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M.D.,1 </a:t>
            </a:r>
            <a:r>
              <a:rPr lang="en-US" sz="1800" spc="45" dirty="0">
                <a:solidFill>
                  <a:srgbClr val="221F1F"/>
                </a:solidFill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21F1F"/>
                </a:solidFill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B.</a:t>
            </a:r>
            <a:r>
              <a:rPr lang="en-US" sz="1800" spc="110" dirty="0">
                <a:solidFill>
                  <a:srgbClr val="221F1F"/>
                </a:solidFill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21F1F"/>
                </a:solidFill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BERG,</a:t>
            </a:r>
            <a:r>
              <a:rPr lang="en-US" sz="1800" spc="110" dirty="0">
                <a:solidFill>
                  <a:srgbClr val="221F1F"/>
                </a:solidFill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21F1F"/>
                </a:solidFill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M.D.,2 </a:t>
            </a:r>
            <a:r>
              <a:rPr lang="en-US" sz="1800" spc="45" dirty="0">
                <a:solidFill>
                  <a:srgbClr val="221F1F"/>
                </a:solidFill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21F1F"/>
                </a:solidFill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P.</a:t>
            </a:r>
            <a:r>
              <a:rPr lang="en-US" sz="1800" spc="110" dirty="0">
                <a:solidFill>
                  <a:srgbClr val="221F1F"/>
                </a:solidFill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21F1F"/>
                </a:solidFill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PASCHEN,</a:t>
            </a:r>
            <a:r>
              <a:rPr lang="en-US" sz="1800" spc="110" dirty="0">
                <a:solidFill>
                  <a:srgbClr val="221F1F"/>
                </a:solidFill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21F1F"/>
                </a:solidFill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M.D.,3 </a:t>
            </a:r>
            <a:r>
              <a:rPr lang="en-US" sz="1800" spc="45" dirty="0">
                <a:solidFill>
                  <a:srgbClr val="221F1F"/>
                </a:solidFill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21F1F"/>
                </a:solidFill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M.</a:t>
            </a:r>
            <a:r>
              <a:rPr lang="en-US" sz="1800" spc="110" dirty="0">
                <a:solidFill>
                  <a:srgbClr val="221F1F"/>
                </a:solidFill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21F1F"/>
                </a:solidFill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DREYER,</a:t>
            </a:r>
            <a:r>
              <a:rPr lang="en-US" sz="1800" spc="110" dirty="0">
                <a:solidFill>
                  <a:srgbClr val="221F1F"/>
                </a:solidFill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21F1F"/>
                </a:solidFill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M.D.,4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800" dirty="0">
                <a:solidFill>
                  <a:srgbClr val="221F1F"/>
                </a:solidFill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H.-U.</a:t>
            </a:r>
            <a:r>
              <a:rPr lang="en-US" sz="1800" spc="110" dirty="0">
                <a:solidFill>
                  <a:srgbClr val="221F1F"/>
                </a:solidFill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21F1F"/>
                </a:solidFill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HÄRING,</a:t>
            </a:r>
            <a:r>
              <a:rPr lang="en-US" sz="1800" spc="110" dirty="0">
                <a:solidFill>
                  <a:srgbClr val="221F1F"/>
                </a:solidFill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21F1F"/>
                </a:solidFill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M.D.,1 </a:t>
            </a:r>
            <a:r>
              <a:rPr lang="en-US" sz="1800" spc="45" dirty="0">
                <a:solidFill>
                  <a:srgbClr val="221F1F"/>
                </a:solidFill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21F1F"/>
                </a:solidFill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J.</a:t>
            </a:r>
            <a:r>
              <a:rPr lang="en-US" sz="1800" spc="110" dirty="0">
                <a:solidFill>
                  <a:srgbClr val="221F1F"/>
                </a:solidFill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21F1F"/>
                </a:solidFill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SMEDEGAARD,</a:t>
            </a:r>
            <a:r>
              <a:rPr lang="en-US" sz="1800" spc="110" dirty="0">
                <a:solidFill>
                  <a:srgbClr val="221F1F"/>
                </a:solidFill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21F1F"/>
                </a:solidFill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M.D.,2 </a:t>
            </a:r>
            <a:r>
              <a:rPr lang="en-US" sz="1800" spc="45" dirty="0">
                <a:solidFill>
                  <a:srgbClr val="221F1F"/>
                </a:solidFill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21F1F"/>
                </a:solidFill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and</a:t>
            </a:r>
            <a:r>
              <a:rPr lang="en-US" sz="1800" spc="110" dirty="0">
                <a:solidFill>
                  <a:srgbClr val="221F1F"/>
                </a:solidFill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21F1F"/>
                </a:solidFill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S.</a:t>
            </a:r>
            <a:r>
              <a:rPr lang="en-US" sz="1800" spc="110" dirty="0">
                <a:solidFill>
                  <a:srgbClr val="221F1F"/>
                </a:solidFill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21F1F"/>
                </a:solidFill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MATTHAEI,</a:t>
            </a:r>
            <a:r>
              <a:rPr lang="en-US" sz="1800" spc="110" dirty="0">
                <a:solidFill>
                  <a:srgbClr val="221F1F"/>
                </a:solidFill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800" dirty="0">
                <a:solidFill>
                  <a:srgbClr val="221F1F"/>
                </a:solidFill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M.D.5</a:t>
            </a:r>
            <a:r>
              <a:rPr lang="en-US" sz="1800" dirty="0" smtClean="0">
                <a:solidFill>
                  <a:srgbClr val="00B050"/>
                </a:solidFill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/>
            </a:r>
            <a:br>
              <a:rPr lang="en-US" sz="1800" dirty="0" smtClean="0">
                <a:solidFill>
                  <a:srgbClr val="00B050"/>
                </a:solidFill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</a:br>
            <a:endParaRPr lang="fa-IR" sz="18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997199"/>
            <a:ext cx="11074400" cy="369993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influence of temperature is </a:t>
            </a:r>
            <a:r>
              <a:rPr lang="en-US" sz="2400" u="sng" dirty="0" smtClean="0"/>
              <a:t>less predictable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</a:t>
            </a:r>
            <a:r>
              <a:rPr lang="en-US" sz="2400" u="sng" dirty="0" smtClean="0"/>
              <a:t>Most </a:t>
            </a:r>
            <a:r>
              <a:rPr lang="en-US" sz="2400" dirty="0" smtClean="0"/>
              <a:t>meters</a:t>
            </a:r>
            <a:r>
              <a:rPr lang="en-US" sz="2400" dirty="0"/>
              <a:t> </a:t>
            </a:r>
            <a:r>
              <a:rPr lang="en-US" sz="2400" dirty="0" smtClean="0"/>
              <a:t>have a </a:t>
            </a:r>
            <a:r>
              <a:rPr lang="en-US" sz="2400" u="sng" dirty="0" smtClean="0"/>
              <a:t>temperature sensor </a:t>
            </a:r>
            <a:r>
              <a:rPr lang="en-US" sz="2400" dirty="0" smtClean="0"/>
              <a:t>and will report </a:t>
            </a:r>
            <a:r>
              <a:rPr lang="en-US" sz="2400" u="sng" dirty="0" smtClean="0"/>
              <a:t>errors</a:t>
            </a:r>
            <a:r>
              <a:rPr lang="en-US" sz="2400" dirty="0" smtClean="0"/>
              <a:t> at </a:t>
            </a:r>
            <a:r>
              <a:rPr lang="en-US" sz="2400" u="sng" dirty="0" smtClean="0"/>
              <a:t>extreme temperatures</a:t>
            </a:r>
            <a:r>
              <a:rPr lang="en-US" sz="2400" dirty="0" smtClean="0"/>
              <a:t>. </a:t>
            </a:r>
          </a:p>
          <a:p>
            <a:r>
              <a:rPr lang="en-US" sz="2400" u="sng" dirty="0" smtClean="0"/>
              <a:t>Low </a:t>
            </a:r>
            <a:r>
              <a:rPr lang="en-US" sz="2400" u="sng" dirty="0"/>
              <a:t>temperature </a:t>
            </a:r>
            <a:r>
              <a:rPr lang="en-US" sz="2400" dirty="0"/>
              <a:t>diminishes </a:t>
            </a:r>
            <a:r>
              <a:rPr lang="en-US" sz="2400" u="sng" dirty="0"/>
              <a:t>circulation</a:t>
            </a:r>
            <a:r>
              <a:rPr lang="en-US" sz="2400" dirty="0"/>
              <a:t> to the skin. This does not dramatically influence glucose taken from a fingertip since the </a:t>
            </a:r>
            <a:r>
              <a:rPr lang="en-US" sz="2400" b="1" dirty="0"/>
              <a:t>arteriovenous</a:t>
            </a:r>
            <a:r>
              <a:rPr lang="en-US" sz="2400" dirty="0"/>
              <a:t> shunts of the fingers stay open, but the blood flow to the skin of the forearm is dramatically decreased. 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42840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1819275"/>
          </a:xfrm>
        </p:spPr>
        <p:txBody>
          <a:bodyPr>
            <a:normAutofit fontScale="90000"/>
          </a:bodyPr>
          <a:lstStyle/>
          <a:p>
            <a:r>
              <a:rPr lang="en-US" sz="2200" dirty="0">
                <a:hlinkClick r:id="rId2" tooltip="Diabetes care."/>
              </a:rPr>
              <a:t>Diabetes Care.</a:t>
            </a:r>
            <a:r>
              <a:rPr lang="en-US" sz="2200" dirty="0"/>
              <a:t> 1988 Feb;11(2):116-8.</a:t>
            </a:r>
            <a:br>
              <a:rPr lang="en-US" sz="2200" dirty="0"/>
            </a:br>
            <a:r>
              <a:rPr lang="en-US" sz="4000" b="1" dirty="0"/>
              <a:t>Effect of </a:t>
            </a:r>
            <a:r>
              <a:rPr lang="en-US" sz="4000" b="1" dirty="0">
                <a:solidFill>
                  <a:srgbClr val="00B050"/>
                </a:solidFill>
              </a:rPr>
              <a:t>hematocrit concentration </a:t>
            </a:r>
            <a:r>
              <a:rPr lang="en-US" sz="4000" b="1" dirty="0"/>
              <a:t>on blood glucose value determined on Glucometer II.</a:t>
            </a:r>
            <a:r>
              <a:rPr lang="en-US" b="1" dirty="0"/>
              <a:t/>
            </a:r>
            <a:br>
              <a:rPr lang="en-US" b="1" dirty="0"/>
            </a:br>
            <a:r>
              <a:rPr lang="en-US" sz="2700" dirty="0" err="1">
                <a:hlinkClick r:id="rId3"/>
              </a:rPr>
              <a:t>Barreau</a:t>
            </a:r>
            <a:r>
              <a:rPr lang="en-US" sz="2700" dirty="0">
                <a:hlinkClick r:id="rId3"/>
              </a:rPr>
              <a:t> PB</a:t>
            </a:r>
            <a:r>
              <a:rPr lang="en-US" sz="2700" baseline="30000" dirty="0"/>
              <a:t>1</a:t>
            </a:r>
            <a:r>
              <a:rPr lang="en-US" sz="2700" dirty="0"/>
              <a:t>, </a:t>
            </a:r>
            <a:r>
              <a:rPr lang="en-US" sz="2700" dirty="0">
                <a:hlinkClick r:id="rId4"/>
              </a:rPr>
              <a:t>Buttery JE</a:t>
            </a:r>
            <a:r>
              <a:rPr lang="en-US" sz="2700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2472267"/>
            <a:ext cx="10684933" cy="4080932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Variation in hematocrit </a:t>
            </a:r>
            <a:r>
              <a:rPr lang="en-US" sz="2400" dirty="0" smtClean="0"/>
              <a:t>can cause </a:t>
            </a:r>
            <a:r>
              <a:rPr lang="en-US" sz="2400" u="sng" dirty="0" smtClean="0"/>
              <a:t>serious errors </a:t>
            </a:r>
            <a:r>
              <a:rPr lang="en-US" sz="2400" dirty="0" smtClean="0"/>
              <a:t>in blood glucose when measured by SMBG. </a:t>
            </a:r>
          </a:p>
          <a:p>
            <a:r>
              <a:rPr lang="en-US" sz="2400" dirty="0" smtClean="0"/>
              <a:t>As seen in </a:t>
            </a:r>
            <a:r>
              <a:rPr lang="en-US" sz="2400" b="1" dirty="0" smtClean="0">
                <a:hlinkClick r:id="rId5"/>
              </a:rPr>
              <a:t>Figure 11</a:t>
            </a:r>
            <a:r>
              <a:rPr lang="en-US" sz="2400" dirty="0" smtClean="0"/>
              <a:t>, at a plasma glucose value of 100 mg/dl, the glucose in the red cells is approximately 70 mg/dl. The whole blood glucose at a </a:t>
            </a:r>
            <a:r>
              <a:rPr lang="en-US" sz="2400" u="sng" dirty="0" smtClean="0"/>
              <a:t>hematocrit </a:t>
            </a:r>
            <a:r>
              <a:rPr lang="en-US" sz="2400" dirty="0" smtClean="0"/>
              <a:t>of </a:t>
            </a:r>
            <a:r>
              <a:rPr lang="en-US" sz="2400" u="sng" dirty="0" smtClean="0"/>
              <a:t>44</a:t>
            </a:r>
            <a:r>
              <a:rPr lang="en-US" sz="2400" dirty="0" smtClean="0"/>
              <a:t> is approximately </a:t>
            </a:r>
            <a:r>
              <a:rPr lang="en-US" sz="2400" u="sng" dirty="0" smtClean="0"/>
              <a:t>88 </a:t>
            </a:r>
            <a:r>
              <a:rPr lang="en-US" sz="2400" dirty="0" smtClean="0"/>
              <a:t>mg/dl, but the value at a </a:t>
            </a:r>
            <a:r>
              <a:rPr lang="en-US" sz="2400" u="sng" dirty="0" smtClean="0"/>
              <a:t>hematocrit of 66 </a:t>
            </a:r>
            <a:r>
              <a:rPr lang="en-US" sz="2400" dirty="0" smtClean="0"/>
              <a:t>would be </a:t>
            </a:r>
            <a:r>
              <a:rPr lang="en-US" sz="2400" u="sng" dirty="0" smtClean="0"/>
              <a:t>80</a:t>
            </a:r>
            <a:r>
              <a:rPr lang="en-US" sz="2400" dirty="0" smtClean="0"/>
              <a:t> mg/dl and at a </a:t>
            </a:r>
            <a:r>
              <a:rPr lang="en-US" sz="2400" u="sng" dirty="0" smtClean="0"/>
              <a:t>hematocrit of 22 </a:t>
            </a:r>
            <a:r>
              <a:rPr lang="en-US" sz="2400" dirty="0" smtClean="0"/>
              <a:t>would be </a:t>
            </a:r>
            <a:r>
              <a:rPr lang="en-US" sz="2400" u="sng" dirty="0" smtClean="0"/>
              <a:t>94 </a:t>
            </a:r>
            <a:r>
              <a:rPr lang="en-US" sz="2400" dirty="0" smtClean="0"/>
              <a:t>mg/dl. </a:t>
            </a:r>
          </a:p>
          <a:p>
            <a:r>
              <a:rPr lang="en-US" sz="2400" dirty="0" smtClean="0"/>
              <a:t>This variation is due solely to the </a:t>
            </a:r>
            <a:r>
              <a:rPr lang="en-US" sz="2400" u="sng" dirty="0" smtClean="0"/>
              <a:t>altered contribution of the red cells to the whole blood value</a:t>
            </a:r>
            <a:r>
              <a:rPr lang="en-US" sz="2400" dirty="0" smtClean="0"/>
              <a:t>.</a:t>
            </a:r>
            <a:endParaRPr lang="fa-IR" sz="2400" dirty="0"/>
          </a:p>
        </p:txBody>
      </p:sp>
    </p:spTree>
    <p:extLst>
      <p:ext uri="{BB962C8B-B14F-4D97-AF65-F5344CB8AC3E}">
        <p14:creationId xmlns:p14="http://schemas.microsoft.com/office/powerpoint/2010/main" val="139678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0115" y="0"/>
            <a:ext cx="86304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39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6356" y="834851"/>
            <a:ext cx="8079288" cy="5631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20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57742"/>
          </a:xfrm>
        </p:spPr>
        <p:txBody>
          <a:bodyPr>
            <a:normAutofit fontScale="90000"/>
          </a:bodyPr>
          <a:lstStyle/>
          <a:p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22868"/>
            <a:ext cx="10515600" cy="5782731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Hand washing </a:t>
            </a:r>
            <a:r>
              <a:rPr lang="en-US" sz="2400" dirty="0" smtClean="0"/>
              <a:t>has always been a problem, but now, with </a:t>
            </a:r>
            <a:r>
              <a:rPr lang="en-US" sz="2400" u="sng" dirty="0" err="1" smtClean="0"/>
              <a:t>microsample</a:t>
            </a:r>
            <a:r>
              <a:rPr lang="en-US" sz="2400" dirty="0" smtClean="0"/>
              <a:t> meters, the </a:t>
            </a:r>
            <a:r>
              <a:rPr lang="en-US" sz="2400" u="sng" dirty="0" smtClean="0"/>
              <a:t>smallest amount of contaminant </a:t>
            </a:r>
            <a:r>
              <a:rPr lang="en-US" sz="2400" dirty="0" smtClean="0"/>
              <a:t>can </a:t>
            </a:r>
            <a:r>
              <a:rPr lang="en-US" sz="2400" u="sng" dirty="0" smtClean="0"/>
              <a:t>significantly raise the blood glucose</a:t>
            </a:r>
            <a:r>
              <a:rPr lang="en-US" sz="2400" dirty="0" smtClean="0"/>
              <a:t>. With a sample of 0.3 </a:t>
            </a:r>
            <a:r>
              <a:rPr lang="en-US" sz="2400" dirty="0" err="1" smtClean="0"/>
              <a:t>μl</a:t>
            </a:r>
            <a:r>
              <a:rPr lang="en-US" sz="2400" dirty="0" smtClean="0"/>
              <a:t>, 1 </a:t>
            </a:r>
            <a:r>
              <a:rPr lang="en-US" sz="2400" dirty="0" err="1" smtClean="0"/>
              <a:t>μg</a:t>
            </a:r>
            <a:r>
              <a:rPr lang="en-US" sz="2400" dirty="0" smtClean="0"/>
              <a:t> of glucose (the weight of a dust particle) will </a:t>
            </a:r>
            <a:r>
              <a:rPr lang="en-US" sz="2400" u="sng" dirty="0" smtClean="0"/>
              <a:t>increase</a:t>
            </a:r>
            <a:r>
              <a:rPr lang="en-US" sz="2400" dirty="0" smtClean="0"/>
              <a:t> the blood glucose </a:t>
            </a:r>
            <a:r>
              <a:rPr lang="en-US" sz="2400" u="sng" dirty="0" smtClean="0"/>
              <a:t>by 300 </a:t>
            </a:r>
            <a:r>
              <a:rPr lang="en-US" sz="2400" dirty="0" smtClean="0"/>
              <a:t>mg/dl. </a:t>
            </a:r>
            <a:r>
              <a:rPr lang="en-US" sz="2400" baseline="30000" dirty="0" smtClean="0">
                <a:hlinkClick r:id="rId2"/>
              </a:rPr>
              <a:t>15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As seen in </a:t>
            </a:r>
            <a:r>
              <a:rPr lang="en-US" sz="2400" b="1" dirty="0" smtClean="0">
                <a:hlinkClick r:id="rId3"/>
              </a:rPr>
              <a:t>Figure 15</a:t>
            </a:r>
            <a:r>
              <a:rPr lang="en-US" sz="2400" dirty="0" smtClean="0"/>
              <a:t>, Chips Ahoy cookies (and many other candies and cookies) raised the value significantly. </a:t>
            </a:r>
          </a:p>
          <a:p>
            <a:r>
              <a:rPr lang="en-US" sz="2400" dirty="0" smtClean="0"/>
              <a:t>Keri lotion lowered the value slightly, and Ivory soap had no effect.</a:t>
            </a:r>
          </a:p>
          <a:p>
            <a:r>
              <a:rPr lang="en-US" sz="2400" dirty="0" smtClean="0"/>
              <a:t>Since patients generally do not wash their hands, this contamination can be a major source of inaccuracy.</a:t>
            </a:r>
          </a:p>
          <a:p>
            <a:endParaRPr lang="en-US" sz="2400" b="1" dirty="0">
              <a:solidFill>
                <a:srgbClr val="00B0F0"/>
              </a:solidFill>
            </a:endParaRPr>
          </a:p>
          <a:p>
            <a:endParaRPr lang="en-US" sz="2400" b="1" dirty="0" smtClean="0">
              <a:solidFill>
                <a:srgbClr val="00B0F0"/>
              </a:solidFill>
            </a:endParaRPr>
          </a:p>
          <a:p>
            <a:endParaRPr lang="en-US" sz="2400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rgbClr val="00B0F0"/>
                </a:solidFill>
              </a:rPr>
              <a:t>                         </a:t>
            </a:r>
            <a:r>
              <a:rPr lang="en-US" sz="1800" dirty="0" smtClean="0">
                <a:solidFill>
                  <a:srgbClr val="00B0F0"/>
                </a:solidFill>
              </a:rPr>
              <a:t>Journal </a:t>
            </a:r>
            <a:r>
              <a:rPr lang="en-US" sz="1800" dirty="0">
                <a:solidFill>
                  <a:srgbClr val="00B0F0"/>
                </a:solidFill>
              </a:rPr>
              <a:t>of Diabetes Science and Technology ,Volume 3, Issue 4, July 2009</a:t>
            </a:r>
            <a:r>
              <a:rPr lang="en-US" sz="2400" dirty="0">
                <a:solidFill>
                  <a:srgbClr val="00B0F0"/>
                </a:solidFill>
              </a:rPr>
              <a:t/>
            </a:r>
            <a:br>
              <a:rPr lang="en-US" sz="2400" dirty="0">
                <a:solidFill>
                  <a:srgbClr val="00B0F0"/>
                </a:solidFill>
              </a:rPr>
            </a:br>
            <a:endParaRPr lang="fa-IR" sz="2400" dirty="0"/>
          </a:p>
        </p:txBody>
      </p:sp>
    </p:spTree>
    <p:extLst>
      <p:ext uri="{BB962C8B-B14F-4D97-AF65-F5344CB8AC3E}">
        <p14:creationId xmlns:p14="http://schemas.microsoft.com/office/powerpoint/2010/main" val="265951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2016" y="0"/>
            <a:ext cx="91189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37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7511"/>
            <a:ext cx="11149208" cy="1446757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hlinkClick r:id="rId2" tooltip="Diabetes technology &amp; therapeutics."/>
              </a:rPr>
              <a:t>Diabetes </a:t>
            </a:r>
            <a:r>
              <a:rPr lang="en-US" sz="2000" dirty="0" err="1">
                <a:hlinkClick r:id="rId2" tooltip="Diabetes technology &amp; therapeutics."/>
              </a:rPr>
              <a:t>Technol</a:t>
            </a:r>
            <a:r>
              <a:rPr lang="en-US" sz="2000" dirty="0">
                <a:hlinkClick r:id="rId2" tooltip="Diabetes technology &amp; therapeutics."/>
              </a:rPr>
              <a:t> </a:t>
            </a:r>
            <a:r>
              <a:rPr lang="en-US" sz="2000" dirty="0" err="1">
                <a:hlinkClick r:id="rId2" tooltip="Diabetes technology &amp; therapeutics."/>
              </a:rPr>
              <a:t>Ther</a:t>
            </a:r>
            <a:r>
              <a:rPr lang="en-US" sz="2000" dirty="0">
                <a:hlinkClick r:id="rId2" tooltip="Diabetes technology &amp; therapeutics."/>
              </a:rPr>
              <a:t>.</a:t>
            </a:r>
            <a:r>
              <a:rPr lang="en-US" sz="2000" dirty="0"/>
              <a:t> 1999 Spring;1(1):3-11.</a:t>
            </a:r>
            <a:br>
              <a:rPr lang="en-US" sz="2000" dirty="0"/>
            </a:br>
            <a:r>
              <a:rPr lang="en-US" sz="4000" b="1" dirty="0"/>
              <a:t>Issues and implications in the selection of blood </a:t>
            </a:r>
            <a:r>
              <a:rPr lang="en-US" sz="4000" b="1" dirty="0">
                <a:solidFill>
                  <a:srgbClr val="00B050"/>
                </a:solidFill>
              </a:rPr>
              <a:t>glucose monitoring technologies</a:t>
            </a:r>
            <a:r>
              <a:rPr lang="en-US" sz="4000" b="1" dirty="0"/>
              <a:t>.</a:t>
            </a:r>
            <a:br>
              <a:rPr lang="en-US" sz="4000" b="1" dirty="0"/>
            </a:br>
            <a:r>
              <a:rPr lang="en-US" sz="2000" dirty="0">
                <a:hlinkClick r:id="rId3"/>
              </a:rPr>
              <a:t>Ervin KR</a:t>
            </a:r>
            <a:r>
              <a:rPr lang="en-US" sz="2000" baseline="30000" dirty="0"/>
              <a:t>1</a:t>
            </a:r>
            <a:r>
              <a:rPr lang="en-US" sz="2000" dirty="0"/>
              <a:t>, </a:t>
            </a:r>
            <a:r>
              <a:rPr lang="en-US" sz="2000" dirty="0">
                <a:hlinkClick r:id="rId4"/>
              </a:rPr>
              <a:t>Kiser EJ</a:t>
            </a:r>
            <a:r>
              <a:rPr lang="en-US" sz="2000" dirty="0"/>
              <a:t>.</a:t>
            </a:r>
            <a:br>
              <a:rPr lang="en-US" sz="2000" dirty="0"/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8932" y="2267211"/>
            <a:ext cx="11298476" cy="4534421"/>
          </a:xfrm>
        </p:spPr>
        <p:txBody>
          <a:bodyPr>
            <a:normAutofit/>
          </a:bodyPr>
          <a:lstStyle/>
          <a:p>
            <a:pPr lvl="0"/>
            <a:r>
              <a:rPr lang="en-US" sz="2400" dirty="0">
                <a:solidFill>
                  <a:prstClr val="black"/>
                </a:solidFill>
              </a:rPr>
              <a:t>there are </a:t>
            </a:r>
            <a:r>
              <a:rPr lang="en-US" sz="2400" u="sng" dirty="0">
                <a:solidFill>
                  <a:prstClr val="black"/>
                </a:solidFill>
              </a:rPr>
              <a:t>three locations </a:t>
            </a:r>
            <a:r>
              <a:rPr lang="en-US" sz="2400" dirty="0">
                <a:solidFill>
                  <a:prstClr val="black"/>
                </a:solidFill>
              </a:rPr>
              <a:t>that can be affected by both naturally occurring substances and by medications (next section): </a:t>
            </a:r>
            <a:endParaRPr lang="en-US" sz="2400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smtClean="0">
                <a:solidFill>
                  <a:prstClr val="black"/>
                </a:solidFill>
              </a:rPr>
              <a:t>      (</a:t>
            </a:r>
            <a:r>
              <a:rPr lang="en-US" sz="2400" dirty="0">
                <a:solidFill>
                  <a:prstClr val="black"/>
                </a:solidFill>
              </a:rPr>
              <a:t>1) the </a:t>
            </a:r>
            <a:r>
              <a:rPr lang="en-US" sz="2400" u="sng" dirty="0">
                <a:solidFill>
                  <a:prstClr val="black"/>
                </a:solidFill>
              </a:rPr>
              <a:t>interaction </a:t>
            </a:r>
            <a:r>
              <a:rPr lang="en-US" sz="2400" dirty="0">
                <a:solidFill>
                  <a:prstClr val="black"/>
                </a:solidFill>
              </a:rPr>
              <a:t>of </a:t>
            </a:r>
            <a:r>
              <a:rPr lang="en-US" sz="2400" u="sng" dirty="0">
                <a:solidFill>
                  <a:prstClr val="black"/>
                </a:solidFill>
              </a:rPr>
              <a:t>glucose with the enzyme</a:t>
            </a:r>
            <a:r>
              <a:rPr lang="en-US" sz="2400" dirty="0" smtClean="0">
                <a:solidFill>
                  <a:prstClr val="black"/>
                </a:solidFill>
              </a:rPr>
              <a:t>,</a:t>
            </a:r>
          </a:p>
          <a:p>
            <a:pPr marL="0" lvl="0" indent="0">
              <a:buNone/>
            </a:pP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smtClean="0">
                <a:solidFill>
                  <a:prstClr val="black"/>
                </a:solidFill>
              </a:rPr>
              <a:t>      </a:t>
            </a:r>
            <a:r>
              <a:rPr lang="en-US" sz="2400" dirty="0">
                <a:solidFill>
                  <a:prstClr val="black"/>
                </a:solidFill>
              </a:rPr>
              <a:t>(2) the </a:t>
            </a:r>
            <a:r>
              <a:rPr lang="en-US" sz="2400" u="sng" dirty="0">
                <a:solidFill>
                  <a:prstClr val="black"/>
                </a:solidFill>
              </a:rPr>
              <a:t>transfer of electrons to the mediator</a:t>
            </a:r>
            <a:r>
              <a:rPr lang="en-US" sz="2400" dirty="0">
                <a:solidFill>
                  <a:prstClr val="black"/>
                </a:solidFill>
              </a:rPr>
              <a:t> from the enzyme, and </a:t>
            </a:r>
            <a:endParaRPr lang="en-US" sz="2400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smtClean="0">
                <a:solidFill>
                  <a:prstClr val="black"/>
                </a:solidFill>
              </a:rPr>
              <a:t>      (</a:t>
            </a:r>
            <a:r>
              <a:rPr lang="en-US" sz="2400" dirty="0">
                <a:solidFill>
                  <a:prstClr val="black"/>
                </a:solidFill>
              </a:rPr>
              <a:t>3) interactions at the </a:t>
            </a:r>
            <a:r>
              <a:rPr lang="en-US" sz="2400" u="sng" dirty="0">
                <a:solidFill>
                  <a:prstClr val="black"/>
                </a:solidFill>
              </a:rPr>
              <a:t>electrode</a:t>
            </a:r>
            <a:r>
              <a:rPr lang="en-US" sz="2400" dirty="0">
                <a:solidFill>
                  <a:prstClr val="black"/>
                </a:solidFill>
              </a:rPr>
              <a:t>.</a:t>
            </a:r>
          </a:p>
          <a:p>
            <a:pPr lvl="0"/>
            <a:r>
              <a:rPr lang="en-US" sz="2400" dirty="0">
                <a:solidFill>
                  <a:prstClr val="black"/>
                </a:solidFill>
              </a:rPr>
              <a:t>Three naturally occurring substances </a:t>
            </a:r>
            <a:r>
              <a:rPr lang="en-US" sz="2400" dirty="0">
                <a:solidFill>
                  <a:srgbClr val="00B050"/>
                </a:solidFill>
              </a:rPr>
              <a:t>interfere with electrochemical glucose oxidase </a:t>
            </a:r>
            <a:r>
              <a:rPr lang="en-US" sz="2400" dirty="0">
                <a:solidFill>
                  <a:prstClr val="black"/>
                </a:solidFill>
              </a:rPr>
              <a:t>based strips: </a:t>
            </a:r>
            <a:r>
              <a:rPr lang="en-US" sz="2400" u="sng" dirty="0">
                <a:solidFill>
                  <a:prstClr val="black"/>
                </a:solidFill>
              </a:rPr>
              <a:t>triglycerides</a:t>
            </a:r>
            <a:r>
              <a:rPr lang="en-US" sz="2400" dirty="0">
                <a:solidFill>
                  <a:prstClr val="black"/>
                </a:solidFill>
              </a:rPr>
              <a:t>, </a:t>
            </a:r>
            <a:r>
              <a:rPr lang="en-US" sz="2400" u="sng" dirty="0">
                <a:solidFill>
                  <a:prstClr val="black"/>
                </a:solidFill>
              </a:rPr>
              <a:t>oxygen</a:t>
            </a:r>
            <a:r>
              <a:rPr lang="en-US" sz="2400" dirty="0">
                <a:solidFill>
                  <a:prstClr val="black"/>
                </a:solidFill>
              </a:rPr>
              <a:t>, and </a:t>
            </a:r>
            <a:r>
              <a:rPr lang="en-US" sz="2400" u="sng" dirty="0">
                <a:solidFill>
                  <a:prstClr val="black"/>
                </a:solidFill>
              </a:rPr>
              <a:t>uric acid</a:t>
            </a:r>
            <a:r>
              <a:rPr lang="en-US" sz="2400" dirty="0">
                <a:solidFill>
                  <a:prstClr val="black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1694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400" dirty="0">
                <a:solidFill>
                  <a:srgbClr val="00B050"/>
                </a:solidFill>
              </a:rPr>
              <a:t>Triglycerides</a:t>
            </a:r>
            <a:r>
              <a:rPr lang="en-US" sz="2400" dirty="0">
                <a:solidFill>
                  <a:prstClr val="black"/>
                </a:solidFill>
              </a:rPr>
              <a:t>, usually at </a:t>
            </a:r>
            <a:r>
              <a:rPr lang="en-US" sz="2400" u="sng" dirty="0">
                <a:solidFill>
                  <a:prstClr val="black"/>
                </a:solidFill>
              </a:rPr>
              <a:t>very high levels</a:t>
            </a:r>
            <a:r>
              <a:rPr lang="en-US" sz="2400" dirty="0">
                <a:solidFill>
                  <a:prstClr val="black"/>
                </a:solidFill>
              </a:rPr>
              <a:t>, cause meters to be inaccurate because they take up volume, </a:t>
            </a:r>
            <a:r>
              <a:rPr lang="en-US" sz="2400" u="sng" dirty="0">
                <a:solidFill>
                  <a:prstClr val="black"/>
                </a:solidFill>
              </a:rPr>
              <a:t>decreasing</a:t>
            </a:r>
            <a:r>
              <a:rPr lang="en-US" sz="2400" dirty="0">
                <a:solidFill>
                  <a:prstClr val="black"/>
                </a:solidFill>
              </a:rPr>
              <a:t> the amount of glucose in the capillary volume. Thus they cause values to be low.</a:t>
            </a:r>
          </a:p>
          <a:p>
            <a:pPr lvl="0"/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>
                <a:solidFill>
                  <a:srgbClr val="00B050"/>
                </a:solidFill>
              </a:rPr>
              <a:t>Oxygen</a:t>
            </a:r>
            <a:r>
              <a:rPr lang="en-US" sz="2400" dirty="0">
                <a:solidFill>
                  <a:prstClr val="black"/>
                </a:solidFill>
              </a:rPr>
              <a:t>, acting at location 2, competes with mediator to take electrons from the enzyme. Since </a:t>
            </a:r>
            <a:r>
              <a:rPr lang="en-US" sz="2400" u="sng" dirty="0">
                <a:solidFill>
                  <a:prstClr val="black"/>
                </a:solidFill>
              </a:rPr>
              <a:t>strips </a:t>
            </a:r>
            <a:r>
              <a:rPr lang="en-US" sz="2400" dirty="0">
                <a:solidFill>
                  <a:prstClr val="black"/>
                </a:solidFill>
              </a:rPr>
              <a:t>are generally </a:t>
            </a:r>
            <a:r>
              <a:rPr lang="en-US" sz="2400" u="sng" dirty="0">
                <a:solidFill>
                  <a:prstClr val="black"/>
                </a:solidFill>
              </a:rPr>
              <a:t>calibrated for capillary oxygen </a:t>
            </a:r>
            <a:r>
              <a:rPr lang="en-US" sz="2400" dirty="0">
                <a:solidFill>
                  <a:prstClr val="black"/>
                </a:solidFill>
              </a:rPr>
              <a:t>concentrations, </a:t>
            </a:r>
            <a:r>
              <a:rPr lang="en-US" sz="2400" u="sng" dirty="0">
                <a:solidFill>
                  <a:prstClr val="black"/>
                </a:solidFill>
              </a:rPr>
              <a:t>high oxygen </a:t>
            </a:r>
            <a:r>
              <a:rPr lang="en-US" sz="2400" dirty="0">
                <a:solidFill>
                  <a:prstClr val="black"/>
                </a:solidFill>
              </a:rPr>
              <a:t>values, such as those found in arterial samples or in patients utilizing oxygen, will cause </a:t>
            </a:r>
            <a:r>
              <a:rPr lang="en-US" sz="2400" u="sng" dirty="0">
                <a:solidFill>
                  <a:prstClr val="black"/>
                </a:solidFill>
              </a:rPr>
              <a:t>falsely lower </a:t>
            </a:r>
            <a:r>
              <a:rPr lang="en-US" sz="2400" dirty="0">
                <a:solidFill>
                  <a:prstClr val="black"/>
                </a:solidFill>
              </a:rPr>
              <a:t>values</a:t>
            </a:r>
            <a:r>
              <a:rPr lang="en-US" sz="2400" dirty="0" smtClean="0">
                <a:solidFill>
                  <a:prstClr val="black"/>
                </a:solidFill>
              </a:rPr>
              <a:t>.</a:t>
            </a:r>
            <a:r>
              <a:rPr lang="en-US" sz="2400" dirty="0">
                <a:hlinkClick r:id="rId2" tooltip="Diabetes technology &amp; therapeutics."/>
              </a:rPr>
              <a:t> </a:t>
            </a:r>
            <a:endParaRPr lang="en-US" sz="2400" dirty="0" smtClean="0">
              <a:hlinkClick r:id="rId2" tooltip="Diabetes technology &amp; therapeutics."/>
            </a:endParaRPr>
          </a:p>
          <a:p>
            <a:pPr lvl="0"/>
            <a:endParaRPr lang="en-US" sz="2400" dirty="0">
              <a:hlinkClick r:id="rId2" tooltip="Diabetes technology &amp; therapeutics."/>
            </a:endParaRPr>
          </a:p>
          <a:p>
            <a:pPr lvl="0"/>
            <a:endParaRPr lang="en-US" sz="2400" dirty="0" smtClean="0">
              <a:hlinkClick r:id="rId2" tooltip="Diabetes technology &amp; therapeutics."/>
            </a:endParaRPr>
          </a:p>
          <a:p>
            <a:pPr marL="0" lvl="0" indent="0" algn="ctr">
              <a:buNone/>
            </a:pPr>
            <a:r>
              <a:rPr lang="en-US" sz="1800" dirty="0" smtClean="0">
                <a:hlinkClick r:id="rId2" tooltip="Diabetes technology &amp; therapeutics."/>
              </a:rPr>
              <a:t>Diabetes </a:t>
            </a:r>
            <a:r>
              <a:rPr lang="en-US" sz="1800" dirty="0" err="1">
                <a:hlinkClick r:id="rId2" tooltip="Diabetes technology &amp; therapeutics."/>
              </a:rPr>
              <a:t>Technol</a:t>
            </a:r>
            <a:r>
              <a:rPr lang="en-US" sz="1800" dirty="0">
                <a:hlinkClick r:id="rId2" tooltip="Diabetes technology &amp; therapeutics."/>
              </a:rPr>
              <a:t> </a:t>
            </a:r>
            <a:r>
              <a:rPr lang="en-US" sz="1800" dirty="0" err="1">
                <a:hlinkClick r:id="rId2" tooltip="Diabetes technology &amp; therapeutics."/>
              </a:rPr>
              <a:t>Ther</a:t>
            </a:r>
            <a:r>
              <a:rPr lang="en-US" sz="1800" dirty="0">
                <a:hlinkClick r:id="rId2" tooltip="Diabetes technology &amp; therapeutics."/>
              </a:rPr>
              <a:t>.</a:t>
            </a:r>
            <a:r>
              <a:rPr lang="en-US" sz="1800" dirty="0"/>
              <a:t> 1999 Spring;1(1):3-11.</a:t>
            </a:r>
            <a:br>
              <a:rPr lang="en-US" sz="1800" dirty="0"/>
            </a:br>
            <a:endParaRPr lang="fa-IR" sz="1800" dirty="0"/>
          </a:p>
        </p:txBody>
      </p:sp>
    </p:spTree>
    <p:extLst>
      <p:ext uri="{BB962C8B-B14F-4D97-AF65-F5344CB8AC3E}">
        <p14:creationId xmlns:p14="http://schemas.microsoft.com/office/powerpoint/2010/main" val="376389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908613"/>
            <a:ext cx="9720072" cy="862314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00B050"/>
                </a:solidFill>
              </a:rPr>
              <a:t>Glucose Meter Accuracy</a:t>
            </a:r>
            <a:br>
              <a:rPr lang="en-US" sz="4000" dirty="0">
                <a:solidFill>
                  <a:srgbClr val="00B050"/>
                </a:solidFill>
              </a:rPr>
            </a:br>
            <a:r>
              <a:rPr lang="en-US" sz="4000" dirty="0">
                <a:solidFill>
                  <a:srgbClr val="00B050"/>
                </a:solidFill>
              </a:rPr>
              <a:t> </a:t>
            </a:r>
            <a:br>
              <a:rPr lang="en-US" sz="4000" dirty="0">
                <a:solidFill>
                  <a:srgbClr val="00B050"/>
                </a:solidFill>
              </a:rPr>
            </a:br>
            <a:endParaRPr lang="fa-IR" sz="40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603094"/>
            <a:ext cx="10614216" cy="5208606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/>
              <a:t>Recommendation</a:t>
            </a:r>
          </a:p>
          <a:p>
            <a:pPr algn="l"/>
            <a:r>
              <a:rPr lang="en-US" sz="2400" dirty="0" smtClean="0"/>
              <a:t>7.9  </a:t>
            </a:r>
            <a:r>
              <a:rPr lang="en-US" sz="2400" u="sng" dirty="0"/>
              <a:t>Health care providers </a:t>
            </a:r>
            <a:r>
              <a:rPr lang="en-US" sz="2400" dirty="0"/>
              <a:t>should </a:t>
            </a:r>
            <a:r>
              <a:rPr lang="en-US" sz="2400" u="sng" dirty="0"/>
              <a:t>be aware </a:t>
            </a:r>
            <a:r>
              <a:rPr lang="en-US" sz="2400" dirty="0"/>
              <a:t>of the </a:t>
            </a:r>
            <a:r>
              <a:rPr lang="en-US" sz="2400" u="sng" dirty="0"/>
              <a:t>medications</a:t>
            </a:r>
            <a:r>
              <a:rPr lang="en-US" sz="2400" dirty="0"/>
              <a:t> and other  </a:t>
            </a:r>
            <a:r>
              <a:rPr lang="en-US" sz="2400" u="sng" dirty="0"/>
              <a:t>factors</a:t>
            </a:r>
            <a:r>
              <a:rPr lang="en-US" sz="2400" dirty="0"/>
              <a:t> that  can </a:t>
            </a:r>
            <a:r>
              <a:rPr lang="en-US" sz="2400" dirty="0" smtClean="0">
                <a:solidFill>
                  <a:srgbClr val="00B050"/>
                </a:solidFill>
              </a:rPr>
              <a:t>interfere</a:t>
            </a:r>
            <a:r>
              <a:rPr lang="en-US" sz="2400" u="sng" dirty="0" smtClean="0"/>
              <a:t> with </a:t>
            </a:r>
            <a:r>
              <a:rPr lang="en-US" sz="2400" u="sng" dirty="0"/>
              <a:t>glucose meter </a:t>
            </a:r>
            <a:r>
              <a:rPr lang="en-US" sz="2400" dirty="0"/>
              <a:t>accuracy and choose  appropriate  devices for their patients based on these </a:t>
            </a:r>
            <a:r>
              <a:rPr lang="en-US" sz="2400" dirty="0" smtClean="0"/>
              <a:t>factors</a:t>
            </a:r>
            <a:r>
              <a:rPr lang="en-US" sz="2400" dirty="0"/>
              <a:t>. </a:t>
            </a:r>
            <a:r>
              <a:rPr lang="en-US" sz="2400" dirty="0" smtClean="0"/>
              <a:t>E</a:t>
            </a:r>
          </a:p>
          <a:p>
            <a:pPr algn="l"/>
            <a:endParaRPr lang="en-US" sz="2400" dirty="0">
              <a:solidFill>
                <a:srgbClr val="FF0000"/>
              </a:solidFill>
            </a:endParaRPr>
          </a:p>
          <a:p>
            <a:pPr algn="l"/>
            <a:endParaRPr lang="en-US" sz="2400" dirty="0" smtClean="0">
              <a:solidFill>
                <a:srgbClr val="FF0000"/>
              </a:solidFill>
            </a:endParaRPr>
          </a:p>
          <a:p>
            <a:pPr algn="l"/>
            <a:endParaRPr lang="en-US" sz="2400" dirty="0">
              <a:solidFill>
                <a:srgbClr val="FF0000"/>
              </a:solidFill>
            </a:endParaRPr>
          </a:p>
          <a:p>
            <a:pPr algn="l"/>
            <a:endParaRPr lang="en-US" sz="2400" dirty="0" smtClean="0">
              <a:solidFill>
                <a:srgbClr val="FF0000"/>
              </a:solidFill>
            </a:endParaRPr>
          </a:p>
          <a:p>
            <a:pPr algn="l"/>
            <a:endParaRPr lang="en-US" sz="2400" dirty="0">
              <a:solidFill>
                <a:srgbClr val="FF0000"/>
              </a:solidFill>
            </a:endParaRPr>
          </a:p>
          <a:p>
            <a:pPr algn="l"/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000" dirty="0" smtClean="0">
                <a:solidFill>
                  <a:srgbClr val="FF0000"/>
                </a:solidFill>
              </a:rPr>
              <a:t>ADA2019,SEC.7</a:t>
            </a:r>
            <a:endParaRPr lang="en-US" sz="2000" dirty="0">
              <a:solidFill>
                <a:srgbClr val="FF0000"/>
              </a:solidFill>
            </a:endParaRPr>
          </a:p>
          <a:p>
            <a:pPr algn="l"/>
            <a:endParaRPr lang="en-US" dirty="0" smtClean="0"/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89930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4023" y="651352"/>
            <a:ext cx="3895593" cy="12087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023" y="489449"/>
            <a:ext cx="3895593" cy="1457412"/>
          </a:xfrm>
        </p:spPr>
        <p:txBody>
          <a:bodyPr>
            <a:normAutofit/>
          </a:bodyPr>
          <a:lstStyle/>
          <a:p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79529"/>
            <a:ext cx="10515600" cy="4423319"/>
          </a:xfrm>
        </p:spPr>
        <p:txBody>
          <a:bodyPr>
            <a:normAutofit/>
          </a:bodyPr>
          <a:lstStyle/>
          <a:p>
            <a:r>
              <a:rPr lang="en-US" sz="2400" u="sng" dirty="0" smtClean="0"/>
              <a:t>Low oxygen levels</a:t>
            </a:r>
            <a:r>
              <a:rPr lang="en-US" sz="2400" dirty="0" smtClean="0"/>
              <a:t>, such as those found in venous samples or in patients with severe chronic obstructive pulmonary disease may cause </a:t>
            </a:r>
            <a:r>
              <a:rPr lang="en-US" sz="2400" u="sng" dirty="0" smtClean="0"/>
              <a:t>falsely high </a:t>
            </a:r>
            <a:r>
              <a:rPr lang="en-US" sz="2400" dirty="0" smtClean="0"/>
              <a:t>values.</a:t>
            </a:r>
          </a:p>
          <a:p>
            <a:r>
              <a:rPr lang="en-US" sz="2400" dirty="0" smtClean="0"/>
              <a:t> </a:t>
            </a:r>
            <a:r>
              <a:rPr lang="en-US" sz="2400" dirty="0">
                <a:solidFill>
                  <a:srgbClr val="00B050"/>
                </a:solidFill>
              </a:rPr>
              <a:t>uric acid</a:t>
            </a:r>
            <a:r>
              <a:rPr lang="en-US" sz="2400" dirty="0"/>
              <a:t>, though </a:t>
            </a:r>
            <a:r>
              <a:rPr lang="en-US" sz="2400" i="1" u="sng" dirty="0"/>
              <a:t>only at very high values</a:t>
            </a:r>
            <a:r>
              <a:rPr lang="en-US" sz="2400" dirty="0"/>
              <a:t>, can  be  oxidized  by  the  electrode  (location  3),  giving </a:t>
            </a:r>
            <a:r>
              <a:rPr lang="en-US" sz="2400" u="sng" dirty="0"/>
              <a:t>falsely high </a:t>
            </a:r>
            <a:r>
              <a:rPr lang="en-US" sz="2400" dirty="0"/>
              <a:t>values. Uric acid is </a:t>
            </a:r>
            <a:r>
              <a:rPr lang="en-US" sz="2400" u="sng" dirty="0"/>
              <a:t>seldom a problem</a:t>
            </a:r>
            <a:r>
              <a:rPr lang="en-US" sz="2400" dirty="0"/>
              <a:t>, </a:t>
            </a:r>
            <a:r>
              <a:rPr lang="en-US" sz="2400" u="sng" dirty="0"/>
              <a:t>except</a:t>
            </a:r>
            <a:r>
              <a:rPr lang="en-US" sz="2400" dirty="0"/>
              <a:t> in patients with values that would lead to severe </a:t>
            </a:r>
            <a:r>
              <a:rPr lang="en-US" sz="2400" u="sng" dirty="0"/>
              <a:t>gout</a:t>
            </a:r>
            <a:r>
              <a:rPr lang="en-US" sz="2400" dirty="0"/>
              <a:t>.18</a:t>
            </a:r>
            <a:endParaRPr lang="fa-IR" sz="2400" dirty="0"/>
          </a:p>
        </p:txBody>
      </p:sp>
    </p:spTree>
    <p:extLst>
      <p:ext uri="{BB962C8B-B14F-4D97-AF65-F5344CB8AC3E}">
        <p14:creationId xmlns:p14="http://schemas.microsoft.com/office/powerpoint/2010/main" val="190637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067789" cy="2002293"/>
          </a:xfrm>
        </p:spPr>
        <p:txBody>
          <a:bodyPr>
            <a:normAutofit fontScale="90000"/>
          </a:bodyPr>
          <a:lstStyle/>
          <a:p>
            <a:r>
              <a:rPr lang="en-US" sz="2200" dirty="0" err="1">
                <a:hlinkClick r:id="rId2" tooltip="Critical care medicine."/>
              </a:rPr>
              <a:t>Crit</a:t>
            </a:r>
            <a:r>
              <a:rPr lang="en-US" sz="2200" dirty="0">
                <a:hlinkClick r:id="rId2" tooltip="Critical care medicine."/>
              </a:rPr>
              <a:t> Care Med.</a:t>
            </a:r>
            <a:r>
              <a:rPr lang="en-US" sz="2200" dirty="0"/>
              <a:t> 1998 Mar;26(3):581-90.</a:t>
            </a:r>
            <a:br>
              <a:rPr lang="en-US" sz="2200" dirty="0"/>
            </a:br>
            <a:r>
              <a:rPr lang="en-US" sz="3100" b="1" dirty="0"/>
              <a:t>Multicenter study of oxygen-insensitive handheld glucose point-of-care testing in critical care/hospital/ambulatory patients in the United States and Canada.</a:t>
            </a:r>
            <a:r>
              <a:rPr lang="en-US" b="1" dirty="0"/>
              <a:t/>
            </a:r>
            <a:br>
              <a:rPr lang="en-US" b="1" dirty="0"/>
            </a:br>
            <a:r>
              <a:rPr lang="en-US" sz="2000" dirty="0" err="1">
                <a:hlinkClick r:id="rId3"/>
              </a:rPr>
              <a:t>Kost</a:t>
            </a:r>
            <a:r>
              <a:rPr lang="en-US" sz="2000" dirty="0">
                <a:hlinkClick r:id="rId3"/>
              </a:rPr>
              <a:t> GJ</a:t>
            </a:r>
            <a:r>
              <a:rPr lang="en-US" sz="2000" baseline="30000" dirty="0"/>
              <a:t>1</a:t>
            </a:r>
            <a:r>
              <a:rPr lang="en-US" sz="2000" dirty="0"/>
              <a:t>, </a:t>
            </a:r>
            <a:r>
              <a:rPr lang="en-US" sz="2000" dirty="0">
                <a:hlinkClick r:id="rId4"/>
              </a:rPr>
              <a:t>Vu HT</a:t>
            </a:r>
            <a:r>
              <a:rPr lang="en-US" sz="2000" dirty="0"/>
              <a:t>, </a:t>
            </a:r>
            <a:r>
              <a:rPr lang="en-US" sz="2000" dirty="0">
                <a:hlinkClick r:id="rId5"/>
              </a:rPr>
              <a:t>Lee JH</a:t>
            </a:r>
            <a:r>
              <a:rPr lang="en-US" sz="2000" dirty="0"/>
              <a:t>, </a:t>
            </a:r>
            <a:r>
              <a:rPr lang="en-US" sz="2000" dirty="0">
                <a:hlinkClick r:id="rId6"/>
              </a:rPr>
              <a:t>Bourgeois P</a:t>
            </a:r>
            <a:r>
              <a:rPr lang="en-US" sz="2000" dirty="0"/>
              <a:t>, </a:t>
            </a:r>
            <a:r>
              <a:rPr lang="en-US" sz="2000" dirty="0" err="1">
                <a:hlinkClick r:id="rId7"/>
              </a:rPr>
              <a:t>Kiechle</a:t>
            </a:r>
            <a:r>
              <a:rPr lang="en-US" sz="2000" dirty="0">
                <a:hlinkClick r:id="rId7"/>
              </a:rPr>
              <a:t> FL</a:t>
            </a:r>
            <a:r>
              <a:rPr lang="en-US" sz="2000" dirty="0"/>
              <a:t>, </a:t>
            </a:r>
            <a:r>
              <a:rPr lang="en-US" sz="2000" dirty="0">
                <a:hlinkClick r:id="rId8"/>
              </a:rPr>
              <a:t>Martin C</a:t>
            </a:r>
            <a:r>
              <a:rPr lang="en-US" sz="2000" dirty="0"/>
              <a:t>, </a:t>
            </a:r>
            <a:r>
              <a:rPr lang="en-US" sz="2000" dirty="0">
                <a:hlinkClick r:id="rId9"/>
              </a:rPr>
              <a:t>Miller SS</a:t>
            </a:r>
            <a:r>
              <a:rPr lang="en-US" sz="2000" dirty="0"/>
              <a:t>, </a:t>
            </a:r>
            <a:r>
              <a:rPr lang="en-US" sz="2000" dirty="0" err="1">
                <a:hlinkClick r:id="rId10"/>
              </a:rPr>
              <a:t>Okorodudu</a:t>
            </a:r>
            <a:r>
              <a:rPr lang="en-US" sz="2000" dirty="0">
                <a:hlinkClick r:id="rId10"/>
              </a:rPr>
              <a:t> AO</a:t>
            </a:r>
            <a:r>
              <a:rPr lang="en-US" sz="2000" dirty="0"/>
              <a:t>, </a:t>
            </a:r>
            <a:r>
              <a:rPr lang="en-US" sz="2000" dirty="0" err="1">
                <a:hlinkClick r:id="rId11"/>
              </a:rPr>
              <a:t>Podczasy</a:t>
            </a:r>
            <a:r>
              <a:rPr lang="en-US" sz="2000" dirty="0">
                <a:hlinkClick r:id="rId11"/>
              </a:rPr>
              <a:t> JJ</a:t>
            </a:r>
            <a:r>
              <a:rPr lang="en-US" sz="2000" dirty="0"/>
              <a:t>, </a:t>
            </a:r>
            <a:r>
              <a:rPr lang="en-US" sz="2000" dirty="0">
                <a:hlinkClick r:id="rId12"/>
              </a:rPr>
              <a:t>Webster R</a:t>
            </a:r>
            <a:r>
              <a:rPr lang="en-US" sz="2000" dirty="0"/>
              <a:t>, </a:t>
            </a:r>
            <a:r>
              <a:rPr lang="en-US" sz="2000" dirty="0">
                <a:hlinkClick r:id="rId13"/>
              </a:rPr>
              <a:t>Whitlow KJ</a:t>
            </a:r>
            <a:r>
              <a:rPr lang="en-US" sz="2000" dirty="0"/>
              <a:t>.</a:t>
            </a:r>
            <a:br>
              <a:rPr lang="en-US" sz="2000" dirty="0"/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42575"/>
            <a:ext cx="10515600" cy="4070958"/>
          </a:xfrm>
        </p:spPr>
        <p:txBody>
          <a:bodyPr>
            <a:normAutofit/>
          </a:bodyPr>
          <a:lstStyle/>
          <a:p>
            <a:pPr lvl="0"/>
            <a:r>
              <a:rPr lang="en-US" sz="2400" dirty="0">
                <a:solidFill>
                  <a:srgbClr val="00B050"/>
                </a:solidFill>
              </a:rPr>
              <a:t>Glucose dehydrogenase </a:t>
            </a:r>
            <a:r>
              <a:rPr lang="en-US" sz="2400" dirty="0">
                <a:solidFill>
                  <a:prstClr val="black"/>
                </a:solidFill>
              </a:rPr>
              <a:t>is a </a:t>
            </a:r>
            <a:r>
              <a:rPr lang="en-US" sz="2400" u="sng" dirty="0">
                <a:solidFill>
                  <a:prstClr val="black"/>
                </a:solidFill>
              </a:rPr>
              <a:t>less specific enzyme</a:t>
            </a:r>
            <a:r>
              <a:rPr lang="en-US" sz="2400" dirty="0">
                <a:solidFill>
                  <a:prstClr val="black"/>
                </a:solidFill>
              </a:rPr>
              <a:t>, so some naturally occurring sugars can compete with glucose at location 1. </a:t>
            </a:r>
            <a:endParaRPr lang="en-US" sz="2400" dirty="0" smtClean="0">
              <a:solidFill>
                <a:prstClr val="black"/>
              </a:solidFill>
            </a:endParaRPr>
          </a:p>
          <a:p>
            <a:pPr lvl="0"/>
            <a:r>
              <a:rPr lang="en-US" sz="2400" dirty="0" smtClean="0">
                <a:solidFill>
                  <a:prstClr val="black"/>
                </a:solidFill>
              </a:rPr>
              <a:t>The </a:t>
            </a:r>
            <a:r>
              <a:rPr lang="en-US" sz="2400" u="sng" dirty="0">
                <a:solidFill>
                  <a:prstClr val="black"/>
                </a:solidFill>
              </a:rPr>
              <a:t>monosaccharides</a:t>
            </a:r>
            <a:r>
              <a:rPr lang="en-US" sz="2400" dirty="0">
                <a:solidFill>
                  <a:prstClr val="black"/>
                </a:solidFill>
              </a:rPr>
              <a:t>, </a:t>
            </a:r>
            <a:r>
              <a:rPr lang="en-US" sz="2400" u="sng" dirty="0">
                <a:solidFill>
                  <a:prstClr val="black"/>
                </a:solidFill>
              </a:rPr>
              <a:t>galactose</a:t>
            </a:r>
            <a:r>
              <a:rPr lang="en-US" sz="2400" dirty="0">
                <a:solidFill>
                  <a:prstClr val="black"/>
                </a:solidFill>
              </a:rPr>
              <a:t>, </a:t>
            </a:r>
            <a:r>
              <a:rPr lang="en-US" sz="2400" u="sng" dirty="0">
                <a:solidFill>
                  <a:prstClr val="black"/>
                </a:solidFill>
              </a:rPr>
              <a:t>xylose</a:t>
            </a:r>
            <a:r>
              <a:rPr lang="en-US" sz="2400" dirty="0">
                <a:solidFill>
                  <a:prstClr val="black"/>
                </a:solidFill>
              </a:rPr>
              <a:t>, and the </a:t>
            </a:r>
            <a:r>
              <a:rPr lang="en-US" sz="2400" u="sng" dirty="0">
                <a:solidFill>
                  <a:prstClr val="black"/>
                </a:solidFill>
              </a:rPr>
              <a:t>disaccharide maltose </a:t>
            </a:r>
            <a:r>
              <a:rPr lang="en-US" sz="2400" dirty="0">
                <a:solidFill>
                  <a:prstClr val="black"/>
                </a:solidFill>
              </a:rPr>
              <a:t>complete with glucose on glucose dehydrogenase and may give </a:t>
            </a:r>
            <a:r>
              <a:rPr lang="en-US" sz="2400" u="sng" dirty="0">
                <a:solidFill>
                  <a:prstClr val="black"/>
                </a:solidFill>
              </a:rPr>
              <a:t>false values</a:t>
            </a:r>
            <a:r>
              <a:rPr lang="en-US" sz="2400" dirty="0">
                <a:solidFill>
                  <a:prstClr val="black"/>
                </a:solidFill>
              </a:rPr>
              <a:t>. </a:t>
            </a:r>
            <a:endParaRPr lang="en-US" sz="2400" dirty="0" smtClean="0">
              <a:solidFill>
                <a:prstClr val="black"/>
              </a:solidFill>
            </a:endParaRPr>
          </a:p>
          <a:p>
            <a:pPr lvl="0"/>
            <a:r>
              <a:rPr lang="en-US" sz="2400" u="sng" dirty="0" smtClean="0">
                <a:solidFill>
                  <a:prstClr val="black"/>
                </a:solidFill>
              </a:rPr>
              <a:t>Glucose </a:t>
            </a:r>
            <a:r>
              <a:rPr lang="en-US" sz="2400" u="sng" dirty="0">
                <a:solidFill>
                  <a:prstClr val="black"/>
                </a:solidFill>
              </a:rPr>
              <a:t>dehydrogenase sensors</a:t>
            </a:r>
            <a:r>
              <a:rPr lang="en-US" sz="2400" dirty="0">
                <a:solidFill>
                  <a:prstClr val="black"/>
                </a:solidFill>
              </a:rPr>
              <a:t>, however, are </a:t>
            </a:r>
            <a:r>
              <a:rPr lang="en-US" sz="2400" u="sng" dirty="0">
                <a:solidFill>
                  <a:prstClr val="black"/>
                </a:solidFill>
              </a:rPr>
              <a:t>less sensitive </a:t>
            </a:r>
            <a:r>
              <a:rPr lang="en-US" sz="2400" dirty="0">
                <a:solidFill>
                  <a:prstClr val="black"/>
                </a:solidFill>
              </a:rPr>
              <a:t>to variations in </a:t>
            </a:r>
            <a:r>
              <a:rPr lang="en-US" sz="2400" u="sng" dirty="0">
                <a:solidFill>
                  <a:prstClr val="black"/>
                </a:solidFill>
              </a:rPr>
              <a:t>oxygen </a:t>
            </a:r>
            <a:r>
              <a:rPr lang="en-US" sz="2400" u="sng" dirty="0" smtClean="0">
                <a:solidFill>
                  <a:prstClr val="black"/>
                </a:solidFill>
              </a:rPr>
              <a:t>concentration</a:t>
            </a:r>
            <a:r>
              <a:rPr lang="en-US" sz="2400" dirty="0" smtClean="0">
                <a:solidFill>
                  <a:prstClr val="black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4629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85067" y="365125"/>
            <a:ext cx="5410200" cy="606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846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57408"/>
            <a:ext cx="10515600" cy="1528176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Clinical chemistry : principles, procedures, correlations / [edited by] Michael L. Bishop, Edward P. </a:t>
            </a:r>
            <a:r>
              <a:rPr lang="en-US" sz="3600" b="1" dirty="0" err="1"/>
              <a:t>Fody</a:t>
            </a:r>
            <a:r>
              <a:rPr lang="en-US" sz="3600" b="1" dirty="0"/>
              <a:t>, Larry </a:t>
            </a:r>
            <a:r>
              <a:rPr lang="en-US" sz="3600" b="1" dirty="0" err="1"/>
              <a:t>Schoeff</a:t>
            </a:r>
            <a:r>
              <a:rPr lang="en-US" sz="3600" b="1" dirty="0"/>
              <a:t>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2700" b="1" dirty="0" smtClean="0">
                <a:hlinkClick r:id="rId2"/>
              </a:rPr>
              <a:t>Bishop</a:t>
            </a:r>
            <a:r>
              <a:rPr lang="en-US" sz="2700" b="1" dirty="0">
                <a:hlinkClick r:id="rId2"/>
              </a:rPr>
              <a:t>, Michael L</a:t>
            </a:r>
            <a:r>
              <a:rPr lang="en-US" sz="2700" b="1" dirty="0"/>
              <a:t/>
            </a:r>
            <a:br>
              <a:rPr lang="en-US" sz="2700" b="1" dirty="0"/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54477"/>
            <a:ext cx="10515600" cy="4022485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Pharmacologic Factors</a:t>
            </a:r>
          </a:p>
          <a:p>
            <a:r>
              <a:rPr lang="en-US" sz="2600" dirty="0" smtClean="0"/>
              <a:t>A number of medications can alter the readings from SMBG. With electrochemical </a:t>
            </a:r>
            <a:r>
              <a:rPr lang="en-US" sz="2600" u="sng" dirty="0" smtClean="0"/>
              <a:t>glucose oxidase </a:t>
            </a:r>
            <a:r>
              <a:rPr lang="en-US" sz="2600" dirty="0" smtClean="0"/>
              <a:t>systems, all seem to interact with the electrode (location 3) and include </a:t>
            </a:r>
            <a:r>
              <a:rPr lang="en-US" sz="2600" u="sng" dirty="0" smtClean="0"/>
              <a:t>acetaminophen</a:t>
            </a:r>
            <a:r>
              <a:rPr lang="en-US" sz="2600" dirty="0" smtClean="0"/>
              <a:t>, </a:t>
            </a:r>
            <a:r>
              <a:rPr lang="en-US" sz="2600" u="sng" dirty="0" smtClean="0"/>
              <a:t>L-dopa</a:t>
            </a:r>
            <a:r>
              <a:rPr lang="en-US" sz="2600" dirty="0" smtClean="0"/>
              <a:t>, </a:t>
            </a:r>
            <a:r>
              <a:rPr lang="en-US" sz="2600" u="sng" dirty="0" err="1" smtClean="0"/>
              <a:t>tolazamide</a:t>
            </a:r>
            <a:r>
              <a:rPr lang="en-US" sz="2600" dirty="0" smtClean="0"/>
              <a:t>, and </a:t>
            </a:r>
            <a:r>
              <a:rPr lang="en-US" sz="2600" u="sng" dirty="0" smtClean="0"/>
              <a:t>ascorbic acid</a:t>
            </a:r>
            <a:r>
              <a:rPr lang="en-US" sz="26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386745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4431"/>
          </a:xfrm>
        </p:spPr>
        <p:txBody>
          <a:bodyPr>
            <a:normAutofit fontScale="90000"/>
          </a:bodyPr>
          <a:lstStyle/>
          <a:p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96027"/>
            <a:ext cx="10515600" cy="5080936"/>
          </a:xfrm>
        </p:spPr>
        <p:txBody>
          <a:bodyPr>
            <a:normAutofit/>
          </a:bodyPr>
          <a:lstStyle/>
          <a:p>
            <a:pPr marL="0" indent="0" algn="r" rtl="1">
              <a:lnSpc>
                <a:spcPct val="107000"/>
              </a:lnSpc>
              <a:spcAft>
                <a:spcPts val="800"/>
              </a:spcAft>
              <a:buNone/>
            </a:pPr>
            <a:r>
              <a:rPr lang="fa-IR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انواع رایج گلوکومتر در ایران :</a:t>
            </a:r>
            <a:endParaRPr lang="en-US" sz="1400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fa-IR" b="1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a-IR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کونتور پلاس       </a:t>
            </a: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fa-IR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گلوکوکارد 01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fa-IR" b="1" dirty="0">
                <a:latin typeface="Calibri" panose="020F0502020204030204" pitchFamily="34" charset="0"/>
                <a:ea typeface="Calibri" panose="020F0502020204030204" pitchFamily="34" charset="0"/>
              </a:rPr>
              <a:t>        گالا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fa-IR" b="1" dirty="0">
                <a:latin typeface="Calibri" panose="020F0502020204030204" pitchFamily="34" charset="0"/>
                <a:ea typeface="Calibri" panose="020F0502020204030204" pitchFamily="34" charset="0"/>
              </a:rPr>
              <a:t>        ایزی گلوکو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fa-IR" b="1" dirty="0">
                <a:latin typeface="Calibri" panose="020F0502020204030204" pitchFamily="34" charset="0"/>
                <a:ea typeface="Calibri" panose="020F0502020204030204" pitchFamily="34" charset="0"/>
              </a:rPr>
              <a:t>       </a:t>
            </a: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Bionim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g 300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4356341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9075" y="1164921"/>
            <a:ext cx="9087632" cy="4872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42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044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248161"/>
          </a:xfrm>
        </p:spPr>
        <p:txBody>
          <a:bodyPr>
            <a:normAutofit fontScale="90000"/>
          </a:bodyPr>
          <a:lstStyle/>
          <a:p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833377"/>
            <a:ext cx="10660515" cy="5475983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solidFill>
                  <a:srgbClr val="00B050"/>
                </a:solidFill>
              </a:rPr>
              <a:t>Factors Limiting Accuracy</a:t>
            </a:r>
          </a:p>
          <a:p>
            <a:pPr algn="l"/>
            <a:r>
              <a:rPr lang="en-US" sz="2400" b="1" dirty="0" smtClean="0"/>
              <a:t>Oxygen:</a:t>
            </a:r>
          </a:p>
          <a:p>
            <a:pPr algn="l"/>
            <a:r>
              <a:rPr lang="en-US" sz="2400" dirty="0" smtClean="0"/>
              <a:t> </a:t>
            </a:r>
            <a:r>
              <a:rPr lang="en-US" sz="2400" u="sng" dirty="0"/>
              <a:t>Currently </a:t>
            </a:r>
            <a:r>
              <a:rPr lang="en-US" sz="2400" dirty="0"/>
              <a:t>available </a:t>
            </a:r>
            <a:r>
              <a:rPr lang="en-US" sz="2400" u="sng" dirty="0"/>
              <a:t>glucose </a:t>
            </a:r>
            <a:r>
              <a:rPr lang="en-US" sz="2400" u="sng" dirty="0" smtClean="0"/>
              <a:t>monitors </a:t>
            </a:r>
            <a:r>
              <a:rPr lang="en-US" sz="2400" dirty="0"/>
              <a:t>utilize an </a:t>
            </a:r>
            <a:r>
              <a:rPr lang="en-US" sz="2400" u="sng" dirty="0"/>
              <a:t>enzymatic reaction </a:t>
            </a:r>
            <a:r>
              <a:rPr lang="en-US" sz="2400" dirty="0"/>
              <a:t>linked to an </a:t>
            </a:r>
            <a:r>
              <a:rPr lang="en-US" sz="2400" u="sng" dirty="0"/>
              <a:t>electrochemical reaction</a:t>
            </a:r>
            <a:r>
              <a:rPr lang="en-US" sz="2400" dirty="0"/>
              <a:t>, either glucose oxidase or glucose </a:t>
            </a:r>
            <a:r>
              <a:rPr lang="en-US" sz="2400" dirty="0" smtClean="0"/>
              <a:t>dehydrogenase .</a:t>
            </a:r>
          </a:p>
          <a:p>
            <a:pPr algn="l"/>
            <a:r>
              <a:rPr lang="en-US" sz="2400" dirty="0" smtClean="0">
                <a:solidFill>
                  <a:srgbClr val="00B050"/>
                </a:solidFill>
              </a:rPr>
              <a:t>Glucose </a:t>
            </a:r>
            <a:r>
              <a:rPr lang="en-US" sz="2400" dirty="0">
                <a:solidFill>
                  <a:srgbClr val="00B050"/>
                </a:solidFill>
              </a:rPr>
              <a:t>oxidase monitors </a:t>
            </a:r>
            <a:r>
              <a:rPr lang="en-US" sz="2400" dirty="0"/>
              <a:t>are </a:t>
            </a:r>
            <a:r>
              <a:rPr lang="en-US" sz="2400" u="sng" dirty="0"/>
              <a:t>sensitive to the oxygen </a:t>
            </a:r>
            <a:r>
              <a:rPr lang="en-US" sz="2400" dirty="0"/>
              <a:t>available and should </a:t>
            </a:r>
            <a:r>
              <a:rPr lang="en-US" sz="2400" u="sng" dirty="0"/>
              <a:t>only</a:t>
            </a:r>
            <a:r>
              <a:rPr lang="en-US" sz="2400" dirty="0"/>
              <a:t> be used with </a:t>
            </a:r>
            <a:r>
              <a:rPr lang="en-US" sz="2400" u="sng" dirty="0"/>
              <a:t>capillary blood </a:t>
            </a:r>
            <a:r>
              <a:rPr lang="en-US" sz="2400" dirty="0"/>
              <a:t>in patients with </a:t>
            </a:r>
            <a:r>
              <a:rPr lang="en-US" sz="2400" dirty="0">
                <a:solidFill>
                  <a:srgbClr val="00B050"/>
                </a:solidFill>
              </a:rPr>
              <a:t>normal oxygen saturation</a:t>
            </a:r>
            <a:r>
              <a:rPr lang="en-US" sz="2400" dirty="0"/>
              <a:t>. </a:t>
            </a:r>
            <a:endParaRPr lang="en-US" sz="2400" dirty="0" smtClean="0"/>
          </a:p>
          <a:p>
            <a:pPr algn="l"/>
            <a:r>
              <a:rPr lang="en-US" sz="2400" dirty="0" smtClean="0">
                <a:solidFill>
                  <a:srgbClr val="00B050"/>
                </a:solidFill>
              </a:rPr>
              <a:t>Higher </a:t>
            </a:r>
            <a:r>
              <a:rPr lang="en-US" sz="2400" dirty="0">
                <a:solidFill>
                  <a:srgbClr val="00B050"/>
                </a:solidFill>
              </a:rPr>
              <a:t>oxygen </a:t>
            </a:r>
            <a:r>
              <a:rPr lang="en-US" sz="2400" dirty="0"/>
              <a:t>tensions </a:t>
            </a:r>
            <a:r>
              <a:rPr lang="en-US" sz="2400" dirty="0" smtClean="0"/>
              <a:t>may </a:t>
            </a:r>
            <a:r>
              <a:rPr lang="en-US" sz="2400" dirty="0"/>
              <a:t>result in </a:t>
            </a:r>
            <a:r>
              <a:rPr lang="en-US" sz="2400" u="sng" dirty="0"/>
              <a:t>false </a:t>
            </a:r>
            <a:r>
              <a:rPr lang="en-US" sz="2400" u="sng" dirty="0" smtClean="0"/>
              <a:t>low-glucose </a:t>
            </a:r>
            <a:r>
              <a:rPr lang="en-US" sz="2400" dirty="0" smtClean="0"/>
              <a:t>readings , </a:t>
            </a:r>
          </a:p>
          <a:p>
            <a:pPr algn="l"/>
            <a:r>
              <a:rPr lang="en-US" sz="2400" dirty="0" smtClean="0"/>
              <a:t>and </a:t>
            </a:r>
            <a:r>
              <a:rPr lang="en-US" sz="2400" dirty="0">
                <a:solidFill>
                  <a:srgbClr val="00B050"/>
                </a:solidFill>
              </a:rPr>
              <a:t>low oxygen </a:t>
            </a:r>
            <a:r>
              <a:rPr lang="en-US" sz="2400" dirty="0"/>
              <a:t>tensions </a:t>
            </a:r>
            <a:r>
              <a:rPr lang="en-US" sz="2400" dirty="0" smtClean="0"/>
              <a:t>may </a:t>
            </a:r>
            <a:r>
              <a:rPr lang="en-US" sz="2400" dirty="0"/>
              <a:t>lead to </a:t>
            </a:r>
            <a:r>
              <a:rPr lang="en-US" sz="2400" u="sng" dirty="0"/>
              <a:t>false </a:t>
            </a:r>
            <a:r>
              <a:rPr lang="en-US" sz="2400" u="sng" dirty="0" smtClean="0"/>
              <a:t>high-glucose </a:t>
            </a:r>
            <a:r>
              <a:rPr lang="en-US" sz="2400" dirty="0"/>
              <a:t>readings. </a:t>
            </a:r>
            <a:endParaRPr lang="en-US" sz="2400" dirty="0" smtClean="0"/>
          </a:p>
          <a:p>
            <a:pPr algn="l"/>
            <a:r>
              <a:rPr lang="en-US" sz="2400" u="sng" dirty="0" smtClean="0"/>
              <a:t>Glucose dehydrogenase monitors </a:t>
            </a:r>
            <a:r>
              <a:rPr lang="en-US" sz="2400" dirty="0" smtClean="0"/>
              <a:t>are </a:t>
            </a:r>
            <a:r>
              <a:rPr lang="en-US" sz="2400" u="sng" dirty="0" smtClean="0"/>
              <a:t>not sensitive to oxygen</a:t>
            </a:r>
            <a:r>
              <a:rPr lang="en-US" sz="2400" dirty="0" smtClean="0"/>
              <a:t>.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endParaRPr lang="en-US" sz="2400" dirty="0" smtClean="0">
              <a:solidFill>
                <a:srgbClr val="FF0000"/>
              </a:solidFill>
            </a:endParaRPr>
          </a:p>
          <a:p>
            <a:pPr algn="l"/>
            <a:endParaRPr lang="en-US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ADA2019,SEC.7</a:t>
            </a:r>
            <a:endParaRPr lang="en-US" sz="2000" dirty="0">
              <a:solidFill>
                <a:srgbClr val="FF0000"/>
              </a:solidFill>
            </a:endParaRPr>
          </a:p>
          <a:p>
            <a:pPr algn="l"/>
            <a:endParaRPr lang="fa-IR" sz="2400" dirty="0"/>
          </a:p>
        </p:txBody>
      </p:sp>
    </p:spTree>
    <p:extLst>
      <p:ext uri="{BB962C8B-B14F-4D97-AF65-F5344CB8AC3E}">
        <p14:creationId xmlns:p14="http://schemas.microsoft.com/office/powerpoint/2010/main" val="239074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776"/>
          </a:xfrm>
        </p:spPr>
        <p:txBody>
          <a:bodyPr>
            <a:normAutofit fontScale="90000"/>
          </a:bodyPr>
          <a:lstStyle/>
          <a:p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08345"/>
            <a:ext cx="10602642" cy="6366076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800" dirty="0" smtClean="0">
                <a:solidFill>
                  <a:srgbClr val="00B050"/>
                </a:solidFill>
              </a:rPr>
              <a:t>Factors </a:t>
            </a:r>
            <a:r>
              <a:rPr lang="en-US" sz="2800" dirty="0">
                <a:solidFill>
                  <a:srgbClr val="00B050"/>
                </a:solidFill>
              </a:rPr>
              <a:t>Limiting Accuracy</a:t>
            </a:r>
          </a:p>
          <a:p>
            <a:pPr algn="l"/>
            <a:r>
              <a:rPr lang="en-US" b="1" dirty="0" smtClean="0"/>
              <a:t>Temperature</a:t>
            </a:r>
            <a:endParaRPr lang="en-US" dirty="0"/>
          </a:p>
          <a:p>
            <a:pPr algn="l"/>
            <a:r>
              <a:rPr lang="en-US" sz="2400" dirty="0" smtClean="0"/>
              <a:t>Because </a:t>
            </a:r>
            <a:r>
              <a:rPr lang="en-US" sz="2400" dirty="0"/>
              <a:t>the </a:t>
            </a:r>
            <a:r>
              <a:rPr lang="en-US" sz="2400" u="sng" dirty="0"/>
              <a:t>reaction is </a:t>
            </a:r>
            <a:r>
              <a:rPr lang="en-US" sz="2400" u="sng" dirty="0" smtClean="0"/>
              <a:t>sensitive </a:t>
            </a:r>
            <a:r>
              <a:rPr lang="en-US" sz="2400" u="sng" dirty="0"/>
              <a:t>to temperature</a:t>
            </a:r>
            <a:r>
              <a:rPr lang="en-US" sz="2400" dirty="0"/>
              <a:t>, all monitors have an acceptable temperature  range </a:t>
            </a:r>
            <a:r>
              <a:rPr lang="en-US" sz="2400" dirty="0" smtClean="0"/>
              <a:t>. </a:t>
            </a:r>
            <a:r>
              <a:rPr lang="en-US" sz="2400" dirty="0"/>
              <a:t>Most will show an </a:t>
            </a:r>
            <a:r>
              <a:rPr lang="en-US" sz="2400" dirty="0">
                <a:solidFill>
                  <a:srgbClr val="00B050"/>
                </a:solidFill>
              </a:rPr>
              <a:t>error</a:t>
            </a:r>
            <a:r>
              <a:rPr lang="en-US" sz="2400" u="sng" dirty="0"/>
              <a:t> if </a:t>
            </a:r>
            <a:r>
              <a:rPr lang="en-US" sz="2400" dirty="0"/>
              <a:t>the </a:t>
            </a:r>
            <a:r>
              <a:rPr lang="en-US" sz="2400" u="sng" dirty="0" smtClean="0"/>
              <a:t>temperature</a:t>
            </a:r>
            <a:r>
              <a:rPr lang="en-US" sz="2400" dirty="0" smtClean="0"/>
              <a:t>  </a:t>
            </a:r>
            <a:r>
              <a:rPr lang="en-US" sz="2400" dirty="0"/>
              <a:t>is </a:t>
            </a:r>
            <a:r>
              <a:rPr lang="en-US" sz="2400" u="sng" dirty="0"/>
              <a:t>unacceptable</a:t>
            </a:r>
            <a:r>
              <a:rPr lang="en-US" sz="2400" dirty="0"/>
              <a:t>,  </a:t>
            </a:r>
            <a:r>
              <a:rPr lang="en-US" sz="2400" u="sng" dirty="0" smtClean="0"/>
              <a:t>but </a:t>
            </a:r>
            <a:r>
              <a:rPr lang="en-US" sz="2400" dirty="0" smtClean="0">
                <a:solidFill>
                  <a:srgbClr val="00B050"/>
                </a:solidFill>
              </a:rPr>
              <a:t>a few </a:t>
            </a:r>
            <a:r>
              <a:rPr lang="en-US" sz="2400" dirty="0"/>
              <a:t>will provide a reading and a </a:t>
            </a:r>
            <a:r>
              <a:rPr lang="en-US" sz="2400" dirty="0">
                <a:solidFill>
                  <a:srgbClr val="00B050"/>
                </a:solidFill>
              </a:rPr>
              <a:t>message</a:t>
            </a:r>
            <a:r>
              <a:rPr lang="en-US" sz="2400" dirty="0"/>
              <a:t> </a:t>
            </a:r>
            <a:r>
              <a:rPr lang="en-US" sz="2400" dirty="0" smtClean="0"/>
              <a:t>indicating </a:t>
            </a:r>
            <a:r>
              <a:rPr lang="en-US" sz="2400" dirty="0"/>
              <a:t>that the value may be incorrect</a:t>
            </a:r>
            <a:r>
              <a:rPr lang="en-US" dirty="0"/>
              <a:t>.</a:t>
            </a:r>
          </a:p>
          <a:p>
            <a:pPr algn="l"/>
            <a:r>
              <a:rPr lang="en-US" b="1" dirty="0"/>
              <a:t>Interfering </a:t>
            </a:r>
            <a:r>
              <a:rPr lang="en-US" b="1" dirty="0" smtClean="0"/>
              <a:t>Substances</a:t>
            </a:r>
            <a:endParaRPr lang="en-US" dirty="0"/>
          </a:p>
          <a:p>
            <a:pPr algn="l"/>
            <a:r>
              <a:rPr lang="en-US" sz="2400" dirty="0" smtClean="0"/>
              <a:t>There </a:t>
            </a:r>
            <a:r>
              <a:rPr lang="en-US" sz="2400" dirty="0"/>
              <a:t>are  a few physiologic and  pharmacologic factors that interfere with glucose readings. </a:t>
            </a:r>
            <a:r>
              <a:rPr lang="en-US" sz="2400" u="sng" dirty="0"/>
              <a:t>Most</a:t>
            </a:r>
            <a:r>
              <a:rPr lang="en-US" sz="2400" dirty="0"/>
              <a:t> interfere only with </a:t>
            </a:r>
            <a:r>
              <a:rPr lang="en-US" sz="2400" u="sng" dirty="0"/>
              <a:t>glucose oxidase </a:t>
            </a:r>
            <a:r>
              <a:rPr lang="en-US" sz="2400" u="sng" dirty="0" smtClean="0"/>
              <a:t>systems</a:t>
            </a:r>
            <a:r>
              <a:rPr lang="en-US" sz="2400" dirty="0" smtClean="0"/>
              <a:t>.</a:t>
            </a:r>
            <a:endParaRPr lang="en-US" sz="2400" dirty="0" smtClean="0">
              <a:solidFill>
                <a:srgbClr val="FF0000"/>
              </a:solidFill>
            </a:endParaRPr>
          </a:p>
          <a:p>
            <a:pPr algn="l"/>
            <a:endParaRPr lang="en-US" sz="2400" dirty="0">
              <a:solidFill>
                <a:srgbClr val="FF0000"/>
              </a:solidFill>
            </a:endParaRPr>
          </a:p>
          <a:p>
            <a:pPr algn="l"/>
            <a:endParaRPr lang="en-US" sz="2400" dirty="0" smtClean="0">
              <a:solidFill>
                <a:srgbClr val="FF0000"/>
              </a:solidFill>
            </a:endParaRPr>
          </a:p>
          <a:p>
            <a:pPr algn="l"/>
            <a:endParaRPr lang="en-US" sz="2400" dirty="0">
              <a:solidFill>
                <a:srgbClr val="FF0000"/>
              </a:solidFill>
            </a:endParaRPr>
          </a:p>
          <a:p>
            <a:pPr algn="l"/>
            <a:endParaRPr lang="en-US" sz="2400" dirty="0" smtClean="0">
              <a:solidFill>
                <a:srgbClr val="FF0000"/>
              </a:solidFill>
            </a:endParaRPr>
          </a:p>
          <a:p>
            <a:pPr algn="l"/>
            <a:endParaRPr lang="en-US" sz="2400" dirty="0">
              <a:solidFill>
                <a:srgbClr val="FF0000"/>
              </a:solidFill>
            </a:endParaRPr>
          </a:p>
          <a:p>
            <a:pPr algn="l"/>
            <a:r>
              <a:rPr lang="en-US" sz="2000" dirty="0" smtClean="0">
                <a:solidFill>
                  <a:srgbClr val="FF0000"/>
                </a:solidFill>
              </a:rPr>
              <a:t>                                                             ADA2019,SEC.7</a:t>
            </a:r>
            <a:endParaRPr lang="en-US" sz="2000" dirty="0">
              <a:solidFill>
                <a:srgbClr val="FF0000"/>
              </a:solidFill>
            </a:endParaRPr>
          </a:p>
          <a:p>
            <a:pPr algn="l"/>
            <a:endParaRPr lang="fa-IR" dirty="0" smtClean="0"/>
          </a:p>
          <a:p>
            <a:pPr algn="l"/>
            <a:endParaRPr lang="en-US" dirty="0"/>
          </a:p>
          <a:p>
            <a:pPr algn="l"/>
            <a:endParaRPr lang="fa-I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6577" y="3578068"/>
            <a:ext cx="4212701" cy="327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86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358" y="369519"/>
            <a:ext cx="11092841" cy="2273474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Factors Affecting Blood Glucose </a:t>
            </a:r>
            <a:r>
              <a:rPr lang="en-US" sz="2800" b="1" dirty="0" smtClean="0">
                <a:solidFill>
                  <a:srgbClr val="00B050"/>
                </a:solidFill>
              </a:rPr>
              <a:t>Monitoring: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b="1" dirty="0" smtClean="0">
                <a:solidFill>
                  <a:srgbClr val="00B050"/>
                </a:solidFill>
              </a:rPr>
              <a:t>Sources </a:t>
            </a:r>
            <a:r>
              <a:rPr lang="en-US" sz="2800" b="1" dirty="0">
                <a:solidFill>
                  <a:srgbClr val="00B050"/>
                </a:solidFill>
              </a:rPr>
              <a:t>of Errors in </a:t>
            </a:r>
            <a:r>
              <a:rPr lang="en-US" sz="2800" b="1" dirty="0" smtClean="0">
                <a:solidFill>
                  <a:srgbClr val="00B050"/>
                </a:solidFill>
              </a:rPr>
              <a:t>Measurement</a:t>
            </a:r>
            <a:r>
              <a:rPr lang="en-US" sz="4000" dirty="0">
                <a:solidFill>
                  <a:srgbClr val="00B050"/>
                </a:solidFill>
              </a:rPr>
              <a:t/>
            </a:r>
            <a:br>
              <a:rPr lang="en-US" sz="4000" dirty="0">
                <a:solidFill>
                  <a:srgbClr val="00B050"/>
                </a:solidFill>
              </a:rPr>
            </a:br>
            <a:r>
              <a:rPr lang="en-US" sz="1600" dirty="0"/>
              <a:t>Barry H. Ginsberg, M.D., Ph.D</a:t>
            </a:r>
            <a:r>
              <a:rPr lang="en-US" sz="1600" dirty="0" smtClean="0"/>
              <a:t>.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b="1" dirty="0" smtClean="0"/>
              <a:t>Journal of Diabetes Science and Technology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Volume 3, Issue 4, July 2009</a:t>
            </a:r>
            <a:br>
              <a:rPr lang="en-US" sz="1600" dirty="0" smtClean="0"/>
            </a:br>
            <a:r>
              <a:rPr lang="en-US" sz="1600" dirty="0" smtClean="0"/>
              <a:t>© Diabetes Technology Society</a:t>
            </a:r>
            <a:br>
              <a:rPr lang="en-US" sz="1600" dirty="0" smtClean="0"/>
            </a:br>
            <a:endParaRPr lang="fa-IR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4358" y="2279735"/>
            <a:ext cx="11236890" cy="4365321"/>
          </a:xfrm>
        </p:spPr>
        <p:txBody>
          <a:bodyPr>
            <a:normAutofit fontScale="70000" lnSpcReduction="20000"/>
          </a:bodyPr>
          <a:lstStyle/>
          <a:p>
            <a:r>
              <a:rPr lang="en-US" sz="3100" dirty="0" smtClean="0">
                <a:solidFill>
                  <a:srgbClr val="00B050"/>
                </a:solidFill>
              </a:rPr>
              <a:t>Glucose  </a:t>
            </a:r>
            <a:r>
              <a:rPr lang="en-US" sz="3100" dirty="0">
                <a:solidFill>
                  <a:srgbClr val="00B050"/>
                </a:solidFill>
              </a:rPr>
              <a:t>monitoring  </a:t>
            </a:r>
            <a:r>
              <a:rPr lang="en-US" sz="3100" dirty="0"/>
              <a:t>has  become  an  integral  part  of  diabetes  care  but  has  </a:t>
            </a:r>
            <a:r>
              <a:rPr lang="en-US" sz="3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some  </a:t>
            </a:r>
            <a:r>
              <a:rPr lang="en-US" sz="3100" b="1" i="1" dirty="0">
                <a:solidFill>
                  <a:srgbClr val="00B050"/>
                </a:solidFill>
              </a:rPr>
              <a:t>limitations</a:t>
            </a:r>
            <a:r>
              <a:rPr lang="en-US" sz="3100" dirty="0">
                <a:solidFill>
                  <a:srgbClr val="00B050"/>
                </a:solidFill>
              </a:rPr>
              <a:t>  </a:t>
            </a:r>
            <a:r>
              <a:rPr lang="en-US" sz="3100" dirty="0"/>
              <a:t>in  </a:t>
            </a:r>
            <a:r>
              <a:rPr lang="en-US" sz="3100" dirty="0">
                <a:solidFill>
                  <a:srgbClr val="00B050"/>
                </a:solidFill>
              </a:rPr>
              <a:t>accuracy</a:t>
            </a:r>
            <a:r>
              <a:rPr lang="en-US" sz="3100" dirty="0" smtClean="0"/>
              <a:t>.</a:t>
            </a:r>
          </a:p>
          <a:p>
            <a:r>
              <a:rPr lang="en-US" sz="3200" b="1" dirty="0" smtClean="0"/>
              <a:t> </a:t>
            </a:r>
            <a:r>
              <a:rPr lang="en-US" sz="3200" b="1" dirty="0"/>
              <a:t>Sources of Glucose Monitoring </a:t>
            </a:r>
            <a:r>
              <a:rPr lang="en-US" sz="3200" b="1" dirty="0">
                <a:solidFill>
                  <a:srgbClr val="00B050"/>
                </a:solidFill>
              </a:rPr>
              <a:t>Inaccuracy</a:t>
            </a:r>
          </a:p>
          <a:p>
            <a:pPr marL="0" indent="0">
              <a:buNone/>
            </a:pPr>
            <a:r>
              <a:rPr lang="en-US" sz="3200" dirty="0"/>
              <a:t>   The inaccuracy of glucose monitoring systems comes from </a:t>
            </a:r>
            <a:r>
              <a:rPr lang="en-US" sz="3200" u="sng" dirty="0"/>
              <a:t>four</a:t>
            </a:r>
            <a:r>
              <a:rPr lang="en-US" sz="3200" dirty="0"/>
              <a:t> sources: </a:t>
            </a:r>
            <a:r>
              <a:rPr lang="en-US" sz="3200" dirty="0">
                <a:solidFill>
                  <a:srgbClr val="00B050"/>
                </a:solidFill>
              </a:rPr>
              <a:t>strip factors</a:t>
            </a:r>
            <a:r>
              <a:rPr lang="en-US" sz="3200" dirty="0"/>
              <a:t>, </a:t>
            </a:r>
            <a:r>
              <a:rPr lang="en-US" sz="3200" dirty="0">
                <a:solidFill>
                  <a:srgbClr val="00B050"/>
                </a:solidFill>
              </a:rPr>
              <a:t>physical factors</a:t>
            </a:r>
            <a:r>
              <a:rPr lang="en-US" sz="3200" dirty="0"/>
              <a:t>, </a:t>
            </a:r>
            <a:r>
              <a:rPr lang="en-US" sz="3200" dirty="0">
                <a:solidFill>
                  <a:srgbClr val="00B050"/>
                </a:solidFill>
              </a:rPr>
              <a:t>patient factors</a:t>
            </a:r>
            <a:r>
              <a:rPr lang="en-US" sz="3200" dirty="0"/>
              <a:t>, and </a:t>
            </a:r>
            <a:r>
              <a:rPr lang="en-US" sz="3200" dirty="0">
                <a:solidFill>
                  <a:srgbClr val="00B050"/>
                </a:solidFill>
              </a:rPr>
              <a:t>pharmacological factors</a:t>
            </a:r>
            <a:r>
              <a:rPr lang="en-US" sz="3200" dirty="0"/>
              <a:t>.</a:t>
            </a:r>
            <a:endParaRPr lang="en-US" sz="3100" dirty="0" smtClean="0"/>
          </a:p>
          <a:p>
            <a:pPr marL="0" indent="0">
              <a:buNone/>
            </a:pPr>
            <a:r>
              <a:rPr lang="en-US" sz="3100" dirty="0" smtClean="0"/>
              <a:t>        </a:t>
            </a:r>
            <a:r>
              <a:rPr lang="en-US" sz="3100" dirty="0"/>
              <a:t>Accuracy may be limited due to </a:t>
            </a:r>
            <a:r>
              <a:rPr lang="en-US" sz="3100" dirty="0">
                <a:solidFill>
                  <a:srgbClr val="00B050"/>
                </a:solidFill>
              </a:rPr>
              <a:t>strip </a:t>
            </a:r>
            <a:r>
              <a:rPr lang="en-US" sz="3100" u="sng" dirty="0"/>
              <a:t>manufacturing </a:t>
            </a:r>
            <a:r>
              <a:rPr lang="en-US" sz="3100" dirty="0"/>
              <a:t>variances, </a:t>
            </a:r>
            <a:r>
              <a:rPr lang="en-US" sz="3100" u="sng" dirty="0"/>
              <a:t>strip storage</a:t>
            </a:r>
            <a:r>
              <a:rPr lang="en-US" sz="3100" dirty="0"/>
              <a:t>, and </a:t>
            </a:r>
            <a:r>
              <a:rPr lang="en-US" sz="3100" u="sng" dirty="0"/>
              <a:t>aging</a:t>
            </a:r>
            <a:r>
              <a:rPr lang="en-US" sz="3100" dirty="0"/>
              <a:t>.  </a:t>
            </a:r>
            <a:r>
              <a:rPr lang="en-US" sz="3100" dirty="0" smtClean="0"/>
              <a:t> </a:t>
            </a:r>
          </a:p>
          <a:p>
            <a:pPr marL="0" indent="0">
              <a:buNone/>
            </a:pPr>
            <a:r>
              <a:rPr lang="en-US" sz="3100" dirty="0"/>
              <a:t> </a:t>
            </a:r>
            <a:r>
              <a:rPr lang="en-US" sz="3100" dirty="0" smtClean="0"/>
              <a:t>      They </a:t>
            </a:r>
            <a:r>
              <a:rPr lang="en-US" sz="3100" dirty="0"/>
              <a:t>may also be due to limitations on the </a:t>
            </a:r>
            <a:r>
              <a:rPr lang="en-US" sz="3100" dirty="0">
                <a:solidFill>
                  <a:srgbClr val="00B050"/>
                </a:solidFill>
              </a:rPr>
              <a:t>environment</a:t>
            </a:r>
            <a:r>
              <a:rPr lang="en-US" sz="3100" dirty="0"/>
              <a:t> such as </a:t>
            </a:r>
            <a:r>
              <a:rPr lang="en-US" sz="3100" u="sng" dirty="0"/>
              <a:t>temperature</a:t>
            </a:r>
            <a:r>
              <a:rPr lang="en-US" sz="3100" dirty="0"/>
              <a:t> or </a:t>
            </a:r>
            <a:r>
              <a:rPr lang="en-US" sz="3100" u="sng" dirty="0"/>
              <a:t>altitude </a:t>
            </a:r>
            <a:r>
              <a:rPr lang="en-US" sz="3100" dirty="0"/>
              <a:t>or </a:t>
            </a:r>
            <a:r>
              <a:rPr lang="en-US" sz="3100" dirty="0" smtClean="0"/>
              <a:t>to</a:t>
            </a:r>
          </a:p>
          <a:p>
            <a:pPr marL="0" indent="0">
              <a:buNone/>
            </a:pPr>
            <a:r>
              <a:rPr lang="en-US" sz="3100" dirty="0"/>
              <a:t> </a:t>
            </a:r>
            <a:r>
              <a:rPr lang="en-US" sz="3100" dirty="0" smtClean="0"/>
              <a:t>      </a:t>
            </a:r>
            <a:r>
              <a:rPr lang="en-US" sz="3100" dirty="0">
                <a:solidFill>
                  <a:srgbClr val="00B050"/>
                </a:solidFill>
              </a:rPr>
              <a:t>patient factors </a:t>
            </a:r>
            <a:r>
              <a:rPr lang="en-US" sz="3100" dirty="0"/>
              <a:t>such as </a:t>
            </a:r>
            <a:r>
              <a:rPr lang="en-US" sz="3100" u="sng" dirty="0"/>
              <a:t>improper coding</a:t>
            </a:r>
            <a:r>
              <a:rPr lang="en-US" sz="3100" dirty="0"/>
              <a:t>, </a:t>
            </a:r>
            <a:r>
              <a:rPr lang="en-US" sz="3100" u="sng" dirty="0"/>
              <a:t>incorrect hand washing</a:t>
            </a:r>
            <a:r>
              <a:rPr lang="en-US" sz="3100" dirty="0"/>
              <a:t>, </a:t>
            </a:r>
            <a:r>
              <a:rPr lang="en-US" sz="3100" u="sng" dirty="0"/>
              <a:t>altered hematocrit</a:t>
            </a:r>
            <a:r>
              <a:rPr lang="en-US" sz="3100" dirty="0"/>
              <a:t>, </a:t>
            </a:r>
            <a:r>
              <a:rPr lang="en-US" sz="3100" dirty="0" smtClean="0"/>
              <a:t>or</a:t>
            </a:r>
          </a:p>
          <a:p>
            <a:pPr marL="0" indent="0">
              <a:buNone/>
            </a:pPr>
            <a:r>
              <a:rPr lang="en-US" sz="3100" dirty="0"/>
              <a:t> </a:t>
            </a:r>
            <a:r>
              <a:rPr lang="en-US" sz="3100" dirty="0" smtClean="0"/>
              <a:t>      </a:t>
            </a:r>
            <a:r>
              <a:rPr lang="en-US" sz="3100" dirty="0" smtClean="0">
                <a:solidFill>
                  <a:srgbClr val="00B050"/>
                </a:solidFill>
              </a:rPr>
              <a:t>naturally</a:t>
            </a:r>
            <a:r>
              <a:rPr lang="en-US" sz="3100" dirty="0" smtClean="0"/>
              <a:t> </a:t>
            </a:r>
            <a:r>
              <a:rPr lang="en-US" sz="3100" dirty="0"/>
              <a:t>occurring interfering substances</a:t>
            </a:r>
            <a:r>
              <a:rPr lang="en-US" sz="3100" dirty="0" smtClean="0"/>
              <a:t>. </a:t>
            </a:r>
            <a:r>
              <a:rPr lang="en-US" sz="3100" dirty="0"/>
              <a:t>Finally, </a:t>
            </a:r>
            <a:endParaRPr lang="en-US" sz="3100" dirty="0" smtClean="0"/>
          </a:p>
          <a:p>
            <a:pPr marL="0" indent="0">
              <a:buNone/>
            </a:pPr>
            <a:r>
              <a:rPr lang="en-US" sz="3100" dirty="0"/>
              <a:t> </a:t>
            </a:r>
            <a:r>
              <a:rPr lang="en-US" sz="3100" dirty="0" smtClean="0"/>
              <a:t>      </a:t>
            </a:r>
            <a:r>
              <a:rPr lang="en-US" sz="3100" dirty="0" smtClean="0">
                <a:solidFill>
                  <a:srgbClr val="00B050"/>
                </a:solidFill>
              </a:rPr>
              <a:t>exogenous </a:t>
            </a:r>
            <a:r>
              <a:rPr lang="en-US" sz="3100" dirty="0">
                <a:solidFill>
                  <a:srgbClr val="00B050"/>
                </a:solidFill>
              </a:rPr>
              <a:t>interfering substances </a:t>
            </a:r>
            <a:r>
              <a:rPr lang="en-US" sz="3100" dirty="0"/>
              <a:t>may contribute errors to the system evaluation of blood glucose.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2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562" y="5599133"/>
            <a:ext cx="10602238" cy="115239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>
                <a:solidFill>
                  <a:srgbClr val="00B0F0"/>
                </a:solidFill>
              </a:rPr>
              <a:t> </a:t>
            </a:r>
            <a:r>
              <a:rPr lang="en-US" sz="2000" dirty="0">
                <a:solidFill>
                  <a:srgbClr val="00B0F0"/>
                </a:solidFill>
              </a:rPr>
              <a:t>Journal of Diabetes Science and Technology ,Volume 3, Issue 4, July 2009</a:t>
            </a:r>
            <a:r>
              <a:rPr lang="en-US" sz="3100" dirty="0">
                <a:solidFill>
                  <a:srgbClr val="00B0F0"/>
                </a:solidFill>
              </a:rPr>
              <a:t/>
            </a:r>
            <a:br>
              <a:rPr lang="en-US" sz="3100" dirty="0">
                <a:solidFill>
                  <a:srgbClr val="00B0F0"/>
                </a:solidFill>
              </a:rPr>
            </a:br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9112" y="425885"/>
            <a:ext cx="7960291" cy="4999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381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1817"/>
          </a:xfrm>
        </p:spPr>
        <p:txBody>
          <a:bodyPr>
            <a:normAutofit fontScale="90000"/>
          </a:bodyPr>
          <a:lstStyle/>
          <a:p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94102"/>
            <a:ext cx="10873636" cy="6107323"/>
          </a:xfrm>
        </p:spPr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en-US" sz="2400" b="1" dirty="0" smtClean="0">
                <a:solidFill>
                  <a:srgbClr val="00B050"/>
                </a:solidFill>
              </a:rPr>
              <a:t>Strip Factors</a:t>
            </a:r>
          </a:p>
          <a:p>
            <a:r>
              <a:rPr lang="en-US" sz="2400" dirty="0" smtClean="0"/>
              <a:t>As with any manufactured product, there is a </a:t>
            </a:r>
            <a:r>
              <a:rPr lang="en-US" sz="2400" u="sng" dirty="0" smtClean="0"/>
              <a:t>small amount of strip-to-strip variation</a:t>
            </a:r>
            <a:r>
              <a:rPr lang="en-US" sz="2400" dirty="0" smtClean="0"/>
              <a:t>, which will therefore lead to </a:t>
            </a:r>
            <a:r>
              <a:rPr lang="en-US" sz="2400" u="sng" dirty="0" smtClean="0"/>
              <a:t>some inaccuracy </a:t>
            </a:r>
            <a:r>
              <a:rPr lang="en-US" sz="2400" dirty="0" smtClean="0"/>
              <a:t>in blood glucose readings</a:t>
            </a:r>
            <a:r>
              <a:rPr lang="en-US" sz="2400" dirty="0"/>
              <a:t>. </a:t>
            </a:r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u="sng" dirty="0"/>
              <a:t>oxidized </a:t>
            </a:r>
            <a:r>
              <a:rPr lang="en-US" sz="2400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mediator</a:t>
            </a:r>
            <a:r>
              <a:rPr lang="en-US" sz="2400" dirty="0"/>
              <a:t>, however, is somewhat </a:t>
            </a:r>
            <a:r>
              <a:rPr lang="en-US" sz="2400" u="sng" dirty="0"/>
              <a:t>unstable</a:t>
            </a:r>
            <a:r>
              <a:rPr lang="en-US" sz="2400" dirty="0"/>
              <a:t> and can be </a:t>
            </a:r>
            <a:r>
              <a:rPr lang="en-US" sz="2400" dirty="0">
                <a:solidFill>
                  <a:srgbClr val="00B050"/>
                </a:solidFill>
              </a:rPr>
              <a:t>reduced</a:t>
            </a:r>
            <a:r>
              <a:rPr lang="en-US" sz="2400" dirty="0"/>
              <a:t>, particularly at </a:t>
            </a:r>
            <a:r>
              <a:rPr lang="en-US" sz="2400" u="sng" dirty="0">
                <a:solidFill>
                  <a:srgbClr val="00B050"/>
                </a:solidFill>
              </a:rPr>
              <a:t>high </a:t>
            </a:r>
            <a:r>
              <a:rPr lang="en-US" sz="2400" u="sng" dirty="0" smtClean="0">
                <a:solidFill>
                  <a:srgbClr val="00B050"/>
                </a:solidFill>
              </a:rPr>
              <a:t>temperature</a:t>
            </a:r>
            <a:r>
              <a:rPr lang="en-US" sz="2400" dirty="0" smtClean="0"/>
              <a:t>. In </a:t>
            </a:r>
            <a:r>
              <a:rPr lang="en-US" sz="2400" dirty="0"/>
              <a:t>some meter systems, the </a:t>
            </a:r>
            <a:r>
              <a:rPr lang="en-US" sz="2400" u="sng" dirty="0"/>
              <a:t>reduced mediator </a:t>
            </a:r>
            <a:r>
              <a:rPr lang="en-US" sz="2400" dirty="0"/>
              <a:t>is </a:t>
            </a:r>
            <a:r>
              <a:rPr lang="en-US" sz="2400" u="sng" dirty="0"/>
              <a:t>falsely</a:t>
            </a:r>
            <a:r>
              <a:rPr lang="en-US" sz="2400" dirty="0"/>
              <a:t> reported as a </a:t>
            </a:r>
            <a:r>
              <a:rPr lang="en-US" sz="2400" u="sng" dirty="0">
                <a:solidFill>
                  <a:srgbClr val="00B050"/>
                </a:solidFill>
              </a:rPr>
              <a:t>higher glucose</a:t>
            </a:r>
            <a:r>
              <a:rPr lang="en-US" sz="2400" dirty="0"/>
              <a:t>.</a:t>
            </a:r>
          </a:p>
          <a:p>
            <a:r>
              <a:rPr lang="en-US" sz="2400" dirty="0"/>
              <a:t> </a:t>
            </a:r>
            <a:r>
              <a:rPr lang="en-US" sz="2400" b="1" dirty="0">
                <a:hlinkClick r:id="rId2"/>
              </a:rPr>
              <a:t>Figure 7</a:t>
            </a:r>
            <a:r>
              <a:rPr lang="en-US" sz="2400" dirty="0"/>
              <a:t> shows what might happen with mediator reduction when strips are exposed to 40 °C (104° Fahrenheit) for long periods of time. Glucose samples at approximately 110 mg/dl have been reported as having higher values, even as high as 300 mg/dl after 9 months at this temperature</a:t>
            </a:r>
            <a:r>
              <a:rPr lang="en-US" sz="2400" dirty="0" smtClean="0"/>
              <a:t>.</a:t>
            </a:r>
          </a:p>
          <a:p>
            <a:endParaRPr lang="en-US" sz="2400" b="1" dirty="0"/>
          </a:p>
          <a:p>
            <a:pPr marL="0" indent="0">
              <a:buNone/>
            </a:pPr>
            <a:r>
              <a:rPr lang="en-US" sz="2400" b="1" dirty="0" smtClean="0"/>
              <a:t>                 </a:t>
            </a:r>
            <a:r>
              <a:rPr lang="en-US" sz="1800" dirty="0" smtClean="0">
                <a:solidFill>
                  <a:srgbClr val="00B0F0"/>
                </a:solidFill>
              </a:rPr>
              <a:t>Journal </a:t>
            </a:r>
            <a:r>
              <a:rPr lang="en-US" sz="1800" dirty="0">
                <a:solidFill>
                  <a:srgbClr val="00B0F0"/>
                </a:solidFill>
              </a:rPr>
              <a:t>of Diabetes Science and </a:t>
            </a:r>
            <a:r>
              <a:rPr lang="en-US" sz="1800" dirty="0" smtClean="0">
                <a:solidFill>
                  <a:srgbClr val="00B0F0"/>
                </a:solidFill>
              </a:rPr>
              <a:t>Technology ,Volume </a:t>
            </a:r>
            <a:r>
              <a:rPr lang="en-US" sz="1800" dirty="0">
                <a:solidFill>
                  <a:srgbClr val="00B0F0"/>
                </a:solidFill>
              </a:rPr>
              <a:t>3, Issue 4, July 2009</a:t>
            </a:r>
            <a:br>
              <a:rPr lang="en-US" sz="1800" dirty="0">
                <a:solidFill>
                  <a:srgbClr val="00B0F0"/>
                </a:solidFill>
              </a:rPr>
            </a:br>
            <a:endParaRPr lang="fa-IR" sz="1800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n-US" sz="1800" dirty="0" smtClean="0"/>
              <a:t> </a:t>
            </a:r>
            <a:endParaRPr lang="fa-IR" sz="1800" dirty="0"/>
          </a:p>
        </p:txBody>
      </p:sp>
    </p:spTree>
    <p:extLst>
      <p:ext uri="{BB962C8B-B14F-4D97-AF65-F5344CB8AC3E}">
        <p14:creationId xmlns:p14="http://schemas.microsoft.com/office/powerpoint/2010/main" val="227091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4751" y="0"/>
            <a:ext cx="91126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36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17752"/>
          </a:xfrm>
        </p:spPr>
        <p:txBody>
          <a:bodyPr>
            <a:normAutofit fontScale="90000"/>
          </a:bodyPr>
          <a:lstStyle/>
          <a:p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46132"/>
            <a:ext cx="10515600" cy="509346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Strips have a finite </a:t>
            </a:r>
            <a:r>
              <a:rPr lang="en-US" sz="2400" dirty="0" smtClean="0">
                <a:solidFill>
                  <a:srgbClr val="00B050"/>
                </a:solidFill>
              </a:rPr>
              <a:t>lifetime</a:t>
            </a:r>
            <a:r>
              <a:rPr lang="en-US" sz="2400" dirty="0" smtClean="0"/>
              <a:t>, usually about </a:t>
            </a:r>
            <a:r>
              <a:rPr lang="en-US" sz="2400" u="sng" dirty="0" smtClean="0"/>
              <a:t>2 years </a:t>
            </a:r>
            <a:r>
              <a:rPr lang="en-US" sz="2400" dirty="0" smtClean="0"/>
              <a:t>under ideal storage circumstances.</a:t>
            </a:r>
          </a:p>
          <a:p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B050"/>
                </a:solidFill>
              </a:rPr>
              <a:t>Storing</a:t>
            </a:r>
            <a:r>
              <a:rPr lang="en-US" sz="2400" dirty="0" smtClean="0"/>
              <a:t> strips at high </a:t>
            </a:r>
            <a:r>
              <a:rPr lang="en-US" sz="2400" dirty="0" smtClean="0">
                <a:solidFill>
                  <a:srgbClr val="00B050"/>
                </a:solidFill>
              </a:rPr>
              <a:t>temperature</a:t>
            </a:r>
            <a:r>
              <a:rPr lang="en-US" sz="2400" dirty="0" smtClean="0"/>
              <a:t> or high </a:t>
            </a:r>
            <a:r>
              <a:rPr lang="en-US" sz="2400" dirty="0" smtClean="0">
                <a:solidFill>
                  <a:srgbClr val="00B050"/>
                </a:solidFill>
              </a:rPr>
              <a:t>humidity</a:t>
            </a:r>
            <a:r>
              <a:rPr lang="en-US" sz="2400" dirty="0" smtClean="0"/>
              <a:t> or with an </a:t>
            </a:r>
            <a:r>
              <a:rPr lang="en-US" sz="2400" dirty="0" smtClean="0">
                <a:solidFill>
                  <a:srgbClr val="00B050"/>
                </a:solidFill>
              </a:rPr>
              <a:t>open</a:t>
            </a:r>
            <a:r>
              <a:rPr lang="en-US" sz="2400" dirty="0" smtClean="0"/>
              <a:t> vial (allowing the humidity to get to the strips) can shorten the life of the strips. Because of the complexity of the reaction, different brands of glucose strips fail differently. </a:t>
            </a:r>
          </a:p>
          <a:p>
            <a:r>
              <a:rPr lang="en-US" sz="2400" dirty="0" smtClean="0"/>
              <a:t>When a failure occurs, </a:t>
            </a:r>
            <a:r>
              <a:rPr lang="en-US" sz="2400" u="sng" dirty="0" smtClean="0"/>
              <a:t>some</a:t>
            </a:r>
            <a:r>
              <a:rPr lang="en-US" sz="2400" dirty="0" smtClean="0"/>
              <a:t> brands </a:t>
            </a:r>
            <a:r>
              <a:rPr lang="en-US" sz="2400" u="sng" dirty="0" smtClean="0"/>
              <a:t>underestimate</a:t>
            </a:r>
            <a:r>
              <a:rPr lang="en-US" sz="2400" dirty="0" smtClean="0"/>
              <a:t> the glucose value, whereas others will </a:t>
            </a:r>
            <a:r>
              <a:rPr lang="en-US" sz="2400" u="sng" dirty="0" smtClean="0"/>
              <a:t>overestimate </a:t>
            </a:r>
            <a:r>
              <a:rPr lang="en-US" sz="2400" dirty="0" smtClean="0"/>
              <a:t>it.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                         </a:t>
            </a:r>
            <a:r>
              <a:rPr lang="en-US" sz="1800" dirty="0">
                <a:solidFill>
                  <a:srgbClr val="00B0F0"/>
                </a:solidFill>
              </a:rPr>
              <a:t>Journal of Diabetes Science and Technology ,Volume 3, Issue 4, July 2009</a:t>
            </a:r>
            <a:r>
              <a:rPr lang="en-US" sz="2400" dirty="0">
                <a:solidFill>
                  <a:srgbClr val="00B0F0"/>
                </a:solidFill>
              </a:rPr>
              <a:t/>
            </a:r>
            <a:br>
              <a:rPr lang="en-US" sz="2400" dirty="0">
                <a:solidFill>
                  <a:srgbClr val="00B0F0"/>
                </a:solidFill>
              </a:rPr>
            </a:br>
            <a:endParaRPr lang="en-US" sz="2400" dirty="0" smtClean="0"/>
          </a:p>
          <a:p>
            <a:endParaRPr lang="fa-IR" sz="2400" dirty="0"/>
          </a:p>
        </p:txBody>
      </p:sp>
    </p:spTree>
    <p:extLst>
      <p:ext uri="{BB962C8B-B14F-4D97-AF65-F5344CB8AC3E}">
        <p14:creationId xmlns:p14="http://schemas.microsoft.com/office/powerpoint/2010/main" val="124563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99CB38"/>
      </a:accent1>
      <a:accent2>
        <a:srgbClr val="63A537"/>
      </a:accent2>
      <a:accent3>
        <a:srgbClr val="E6D024"/>
      </a:accent3>
      <a:accent4>
        <a:srgbClr val="CC9700"/>
      </a:accent4>
      <a:accent5>
        <a:srgbClr val="4EB3CF"/>
      </a:accent5>
      <a:accent6>
        <a:srgbClr val="378DA6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29F68FFC-748B-4FC3-BF39-7F84A6D584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</TotalTime>
  <Words>1416</Words>
  <Application>Microsoft Office PowerPoint</Application>
  <PresentationFormat>Widescreen</PresentationFormat>
  <Paragraphs>108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Arial</vt:lpstr>
      <vt:lpstr>Calibri</vt:lpstr>
      <vt:lpstr>Calibri Light</vt:lpstr>
      <vt:lpstr>Palatino Linotype</vt:lpstr>
      <vt:lpstr>Times New Roman</vt:lpstr>
      <vt:lpstr>Tw Cen MT</vt:lpstr>
      <vt:lpstr>Tw Cen MT Condensed</vt:lpstr>
      <vt:lpstr>Wingdings 3</vt:lpstr>
      <vt:lpstr>Office Theme</vt:lpstr>
      <vt:lpstr>Integral</vt:lpstr>
      <vt:lpstr>PowerPoint Presentation</vt:lpstr>
      <vt:lpstr>Glucose Meter Accuracy   </vt:lpstr>
      <vt:lpstr>PowerPoint Presentation</vt:lpstr>
      <vt:lpstr>PowerPoint Presentation</vt:lpstr>
      <vt:lpstr>Factors Affecting Blood Glucose Monitoring: Sources of Errors in Measurement Barry H. Ginsberg, M.D., Ph.D. Journal of Diabetes Science and Technology Volume 3, Issue 4, July 2009 © Diabetes Technology Society </vt:lpstr>
      <vt:lpstr> Journal of Diabetes Science and Technology ,Volume 3, Issue 4, July 2009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DIABETES TECHNOLOGY &amp; THERAPEUTICS Volume 7, Number 4, 2005 © Mary Ann Liebert, Inc The Effects of Skin Temperature and Testing Site on Blood Glucose Measurements Taken by a Modern Blood Glucose Monitoring Device  A. HAUPT, M.D.,1  B. BERG, M.D.,2  P. PASCHEN, M.D.,3  M. DREYER, M.D.,4 H.-U. HÄRING, M.D.,1  J. SMEDEGAARD, M.D.,2  and S. MATTHAEI, M.D.5 </vt:lpstr>
      <vt:lpstr>Diabetes Care. 1988 Feb;11(2):116-8. Effect of hematocrit concentration on blood glucose value determined on Glucometer II. Barreau PB1, Buttery JE.</vt:lpstr>
      <vt:lpstr>PowerPoint Presentation</vt:lpstr>
      <vt:lpstr>PowerPoint Presentation</vt:lpstr>
      <vt:lpstr>PowerPoint Presentation</vt:lpstr>
      <vt:lpstr>PowerPoint Presentation</vt:lpstr>
      <vt:lpstr>Diabetes Technol Ther. 1999 Spring;1(1):3-11. Issues and implications in the selection of blood glucose monitoring technologies. Ervin KR1, Kiser EJ. </vt:lpstr>
      <vt:lpstr>PowerPoint Presentation</vt:lpstr>
      <vt:lpstr>PowerPoint Presentation</vt:lpstr>
      <vt:lpstr>Crit Care Med. 1998 Mar;26(3):581-90. Multicenter study of oxygen-insensitive handheld glucose point-of-care testing in critical care/hospital/ambulatory patients in the United States and Canada. Kost GJ1, Vu HT, Lee JH, Bourgeois P, Kiechle FL, Martin C, Miller SS, Okorodudu AO, Podczasy JJ, Webster R, Whitlow KJ. </vt:lpstr>
      <vt:lpstr>PowerPoint Presentation</vt:lpstr>
      <vt:lpstr>Clinical chemistry : principles, procedures, correlations / [edited by] Michael L. Bishop, Edward P. Fody, Larry Schoeff  Bishop, Michael L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marym's pc</dc:creator>
  <cp:lastModifiedBy>marym's pc</cp:lastModifiedBy>
  <cp:revision>90</cp:revision>
  <dcterms:created xsi:type="dcterms:W3CDTF">2019-01-22T17:36:45Z</dcterms:created>
  <dcterms:modified xsi:type="dcterms:W3CDTF">2019-02-17T18:41:15Z</dcterms:modified>
</cp:coreProperties>
</file>