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96" r:id="rId3"/>
    <p:sldId id="479" r:id="rId4"/>
    <p:sldId id="480" r:id="rId5"/>
    <p:sldId id="398" r:id="rId6"/>
    <p:sldId id="399" r:id="rId7"/>
    <p:sldId id="400" r:id="rId8"/>
    <p:sldId id="401" r:id="rId9"/>
    <p:sldId id="402" r:id="rId10"/>
    <p:sldId id="403" r:id="rId11"/>
    <p:sldId id="404" r:id="rId12"/>
    <p:sldId id="481" r:id="rId13"/>
    <p:sldId id="405" r:id="rId14"/>
    <p:sldId id="406" r:id="rId15"/>
    <p:sldId id="456" r:id="rId16"/>
    <p:sldId id="457" r:id="rId17"/>
    <p:sldId id="458" r:id="rId18"/>
    <p:sldId id="473" r:id="rId19"/>
    <p:sldId id="459" r:id="rId20"/>
    <p:sldId id="474" r:id="rId21"/>
    <p:sldId id="460" r:id="rId22"/>
    <p:sldId id="461" r:id="rId23"/>
    <p:sldId id="407" r:id="rId24"/>
    <p:sldId id="408" r:id="rId25"/>
    <p:sldId id="409" r:id="rId26"/>
    <p:sldId id="410" r:id="rId27"/>
    <p:sldId id="411" r:id="rId28"/>
    <p:sldId id="412" r:id="rId29"/>
    <p:sldId id="482" r:id="rId30"/>
    <p:sldId id="413" r:id="rId31"/>
    <p:sldId id="414" r:id="rId32"/>
    <p:sldId id="415" r:id="rId33"/>
    <p:sldId id="416" r:id="rId34"/>
    <p:sldId id="483" r:id="rId35"/>
    <p:sldId id="484" r:id="rId36"/>
    <p:sldId id="485" r:id="rId37"/>
    <p:sldId id="417" r:id="rId38"/>
    <p:sldId id="418" r:id="rId39"/>
    <p:sldId id="419" r:id="rId40"/>
    <p:sldId id="486" r:id="rId41"/>
    <p:sldId id="487" r:id="rId42"/>
    <p:sldId id="488" r:id="rId43"/>
    <p:sldId id="420" r:id="rId44"/>
    <p:sldId id="421" r:id="rId45"/>
    <p:sldId id="467" r:id="rId46"/>
    <p:sldId id="422" r:id="rId47"/>
    <p:sldId id="423" r:id="rId48"/>
    <p:sldId id="424" r:id="rId49"/>
    <p:sldId id="425" r:id="rId50"/>
    <p:sldId id="426" r:id="rId51"/>
    <p:sldId id="463" r:id="rId52"/>
    <p:sldId id="464" r:id="rId53"/>
    <p:sldId id="465" r:id="rId54"/>
    <p:sldId id="46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53" r:id="rId78"/>
    <p:sldId id="454" r:id="rId79"/>
    <p:sldId id="455" r:id="rId80"/>
    <p:sldId id="365" r:id="rId81"/>
    <p:sldId id="470" r:id="rId82"/>
    <p:sldId id="477" r:id="rId83"/>
    <p:sldId id="478" r:id="rId84"/>
    <p:sldId id="449"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p:scale>
          <a:sx n="107" d="100"/>
          <a:sy n="107" d="100"/>
        </p:scale>
        <p:origin x="-173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9.emf"/></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6T19:13:22.59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0,'0'23,"0"-23,24 0,-24 0,25 0,-25 0,0 0,25 0,-25 0,25 0,-25 0,25 0,-25 0,24 0,1 0,-25 0,25 0,-25 0,25 0,-25 0,25 0,-25 0,0 0,24 0,-24 0,24 0,-24 0,25 0,-25 0,25 0,0 0,-25 0,0 0,24 0,-24 0,0 0,0 0,25 0,-25 0,0 0,25 0,-25 0,25 0,-25 0,0 0,25 0,-25 0,0 0,0 0,24 0,-24 0,0 0,0 0,25 0,-25 0,25 0,-25 0,0 0,0 0,25 0,-25 0,0 0,0 0,25 0,-25 0,25 0,-25 0,24 0,-24 0,0 0,0 0,25 0,-25 0,0 0,0 0,25 0,-25 0,25 0,-25 0,0 0,25 0,-25 0,24 0,-24 0,0 0,25 0,-25 0,0 0,0 0,25 0,-25 0,0 0,0 0,25 0,-25 0,0 0,0 0,24 0,-24 0,24 0,-24 0,0 0,25 0,-25 0,0 0,0 0,25 0,-25 0,25 23,0-23,-1 0,-24 0,25 0,0 0,0 0,-25 0,25 0,-25 0,0 0,24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23:14.640"/>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1,'25'0,"-25"0,25 0,-25 0,24 0,-24 0,25 0,0 0,-25 0,25 0,0 0,-1 0,1 0,0 0,0 0,-25 0,25 0,-25 0,24 0,1 0,-25 0,0 0,0 0,25 0,-25 0,25 0,-25 0,25 0,-25 0,24 0,1 0,-25 0,0 0,0 0,25 0,-25 0,25 0,-25 0,25 0,-25 0,0 0,24 0,-24 0,25 0,-25 0,0 0,0 0,25 0,-25 0,0 0,0 0,25 0,-25 0,25 0,-25 0,24 0,-24 0,25 0,-25 0,25 0,0 0,-25 0,0 0,0 0,25 0,-25 0,25 0,-25 0,24 0,-24 0,25 0,0 0,-25 0,25 0,-25 0,0 0,25 0,-25 0,24 0,-24 0,25 0,-25 0,25 0,0 0,-25 0,25 0,-25 0,0 0,0 0,24 0,-24 0,0 0,25 0,-25 0,25 0,-25 0,25 0,-25 0,25 0,-1 0,-24 0,0 0,25 0,-25 0,25 0,-25 0,25 0,-25 0,25 0,-1 0,-24 0,25 0,-25 0,25 0,-25 0,25 0,0 0,-25 0,24 0,-24 0,25 0,-25 0,25 0,0 0,-25 0,25 0,-25 0,0 0,24 0,-24 0,25 0,-25 0,25 0,-25 0,0 0,0 0,25 0,-25 0,25 0,-25 0,24 0,-24 0,25 0,0 0,-25 0,25 0,-25 0,25 0,-25 0,25 0,-1 0,-24 0,0 0,25 0,-25 0,25 0,-25 0,25 0,-25 0,25 0,-25 0,0 0,24 0,-24 0,25 0,-25 0,25 0,-25 0,25 0,-25 0,0 0,25 0,-25 0,24 0,-24 0,25 0,-25 0,25 0,0 0,-25 0,25 0,-1 0,1 0,-25 0,25 0,-25 0,25 0,-25 0,25 0,-1 0,-24 0,25 0,-25 0,25 0,-25 0,25 0,0 0,-25 0,24 0,-24 0,25 0,-25 0,25 0,-25 0,25 0,0 0,-25 0,24 0,-24 0,25 0,-25 0,0 0,0 0,25 0,-25 0,25 0,-25 0,25 0,-25 0,0 0,24 0,-24 0,25 0,-25 0,25 0,-25 0,25 0,-25 0,0 0,25 0,-25 0,24 0,-24 0,25 0,-25 0,25 0,0 0,-25 0,0 0,25 0,-25 0,25 0,-25 0,24 0,-24 0,0 0,0 0,25 0,-25 0,25 0,-25 0,25 0,-25 0,25 0,-1 0,-24 0,0 0,25 0,-25 0,25 0,-25 0,25 0,-25 0,0 0,25 0,-25 0,24 0,-24 0,25 0,-25 0,25 0,0 0,-25 0,0 0,25 0,-25 0,24 0,-24 0,25 0,-25 0,25 0,0 0,-25 0,25 0,-25 0,24 0,-24 0,25 0,0 0,-25 0,25 0,-25 0,25 0,-25 0,24 0,1 0,-25 0,25 0,-25 0,25 0,-25 0,25 0,-1 0,-24 0,25 0,-25 0,25 0,-25 0,25 0,0 0,-25 0,24 0,-24 0,25 0,-25 0,25 0,0 0,-25 0,25 0,-25 0,0 0,25 0,-25 0,24 0,-24 0,25 0,-25 0,25 0,0 0,-25 0,0 0,0 0,25 0,-1 0,-24 0,25 0,0 0,-25 0,25 0,-25 0,25 0,-25 0,24 0,-24 0,0 0,25 0,-25 0,25 0,-25 0,25 0,-25 0,25 0,-1 0,-24 0,25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23:22.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1,'0'0,"0"0,25 0,-25 0,25 0,-25 0,0 0,0 0,24 0,-24 0,25 0,-25 0,0 0,25 0,0 0,-25 0,25 0,-1 0,-24 0,25 0,0 0,-25 0,25 0,0 0,-25 0,24 0,-24 0,25 0,-25 0,25 0,0 0,-25 0,0 0,0 0,25 0,-25 0,24 0,-24 0,25 0,-25 0,25 0,0 0,-25 0,25 0,-25 0,25 0,-25 0,24 0,1 0,-25 0,25 0,-25 0,0 0,0 0,25 0,-25 0,25 0,-25 0,24 0,-24 0,0 0,0 0,25 0,-25 0,25 0,-25 0,0 0,0 0,25 0,-25 0,25 0,-25 0,24 0,-24 0,25 0,0 0,-25 0,25 0,-25 0,25 0,-25 0,24 0,1 0,-25 0,0 0,25 0,-25 0,25 0,-25 0,25 0,-25 0,24 0,-24 0,0 0,25 0,-25 0,25 0,-25 0,25 0,-25 0,25 0,-25 0,0 0,24 0,-24 0,25 0,-25 0,25 0,-25 0,25 0,0 0,-25 0,0 0,24 0,-24 0,25 0,-25 0,25 0,-25 0,25 0,0 0,-25 0,0 0,24 0,-24 0,25 0,-25 0,25 0,-25 0,0 0,0 0,25 0,-25 0,25 0,0 0,-1 0,-24 0,25 0,-25 0,25 0,-25 0,25 0,0 0,-25 0,0 0,0 0,24 0,-24 0,25 0,-25 0,25 0,-25 0,25 0,0 0,-25 0,24 0,-24 0,25 0,-25 0,25 0,0 0,0 0,-25 0,49 0,-24 0,0 0,0 0,-25 0,49 0,-49 0,25 0,-25 0,25 0,-25 0,25 0,-1 0,-24 0,25 0,0 0,-25 0,25 0,0 0,-25 0,24 0,-24 0,25 0,-25 0,0 0,0 0,25 0,-25 0,25 0,-25 0,0 0,25 0,-25 0,24 0,-24 0,25 0,-25 0,25 0,0 0,-25 0,25 0,-1 0,1 0,-25 0,25 0,-25 0,25 0,-25 0,25 0,0 0,-25 0,0 0,24 0,-24 0,25 0,-25 0,25 0,-25 0,0 0,25 0,-25 0,0 0,0 0,25 0,-25 0,24 0,-24 0,0 0,25 0,-25 0,0 0,0 0,25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23:27.234"/>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0-1,'0'0,"25"0,-25 0,25 0,-25 0,25 0,-25 0,25 0,-1 0,-24 0,25 0,-25 0,25 0,-25 0,25 0,0 0,-25 0,24 0,-24 0,25 0,-25 0,25 0,0 0,-25 0,25 0,-25 0,24 0,-24 0,25 0,0 0,-25 0,25 0,-25 0,25 0,-25 0,0 0,25 0,-25 0,24 0,1 0,0 0,-25 0,25 0,-25 0,25 0,-1 0,1 0,-25 0,25 0,-25 0,25 0,-25 0,25 0,-1 0,-24 0,25 0,0 0,0 0,-25 0,25 0,-25 0,24 0,-24 0,25 0,-25 0,25 0,0 0,-25 0,25 0,-25 0,24 0,-24 0,25 0,0 0,-25 0,25 0,-25 0,25 0,-25 0,24 0,1 0,-25 0,25 0,-25 0,25 0,-25 0,25 0,-1 0,-24 0,25 0,0 0,-25 0,25 0,0 0,-25 0,24 0,-24 0,25 0,-25 0,25 0,0 0,-25 0,25 0,-25 0,25 0,-25 0,24 0,1 0,-25 0,25 0,-25 0,25 0,-25 0,25 0,-1 0,-24 0,25 0,-25 0,25 0,-25 0,25 0,0 0,-25 0,24 0,-24 0,25 0,-25 0,25 0,0 0,-25 0,25 0,-25 0,24 0,-24 0,25 0,0 0,-25 0,25 0,-25 0,0 0,0 0,25 0,-1 0,-24 0,25 0,0 0,-25 0,25 0,-25 0,25 0,-25 0,24 0,1 0,-25 0,25 0,-25 0,25 0,-25 0,49 0,-49 0,25 0,0 0,0 0,-25 0,25 0,-1 0,-24 0,25 0,-25 0,0 0,25 0,-25 0,25 0,-25 0,25 0,-25 0,24 0,-24 0,0 0,25 0,-25 0,25 0,-25 0,25 0,-25 0,25 0,0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23:32.96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20,'0'0,"24"0,-24 0,25 0,-25 0,25 0,-25 0,25 0,0 0,-25-12,0 12,24 0,-24 0,25 0,-25 0,25 0,-25 0,25 0,0 0,-25 0,24 0,-24 0,25 0,-25-11,0 11,25 0,-25 0,25 0,-25 0,25 0,-25 0,25 0,-1 0,-24 0,25 0,-25 0,25 0,-25 0,25 0,0 0,-25 0,24 0,-24 0,25 0,-25 0,25 0,0 0,-25 0,25 0,-25 0,24 0,-24 0,25 0,0 0,-25 0,25 0,-25 0,25 0,-25 0,24 0,1 0,-25 0,25 0,-25 0,25 0,-25 0,25 0,-1 0,-24 0,25 0,-25 0,25 0,0 0,0 0,-25 0,24 0,-24 0,25 0,0 0,0 0,-25 0,25 0,-25 0,24 0,-24 0,25 0,0 0,-25 0,25 0,-25 0,25 0,-1 0,2 0,-26 0,25 0,-25 0,25 0,0 0,-25 0,24 0,-24 0,25 0,-25 0,25 0,0 0,-25 0,25 0,-25 0,25 0,-25 0,24 0,-24 0,25 0,0 0,0 0,-25 0,25 0,-1 0,-24 0,25 0,-25 0,25 0,-25 0,25 0,-25 0,0 0,25 0,-25 0,24 0,-24 0,25 0,-25 0,25 0,0 0,0 0,-25 0,49 0,-49 0,25 0,-25 0,25 0,-25 0,25 0,-1 0,-24 0,25 0,-25 0,25 0,-25 0,25 0,0 0,-1 0,-24 0,50 0,-50 0,25 0,0 0,-1 0,-24 0,25 0,-25 0,25 0,-25 0,25 0,-25 0,25 0,-1 0,-24 0,25 0,-25 0,25 0,-25 0,25 0,0 0,-25 0,25 0,-25 0,24 0,-24 0,25 0,-25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24:32.250"/>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0,25 0,-25 0,25 0,0 0,0 0,-1 0,-24 0,50 0,-50 0,25 0,0 0,-25 0,24 0,1 0,-25 0,25 0,-25 0,25 0,-25 0,25 0,-1 0,-24 0,25 0,-25 0,25 0,-25 0,25 0,0 0,-25 0,24 0,-24 0,25 0,-25 0,50 0,-50 0,25 0,0 0,-1 0,1 0,-25 0,25 0,-25 0,25 0,0 0,-1 0,-24 0,25 0,-25 0,0 0,24 0,1 0,0 0,-1 0,-24 0,25 0,0 0,0 0,-25 0,25 0,-1 0,-24 0,0 0,0 0,25 0,0 0,-25 0,50 0,-50 0,24 0,-24 0,50 0,-50 0,25 0,0 0,-25 0,49 0,-49 0,25 0,0 0,0 0,-25 0,24 0,26 0,-50 0,25 0,0 0,-1 0,26 0,-25 0,0 0,0 0,-1 0,1 0,25 0,-50 0,25 0,-1 0,-24 0,50 0,-50 0,25 0,-25 0,25 0,-1 0,1 0,0 0,-25 0,25 0,0 0,-1 0,1 0,0 0,-25 0,25 0,0 0,-1 0,1 0,0 0,0 0,0 0,24 0,-49 0,25 0,25 0,-26 0,0 0,1 0,0 0,0 0,-1 0,1 0,0 0,0 0,0 0,24 0,-49 0,25 0,0 0,0 0,0 0,-25 0,49 0,-49 0,25 0,25 0,-50 0,24 0,1 0,0 0,0 0,0 0,-1 0,1 0,-25 0,25 0,-25 0,0 0,25 0,-25 0,25 0,-25 0,0 0,24 0,-24 0,25 0,-25 0,0 0,0 0,25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6T19:13:27.01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0,'0'0,"0"0,25 0,-25 0,25 0,-25 0,25 0,-25 0,24 0,1 0,-25 0,25 0,-25 0,26 0,-26 0,25 0,-1 0,-24 0,25 0,-25 0,25 0,-25 0,25 0,0 0,-25 0,25 0,-25 0,24 0,-24 0,0 0,0 0,25 0,-25 0,25 0,-25 0,0 0,25 0,-25 0,0 0,26 0,-26 0,24 0,-24 0,0 0,0 0,25 0,-25 0,25 0,-25 0,0 0,25 0,-25 0,25 0,-25 0,24 0,-24 0,0 0,25 0,-25 0,25 0,-25 0,0 0,25 0,-25 0,0 0,0 0,25 0,-25 0,0 0,0 0,24 0,-24 0,26 0,-26 0,0 0,0 0,25 0,-25 0,25 0,-25 0,25 0,-25 0,0 0,24 0,-24 0,25 0,-25 0,0 0,0 0,25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6T19:13:31.57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20,'0'-20,"0"20,24 0,-24 0,25 0,-25 0,25 0,-25 0,25 0,0 0,-25 0,0 0,0 0,0 0,0 0,24 0,-24 0,25 0,-25 0,25 0,-25 20,0-20,25 0,-25 0,0 0,0 0,25 0,-25 0,24 0,-24 0,0 0,25 0,-25 0,0 0,0 0,25 0,-25 0,0 0,0 0,0 0,25 0,-25 0,0 0,25 0,-25 0,25 0,-25 0,0 0,0 0,24 0,-24 0,0 0,0 0,25 0,-25 0,25 0,-25 0,0 0,26 0,-26 0,0 0,25 0,-25 0,0 0,0 0,24 0,-24 0,0 0,25 0,-25 0,0 0,25 0,-25 0,0 0,0 0,25 0,-25 0,0 0,25 0,-25 0,0 0,0 0,24 0,-24 0,25 0,-25 0,0 0,25 0,-25 0,0 0,25 0,-25 0,0 0,0 0,25 0,-25 0,24 0,-24 0,25 0,-25 0,0 0,25 0,-25 0,0 0,25 0,-25 0,0 0,25 0,-25 0,0 0,0 0,24 0,-24 0,0 0,25 0,-25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8T20:04:56.593"/>
    </inkml:context>
    <inkml:brush xml:id="br0">
      <inkml:brushProperty name="width" value="0.15875" units="cm"/>
      <inkml:brushProperty name="height" value="0.635"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1,'0'0,"0"0,0 0,0 0,0 0,25 0,0 0,-25 0,50 0,-26 0,-24 0,25 0,0 0,25 0,-50 0,24 0,-24 0,25 0,-25 0,25 0,0 0,-25 0,0 0,0 0,25 0,-25 0,24 0,-24 0,25 0,-25 0,25 0,-25 0,0 0,25 0,-25 0,25 0,-25 0,0 0,24 0,-24 0,25 0,-25 0,25 0,-25 0,0 0,0 0,25 0,-25 0,0 0,0 0,25 0,-25 0,0 0,0 0,24 0,-24 0,25 0,-25 0,25 0,-25 0,25 0,-25 0,25 0,-25 0,24 0,-24 0,25 0,0 0,-25 0,25 0,-25 0,25 0,-1 0,1 0,-25 0,25 0,-25 0,25 0,0 0,-1 0,-24 0,25 0,0 0,0 0,-25 0,25 0,0 0,-25 0,49 0,-49 0,25 0,0 0,0 0,-1 0,1 0,0 0,-25 0,25 0,0 0,-1 0,1 0,-25 0,25 0,0 0,0 0,-25 0,24 0,-24 0,25 0,0 0,0 0,0 0,-1 0,-24 0,25 0,0 0,0 0,0 0,-1 0,1 0,0 0,0 0,0 0,-1 0,1 0,0 0,-25 0,25 0,0 0,-1 0,1 0,0 0,0 0,0 0,0 0,-1 0,-24 0,50 0,-50 0,25 0,-25 0,0 0,0 0,25 0,-25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8T20:05:00.125"/>
    </inkml:context>
    <inkml:brush xml:id="br0">
      <inkml:brushProperty name="width" value="0.15875" units="cm"/>
      <inkml:brushProperty name="height" value="0.635"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0-1,'0'0,"25"0,-25 0,0 0,25 0,-1 0,-24 0,50 0,-25 0,-25 0,49 0,-24 0,0 0,0 0,-25 0,25 0,-1 0,-24 0,25 0,-25 0,25 0,-25 0,25 0,0 0,-25 0,0 0,24 0,-24 0,25 0,-25 0,25 0,-25 0,24 0,1 0,-25 0,24 0,1 0,0 0,-25 0,25 0,-25 0,25 0,-1 0,1 0,-25 0,25 0,0 0,0 0,-25 0,24 0,1 0,-25 0,25 0,0 0,-25 0,25 0,0 0,-1 0,-24 0,25 0,0 0,-25 0,50 0,-50 0,24 0,-24 0,25 0,0 0,0 0,-25 0,0 25,49-25,-49 0,25 0,-25 0,25 0,0 0,0 0,-25 0,24 0,-24 0,25 0,-25 0,0 0,25 0,-25 0,25 0,-25 0,25 0,-1 0,1 0,0 0,-25 0,24 0,1 0,-25 0,24 0,1 0,0 0,-25 0,25 0,-25 0,25 0,-25 0,24 0,1 0,-25 0,25 0,-25 0,0 0,0 0,25 0,-25 0,0 0,0 0,25 0,-25 0,0 0,0 0,24 0,-24 0,25 0,-25 0,0 0,25 0,-25 0,25 0,-25 0,0 0,25 0,-25 0,25 0,-25 0,24 0,-24 0,0 0,25 0,-25 0,0 0,0 0,25 0,-25 0,0 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8T20:05:03.765"/>
    </inkml:context>
    <inkml:brush xml:id="br0">
      <inkml:brushProperty name="width" value="0.15875" units="cm"/>
      <inkml:brushProperty name="height" value="0.635"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0,'0'25,"0"-25,25 0,-25 0,25 0,-25 0,0 0,24 0,-24 0,25 0,-25 0,25 0,-25 0,25 0,-25 0,0 0,25 0,-25 0,0 0,24 0,1 0,-25 0,25 0,0 0,-25 0,25 0,-1 0,-24 0,25 0,0 0,0 0,-25 0,24 0,0 0,-24 0,25 0,-25 0,25 0,0 0,0 0,-25 0,24 0,-24 0,25 0,-25 0,25 0,0 0,0 0,-25 0,25 0,-1 0,1 0,-25 0,25 0,-25 0,25 0,0 0,-25 0,24 0,-24 0,25 0,-25 0,25 0,0 0,-25 0,25 0,-25 0,24 0,-24 0,50 0,-50 0,25 0,-25 0,25 0,-25 0,24 0,1 0,-25 0,25 0,-25 0,25 0,0 0,-1 0,-24 0,24 0,-24 0,25 0,0 0,0 0,-25 0,0 0,24 0,-24 0,25 0,-25 0,0 0,25 0,-25 0,25 0,-25 0,25 0,-25 0,24 0,1 0,-25 0,25 0,-25 0,25 0,-25 0,25 0,-25 0,0 0,24 0,-24 0,25 0,-25 0,25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17:35"/>
    </inkml:context>
    <inkml:brush xml:id="br0">
      <inkml:brushProperty name="width" value="0.15875" units="cm"/>
      <inkml:brushProperty name="height" value="0.635" units="cm"/>
      <inkml:brushProperty name="color" value="#FF99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0,'0'0,"25"0,-25 0,25 0,-25 0,25 0,-25 0,49 0,-24 0,0 0,0 0,-25 0,49 0,-24 0,0 0,0 0,-1 0,1 0,25 0,-25 0,0 0,-1 0,26 0,-25 0,0 0,-1 0,-24 0,50 0,-50 0,25 0,24 0,-49 0,25 0,0 0,0 0,0 0,-25 0,24 0,-24 0,25 0,0 0,0 0,-25 0,25 0,-1 0,1 0,-25 0,25 0,-25 0,50 0,-50 0,24 0,-24 0,50 0,-50 0,25 0,0 0,-1 0,-24 0,25 0,0 0,-25 0,50 0,-50 0,24 0,26 0,-50 0,50 0,-26 0,1 0,0 0,0 0,0 0,0 0,-1 0,1 0,0 0,-25 0,25 0,-25 0,49 0,-49 0,25 0,-25 0,50 0,-50 0,25 0,-25 0,24 0,-24 0,25 0,0 0,-25 0,25 0,-25 0,25 0,-25 0,24 0,1 0,-25 0,25 0,-25 0,25 0,-25 0,25 0,-1 0,-24 0,25 0,-25 0,25 0,-25 0,25 0,-25 0,0 0,25 0,-25 0,24 0,-24 0,0 0,25 0,-25 0,25 0,-25 0,25 0,-25 0,0 0,0 0,25 0,-25 0,24 0,-24 0,25 0,-25 0,25 0,0 0,-25 0,25 0,-25 0,0 0,24 0,-24 0,25 0,-25 0,25 0,-25 0,25 0,0 0,-25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17:45.515"/>
    </inkml:context>
    <inkml:brush xml:id="br0">
      <inkml:brushProperty name="width" value="0.15875" units="cm"/>
      <inkml:brushProperty name="height" value="0.635" units="cm"/>
      <inkml:brushProperty name="color" value="#FF99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1,'0'0,"0"0,0 0,25 0,-25 0,24 0,-24 0,25 0,-25 0,25 0,0 0,-25 0,25 0,-25 0,24 0,-24 0,25 0,-25 0,25 0,0 0,-25 0,25 0,-25 0,0 0,24 0,-24 0,25 0,-25 0,25 0,-25 0,50 0,-50 0,24 0,-24 0,25 0,0 0,-25 0,0 0,25 0,-25 0,25 0,-25 0,24 0,1 0,-25 0,25 0,-25 0,25 0,-25 0,25 0,-1 0,-24 0,25 0,-25 0,25 0,-25 0,25 0,0 0,-25 0,0 0,0 0,24 0,1 0,-25 0,25 0,0 0,0 0,-25 0,24 0,-24 0,25 0,0 0,-25 0,25 0,-25 0,25 0,-25 0,49 0,-49 0,25 0,-25 0,25 0,0 0,-25 0,25 0,-25 0,24 0,-24 0,25 0,-25 0,25 0,-25 0,0 0,25 0,0 0,-25 0,24 0,1 0,-25 0,25 0,-25 0,25 0,-25 0,25 0,-1 0,-24 0,25 0,-25 0,25 0,-25 0,25 0,0 0,-25 0,24 0,-24 0,25 0,-25 0,25 0,0 0,0 0,-25 0,24 0,1 0,0 0,-25 0,25 0,-25 0,25 0,-25 0,24 0,1 0,-25 0,25 0,-25 0,25 0,-25 0,25 0,-1 0,-24 0,25 0,-25 0,0 0,0 0,25 0,-25 0,25 0,-25 0,25 0,-25 0,25 0,-1 0,-24 0,25 0,-25 0,25 0,-25 0,25 0,0 0,-25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4" units="1/cm"/>
          <inkml:channelProperty channel="Y" name="resolution" value="34" units="1/cm"/>
        </inkml:channelProperties>
      </inkml:inkSource>
      <inkml:timestamp xml:id="ts0" timeString="2008-07-07T19:18:04.812"/>
    </inkml:context>
    <inkml:brush xml:id="br0">
      <inkml:brushProperty name="width" value="0.15875" units="cm"/>
      <inkml:brushProperty name="height" value="0.635" units="cm"/>
      <inkml:brushProperty name="color" value="#FF99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1,'25'0,"-25"0,25 0,-25 0,25 0,-25 0,25 0,-25 0,24 0,-24 0,25 0,0 0,-25 0,25 0,-25 0,25 0,-25 0,25 0,-1 0,1 0,-25 0,25 0,-25 0,25 0,0 0,-25 0,24 0,1 0,0 0,-25 0,25 0,-25 0,25 0,-25 0,24 0,-24 0,25 0,-25 0,0 0,25 0,-25 0,25 0,0 0,-1 0,-24 0,25 0,-25 0,25 0,0 0,0 0,-1 0,-24 0,50 0,-50 0,25 0,24 0,-24 0,0 0,0 0,0 0,-1 0,26 0,-25 0,0 0,-1 0,1 0,0 0,25 0,-25 0,-1 0,1 0,0 0,0 0,24 0,-24 0,0 0,25 0,-50 0,24 0,1 0,0 0,0 0,0 0,-1 0,1 0,0 0,0 0,0 0,-1 0,1 0,0 0,0 0,0 0,24 0,-24 0,0 0,0 0,-1 0,1 0,0 0,0 0,0 0,-1 0,26 0,-25 0,0 0,0 0,-1 0,26 0,-50 0,25 0,0 0,-1 0,1 0,-25 0,50 0,-25 0,-1 0,1 0,0 0,0 0,24 0,-49 0,25 0,0 0,0 0,0 0,-25 0,24 0,1 0,0 0,0 0,-25 0,25 0,-25 0,24 0,1 0,-25 0,25 0,0 0,0 0,-25 0,0 0,24 0,1 0,-25 0,25 0,0 0,-25 0,0 0,0 0,25 0,-25 0,24 0,-24 0,25 0,-25 0,25 0,-25 0,0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D60E2-037B-4348-9A0C-B342890D93F8}" type="datetimeFigureOut">
              <a:rPr lang="en-US" smtClean="0"/>
              <a:pPr/>
              <a:t>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1F185-CE1A-4892-A678-77578185AFA7}" type="slidenum">
              <a:rPr lang="en-US" smtClean="0"/>
              <a:pPr/>
              <a:t>‹#›</a:t>
            </a:fld>
            <a:endParaRPr lang="en-US"/>
          </a:p>
        </p:txBody>
      </p:sp>
    </p:spTree>
    <p:extLst>
      <p:ext uri="{BB962C8B-B14F-4D97-AF65-F5344CB8AC3E}">
        <p14:creationId xmlns:p14="http://schemas.microsoft.com/office/powerpoint/2010/main" val="380502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DFBE2-6B74-42FB-91CE-1C9F80D2BF3E}" type="slidenum">
              <a:rPr lang="en-GB"/>
              <a:pPr/>
              <a:t>15</a:t>
            </a:fld>
            <a:endParaRPr lang="en-GB"/>
          </a:p>
        </p:txBody>
      </p:sp>
      <p:sp>
        <p:nvSpPr>
          <p:cNvPr id="93186" name="Rectangle 2"/>
          <p:cNvSpPr>
            <a:spLocks noGrp="1" noRot="1" noChangeAspect="1" noChangeArrowheads="1" noTextEdit="1"/>
          </p:cNvSpPr>
          <p:nvPr>
            <p:ph type="sldImg"/>
          </p:nvPr>
        </p:nvSpPr>
        <p:spPr>
          <a:xfrm>
            <a:off x="921659" y="653852"/>
            <a:ext cx="5028484" cy="3487683"/>
          </a:xfrm>
          <a:ln/>
        </p:spPr>
      </p:sp>
      <p:sp>
        <p:nvSpPr>
          <p:cNvPr id="93187" name="Rectangle 3"/>
          <p:cNvSpPr>
            <a:spLocks noGrp="1" noChangeArrowheads="1"/>
          </p:cNvSpPr>
          <p:nvPr>
            <p:ph type="body" idx="1"/>
          </p:nvPr>
        </p:nvSpPr>
        <p:spPr>
          <a:xfrm>
            <a:off x="920125" y="4359959"/>
            <a:ext cx="5030018" cy="4069201"/>
          </a:xfrm>
          <a:ln/>
        </p:spPr>
        <p:txBody>
          <a:bodyPr/>
          <a:lstStyle/>
          <a:p>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16EDC-703A-4403-897D-EA1F62D03134}" type="slidenum">
              <a:rPr lang="en-GB"/>
              <a:pPr/>
              <a:t>16</a:t>
            </a:fld>
            <a:endParaRPr lang="en-GB"/>
          </a:p>
        </p:txBody>
      </p:sp>
      <p:sp>
        <p:nvSpPr>
          <p:cNvPr id="95234" name="Rectangle 2"/>
          <p:cNvSpPr>
            <a:spLocks noGrp="1" noRot="1" noChangeAspect="1" noChangeArrowheads="1" noTextEdit="1"/>
          </p:cNvSpPr>
          <p:nvPr>
            <p:ph type="sldImg"/>
          </p:nvPr>
        </p:nvSpPr>
        <p:spPr>
          <a:xfrm>
            <a:off x="1111250" y="654050"/>
            <a:ext cx="4649788" cy="3487738"/>
          </a:xfrm>
          <a:ln/>
        </p:spPr>
      </p:sp>
      <p:sp>
        <p:nvSpPr>
          <p:cNvPr id="95235" name="Rectangle 3"/>
          <p:cNvSpPr>
            <a:spLocks noGrp="1" noChangeArrowheads="1"/>
          </p:cNvSpPr>
          <p:nvPr>
            <p:ph type="body" idx="1"/>
          </p:nvPr>
        </p:nvSpPr>
        <p:spPr>
          <a:xfrm>
            <a:off x="920125" y="4359959"/>
            <a:ext cx="5030018" cy="4069201"/>
          </a:xfrm>
          <a:ln/>
        </p:spPr>
        <p:txBody>
          <a:bodyPr/>
          <a:lstStyle/>
          <a:p>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951D41C2-DDD1-46C9-B1E2-9FE4A24AF7F9}" type="slidenum">
              <a:rPr lang="fa-IR" smtClean="0"/>
              <a:pPr/>
              <a:t>22</a:t>
            </a:fld>
            <a:endParaRPr lang="en-GB" smtClean="0"/>
          </a:p>
        </p:txBody>
      </p:sp>
      <p:sp>
        <p:nvSpPr>
          <p:cNvPr id="147459" name="Rectangle 2"/>
          <p:cNvSpPr>
            <a:spLocks noGrp="1" noRot="1" noChangeAspect="1" noChangeArrowheads="1" noTextEdit="1"/>
          </p:cNvSpPr>
          <p:nvPr>
            <p:ph type="sldImg"/>
          </p:nvPr>
        </p:nvSpPr>
        <p:spPr>
          <a:xfrm>
            <a:off x="1150938" y="692150"/>
            <a:ext cx="4556125" cy="3416300"/>
          </a:xfrm>
          <a:ln/>
        </p:spPr>
      </p:sp>
      <p:sp>
        <p:nvSpPr>
          <p:cNvPr id="147460" name="Rectangle 3"/>
          <p:cNvSpPr>
            <a:spLocks noGrp="1" noChangeArrowheads="1"/>
          </p:cNvSpPr>
          <p:nvPr>
            <p:ph type="body" idx="1"/>
          </p:nvPr>
        </p:nvSpPr>
        <p:spPr>
          <a:xfrm>
            <a:off x="914400" y="4341813"/>
            <a:ext cx="5026025" cy="4113212"/>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1F185-CE1A-4892-A678-77578185AFA7}" type="slidenum">
              <a:rPr lang="en-US" smtClean="0"/>
              <a:pPr/>
              <a:t>34</a:t>
            </a:fld>
            <a:endParaRPr lang="en-US"/>
          </a:p>
        </p:txBody>
      </p:sp>
    </p:spTree>
    <p:extLst>
      <p:ext uri="{BB962C8B-B14F-4D97-AF65-F5344CB8AC3E}">
        <p14:creationId xmlns:p14="http://schemas.microsoft.com/office/powerpoint/2010/main" val="202436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A8E35-65E9-493A-938A-C932EEE17838}" type="slidenum">
              <a:rPr lang="en-GB"/>
              <a:pPr/>
              <a:t>45</a:t>
            </a:fld>
            <a:endParaRPr lang="en-GB"/>
          </a:p>
        </p:txBody>
      </p:sp>
      <p:sp>
        <p:nvSpPr>
          <p:cNvPr id="104450" name="Rectangle 2"/>
          <p:cNvSpPr>
            <a:spLocks noGrp="1" noRot="1" noChangeAspect="1" noChangeArrowheads="1" noTextEdit="1"/>
          </p:cNvSpPr>
          <p:nvPr>
            <p:ph type="sldImg"/>
          </p:nvPr>
        </p:nvSpPr>
        <p:spPr>
          <a:xfrm>
            <a:off x="1143000" y="685800"/>
            <a:ext cx="4572000" cy="3429000"/>
          </a:xfrm>
          <a:ln/>
        </p:spPr>
      </p:sp>
      <p:sp>
        <p:nvSpPr>
          <p:cNvPr id="104451" name="Rectangle 3"/>
          <p:cNvSpPr>
            <a:spLocks noGrp="1" noChangeArrowheads="1"/>
          </p:cNvSpPr>
          <p:nvPr>
            <p:ph type="body" idx="1"/>
          </p:nvPr>
        </p:nvSpPr>
        <p:spPr>
          <a:xfrm>
            <a:off x="913991" y="4342939"/>
            <a:ext cx="5030018" cy="4114587"/>
          </a:xfrm>
        </p:spPr>
        <p:txBody>
          <a:bodyPr/>
          <a:lstStyle/>
          <a:p>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DC7F3-6B57-4AC5-985B-203E9EAA40E6}" type="slidenum">
              <a:rPr lang="en-GB"/>
              <a:pPr/>
              <a:t>51</a:t>
            </a:fld>
            <a:endParaRPr lang="en-GB"/>
          </a:p>
        </p:txBody>
      </p:sp>
      <p:sp>
        <p:nvSpPr>
          <p:cNvPr id="192514" name="Rectangle 2"/>
          <p:cNvSpPr>
            <a:spLocks noGrp="1" noRot="1" noChangeAspect="1" noChangeArrowheads="1" noTextEdit="1"/>
          </p:cNvSpPr>
          <p:nvPr>
            <p:ph type="sldImg"/>
          </p:nvPr>
        </p:nvSpPr>
        <p:spPr>
          <a:xfrm>
            <a:off x="1143000" y="685800"/>
            <a:ext cx="4572000" cy="3429000"/>
          </a:xfrm>
          <a:ln/>
        </p:spPr>
      </p:sp>
      <p:sp>
        <p:nvSpPr>
          <p:cNvPr id="192515" name="Rectangle 3"/>
          <p:cNvSpPr>
            <a:spLocks noGrp="1" noChangeArrowheads="1"/>
          </p:cNvSpPr>
          <p:nvPr>
            <p:ph type="body" idx="1"/>
          </p:nvPr>
        </p:nvSpPr>
        <p:spPr>
          <a:xfrm>
            <a:off x="913991" y="4342939"/>
            <a:ext cx="5030018" cy="4114587"/>
          </a:xfrm>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07939-D97D-49C6-8E24-FC609548A901}" type="slidenum">
              <a:rPr lang="en-GB"/>
              <a:pPr/>
              <a:t>52</a:t>
            </a:fld>
            <a:endParaRPr lang="en-GB"/>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a:xfrm>
            <a:off x="913991" y="4342939"/>
            <a:ext cx="5030018" cy="4114587"/>
          </a:xfrm>
        </p:spPr>
        <p:txBody>
          <a:bodyPr/>
          <a:lstStyle/>
          <a:p>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443C9-D3A2-4BEB-9898-2B56D59EF0CD}" type="slidenum">
              <a:rPr lang="en-GB"/>
              <a:pPr/>
              <a:t>53</a:t>
            </a:fld>
            <a:endParaRPr lang="en-GB"/>
          </a:p>
        </p:txBody>
      </p:sp>
      <p:sp>
        <p:nvSpPr>
          <p:cNvPr id="262146" name="Rectangle 2"/>
          <p:cNvSpPr>
            <a:spLocks noGrp="1" noRot="1" noChangeAspect="1" noChangeArrowheads="1" noTextEdit="1"/>
          </p:cNvSpPr>
          <p:nvPr>
            <p:ph type="sldImg"/>
          </p:nvPr>
        </p:nvSpPr>
        <p:spPr>
          <a:xfrm>
            <a:off x="958465" y="686474"/>
            <a:ext cx="4941072" cy="3428114"/>
          </a:xfrm>
          <a:ln/>
        </p:spPr>
      </p:sp>
      <p:sp>
        <p:nvSpPr>
          <p:cNvPr id="26214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66A7B-F702-4C6B-89E5-B210D61B0B5B}" type="slidenum">
              <a:rPr lang="en-GB"/>
              <a:pPr/>
              <a:t>54</a:t>
            </a:fld>
            <a:endParaRPr lang="en-GB"/>
          </a:p>
        </p:txBody>
      </p:sp>
      <p:sp>
        <p:nvSpPr>
          <p:cNvPr id="258050" name="Rectangle 2"/>
          <p:cNvSpPr>
            <a:spLocks noGrp="1" noRot="1" noChangeAspect="1" noChangeArrowheads="1" noTextEdit="1"/>
          </p:cNvSpPr>
          <p:nvPr>
            <p:ph type="sldImg"/>
          </p:nvPr>
        </p:nvSpPr>
        <p:spPr>
          <a:xfrm>
            <a:off x="1143000" y="685800"/>
            <a:ext cx="4572000" cy="3429000"/>
          </a:xfrm>
          <a:ln/>
        </p:spPr>
      </p:sp>
      <p:sp>
        <p:nvSpPr>
          <p:cNvPr id="258051" name="Rectangle 3"/>
          <p:cNvSpPr>
            <a:spLocks noGrp="1" noChangeArrowheads="1"/>
          </p:cNvSpPr>
          <p:nvPr>
            <p:ph type="body" idx="1"/>
          </p:nvPr>
        </p:nvSpPr>
        <p:spPr/>
        <p:txBody>
          <a:bodyPr/>
          <a:lstStyle/>
          <a:p>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1C3CDF-DA34-431D-A19E-CE2703B35464}"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C3CDF-DA34-431D-A19E-CE2703B35464}"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C3CDF-DA34-431D-A19E-CE2703B35464}"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1FAC4F-1201-444F-9805-6C2F726B88C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C3CDF-DA34-431D-A19E-CE2703B35464}"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C3CDF-DA34-431D-A19E-CE2703B35464}"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C3CDF-DA34-431D-A19E-CE2703B35464}"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1C3CDF-DA34-431D-A19E-CE2703B35464}" type="datetimeFigureOut">
              <a:rPr lang="en-US" smtClean="0"/>
              <a:pPr/>
              <a:t>6/12/2013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C3CDF-DA34-431D-A19E-CE2703B35464}" type="datetimeFigureOut">
              <a:rPr lang="en-US" smtClean="0"/>
              <a:pPr/>
              <a:t>6/12/2013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C3CDF-DA34-431D-A19E-CE2703B35464}" type="datetimeFigureOut">
              <a:rPr lang="en-US" smtClean="0"/>
              <a:pPr/>
              <a:t>6/12/2013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C3CDF-DA34-431D-A19E-CE2703B35464}"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C3CDF-DA34-431D-A19E-CE2703B35464}"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EDDBF-CED7-4216-B791-203F9A083E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C3CDF-DA34-431D-A19E-CE2703B35464}" type="datetimeFigureOut">
              <a:rPr lang="en-US" smtClean="0"/>
              <a:pPr/>
              <a:t>6/12/2013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EDDBF-CED7-4216-B791-203F9A083E1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2.emf"/><Relationship Id="rId3" Type="http://schemas.openxmlformats.org/officeDocument/2006/relationships/image" Target="../media/image26.png"/><Relationship Id="rId7" Type="http://schemas.openxmlformats.org/officeDocument/2006/relationships/image" Target="../media/image39.emf"/><Relationship Id="rId12" Type="http://schemas.openxmlformats.org/officeDocument/2006/relationships/customXml" Target="../ink/ink5.xml"/><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41.emf"/><Relationship Id="rId5" Type="http://schemas.openxmlformats.org/officeDocument/2006/relationships/image" Target="../media/image38.emf"/><Relationship Id="rId15" Type="http://schemas.openxmlformats.org/officeDocument/2006/relationships/image" Target="../media/image43.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0.emf"/><Relationship Id="rId14" Type="http://schemas.openxmlformats.org/officeDocument/2006/relationships/customXml" Target="../ink/ink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7.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9.emf"/><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36.wmf"/><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customXml" Target="../ink/ink8.xml"/><Relationship Id="rId4" Type="http://schemas.openxmlformats.org/officeDocument/2006/relationships/image" Target="../media/image51.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59.emf"/><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media/image58.emf"/><Relationship Id="rId4" Type="http://schemas.openxmlformats.org/officeDocument/2006/relationships/image" Target="../media/image55.emf"/><Relationship Id="rId9" Type="http://schemas.openxmlformats.org/officeDocument/2006/relationships/customXml" Target="../ink/ink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785794"/>
            <a:ext cx="7772400" cy="1470025"/>
          </a:xfrm>
        </p:spPr>
        <p:txBody>
          <a:bodyPr/>
          <a:lstStyle/>
          <a:p>
            <a:r>
              <a:rPr lang="en-US" b="1" dirty="0" smtClean="0">
                <a:solidFill>
                  <a:srgbClr val="FFFF00"/>
                </a:solidFill>
              </a:rPr>
              <a:t>Treatment of </a:t>
            </a:r>
            <a:r>
              <a:rPr lang="en-US" b="1" dirty="0" smtClean="0">
                <a:solidFill>
                  <a:srgbClr val="FFFF00"/>
                </a:solidFill>
              </a:rPr>
              <a:t>osteoporosis</a:t>
            </a:r>
            <a:br>
              <a:rPr lang="en-US" b="1" dirty="0" smtClean="0">
                <a:solidFill>
                  <a:srgbClr val="FFFF00"/>
                </a:solidFill>
              </a:rPr>
            </a:br>
            <a:r>
              <a:rPr lang="en-US" b="1" dirty="0" smtClean="0">
                <a:solidFill>
                  <a:srgbClr val="FFFF00"/>
                </a:solidFill>
              </a:rPr>
              <a:t>Anabolic agents</a:t>
            </a:r>
            <a:endParaRPr lang="en-US" b="1" dirty="0">
              <a:solidFill>
                <a:srgbClr val="FFFF00"/>
              </a:solidFill>
            </a:endParaRPr>
          </a:p>
        </p:txBody>
      </p:sp>
      <p:sp>
        <p:nvSpPr>
          <p:cNvPr id="3" name="Subtitle 2"/>
          <p:cNvSpPr>
            <a:spLocks noGrp="1"/>
          </p:cNvSpPr>
          <p:nvPr>
            <p:ph type="subTitle" idx="1"/>
          </p:nvPr>
        </p:nvSpPr>
        <p:spPr>
          <a:xfrm>
            <a:off x="500034" y="2928934"/>
            <a:ext cx="8215370" cy="1752600"/>
          </a:xfrm>
        </p:spPr>
        <p:txBody>
          <a:bodyPr>
            <a:noAutofit/>
          </a:bodyPr>
          <a:lstStyle/>
          <a:p>
            <a:pPr>
              <a:lnSpc>
                <a:spcPct val="80000"/>
              </a:lnSpc>
            </a:pPr>
            <a:r>
              <a:rPr lang="en-US" u="sng" dirty="0" smtClean="0">
                <a:solidFill>
                  <a:schemeClr val="tx1"/>
                </a:solidFill>
              </a:rPr>
              <a:t>S. </a:t>
            </a:r>
            <a:r>
              <a:rPr lang="en-US" u="sng" dirty="0" err="1" smtClean="0">
                <a:solidFill>
                  <a:schemeClr val="tx1"/>
                </a:solidFill>
              </a:rPr>
              <a:t>Kalbasi,M.D</a:t>
            </a:r>
            <a:endParaRPr lang="en-US" u="sng" dirty="0" smtClean="0">
              <a:solidFill>
                <a:schemeClr val="tx1"/>
              </a:solidFill>
            </a:endParaRPr>
          </a:p>
          <a:p>
            <a:pPr>
              <a:lnSpc>
                <a:spcPct val="80000"/>
              </a:lnSpc>
            </a:pPr>
            <a:r>
              <a:rPr lang="en-US" sz="2400" dirty="0" smtClean="0">
                <a:solidFill>
                  <a:schemeClr val="tx1"/>
                </a:solidFill>
              </a:rPr>
              <a:t>Research Institute for Endocrine Sciences</a:t>
            </a:r>
          </a:p>
          <a:p>
            <a:pPr>
              <a:lnSpc>
                <a:spcPct val="80000"/>
              </a:lnSpc>
            </a:pPr>
            <a:r>
              <a:rPr lang="en-US" sz="2400" dirty="0" err="1" smtClean="0">
                <a:solidFill>
                  <a:schemeClr val="tx1"/>
                </a:solidFill>
              </a:rPr>
              <a:t>Shahid</a:t>
            </a:r>
            <a:r>
              <a:rPr lang="en-US" sz="2400" dirty="0" smtClean="0">
                <a:solidFill>
                  <a:schemeClr val="tx1"/>
                </a:solidFill>
              </a:rPr>
              <a:t> </a:t>
            </a:r>
            <a:r>
              <a:rPr lang="en-US" sz="2400" dirty="0" err="1" smtClean="0">
                <a:solidFill>
                  <a:schemeClr val="tx1"/>
                </a:solidFill>
              </a:rPr>
              <a:t>Beheshti</a:t>
            </a:r>
            <a:r>
              <a:rPr lang="en-US" sz="2400" dirty="0" smtClean="0">
                <a:solidFill>
                  <a:schemeClr val="tx1"/>
                </a:solidFill>
              </a:rPr>
              <a:t> University of Medical Sciences</a:t>
            </a:r>
          </a:p>
          <a:p>
            <a:pPr>
              <a:lnSpc>
                <a:spcPct val="80000"/>
              </a:lnSpc>
            </a:pPr>
            <a:r>
              <a:rPr lang="en-US" sz="2400" dirty="0" smtClean="0">
                <a:solidFill>
                  <a:schemeClr val="tx1"/>
                </a:solidFill>
              </a:rPr>
              <a:t>12 Jun	,2013</a:t>
            </a:r>
            <a:endParaRPr lang="en-US" sz="2400" dirty="0" smtClean="0">
              <a:solidFill>
                <a:schemeClr val="tx1"/>
              </a:solidFill>
            </a:endParaRPr>
          </a:p>
          <a:p>
            <a:pPr>
              <a:lnSpc>
                <a:spcPct val="80000"/>
              </a:lnSpc>
            </a:pPr>
            <a:r>
              <a:rPr lang="en-US" sz="2400" dirty="0" smtClean="0">
                <a:solidFill>
                  <a:schemeClr val="tx1"/>
                </a:solidFill>
              </a:rPr>
              <a:t>Tehran</a:t>
            </a:r>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lnSpc>
                <a:spcPct val="80000"/>
              </a:lnSpc>
              <a:buFont typeface="Wingdings" pitchFamily="2" charset="2"/>
              <a:buBlip>
                <a:blip r:embed="rId2"/>
              </a:buBlip>
            </a:pPr>
            <a:r>
              <a:rPr lang="en-US" sz="2400" b="1" dirty="0" smtClean="0"/>
              <a:t>PTH signals through the </a:t>
            </a:r>
            <a:r>
              <a:rPr lang="en-US" sz="2400" b="1" dirty="0" smtClean="0">
                <a:solidFill>
                  <a:srgbClr val="FFFF00"/>
                </a:solidFill>
              </a:rPr>
              <a:t>PTH-1 receptor</a:t>
            </a:r>
            <a:r>
              <a:rPr lang="en-US" sz="2400" b="1" dirty="0" smtClean="0"/>
              <a:t>, a </a:t>
            </a:r>
            <a:r>
              <a:rPr lang="en-US" sz="2400" b="1" dirty="0">
                <a:solidFill>
                  <a:srgbClr val="FFFF00"/>
                </a:solidFill>
              </a:rPr>
              <a:t>G protein</a:t>
            </a:r>
            <a:r>
              <a:rPr lang="en-US" sz="2400" b="1" dirty="0" smtClean="0"/>
              <a:t>– coupled protein, which mediates most of the functions of PTH and of its evolutionary relative, PTH-related peptide (</a:t>
            </a:r>
            <a:r>
              <a:rPr lang="en-US" sz="2400" b="1" dirty="0" err="1" smtClean="0"/>
              <a:t>PTHrP</a:t>
            </a:r>
            <a:r>
              <a:rPr lang="en-US" sz="2400" b="1" dirty="0" smtClean="0"/>
              <a:t>).</a:t>
            </a:r>
          </a:p>
          <a:p>
            <a:pPr eaLnBrk="1" hangingPunct="1">
              <a:lnSpc>
                <a:spcPct val="80000"/>
              </a:lnSpc>
            </a:pPr>
            <a:endParaRPr lang="en-US" sz="2400" b="1" dirty="0" smtClean="0"/>
          </a:p>
          <a:p>
            <a:pPr eaLnBrk="1" hangingPunct="1">
              <a:lnSpc>
                <a:spcPct val="80000"/>
              </a:lnSpc>
              <a:buFont typeface="Wingdings" pitchFamily="2" charset="2"/>
              <a:buBlip>
                <a:blip r:embed="rId2"/>
              </a:buBlip>
            </a:pPr>
            <a:r>
              <a:rPr lang="en-US" sz="2400" b="1" dirty="0" smtClean="0"/>
              <a:t>PTH–</a:t>
            </a:r>
            <a:r>
              <a:rPr lang="en-US" sz="2400" b="1" dirty="0" err="1" smtClean="0"/>
              <a:t>PTHrP</a:t>
            </a:r>
            <a:r>
              <a:rPr lang="en-US" sz="2400" b="1" dirty="0" smtClean="0"/>
              <a:t> receptor, it is activated by peptide sequences that include the </a:t>
            </a:r>
            <a:r>
              <a:rPr lang="en-US" sz="2400" b="1" dirty="0">
                <a:solidFill>
                  <a:srgbClr val="FFFF00"/>
                </a:solidFill>
              </a:rPr>
              <a:t>N-terminal region of </a:t>
            </a:r>
            <a:r>
              <a:rPr lang="en-US" sz="2400" b="1" dirty="0">
                <a:solidFill>
                  <a:srgbClr val="FFFF00"/>
                </a:solidFill>
              </a:rPr>
              <a:t>either</a:t>
            </a:r>
            <a:r>
              <a:rPr lang="en-US" sz="2400" b="1" dirty="0">
                <a:solidFill>
                  <a:srgbClr val="FFFF00"/>
                </a:solidFill>
              </a:rPr>
              <a:t> molecule.</a:t>
            </a:r>
          </a:p>
          <a:p>
            <a:pPr eaLnBrk="1" hangingPunct="1">
              <a:lnSpc>
                <a:spcPct val="80000"/>
              </a:lnSpc>
              <a:buFont typeface="Wingdings" pitchFamily="2" charset="2"/>
              <a:buBlip>
                <a:blip r:embed="rId2"/>
              </a:buBlip>
            </a:pPr>
            <a:endParaRPr lang="en-US" sz="2400" b="1" dirty="0" smtClean="0">
              <a:solidFill>
                <a:srgbClr val="990000"/>
              </a:solidFill>
            </a:endParaRPr>
          </a:p>
          <a:p>
            <a:pPr eaLnBrk="1" hangingPunct="1">
              <a:lnSpc>
                <a:spcPct val="80000"/>
              </a:lnSpc>
            </a:pPr>
            <a:endParaRPr lang="en-US" sz="2400" b="1" dirty="0" smtClean="0"/>
          </a:p>
          <a:p>
            <a:pPr eaLnBrk="1" hangingPunct="1">
              <a:lnSpc>
                <a:spcPct val="80000"/>
              </a:lnSpc>
              <a:buFont typeface="Wingdings" pitchFamily="2" charset="2"/>
              <a:buBlip>
                <a:blip r:embed="rId2"/>
              </a:buBlip>
            </a:pPr>
            <a:r>
              <a:rPr lang="en-US" sz="2400" b="1" dirty="0" smtClean="0"/>
              <a:t>It is unclear why the intermittent administration of low-dose PTH differs in its effect on bone cells from long-term, sustained PTH exposure in which catabolic effects at cortical sites predominate.</a:t>
            </a:r>
          </a:p>
          <a:p>
            <a:pPr eaLnBrk="1" hangingPunct="1">
              <a:lnSpc>
                <a:spcPct val="80000"/>
              </a:lnSpc>
              <a:buFont typeface="Wingdings" pitchFamily="2" charset="2"/>
              <a:buBlip>
                <a:blip r:embed="rId2"/>
              </a:buBlip>
            </a:pPr>
            <a:endParaRPr lang="en-US" sz="2000" b="1" dirty="0" smtClean="0">
              <a:solidFill>
                <a:srgbClr val="990000"/>
              </a:solidFill>
            </a:endParaRPr>
          </a:p>
          <a:p>
            <a:pPr eaLnBrk="1" hangingPunct="1">
              <a:lnSpc>
                <a:spcPct val="80000"/>
              </a:lnSpc>
            </a:pPr>
            <a:endParaRPr lang="en-US" sz="2000" b="1" dirty="0" smtClean="0">
              <a:solidFill>
                <a:srgbClr val="990000"/>
              </a:solidFill>
            </a:endParaRPr>
          </a:p>
          <a:p>
            <a:pPr eaLnBrk="1" hangingPunct="1">
              <a:lnSpc>
                <a:spcPct val="80000"/>
              </a:lnSpc>
            </a:pPr>
            <a:endParaRPr lang="en-US" sz="1000" dirty="0" smtClean="0">
              <a:solidFill>
                <a:srgbClr val="990000"/>
              </a:solidFill>
            </a:endParaRPr>
          </a:p>
          <a:p>
            <a:pPr eaLnBrk="1" hangingPunct="1">
              <a:lnSpc>
                <a:spcPct val="80000"/>
              </a:lnSpc>
              <a:buFont typeface="Wingdings" pitchFamily="2" charset="2"/>
              <a:buBlip>
                <a:blip r:embed="rId2"/>
              </a:buBlip>
            </a:pPr>
            <a:endParaRPr lang="en-US" sz="1000" b="1" dirty="0" smtClean="0">
              <a:solidFill>
                <a:srgbClr val="990000"/>
              </a:solidFill>
            </a:endParaRPr>
          </a:p>
          <a:p>
            <a:pPr eaLnBrk="1" hangingPunct="1">
              <a:lnSpc>
                <a:spcPct val="80000"/>
              </a:lnSpc>
              <a:buFont typeface="Wingdings" pitchFamily="2" charset="2"/>
              <a:buBlip>
                <a:blip r:embed="rId3"/>
              </a:buBlip>
            </a:pPr>
            <a:endParaRPr lang="en-US" sz="1000" b="1" dirty="0" smtClean="0">
              <a:solidFill>
                <a:srgbClr val="990000"/>
              </a:solidFill>
            </a:endParaRPr>
          </a:p>
          <a:p>
            <a:pPr eaLnBrk="1" hangingPunct="1">
              <a:lnSpc>
                <a:spcPct val="80000"/>
              </a:lnSpc>
              <a:spcBef>
                <a:spcPct val="0"/>
              </a:spcBef>
            </a:pPr>
            <a:endParaRPr lang="en-US" sz="1000" b="1" dirty="0" smtClean="0">
              <a:solidFill>
                <a:srgbClr val="990000"/>
              </a:solidFill>
            </a:endParaRPr>
          </a:p>
          <a:p>
            <a:pPr eaLnBrk="1" hangingPunct="1">
              <a:lnSpc>
                <a:spcPct val="80000"/>
              </a:lnSpc>
              <a:spcBef>
                <a:spcPct val="0"/>
              </a:spcBef>
            </a:pPr>
            <a:endParaRPr lang="en-US" sz="1000" b="1" dirty="0" smtClean="0"/>
          </a:p>
          <a:p>
            <a:pPr eaLnBrk="1" hangingPunct="1">
              <a:lnSpc>
                <a:spcPct val="80000"/>
              </a:lnSpc>
            </a:pPr>
            <a:endParaRPr lang="en-US" sz="100" dirty="0" smtClean="0"/>
          </a:p>
          <a:p>
            <a:pPr eaLnBrk="1" hangingPunct="1">
              <a:lnSpc>
                <a:spcPct val="80000"/>
              </a:lnSpc>
            </a:pPr>
            <a:endParaRPr lang="en-US" sz="100" dirty="0" smtClean="0"/>
          </a:p>
          <a:p>
            <a:pPr eaLnBrk="1" hangingPunct="1">
              <a:lnSpc>
                <a:spcPct val="80000"/>
              </a:lnSpc>
            </a:pPr>
            <a:endParaRPr lang="en-US" sz="100" dirty="0" smtClean="0"/>
          </a:p>
          <a:p>
            <a:pPr eaLnBrk="1" hangingPunct="1">
              <a:lnSpc>
                <a:spcPct val="80000"/>
              </a:lnSpc>
            </a:pPr>
            <a:endParaRPr lang="en-US" sz="100" dirty="0" smtClean="0"/>
          </a:p>
          <a:p>
            <a:pPr eaLnBrk="1" hangingPunct="1">
              <a:lnSpc>
                <a:spcPct val="80000"/>
              </a:lnSpc>
            </a:pPr>
            <a:endParaRPr lang="en-US" sz="100" dirty="0" smtClean="0"/>
          </a:p>
        </p:txBody>
      </p:sp>
      <p:sp>
        <p:nvSpPr>
          <p:cNvPr id="10242" name="AutoShape 2"/>
          <p:cNvSpPr>
            <a:spLocks noGrp="1" noChangeArrowheads="1"/>
          </p:cNvSpPr>
          <p:nvPr>
            <p:ph type="title"/>
          </p:nvPr>
        </p:nvSpPr>
        <p:spPr/>
        <p:txBody>
          <a:bodyPr/>
          <a:lstStyle/>
          <a:p>
            <a:pPr eaLnBrk="1" hangingPunct="1"/>
            <a:r>
              <a:rPr lang="en-US" sz="4000" i="1" dirty="0" smtClean="0"/>
              <a:t>MECHANISMS PTH</a:t>
            </a:r>
            <a:r>
              <a:rPr lang="en-US" sz="2400" b="0" i="1" dirty="0" smtClean="0"/>
              <a:t> </a:t>
            </a:r>
            <a:r>
              <a:rPr lang="en-US" sz="2400" b="0" i="1" dirty="0" smtClean="0">
                <a:solidFill>
                  <a:srgbClr val="FFFF00"/>
                </a:solidFill>
              </a:rPr>
              <a:t/>
            </a:r>
            <a:br>
              <a:rPr lang="en-US" sz="2400" b="0" i="1" dirty="0" smtClean="0">
                <a:solidFill>
                  <a:srgbClr val="FFFF00"/>
                </a:solidFill>
              </a:rPr>
            </a:br>
            <a:r>
              <a:rPr lang="en-US" sz="2400" b="0" i="1" dirty="0" smtClean="0">
                <a:solidFill>
                  <a:srgbClr val="FFFF00"/>
                </a:solidFill>
              </a:rPr>
              <a:t>(1)</a:t>
            </a:r>
          </a:p>
        </p:txBody>
      </p:sp>
      <p:sp>
        <p:nvSpPr>
          <p:cNvPr id="10244" name="Text Box 4"/>
          <p:cNvSpPr txBox="1">
            <a:spLocks noChangeArrowheads="1"/>
          </p:cNvSpPr>
          <p:nvPr/>
        </p:nvSpPr>
        <p:spPr bwMode="auto">
          <a:xfrm>
            <a:off x="7380288" y="638175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CC00"/>
                </a:solidFill>
              </a:rPr>
              <a:t>NEJM 2007</a:t>
            </a:r>
          </a:p>
        </p:txBody>
      </p:sp>
    </p:spTree>
    <p:extLst>
      <p:ext uri="{BB962C8B-B14F-4D97-AF65-F5344CB8AC3E}">
        <p14:creationId xmlns:p14="http://schemas.microsoft.com/office/powerpoint/2010/main" val="122031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eaLnBrk="1" hangingPunct="1">
              <a:lnSpc>
                <a:spcPct val="90000"/>
              </a:lnSpc>
              <a:buFont typeface="Wingdings" pitchFamily="2" charset="2"/>
              <a:buBlip>
                <a:blip r:embed="rId2"/>
              </a:buBlip>
            </a:pPr>
            <a:r>
              <a:rPr lang="en-US" sz="2800" b="1" i="1" u="sng" dirty="0"/>
              <a:t>The e</a:t>
            </a:r>
            <a:r>
              <a:rPr lang="en-US" sz="2800" b="1" i="1" u="sng" dirty="0" smtClean="0"/>
              <a:t>xact signaling pathway responsible for the anabolic effect is </a:t>
            </a:r>
            <a:r>
              <a:rPr lang="en-US" sz="2800" b="1" i="1" u="sng" dirty="0"/>
              <a:t>not known, </a:t>
            </a:r>
            <a:r>
              <a:rPr lang="en-US" sz="2800" b="1" i="1" u="sng" dirty="0" smtClean="0"/>
              <a:t>but :</a:t>
            </a:r>
          </a:p>
          <a:p>
            <a:pPr eaLnBrk="1" hangingPunct="1">
              <a:lnSpc>
                <a:spcPct val="90000"/>
              </a:lnSpc>
            </a:pPr>
            <a:endParaRPr lang="en-US" sz="2000" b="1" dirty="0" smtClean="0"/>
          </a:p>
          <a:p>
            <a:pPr eaLnBrk="1" hangingPunct="1">
              <a:lnSpc>
                <a:spcPct val="90000"/>
              </a:lnSpc>
              <a:spcBef>
                <a:spcPct val="0"/>
              </a:spcBef>
            </a:pPr>
            <a:r>
              <a:rPr lang="en-US" sz="2400" b="1" dirty="0" smtClean="0"/>
              <a:t>The </a:t>
            </a:r>
            <a:r>
              <a:rPr lang="en-US" sz="2400" b="1" dirty="0" err="1" smtClean="0"/>
              <a:t>Wnt</a:t>
            </a:r>
            <a:r>
              <a:rPr lang="en-US" sz="2400" b="1" dirty="0" smtClean="0"/>
              <a:t> –</a:t>
            </a:r>
            <a:r>
              <a:rPr lang="el-GR" sz="2400" b="1" dirty="0" smtClean="0"/>
              <a:t>β-</a:t>
            </a:r>
            <a:r>
              <a:rPr lang="en-US" sz="2400" b="1" dirty="0" smtClean="0"/>
              <a:t> catenin</a:t>
            </a:r>
            <a:r>
              <a:rPr lang="en-US" sz="2400" b="1" dirty="0" smtClean="0">
                <a:solidFill>
                  <a:srgbClr val="3668C4"/>
                </a:solidFill>
              </a:rPr>
              <a:t> </a:t>
            </a:r>
            <a:r>
              <a:rPr lang="en-US" sz="2400" b="1" dirty="0" smtClean="0"/>
              <a:t>pathway :of the </a:t>
            </a:r>
            <a:r>
              <a:rPr lang="en-US" sz="2400" b="1" dirty="0" err="1" smtClean="0">
                <a:solidFill>
                  <a:srgbClr val="FFFF00"/>
                </a:solidFill>
              </a:rPr>
              <a:t>Wnt</a:t>
            </a:r>
            <a:r>
              <a:rPr lang="en-US" sz="2400" b="1" dirty="0" smtClean="0">
                <a:solidFill>
                  <a:srgbClr val="FFFF00"/>
                </a:solidFill>
              </a:rPr>
              <a:t> antagonist </a:t>
            </a:r>
            <a:r>
              <a:rPr lang="en-US" sz="2400" b="1" dirty="0" err="1" smtClean="0">
                <a:solidFill>
                  <a:srgbClr val="FFFF00"/>
                </a:solidFill>
              </a:rPr>
              <a:t>sclerostin</a:t>
            </a:r>
            <a:r>
              <a:rPr lang="en-US" sz="2400" b="1" dirty="0" smtClean="0">
                <a:solidFill>
                  <a:srgbClr val="FFFF00"/>
                </a:solidFill>
              </a:rPr>
              <a:t>  </a:t>
            </a:r>
            <a:r>
              <a:rPr lang="en-US" sz="2400" b="1" dirty="0" smtClean="0"/>
              <a:t>is down-regulated by PTH</a:t>
            </a:r>
          </a:p>
          <a:p>
            <a:pPr eaLnBrk="1" hangingPunct="1">
              <a:lnSpc>
                <a:spcPct val="90000"/>
              </a:lnSpc>
              <a:spcBef>
                <a:spcPct val="0"/>
              </a:spcBef>
            </a:pPr>
            <a:endParaRPr lang="en-US" sz="2400" b="1" dirty="0" smtClean="0"/>
          </a:p>
          <a:p>
            <a:pPr eaLnBrk="1" hangingPunct="1">
              <a:lnSpc>
                <a:spcPct val="90000"/>
              </a:lnSpc>
              <a:spcBef>
                <a:spcPct val="0"/>
              </a:spcBef>
            </a:pPr>
            <a:r>
              <a:rPr lang="en-US" sz="2400" b="1" dirty="0" smtClean="0"/>
              <a:t>The anabolic actions of PTH involve </a:t>
            </a:r>
            <a:r>
              <a:rPr lang="en-US" sz="2400" b="1" dirty="0"/>
              <a:t>direct effects on osteoblast </a:t>
            </a:r>
            <a:r>
              <a:rPr lang="en-US" sz="2400" b="1" dirty="0" smtClean="0"/>
              <a:t>lineage cells and </a:t>
            </a:r>
            <a:r>
              <a:rPr lang="en-US" sz="2400" b="1" dirty="0"/>
              <a:t>indirect effects </a:t>
            </a:r>
            <a:r>
              <a:rPr lang="en-US" sz="2400" b="1" dirty="0" smtClean="0"/>
              <a:t>through  growth factors </a:t>
            </a:r>
            <a:r>
              <a:rPr lang="en-US" sz="2400" b="1" dirty="0"/>
              <a:t>(e.g., IGF-I) and growth factor antagonists, such as  </a:t>
            </a:r>
            <a:r>
              <a:rPr lang="en-US" sz="2400" b="1" dirty="0" err="1"/>
              <a:t>sclerostin</a:t>
            </a:r>
            <a:r>
              <a:rPr lang="en-US" sz="2400" b="1" dirty="0"/>
              <a:t>.</a:t>
            </a:r>
          </a:p>
          <a:p>
            <a:pPr eaLnBrk="1" hangingPunct="1">
              <a:lnSpc>
                <a:spcPct val="90000"/>
              </a:lnSpc>
            </a:pPr>
            <a:r>
              <a:rPr lang="en-US" sz="2400" b="1" dirty="0" err="1" smtClean="0"/>
              <a:t>Mitogenic</a:t>
            </a:r>
            <a:r>
              <a:rPr lang="en-US" sz="2400" b="1" dirty="0" smtClean="0"/>
              <a:t> properties for </a:t>
            </a:r>
            <a:r>
              <a:rPr lang="en-US" sz="2400" b="1" dirty="0" err="1" smtClean="0"/>
              <a:t>osteoblastic</a:t>
            </a:r>
            <a:r>
              <a:rPr lang="en-US" sz="2400" b="1" dirty="0" smtClean="0"/>
              <a:t> cells and decreases </a:t>
            </a:r>
            <a:r>
              <a:rPr lang="en-US" sz="2400" b="1" dirty="0" err="1" smtClean="0"/>
              <a:t>osteoblastic</a:t>
            </a:r>
            <a:r>
              <a:rPr lang="en-US" sz="2400" b="1" dirty="0" smtClean="0"/>
              <a:t> apoptosis.</a:t>
            </a:r>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buFont typeface="Wingdings" pitchFamily="2" charset="2"/>
              <a:buBlip>
                <a:blip r:embed="rId3"/>
              </a:buBlip>
            </a:pPr>
            <a:endParaRPr lang="en-US" sz="2000" dirty="0" smtClean="0"/>
          </a:p>
          <a:p>
            <a:pPr eaLnBrk="1" hangingPunct="1">
              <a:lnSpc>
                <a:spcPct val="90000"/>
              </a:lnSpc>
            </a:pPr>
            <a:endParaRPr lang="en-US" sz="2000" dirty="0" smtClean="0"/>
          </a:p>
        </p:txBody>
      </p:sp>
      <p:sp>
        <p:nvSpPr>
          <p:cNvPr id="11266" name="AutoShape 2"/>
          <p:cNvSpPr>
            <a:spLocks noGrp="1" noChangeArrowheads="1"/>
          </p:cNvSpPr>
          <p:nvPr>
            <p:ph type="title"/>
          </p:nvPr>
        </p:nvSpPr>
        <p:spPr/>
        <p:txBody>
          <a:bodyPr/>
          <a:lstStyle/>
          <a:p>
            <a:pPr eaLnBrk="1" hangingPunct="1"/>
            <a:r>
              <a:rPr lang="en-US" dirty="0" smtClean="0"/>
              <a:t>(2)</a:t>
            </a:r>
          </a:p>
        </p:txBody>
      </p:sp>
    </p:spTree>
    <p:extLst>
      <p:ext uri="{BB962C8B-B14F-4D97-AF65-F5344CB8AC3E}">
        <p14:creationId xmlns:p14="http://schemas.microsoft.com/office/powerpoint/2010/main" val="426717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880" y="260648"/>
            <a:ext cx="8229600" cy="4886003"/>
          </a:xfrm>
        </p:spPr>
        <p:txBody>
          <a:bodyPr>
            <a:noAutofit/>
          </a:bodyPr>
          <a:lstStyle/>
          <a:p>
            <a:r>
              <a:rPr lang="en-US" sz="2800" dirty="0">
                <a:solidFill>
                  <a:srgbClr val="FFFF00"/>
                </a:solidFill>
              </a:rPr>
              <a:t>PTH stimulates </a:t>
            </a:r>
            <a:r>
              <a:rPr lang="en-US" sz="2800" dirty="0" err="1">
                <a:solidFill>
                  <a:srgbClr val="FFFF00"/>
                </a:solidFill>
              </a:rPr>
              <a:t>preosteoblasts</a:t>
            </a:r>
            <a:r>
              <a:rPr lang="en-US" sz="2800" dirty="0">
                <a:solidFill>
                  <a:srgbClr val="FFFF00"/>
                </a:solidFill>
              </a:rPr>
              <a:t> </a:t>
            </a:r>
            <a:r>
              <a:rPr lang="en-US" sz="2800" dirty="0"/>
              <a:t>to mature into bone-forming osteoblasts that </a:t>
            </a:r>
            <a:r>
              <a:rPr lang="en-US" sz="2800" dirty="0" smtClean="0"/>
              <a:t>lay down </a:t>
            </a:r>
            <a:r>
              <a:rPr lang="en-US" sz="2800" dirty="0"/>
              <a:t>collagen and subsequently mineralize </a:t>
            </a:r>
            <a:r>
              <a:rPr lang="en-US" sz="2800" dirty="0" smtClean="0"/>
              <a:t>matrix. </a:t>
            </a:r>
          </a:p>
          <a:p>
            <a:endParaRPr lang="en-US" sz="1800" dirty="0" smtClean="0"/>
          </a:p>
          <a:p>
            <a:r>
              <a:rPr lang="en-US" sz="2800" dirty="0" smtClean="0"/>
              <a:t>Bone </a:t>
            </a:r>
            <a:r>
              <a:rPr lang="en-US" sz="2800" dirty="0"/>
              <a:t>formation begins within the first month of </a:t>
            </a:r>
            <a:r>
              <a:rPr lang="en-US" sz="2800" dirty="0" smtClean="0"/>
              <a:t>PTH treatment </a:t>
            </a:r>
            <a:r>
              <a:rPr lang="en-US" sz="2800" dirty="0"/>
              <a:t>and peaks six to nine months after initiation of daily </a:t>
            </a:r>
            <a:r>
              <a:rPr lang="en-US" sz="2800" dirty="0" smtClean="0"/>
              <a:t>PTH.</a:t>
            </a:r>
          </a:p>
          <a:p>
            <a:endParaRPr lang="en-US" sz="1100" dirty="0" smtClean="0"/>
          </a:p>
          <a:p>
            <a:r>
              <a:rPr lang="en-US" sz="2800" dirty="0" smtClean="0"/>
              <a:t> </a:t>
            </a:r>
            <a:r>
              <a:rPr lang="en-US" sz="2800" dirty="0"/>
              <a:t>Since the remodeling unit is </a:t>
            </a:r>
            <a:r>
              <a:rPr lang="en-US" sz="2800" dirty="0" smtClean="0"/>
              <a:t>always coupled </a:t>
            </a:r>
            <a:r>
              <a:rPr lang="en-US" sz="2800" dirty="0"/>
              <a:t>(</a:t>
            </a:r>
            <a:r>
              <a:rPr lang="en-US" sz="2800" dirty="0" err="1"/>
              <a:t>ie</a:t>
            </a:r>
            <a:r>
              <a:rPr lang="en-US" sz="2800" dirty="0"/>
              <a:t>, bone formation equals bone </a:t>
            </a:r>
            <a:r>
              <a:rPr lang="en-US" sz="2800" dirty="0" err="1"/>
              <a:t>resorption</a:t>
            </a:r>
            <a:r>
              <a:rPr lang="en-US" sz="2800" dirty="0"/>
              <a:t>), once </a:t>
            </a:r>
            <a:r>
              <a:rPr lang="en-US" sz="2800" dirty="0" err="1"/>
              <a:t>preosteoblasts</a:t>
            </a:r>
            <a:r>
              <a:rPr lang="en-US" sz="2800" dirty="0"/>
              <a:t> are </a:t>
            </a:r>
            <a:r>
              <a:rPr lang="en-US" sz="2800" dirty="0" smtClean="0"/>
              <a:t>stimulated</a:t>
            </a:r>
            <a:r>
              <a:rPr lang="en-US" sz="2800" dirty="0"/>
              <a:t>, they release </a:t>
            </a:r>
            <a:r>
              <a:rPr lang="en-US" sz="2800" dirty="0" smtClean="0">
                <a:solidFill>
                  <a:srgbClr val="FFFF00"/>
                </a:solidFill>
              </a:rPr>
              <a:t>cytokines </a:t>
            </a:r>
            <a:r>
              <a:rPr lang="en-US" sz="2800" dirty="0" smtClean="0"/>
              <a:t>that </a:t>
            </a:r>
            <a:r>
              <a:rPr lang="en-US" sz="2800" dirty="0"/>
              <a:t>can activate osteoclasts resulting in bone </a:t>
            </a:r>
            <a:r>
              <a:rPr lang="en-US" sz="2800" dirty="0" err="1"/>
              <a:t>resorption</a:t>
            </a:r>
            <a:r>
              <a:rPr lang="en-US" sz="2800" dirty="0"/>
              <a:t>.</a:t>
            </a:r>
          </a:p>
        </p:txBody>
      </p:sp>
      <p:pic>
        <p:nvPicPr>
          <p:cNvPr id="180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962504"/>
            <a:ext cx="2376264" cy="7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421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lnSpc>
                <a:spcPct val="80000"/>
              </a:lnSpc>
            </a:pPr>
            <a:r>
              <a:rPr lang="en-US" b="1" dirty="0" smtClean="0"/>
              <a:t>beneficial effects of </a:t>
            </a:r>
            <a:r>
              <a:rPr lang="en-US" b="1" dirty="0" err="1" smtClean="0"/>
              <a:t>teriparatide</a:t>
            </a:r>
            <a:r>
              <a:rPr lang="en-US" b="1" dirty="0" smtClean="0"/>
              <a:t> on bone qualities such as </a:t>
            </a:r>
            <a:r>
              <a:rPr lang="en-US" b="1" dirty="0" smtClean="0">
                <a:solidFill>
                  <a:srgbClr val="FFFF00"/>
                </a:solidFill>
              </a:rPr>
              <a:t>bone density, </a:t>
            </a:r>
            <a:r>
              <a:rPr lang="en-US" b="1" dirty="0">
                <a:solidFill>
                  <a:srgbClr val="FFFF00"/>
                </a:solidFill>
              </a:rPr>
              <a:t>microarchitecture</a:t>
            </a:r>
            <a:r>
              <a:rPr lang="en-US" b="1" dirty="0" smtClean="0"/>
              <a:t> and </a:t>
            </a:r>
            <a:r>
              <a:rPr lang="en-US" b="1" dirty="0">
                <a:solidFill>
                  <a:srgbClr val="FFFF00"/>
                </a:solidFill>
              </a:rPr>
              <a:t>bone geometry </a:t>
            </a:r>
            <a:r>
              <a:rPr lang="en-US" b="1" dirty="0" smtClean="0"/>
              <a:t>are seen in the </a:t>
            </a:r>
            <a:r>
              <a:rPr lang="en-US" b="1" dirty="0" err="1" smtClean="0">
                <a:solidFill>
                  <a:schemeClr val="accent6">
                    <a:lumMod val="75000"/>
                  </a:schemeClr>
                </a:solidFill>
              </a:rPr>
              <a:t>cancellous</a:t>
            </a:r>
            <a:r>
              <a:rPr lang="en-US" b="1" dirty="0" smtClean="0">
                <a:solidFill>
                  <a:schemeClr val="accent6">
                    <a:lumMod val="75000"/>
                  </a:schemeClr>
                </a:solidFill>
              </a:rPr>
              <a:t> skeleton</a:t>
            </a:r>
          </a:p>
          <a:p>
            <a:pPr eaLnBrk="1" hangingPunct="1">
              <a:lnSpc>
                <a:spcPct val="80000"/>
              </a:lnSpc>
              <a:buFont typeface="Wingdings" pitchFamily="2" charset="2"/>
              <a:buNone/>
            </a:pPr>
            <a:r>
              <a:rPr lang="en-US" b="1" dirty="0" smtClean="0"/>
              <a:t>   </a:t>
            </a:r>
          </a:p>
          <a:p>
            <a:pPr eaLnBrk="1" hangingPunct="1">
              <a:lnSpc>
                <a:spcPct val="80000"/>
              </a:lnSpc>
            </a:pPr>
            <a:r>
              <a:rPr lang="en-US" b="1" dirty="0" smtClean="0"/>
              <a:t>on the other hand , PTH stimulates </a:t>
            </a:r>
            <a:r>
              <a:rPr lang="en-US" b="1" dirty="0"/>
              <a:t>periosteal apposition</a:t>
            </a:r>
            <a:r>
              <a:rPr lang="en-US" b="1" dirty="0" smtClean="0"/>
              <a:t>, which leads to </a:t>
            </a:r>
            <a:r>
              <a:rPr lang="en-US" b="1" dirty="0"/>
              <a:t>increases in </a:t>
            </a:r>
            <a:r>
              <a:rPr lang="en-US" b="1" dirty="0" smtClean="0"/>
              <a:t>cortical area, </a:t>
            </a:r>
            <a:r>
              <a:rPr lang="en-US" b="1" dirty="0"/>
              <a:t>cortical thickness</a:t>
            </a:r>
            <a:r>
              <a:rPr lang="en-US" b="1" dirty="0" smtClean="0"/>
              <a:t>, and an overall </a:t>
            </a:r>
            <a:r>
              <a:rPr lang="en-US" b="1" dirty="0"/>
              <a:t>increase in cross-sectional area</a:t>
            </a:r>
          </a:p>
          <a:p>
            <a:pPr eaLnBrk="1" hangingPunct="1">
              <a:lnSpc>
                <a:spcPct val="80000"/>
              </a:lnSpc>
            </a:pPr>
            <a:endParaRPr lang="en-US" sz="1400" dirty="0" smtClean="0"/>
          </a:p>
        </p:txBody>
      </p:sp>
      <p:sp>
        <p:nvSpPr>
          <p:cNvPr id="12290" name="AutoShape 2"/>
          <p:cNvSpPr>
            <a:spLocks noGrp="1" noChangeArrowheads="1"/>
          </p:cNvSpPr>
          <p:nvPr>
            <p:ph type="title"/>
          </p:nvPr>
        </p:nvSpPr>
        <p:spPr/>
        <p:txBody>
          <a:bodyPr/>
          <a:lstStyle/>
          <a:p>
            <a:pPr eaLnBrk="1" hangingPunct="1"/>
            <a:r>
              <a:rPr lang="en-US" dirty="0" smtClean="0"/>
              <a:t>(3)</a:t>
            </a:r>
          </a:p>
        </p:txBody>
      </p:sp>
    </p:spTree>
    <p:extLst>
      <p:ext uri="{BB962C8B-B14F-4D97-AF65-F5344CB8AC3E}">
        <p14:creationId xmlns:p14="http://schemas.microsoft.com/office/powerpoint/2010/main" val="109703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Grp="1" noChangeArrowheads="1"/>
          </p:cNvSpPr>
          <p:nvPr>
            <p:ph type="title"/>
          </p:nvPr>
        </p:nvSpPr>
        <p:spPr/>
        <p:txBody>
          <a:bodyPr/>
          <a:lstStyle/>
          <a:p>
            <a:pPr eaLnBrk="1" hangingPunct="1"/>
            <a:r>
              <a:rPr lang="en-US" smtClean="0"/>
              <a:t>(4)</a:t>
            </a:r>
          </a:p>
        </p:txBody>
      </p:sp>
      <p:pic>
        <p:nvPicPr>
          <p:cNvPr id="1331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539552" y="2708920"/>
            <a:ext cx="3695700" cy="2149475"/>
          </a:xfrm>
          <a:prstGeom prst="rect">
            <a:avLst/>
          </a:prstGeom>
          <a:noFill/>
        </p:spPr>
      </p:pic>
      <p:sp>
        <p:nvSpPr>
          <p:cNvPr id="13315" name="Rectangle 6"/>
          <p:cNvSpPr>
            <a:spLocks noGrp="1" noChangeArrowheads="1"/>
          </p:cNvSpPr>
          <p:nvPr>
            <p:ph sz="quarter" idx="4294967295"/>
          </p:nvPr>
        </p:nvSpPr>
        <p:spPr>
          <a:xfrm>
            <a:off x="4756150" y="2362200"/>
            <a:ext cx="4064322" cy="3724275"/>
          </a:xfrm>
          <a:prstGeom prst="rect">
            <a:avLst/>
          </a:prstGeom>
        </p:spPr>
        <p:txBody>
          <a:bodyPr>
            <a:normAutofit fontScale="70000" lnSpcReduction="20000"/>
          </a:bodyPr>
          <a:lstStyle/>
          <a:p>
            <a:pPr eaLnBrk="1" hangingPunct="1">
              <a:lnSpc>
                <a:spcPct val="120000"/>
              </a:lnSpc>
            </a:pPr>
            <a:r>
              <a:rPr lang="en-US" sz="2900" b="1" dirty="0" smtClean="0"/>
              <a:t>PTH likely </a:t>
            </a:r>
            <a:r>
              <a:rPr lang="en-US" sz="2900" b="1" dirty="0" smtClean="0">
                <a:solidFill>
                  <a:srgbClr val="FFFF00"/>
                </a:solidFill>
              </a:rPr>
              <a:t>initially stimulates </a:t>
            </a:r>
            <a:r>
              <a:rPr lang="en-US" sz="2900" b="1" dirty="0">
                <a:solidFill>
                  <a:srgbClr val="FFFF00"/>
                </a:solidFill>
              </a:rPr>
              <a:t>processes associated with bone formation </a:t>
            </a:r>
            <a:r>
              <a:rPr lang="en-US" sz="2900" b="1" dirty="0" smtClean="0"/>
              <a:t>(</a:t>
            </a:r>
            <a:r>
              <a:rPr lang="en-US" sz="2900" b="1" dirty="0" smtClean="0"/>
              <a:t>bone  </a:t>
            </a:r>
            <a:r>
              <a:rPr lang="en-US" sz="2900" b="1" dirty="0" smtClean="0"/>
              <a:t>modeling) and only </a:t>
            </a:r>
            <a:r>
              <a:rPr lang="en-US" sz="2900" b="1" dirty="0" smtClean="0">
                <a:solidFill>
                  <a:srgbClr val="FFFF00"/>
                </a:solidFill>
              </a:rPr>
              <a:t>later</a:t>
            </a:r>
            <a:r>
              <a:rPr lang="en-US" sz="2900" b="1" dirty="0" smtClean="0">
                <a:solidFill>
                  <a:srgbClr val="FF3300"/>
                </a:solidFill>
              </a:rPr>
              <a:t> </a:t>
            </a:r>
            <a:r>
              <a:rPr lang="en-US" sz="2900" b="1" dirty="0" smtClean="0"/>
              <a:t>promotes those associated with bone </a:t>
            </a:r>
            <a:r>
              <a:rPr lang="en-US" sz="2900" b="1" dirty="0" smtClean="0"/>
              <a:t>remodeling </a:t>
            </a:r>
            <a:r>
              <a:rPr lang="en-US" sz="2900" b="1" dirty="0" smtClean="0"/>
              <a:t>in which </a:t>
            </a:r>
            <a:r>
              <a:rPr lang="en-US" sz="2900" b="1" dirty="0">
                <a:solidFill>
                  <a:srgbClr val="FFFF00"/>
                </a:solidFill>
              </a:rPr>
              <a:t>bone </a:t>
            </a:r>
            <a:r>
              <a:rPr lang="en-US" sz="2900" b="1" dirty="0" err="1">
                <a:solidFill>
                  <a:srgbClr val="FFFF00"/>
                </a:solidFill>
              </a:rPr>
              <a:t>resorption</a:t>
            </a:r>
            <a:r>
              <a:rPr lang="en-US" sz="2900" b="1" dirty="0">
                <a:solidFill>
                  <a:srgbClr val="FFFF00"/>
                </a:solidFill>
              </a:rPr>
              <a:t> </a:t>
            </a:r>
            <a:r>
              <a:rPr lang="en-US" sz="2900" b="1" dirty="0" smtClean="0"/>
              <a:t>predominates.</a:t>
            </a:r>
          </a:p>
          <a:p>
            <a:pPr eaLnBrk="1" hangingPunct="1">
              <a:lnSpc>
                <a:spcPct val="90000"/>
              </a:lnSpc>
            </a:pPr>
            <a:endParaRPr lang="en-US" sz="2900" b="1" dirty="0" smtClean="0"/>
          </a:p>
          <a:p>
            <a:pPr eaLnBrk="1" hangingPunct="1">
              <a:lnSpc>
                <a:spcPct val="90000"/>
              </a:lnSpc>
            </a:pPr>
            <a:r>
              <a:rPr lang="en-US" sz="2900" b="1" dirty="0" smtClean="0"/>
              <a:t> This sequence of events has led to the concept of the </a:t>
            </a:r>
            <a:r>
              <a:rPr lang="en-US" sz="2900" b="1" dirty="0" smtClean="0">
                <a:solidFill>
                  <a:schemeClr val="accent6">
                    <a:lumMod val="75000"/>
                  </a:schemeClr>
                </a:solidFill>
              </a:rPr>
              <a:t>“anabolic window,</a:t>
            </a:r>
            <a:r>
              <a:rPr lang="en-US" sz="2900" b="1" dirty="0" smtClean="0"/>
              <a:t>” a period of time when the actions </a:t>
            </a:r>
            <a:r>
              <a:rPr lang="en-US" sz="2900" b="1" dirty="0" smtClean="0"/>
              <a:t>of PTH </a:t>
            </a:r>
            <a:r>
              <a:rPr lang="en-US" sz="2900" b="1" dirty="0" smtClean="0"/>
              <a:t>are maximally anabolic</a:t>
            </a:r>
          </a:p>
          <a:p>
            <a:pPr eaLnBrk="1" hangingPunct="1">
              <a:lnSpc>
                <a:spcPct val="90000"/>
              </a:lnSpc>
            </a:pPr>
            <a:endParaRPr lang="en-US" sz="1800" b="1" dirty="0" smtClean="0"/>
          </a:p>
        </p:txBody>
      </p:sp>
    </p:spTree>
    <p:extLst>
      <p:ext uri="{BB962C8B-B14F-4D97-AF65-F5344CB8AC3E}">
        <p14:creationId xmlns:p14="http://schemas.microsoft.com/office/powerpoint/2010/main" val="273310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50825" y="1441450"/>
            <a:ext cx="8424863" cy="3254375"/>
          </a:xfrm>
          <a:prstGeom prst="rect">
            <a:avLst/>
          </a:prstGeom>
          <a:noFill/>
          <a:ln w="9525">
            <a:noFill/>
            <a:miter lim="800000"/>
            <a:headEnd/>
            <a:tailEnd/>
          </a:ln>
          <a:effectLst/>
        </p:spPr>
        <p:txBody>
          <a:bodyPr lIns="92075" tIns="46038" rIns="92075" bIns="46038">
            <a:spAutoFit/>
          </a:bodyPr>
          <a:lstStyle/>
          <a:p>
            <a:pPr marL="355600" indent="-355600" defTabSz="762000"/>
            <a:r>
              <a:rPr lang="en-US" sz="2000" b="1">
                <a:latin typeface="Arial" pitchFamily="34" charset="0"/>
              </a:rPr>
              <a:t>Major action = stimulation of osteoclastic bone resorption</a:t>
            </a:r>
          </a:p>
          <a:p>
            <a:pPr marL="355600" indent="-355600" defTabSz="762000"/>
            <a:endParaRPr lang="en-US" sz="2000">
              <a:latin typeface="Arial" pitchFamily="34" charset="0"/>
            </a:endParaRPr>
          </a:p>
          <a:p>
            <a:pPr marL="355600" indent="-355600" defTabSz="762000">
              <a:spcBef>
                <a:spcPct val="20000"/>
              </a:spcBef>
              <a:spcAft>
                <a:spcPct val="10000"/>
              </a:spcAft>
            </a:pPr>
            <a:r>
              <a:rPr lang="en-US" sz="2000" i="1">
                <a:latin typeface="Arial" pitchFamily="34" charset="0"/>
              </a:rPr>
              <a:t>However, a classical series of studies elucidated effects on osteoblasts:</a:t>
            </a:r>
          </a:p>
          <a:p>
            <a:pPr marL="355600" indent="-355600" defTabSz="762000">
              <a:spcBef>
                <a:spcPct val="20000"/>
              </a:spcBef>
              <a:spcAft>
                <a:spcPct val="10000"/>
              </a:spcAft>
              <a:buClr>
                <a:srgbClr val="0804B7"/>
              </a:buClr>
              <a:buFontTx/>
              <a:buChar char="•"/>
            </a:pPr>
            <a:r>
              <a:rPr lang="en-US" sz="2000">
                <a:latin typeface="Arial" pitchFamily="34" charset="0"/>
              </a:rPr>
              <a:t>PTH extract </a:t>
            </a:r>
            <a:r>
              <a:rPr lang="en-US" sz="2000">
                <a:latin typeface="Arial" pitchFamily="34" charset="0"/>
                <a:cs typeface="Arial" pitchFamily="34" charset="0"/>
              </a:rPr>
              <a:t>→ </a:t>
            </a:r>
            <a:r>
              <a:rPr lang="en-US" sz="2000">
                <a:latin typeface="Arial" pitchFamily="34" charset="0"/>
              </a:rPr>
              <a:t>increase in skeletal calcium </a:t>
            </a:r>
            <a:r>
              <a:rPr lang="en-US" sz="1800">
                <a:latin typeface="Arial" pitchFamily="34" charset="0"/>
              </a:rPr>
              <a:t>(F. Albright, 1929, H. Seyle, 1932)</a:t>
            </a:r>
          </a:p>
          <a:p>
            <a:pPr marL="355600" indent="-355600" defTabSz="762000">
              <a:spcBef>
                <a:spcPct val="20000"/>
              </a:spcBef>
              <a:spcAft>
                <a:spcPct val="10000"/>
              </a:spcAft>
              <a:buClr>
                <a:srgbClr val="0804B7"/>
              </a:buClr>
              <a:buFontTx/>
              <a:buChar char="•"/>
            </a:pPr>
            <a:r>
              <a:rPr lang="en-US" sz="2000">
                <a:latin typeface="Arial" pitchFamily="34" charset="0"/>
              </a:rPr>
              <a:t>PTH receptor primarily located in osteoblast </a:t>
            </a:r>
            <a:r>
              <a:rPr lang="en-US" sz="1800">
                <a:latin typeface="Arial" pitchFamily="34" charset="0"/>
              </a:rPr>
              <a:t>(Rouleau, 1986, 1989)</a:t>
            </a:r>
          </a:p>
          <a:p>
            <a:pPr marL="355600" indent="-355600" defTabSz="762000">
              <a:spcBef>
                <a:spcPct val="20000"/>
              </a:spcBef>
              <a:spcAft>
                <a:spcPct val="10000"/>
              </a:spcAft>
              <a:buClr>
                <a:srgbClr val="0804B7"/>
              </a:buClr>
              <a:buFontTx/>
              <a:buChar char="•"/>
            </a:pPr>
            <a:r>
              <a:rPr lang="en-US" sz="2000">
                <a:latin typeface="Arial" pitchFamily="34" charset="0"/>
              </a:rPr>
              <a:t>PTH increases osteoblast number and osteoid formation in mouse radii </a:t>
            </a:r>
            <a:r>
              <a:rPr lang="en-US" sz="1800">
                <a:latin typeface="Arial" pitchFamily="34" charset="0"/>
              </a:rPr>
              <a:t>(Herrmann, 1976)</a:t>
            </a:r>
          </a:p>
          <a:p>
            <a:pPr marL="355600" indent="-355600" defTabSz="762000">
              <a:spcBef>
                <a:spcPct val="20000"/>
              </a:spcBef>
              <a:spcAft>
                <a:spcPct val="10000"/>
              </a:spcAft>
              <a:buClr>
                <a:srgbClr val="0804B7"/>
              </a:buClr>
              <a:buFontTx/>
              <a:buChar char="•"/>
            </a:pPr>
            <a:r>
              <a:rPr lang="en-US" sz="2000">
                <a:latin typeface="Arial" pitchFamily="34" charset="0"/>
              </a:rPr>
              <a:t>PTH stimulates osteoblast replication </a:t>
            </a:r>
            <a:r>
              <a:rPr lang="en-US" sz="1800">
                <a:latin typeface="Arial" pitchFamily="34" charset="0"/>
              </a:rPr>
              <a:t>(DeBartolo, 1982, Canalis, 1989)</a:t>
            </a:r>
            <a:endParaRPr lang="en-US" sz="1800" b="1">
              <a:latin typeface="Arial" pitchFamily="34" charset="0"/>
            </a:endParaRPr>
          </a:p>
        </p:txBody>
      </p:sp>
      <p:sp>
        <p:nvSpPr>
          <p:cNvPr id="92163" name="Rectangle 3"/>
          <p:cNvSpPr>
            <a:spLocks noGrp="1" noChangeArrowheads="1"/>
          </p:cNvSpPr>
          <p:nvPr>
            <p:ph type="title"/>
          </p:nvPr>
        </p:nvSpPr>
        <p:spPr>
          <a:xfrm>
            <a:off x="457200" y="457200"/>
            <a:ext cx="8382000" cy="487363"/>
          </a:xfrm>
        </p:spPr>
        <p:txBody>
          <a:bodyPr>
            <a:normAutofit fontScale="90000"/>
          </a:bodyPr>
          <a:lstStyle/>
          <a:p>
            <a:r>
              <a:rPr lang="de-CH" sz="3200"/>
              <a:t>PTH Action on Bone</a:t>
            </a:r>
            <a:endParaRPr lang="de-DE" sz="3200"/>
          </a:p>
        </p:txBody>
      </p:sp>
      <p:sp>
        <p:nvSpPr>
          <p:cNvPr id="92164" name="Rectangle 4"/>
          <p:cNvSpPr>
            <a:spLocks noChangeArrowheads="1"/>
          </p:cNvSpPr>
          <p:nvPr/>
        </p:nvSpPr>
        <p:spPr bwMode="auto">
          <a:xfrm>
            <a:off x="539750" y="4941888"/>
            <a:ext cx="7777163" cy="1044575"/>
          </a:xfrm>
          <a:prstGeom prst="rect">
            <a:avLst/>
          </a:prstGeom>
          <a:noFill/>
          <a:ln w="38100">
            <a:solidFill>
              <a:srgbClr val="FF0000"/>
            </a:solidFill>
            <a:miter lim="800000"/>
            <a:headEnd/>
            <a:tailEnd/>
          </a:ln>
          <a:effectLst/>
        </p:spPr>
        <p:txBody>
          <a:bodyPr lIns="92075" tIns="46038" rIns="92075" bIns="46038">
            <a:spAutoFit/>
          </a:bodyPr>
          <a:lstStyle/>
          <a:p>
            <a:pPr marL="355600" indent="-355600" algn="ctr" defTabSz="762000"/>
            <a:r>
              <a:rPr lang="en-US" sz="2000" b="1" dirty="0">
                <a:latin typeface="Arial" pitchFamily="34" charset="0"/>
              </a:rPr>
              <a:t>Anabolic action of PTH is due to stimulation of osteoblast proliferation, and subsequent stimulation of mature osteoblast function</a:t>
            </a:r>
          </a:p>
        </p:txBody>
      </p:sp>
    </p:spTree>
    <p:extLst>
      <p:ext uri="{BB962C8B-B14F-4D97-AF65-F5344CB8AC3E}">
        <p14:creationId xmlns:p14="http://schemas.microsoft.com/office/powerpoint/2010/main" val="11462623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11188" y="2297113"/>
            <a:ext cx="1757362" cy="822325"/>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Osteoblast </a:t>
            </a:r>
          </a:p>
          <a:p>
            <a:pPr defTabSz="762000"/>
            <a:r>
              <a:rPr lang="en-US">
                <a:latin typeface="Arial" pitchFamily="34" charset="0"/>
              </a:rPr>
              <a:t>apoptosis </a:t>
            </a:r>
            <a:r>
              <a:rPr lang="en-US">
                <a:latin typeface="Arial" pitchFamily="34" charset="0"/>
                <a:sym typeface="Symbol" pitchFamily="18" charset="2"/>
              </a:rPr>
              <a:t></a:t>
            </a:r>
            <a:endParaRPr lang="en-US">
              <a:latin typeface="Arial" pitchFamily="34" charset="0"/>
            </a:endParaRPr>
          </a:p>
        </p:txBody>
      </p:sp>
      <p:sp>
        <p:nvSpPr>
          <p:cNvPr id="94211" name="Rectangle 3"/>
          <p:cNvSpPr>
            <a:spLocks noChangeArrowheads="1"/>
          </p:cNvSpPr>
          <p:nvPr/>
        </p:nvSpPr>
        <p:spPr bwMode="auto">
          <a:xfrm>
            <a:off x="1717675" y="1484313"/>
            <a:ext cx="1763303" cy="493085"/>
          </a:xfrm>
          <a:prstGeom prst="rect">
            <a:avLst/>
          </a:prstGeom>
          <a:noFill/>
          <a:ln w="9525">
            <a:noFill/>
            <a:miter lim="800000"/>
            <a:headEnd/>
            <a:tailEnd/>
          </a:ln>
          <a:effectLst/>
        </p:spPr>
        <p:txBody>
          <a:bodyPr wrap="none" lIns="92075" tIns="46038" rIns="92075" bIns="46038">
            <a:spAutoFit/>
          </a:bodyPr>
          <a:lstStyle/>
          <a:p>
            <a:pPr defTabSz="762000"/>
            <a:r>
              <a:rPr lang="en-US" sz="2600" dirty="0">
                <a:solidFill>
                  <a:srgbClr val="FFFF00"/>
                </a:solidFill>
                <a:latin typeface="Arial" pitchFamily="34" charset="0"/>
              </a:rPr>
              <a:t>Once daily</a:t>
            </a:r>
          </a:p>
        </p:txBody>
      </p:sp>
      <p:sp>
        <p:nvSpPr>
          <p:cNvPr id="94212" name="Rectangle 4"/>
          <p:cNvSpPr>
            <a:spLocks noChangeArrowheads="1"/>
          </p:cNvSpPr>
          <p:nvPr/>
        </p:nvSpPr>
        <p:spPr bwMode="auto">
          <a:xfrm>
            <a:off x="2555875" y="2297113"/>
            <a:ext cx="2282825" cy="822325"/>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Lining cell</a:t>
            </a:r>
          </a:p>
          <a:p>
            <a:pPr defTabSz="762000"/>
            <a:r>
              <a:rPr lang="en-US">
                <a:latin typeface="Arial" pitchFamily="34" charset="0"/>
              </a:rPr>
              <a:t>differentiation </a:t>
            </a:r>
            <a:r>
              <a:rPr lang="en-US">
                <a:latin typeface="Arial" pitchFamily="34" charset="0"/>
                <a:sym typeface="Symbol" pitchFamily="18" charset="2"/>
              </a:rPr>
              <a:t></a:t>
            </a:r>
          </a:p>
        </p:txBody>
      </p:sp>
      <p:sp>
        <p:nvSpPr>
          <p:cNvPr id="94213" name="Rectangle 5"/>
          <p:cNvSpPr>
            <a:spLocks noChangeArrowheads="1"/>
          </p:cNvSpPr>
          <p:nvPr/>
        </p:nvSpPr>
        <p:spPr bwMode="auto">
          <a:xfrm>
            <a:off x="1317625" y="3487738"/>
            <a:ext cx="3027363"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Osteoblast number </a:t>
            </a:r>
            <a:r>
              <a:rPr lang="en-US">
                <a:latin typeface="Arial" pitchFamily="34" charset="0"/>
                <a:sym typeface="Symbol" pitchFamily="18" charset="2"/>
              </a:rPr>
              <a:t></a:t>
            </a:r>
          </a:p>
        </p:txBody>
      </p:sp>
      <p:sp>
        <p:nvSpPr>
          <p:cNvPr id="94214" name="Rectangle 6"/>
          <p:cNvSpPr>
            <a:spLocks noChangeArrowheads="1"/>
          </p:cNvSpPr>
          <p:nvPr/>
        </p:nvSpPr>
        <p:spPr bwMode="auto">
          <a:xfrm>
            <a:off x="1476375" y="4411663"/>
            <a:ext cx="2519363"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Bone formation </a:t>
            </a:r>
            <a:r>
              <a:rPr lang="en-US">
                <a:latin typeface="Arial" pitchFamily="34" charset="0"/>
                <a:sym typeface="Symbol" pitchFamily="18" charset="2"/>
              </a:rPr>
              <a:t></a:t>
            </a:r>
          </a:p>
        </p:txBody>
      </p:sp>
      <p:sp>
        <p:nvSpPr>
          <p:cNvPr id="94215" name="Rectangle 7"/>
          <p:cNvSpPr>
            <a:spLocks noChangeArrowheads="1"/>
          </p:cNvSpPr>
          <p:nvPr/>
        </p:nvSpPr>
        <p:spPr bwMode="auto">
          <a:xfrm>
            <a:off x="1573213" y="5343525"/>
            <a:ext cx="2351087" cy="822325"/>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Bone mass </a:t>
            </a:r>
            <a:r>
              <a:rPr lang="en-US">
                <a:latin typeface="Arial" pitchFamily="34" charset="0"/>
                <a:sym typeface="Symbol" pitchFamily="18" charset="2"/>
              </a:rPr>
              <a:t></a:t>
            </a:r>
            <a:endParaRPr lang="en-US">
              <a:latin typeface="Arial" pitchFamily="34" charset="0"/>
            </a:endParaRPr>
          </a:p>
          <a:p>
            <a:pPr defTabSz="762000"/>
            <a:r>
              <a:rPr lang="en-US">
                <a:latin typeface="Arial" pitchFamily="34" charset="0"/>
              </a:rPr>
              <a:t>Bone strength </a:t>
            </a:r>
            <a:r>
              <a:rPr lang="en-US">
                <a:latin typeface="Arial" pitchFamily="34" charset="0"/>
                <a:sym typeface="Symbol" pitchFamily="18" charset="2"/>
              </a:rPr>
              <a:t></a:t>
            </a:r>
          </a:p>
        </p:txBody>
      </p:sp>
      <p:sp>
        <p:nvSpPr>
          <p:cNvPr id="94216" name="Line 8"/>
          <p:cNvSpPr>
            <a:spLocks noChangeShapeType="1"/>
          </p:cNvSpPr>
          <p:nvPr/>
        </p:nvSpPr>
        <p:spPr bwMode="auto">
          <a:xfrm>
            <a:off x="2571750" y="2052638"/>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17" name="Line 9"/>
          <p:cNvSpPr>
            <a:spLocks noChangeShapeType="1"/>
          </p:cNvSpPr>
          <p:nvPr/>
        </p:nvSpPr>
        <p:spPr bwMode="auto">
          <a:xfrm>
            <a:off x="2574925" y="3243263"/>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18" name="Line 10"/>
          <p:cNvSpPr>
            <a:spLocks noChangeShapeType="1"/>
          </p:cNvSpPr>
          <p:nvPr/>
        </p:nvSpPr>
        <p:spPr bwMode="auto">
          <a:xfrm>
            <a:off x="2574925" y="4046538"/>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19" name="Line 11"/>
          <p:cNvSpPr>
            <a:spLocks noChangeShapeType="1"/>
          </p:cNvSpPr>
          <p:nvPr/>
        </p:nvSpPr>
        <p:spPr bwMode="auto">
          <a:xfrm>
            <a:off x="2549525" y="4984750"/>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20" name="Rectangle 12"/>
          <p:cNvSpPr>
            <a:spLocks noChangeArrowheads="1"/>
          </p:cNvSpPr>
          <p:nvPr/>
        </p:nvSpPr>
        <p:spPr bwMode="auto">
          <a:xfrm>
            <a:off x="5768975" y="1484313"/>
            <a:ext cx="1875513" cy="493085"/>
          </a:xfrm>
          <a:prstGeom prst="rect">
            <a:avLst/>
          </a:prstGeom>
          <a:noFill/>
          <a:ln w="9525">
            <a:noFill/>
            <a:miter lim="800000"/>
            <a:headEnd/>
            <a:tailEnd/>
          </a:ln>
          <a:effectLst/>
        </p:spPr>
        <p:txBody>
          <a:bodyPr wrap="none" lIns="92075" tIns="46038" rIns="92075" bIns="46038">
            <a:spAutoFit/>
          </a:bodyPr>
          <a:lstStyle/>
          <a:p>
            <a:pPr defTabSz="762000"/>
            <a:r>
              <a:rPr lang="en-US" sz="2600" dirty="0">
                <a:solidFill>
                  <a:srgbClr val="FFFF00"/>
                </a:solidFill>
                <a:latin typeface="Arial" pitchFamily="34" charset="0"/>
              </a:rPr>
              <a:t>Continuous</a:t>
            </a:r>
          </a:p>
        </p:txBody>
      </p:sp>
      <p:sp>
        <p:nvSpPr>
          <p:cNvPr id="94221" name="Rectangle 13"/>
          <p:cNvSpPr>
            <a:spLocks noChangeArrowheads="1"/>
          </p:cNvSpPr>
          <p:nvPr/>
        </p:nvSpPr>
        <p:spPr bwMode="auto">
          <a:xfrm>
            <a:off x="6091238" y="2300288"/>
            <a:ext cx="1333500"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RankL </a:t>
            </a:r>
            <a:r>
              <a:rPr lang="en-US">
                <a:latin typeface="Arial" pitchFamily="34" charset="0"/>
                <a:sym typeface="Symbol" pitchFamily="18" charset="2"/>
              </a:rPr>
              <a:t></a:t>
            </a:r>
          </a:p>
        </p:txBody>
      </p:sp>
      <p:sp>
        <p:nvSpPr>
          <p:cNvPr id="94222" name="Rectangle 14"/>
          <p:cNvSpPr>
            <a:spLocks noChangeArrowheads="1"/>
          </p:cNvSpPr>
          <p:nvPr/>
        </p:nvSpPr>
        <p:spPr bwMode="auto">
          <a:xfrm>
            <a:off x="5784850" y="3835400"/>
            <a:ext cx="1892300"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Osteoclast </a:t>
            </a:r>
            <a:r>
              <a:rPr lang="en-US">
                <a:latin typeface="Arial" pitchFamily="34" charset="0"/>
                <a:sym typeface="Symbol" pitchFamily="18" charset="2"/>
              </a:rPr>
              <a:t></a:t>
            </a:r>
          </a:p>
        </p:txBody>
      </p:sp>
      <p:sp>
        <p:nvSpPr>
          <p:cNvPr id="94223" name="Rectangle 15"/>
          <p:cNvSpPr>
            <a:spLocks noChangeArrowheads="1"/>
          </p:cNvSpPr>
          <p:nvPr/>
        </p:nvSpPr>
        <p:spPr bwMode="auto">
          <a:xfrm>
            <a:off x="5435600" y="4556125"/>
            <a:ext cx="2605088"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Bone resorption </a:t>
            </a:r>
            <a:r>
              <a:rPr lang="en-US">
                <a:latin typeface="Arial" pitchFamily="34" charset="0"/>
                <a:sym typeface="Symbol" pitchFamily="18" charset="2"/>
              </a:rPr>
              <a:t></a:t>
            </a:r>
          </a:p>
        </p:txBody>
      </p:sp>
      <p:sp>
        <p:nvSpPr>
          <p:cNvPr id="94224" name="Rectangle 16"/>
          <p:cNvSpPr>
            <a:spLocks noChangeArrowheads="1"/>
          </p:cNvSpPr>
          <p:nvPr/>
        </p:nvSpPr>
        <p:spPr bwMode="auto">
          <a:xfrm>
            <a:off x="5508625" y="5419725"/>
            <a:ext cx="2468563"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Serum calcium </a:t>
            </a:r>
            <a:r>
              <a:rPr lang="en-US">
                <a:latin typeface="Arial" pitchFamily="34" charset="0"/>
                <a:sym typeface="Symbol" pitchFamily="18" charset="2"/>
              </a:rPr>
              <a:t></a:t>
            </a:r>
            <a:endParaRPr lang="en-US">
              <a:latin typeface="Arial" pitchFamily="34" charset="0"/>
            </a:endParaRPr>
          </a:p>
        </p:txBody>
      </p:sp>
      <p:sp>
        <p:nvSpPr>
          <p:cNvPr id="94225" name="Line 17"/>
          <p:cNvSpPr>
            <a:spLocks noChangeShapeType="1"/>
          </p:cNvSpPr>
          <p:nvPr/>
        </p:nvSpPr>
        <p:spPr bwMode="auto">
          <a:xfrm>
            <a:off x="6732588" y="2055813"/>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26" name="Line 18"/>
          <p:cNvSpPr>
            <a:spLocks noChangeShapeType="1"/>
          </p:cNvSpPr>
          <p:nvPr/>
        </p:nvSpPr>
        <p:spPr bwMode="auto">
          <a:xfrm>
            <a:off x="6732588" y="3544888"/>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27" name="Line 19"/>
          <p:cNvSpPr>
            <a:spLocks noChangeShapeType="1"/>
          </p:cNvSpPr>
          <p:nvPr/>
        </p:nvSpPr>
        <p:spPr bwMode="auto">
          <a:xfrm>
            <a:off x="6732588" y="4337050"/>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28" name="Line 20"/>
          <p:cNvSpPr>
            <a:spLocks noChangeShapeType="1"/>
          </p:cNvSpPr>
          <p:nvPr/>
        </p:nvSpPr>
        <p:spPr bwMode="auto">
          <a:xfrm>
            <a:off x="6732588" y="5084763"/>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29" name="Rectangle 21"/>
          <p:cNvSpPr>
            <a:spLocks noChangeArrowheads="1"/>
          </p:cNvSpPr>
          <p:nvPr/>
        </p:nvSpPr>
        <p:spPr bwMode="auto">
          <a:xfrm>
            <a:off x="6323013" y="3116263"/>
            <a:ext cx="1130300" cy="457200"/>
          </a:xfrm>
          <a:prstGeom prst="rect">
            <a:avLst/>
          </a:prstGeom>
          <a:noFill/>
          <a:ln w="9525">
            <a:noFill/>
            <a:miter lim="800000"/>
            <a:headEnd/>
            <a:tailEnd/>
          </a:ln>
          <a:effectLst/>
        </p:spPr>
        <p:txBody>
          <a:bodyPr wrap="none" lIns="92075" tIns="46038" rIns="92075" bIns="46038">
            <a:spAutoFit/>
          </a:bodyPr>
          <a:lstStyle/>
          <a:p>
            <a:pPr defTabSz="762000"/>
            <a:r>
              <a:rPr lang="en-US">
                <a:latin typeface="Arial" pitchFamily="34" charset="0"/>
              </a:rPr>
              <a:t>OPG </a:t>
            </a:r>
            <a:r>
              <a:rPr lang="en-US">
                <a:latin typeface="Arial" pitchFamily="34" charset="0"/>
                <a:sym typeface="Symbol" pitchFamily="18" charset="2"/>
              </a:rPr>
              <a:t></a:t>
            </a:r>
            <a:endParaRPr lang="en-US">
              <a:latin typeface="Arial" pitchFamily="34" charset="0"/>
            </a:endParaRPr>
          </a:p>
        </p:txBody>
      </p:sp>
      <p:sp>
        <p:nvSpPr>
          <p:cNvPr id="94230" name="Line 22"/>
          <p:cNvSpPr>
            <a:spLocks noChangeShapeType="1"/>
          </p:cNvSpPr>
          <p:nvPr/>
        </p:nvSpPr>
        <p:spPr bwMode="auto">
          <a:xfrm>
            <a:off x="6732588" y="2824163"/>
            <a:ext cx="0" cy="244475"/>
          </a:xfrm>
          <a:prstGeom prst="line">
            <a:avLst/>
          </a:prstGeom>
          <a:noFill/>
          <a:ln w="12700">
            <a:solidFill>
              <a:schemeClr val="tx1"/>
            </a:solidFill>
            <a:round/>
            <a:headEnd type="none" w="sm" len="sm"/>
            <a:tailEnd type="triangle" w="med" len="med"/>
          </a:ln>
          <a:effectLst/>
        </p:spPr>
        <p:txBody>
          <a:bodyPr/>
          <a:lstStyle/>
          <a:p>
            <a:endParaRPr lang="en-US"/>
          </a:p>
        </p:txBody>
      </p:sp>
      <p:sp>
        <p:nvSpPr>
          <p:cNvPr id="94231" name="Line 23"/>
          <p:cNvSpPr>
            <a:spLocks noChangeShapeType="1"/>
          </p:cNvSpPr>
          <p:nvPr/>
        </p:nvSpPr>
        <p:spPr bwMode="auto">
          <a:xfrm>
            <a:off x="4859338" y="1557338"/>
            <a:ext cx="0" cy="4500562"/>
          </a:xfrm>
          <a:prstGeom prst="line">
            <a:avLst/>
          </a:prstGeom>
          <a:noFill/>
          <a:ln w="12700">
            <a:solidFill>
              <a:schemeClr val="tx1"/>
            </a:solidFill>
            <a:round/>
            <a:headEnd type="none" w="sm" len="sm"/>
            <a:tailEnd type="none" w="sm" len="sm"/>
          </a:ln>
          <a:effectLst/>
        </p:spPr>
        <p:txBody>
          <a:bodyPr/>
          <a:lstStyle/>
          <a:p>
            <a:endParaRPr lang="en-US"/>
          </a:p>
        </p:txBody>
      </p:sp>
      <p:sp>
        <p:nvSpPr>
          <p:cNvPr id="94232" name="Rectangle 24"/>
          <p:cNvSpPr>
            <a:spLocks noGrp="1" noChangeArrowheads="1"/>
          </p:cNvSpPr>
          <p:nvPr>
            <p:ph type="title"/>
          </p:nvPr>
        </p:nvSpPr>
        <p:spPr>
          <a:xfrm>
            <a:off x="457200" y="457200"/>
            <a:ext cx="8382000" cy="487363"/>
          </a:xfrm>
        </p:spPr>
        <p:txBody>
          <a:bodyPr>
            <a:normAutofit fontScale="90000"/>
          </a:bodyPr>
          <a:lstStyle/>
          <a:p>
            <a:r>
              <a:rPr lang="en-US" sz="3200"/>
              <a:t>PTH – Mechanism of Action</a:t>
            </a:r>
          </a:p>
        </p:txBody>
      </p:sp>
    </p:spTree>
    <p:extLst>
      <p:ext uri="{BB962C8B-B14F-4D97-AF65-F5344CB8AC3E}">
        <p14:creationId xmlns:p14="http://schemas.microsoft.com/office/powerpoint/2010/main" val="13104543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Text Box 1026"/>
          <p:cNvSpPr txBox="1">
            <a:spLocks noChangeArrowheads="1"/>
          </p:cNvSpPr>
          <p:nvPr/>
        </p:nvSpPr>
        <p:spPr bwMode="auto">
          <a:xfrm>
            <a:off x="572006" y="476672"/>
            <a:ext cx="8037585" cy="1877437"/>
          </a:xfrm>
          <a:prstGeom prst="rect">
            <a:avLst/>
          </a:prstGeom>
          <a:noFill/>
          <a:ln w="9525">
            <a:noFill/>
            <a:miter lim="800000"/>
            <a:headEnd/>
            <a:tailEnd/>
          </a:ln>
          <a:effectLst/>
        </p:spPr>
        <p:txBody>
          <a:bodyPr wrap="none">
            <a:spAutoFit/>
          </a:bodyPr>
          <a:lstStyle/>
          <a:p>
            <a:pPr algn="ctr"/>
            <a:r>
              <a:rPr lang="en-US" sz="3200" b="1" dirty="0">
                <a:solidFill>
                  <a:srgbClr val="FFFF00"/>
                </a:solidFill>
              </a:rPr>
              <a:t>FPT </a:t>
            </a:r>
            <a:r>
              <a:rPr lang="en-US" sz="3200" b="1" dirty="0" smtClean="0">
                <a:solidFill>
                  <a:srgbClr val="FFFF00"/>
                </a:solidFill>
              </a:rPr>
              <a:t>study</a:t>
            </a:r>
            <a:endParaRPr lang="en-US" sz="3200" b="1" dirty="0">
              <a:solidFill>
                <a:srgbClr val="FFFF00"/>
              </a:solidFill>
            </a:endParaRPr>
          </a:p>
          <a:p>
            <a:pPr algn="l"/>
            <a:r>
              <a:rPr lang="en-US" sz="2800" b="1" dirty="0" smtClean="0">
                <a:solidFill>
                  <a:srgbClr val="FFFF00"/>
                </a:solidFill>
                <a:effectLst/>
              </a:rPr>
              <a:t>Effect </a:t>
            </a:r>
            <a:r>
              <a:rPr lang="en-US" sz="2800" b="1" dirty="0">
                <a:solidFill>
                  <a:srgbClr val="FFFF00"/>
                </a:solidFill>
                <a:effectLst/>
              </a:rPr>
              <a:t>of parathyroid hormone on fractures and BMD</a:t>
            </a:r>
          </a:p>
          <a:p>
            <a:pPr algn="l"/>
            <a:r>
              <a:rPr lang="en-US" sz="2800" b="1" dirty="0">
                <a:solidFill>
                  <a:srgbClr val="FFFF00"/>
                </a:solidFill>
                <a:effectLst/>
              </a:rPr>
              <a:t>in postmenopausal women with </a:t>
            </a:r>
            <a:r>
              <a:rPr lang="en-US" sz="2800" b="1" dirty="0" smtClean="0">
                <a:solidFill>
                  <a:srgbClr val="FFFF00"/>
                </a:solidFill>
                <a:effectLst/>
              </a:rPr>
              <a:t>osteoporosis</a:t>
            </a:r>
            <a:endParaRPr lang="en-US" sz="2000" b="1" dirty="0">
              <a:solidFill>
                <a:srgbClr val="FFFF00"/>
              </a:solidFill>
              <a:effectLst/>
            </a:endParaRPr>
          </a:p>
          <a:p>
            <a:pPr algn="l"/>
            <a:r>
              <a:rPr lang="en-US" sz="2400" dirty="0">
                <a:solidFill>
                  <a:schemeClr val="tx1"/>
                </a:solidFill>
                <a:effectLst/>
              </a:rPr>
              <a:t>    </a:t>
            </a:r>
            <a:endParaRPr lang="en-US" sz="4000" dirty="0">
              <a:solidFill>
                <a:srgbClr val="FFFF00"/>
              </a:solidFill>
              <a:effectLst/>
            </a:endParaRPr>
          </a:p>
        </p:txBody>
      </p:sp>
      <p:sp>
        <p:nvSpPr>
          <p:cNvPr id="1038339" name="Rectangle 1027"/>
          <p:cNvSpPr>
            <a:spLocks noChangeArrowheads="1"/>
          </p:cNvSpPr>
          <p:nvPr/>
        </p:nvSpPr>
        <p:spPr bwMode="auto">
          <a:xfrm>
            <a:off x="914400" y="2254250"/>
            <a:ext cx="7730706" cy="954750"/>
          </a:xfrm>
          <a:prstGeom prst="rect">
            <a:avLst/>
          </a:prstGeom>
          <a:noFill/>
          <a:ln w="9525">
            <a:noFill/>
            <a:miter lim="800000"/>
            <a:headEnd/>
            <a:tailEnd/>
          </a:ln>
          <a:effectLst/>
        </p:spPr>
        <p:txBody>
          <a:bodyPr wrap="none" lIns="92075" tIns="46038" rIns="92075" bIns="46038">
            <a:spAutoFit/>
          </a:bodyPr>
          <a:lstStyle/>
          <a:p>
            <a:pPr algn="l"/>
            <a:r>
              <a:rPr lang="en-US" sz="2800" b="1" dirty="0" smtClean="0">
                <a:solidFill>
                  <a:schemeClr val="tx1"/>
                </a:solidFill>
                <a:effectLst/>
              </a:rPr>
              <a:t>Subjects: 1637 </a:t>
            </a:r>
            <a:r>
              <a:rPr lang="en-US" sz="2800" b="1" dirty="0">
                <a:solidFill>
                  <a:schemeClr val="tx1"/>
                </a:solidFill>
                <a:effectLst/>
              </a:rPr>
              <a:t>post menopausal women with prior</a:t>
            </a:r>
          </a:p>
          <a:p>
            <a:pPr algn="l"/>
            <a:r>
              <a:rPr lang="en-US" sz="2800" b="1" dirty="0">
                <a:solidFill>
                  <a:schemeClr val="tx1"/>
                </a:solidFill>
                <a:effectLst/>
              </a:rPr>
              <a:t>vertebral fractures</a:t>
            </a:r>
          </a:p>
        </p:txBody>
      </p:sp>
      <p:sp>
        <p:nvSpPr>
          <p:cNvPr id="1038340" name="Rectangle 1028"/>
          <p:cNvSpPr>
            <a:spLocks noChangeArrowheads="1"/>
          </p:cNvSpPr>
          <p:nvPr/>
        </p:nvSpPr>
        <p:spPr bwMode="auto">
          <a:xfrm>
            <a:off x="785786" y="3429000"/>
            <a:ext cx="2281074" cy="523862"/>
          </a:xfrm>
          <a:prstGeom prst="rect">
            <a:avLst/>
          </a:prstGeom>
          <a:noFill/>
          <a:ln w="9525">
            <a:noFill/>
            <a:miter lim="800000"/>
            <a:headEnd/>
            <a:tailEnd/>
          </a:ln>
          <a:effectLst/>
        </p:spPr>
        <p:txBody>
          <a:bodyPr wrap="none" lIns="92075" tIns="46038" rIns="92075" bIns="46038">
            <a:spAutoFit/>
          </a:bodyPr>
          <a:lstStyle/>
          <a:p>
            <a:pPr algn="l"/>
            <a:r>
              <a:rPr lang="en-US" sz="2800" b="1" dirty="0" smtClean="0"/>
              <a:t>Interventions:</a:t>
            </a:r>
            <a:endParaRPr lang="en-US" sz="2800" b="1" dirty="0">
              <a:solidFill>
                <a:schemeClr val="tx1"/>
              </a:solidFill>
              <a:effectLst/>
            </a:endParaRPr>
          </a:p>
        </p:txBody>
      </p:sp>
      <p:sp>
        <p:nvSpPr>
          <p:cNvPr id="1038341" name="Rectangle 1029"/>
          <p:cNvSpPr>
            <a:spLocks noChangeArrowheads="1"/>
          </p:cNvSpPr>
          <p:nvPr/>
        </p:nvSpPr>
        <p:spPr bwMode="auto">
          <a:xfrm>
            <a:off x="857224" y="4143380"/>
            <a:ext cx="3016595" cy="523862"/>
          </a:xfrm>
          <a:prstGeom prst="rect">
            <a:avLst/>
          </a:prstGeom>
          <a:noFill/>
          <a:ln w="9525">
            <a:noFill/>
            <a:miter lim="800000"/>
            <a:headEnd/>
            <a:tailEnd/>
          </a:ln>
          <a:effectLst/>
        </p:spPr>
        <p:txBody>
          <a:bodyPr wrap="none" lIns="92075" tIns="46038" rIns="92075" bIns="46038">
            <a:spAutoFit/>
          </a:bodyPr>
          <a:lstStyle/>
          <a:p>
            <a:r>
              <a:rPr lang="en-US" sz="2800" b="1" dirty="0" smtClean="0"/>
              <a:t>Follow up :21 mo  </a:t>
            </a:r>
            <a:endParaRPr lang="en-US" sz="2800" b="1" dirty="0">
              <a:solidFill>
                <a:schemeClr val="tx1"/>
              </a:solidFill>
              <a:effectLst/>
            </a:endParaRPr>
          </a:p>
        </p:txBody>
      </p:sp>
      <p:sp>
        <p:nvSpPr>
          <p:cNvPr id="1038342" name="Rectangle 1030"/>
          <p:cNvSpPr>
            <a:spLocks noChangeArrowheads="1"/>
          </p:cNvSpPr>
          <p:nvPr/>
        </p:nvSpPr>
        <p:spPr bwMode="auto">
          <a:xfrm>
            <a:off x="857224" y="4857760"/>
            <a:ext cx="6553200" cy="954750"/>
          </a:xfrm>
          <a:prstGeom prst="rect">
            <a:avLst/>
          </a:prstGeom>
          <a:noFill/>
          <a:ln w="9525">
            <a:noFill/>
            <a:miter lim="800000"/>
            <a:headEnd/>
            <a:tailEnd/>
          </a:ln>
          <a:effectLst/>
        </p:spPr>
        <p:txBody>
          <a:bodyPr lIns="92075" tIns="46038" rIns="92075" bIns="46038">
            <a:spAutoFit/>
          </a:bodyPr>
          <a:lstStyle/>
          <a:p>
            <a:pPr algn="l"/>
            <a:r>
              <a:rPr lang="en-US" sz="2800" b="1" dirty="0">
                <a:solidFill>
                  <a:schemeClr val="tx1"/>
                </a:solidFill>
                <a:effectLst/>
              </a:rPr>
              <a:t>Primary end </a:t>
            </a:r>
            <a:r>
              <a:rPr lang="en-US" sz="2800" b="1" dirty="0" smtClean="0">
                <a:solidFill>
                  <a:schemeClr val="tx1"/>
                </a:solidFill>
                <a:effectLst/>
              </a:rPr>
              <a:t>points: Vertebral </a:t>
            </a:r>
            <a:r>
              <a:rPr lang="en-US" sz="2800" b="1" dirty="0">
                <a:solidFill>
                  <a:schemeClr val="tx1"/>
                </a:solidFill>
                <a:effectLst/>
              </a:rPr>
              <a:t>radiographs for </a:t>
            </a:r>
            <a:r>
              <a:rPr lang="en-US" sz="2800" b="1" dirty="0" smtClean="0">
                <a:solidFill>
                  <a:schemeClr val="tx1"/>
                </a:solidFill>
                <a:effectLst/>
              </a:rPr>
              <a:t>fracture ,BMD</a:t>
            </a:r>
            <a:endParaRPr lang="en-US" sz="2800" b="1" dirty="0">
              <a:solidFill>
                <a:schemeClr val="tx1"/>
              </a:solidFill>
              <a:effectLst/>
            </a:endParaRPr>
          </a:p>
        </p:txBody>
      </p:sp>
      <p:sp>
        <p:nvSpPr>
          <p:cNvPr id="1038345" name="Rectangle 1033"/>
          <p:cNvSpPr>
            <a:spLocks noChangeArrowheads="1"/>
          </p:cNvSpPr>
          <p:nvPr/>
        </p:nvSpPr>
        <p:spPr bwMode="auto">
          <a:xfrm>
            <a:off x="3143240" y="3429000"/>
            <a:ext cx="5547929" cy="954750"/>
          </a:xfrm>
          <a:prstGeom prst="rect">
            <a:avLst/>
          </a:prstGeom>
          <a:noFill/>
          <a:ln w="9525">
            <a:noFill/>
            <a:miter lim="800000"/>
            <a:headEnd/>
            <a:tailEnd/>
          </a:ln>
          <a:effectLst/>
        </p:spPr>
        <p:txBody>
          <a:bodyPr wrap="none" lIns="92075" tIns="46038" rIns="92075" bIns="46038">
            <a:spAutoFit/>
          </a:bodyPr>
          <a:lstStyle/>
          <a:p>
            <a:r>
              <a:rPr lang="en-US" sz="2800" b="1" dirty="0">
                <a:solidFill>
                  <a:schemeClr val="tx1"/>
                </a:solidFill>
                <a:effectLst/>
              </a:rPr>
              <a:t>20 mcg </a:t>
            </a:r>
            <a:r>
              <a:rPr lang="en-US" sz="2800" b="1" dirty="0" smtClean="0"/>
              <a:t>PTH , 40 mcg PTH Vs placebo</a:t>
            </a:r>
          </a:p>
          <a:p>
            <a:pPr algn="l"/>
            <a:r>
              <a:rPr lang="en-US" sz="2800" b="1" dirty="0" smtClean="0">
                <a:solidFill>
                  <a:schemeClr val="tx1"/>
                </a:solidFill>
                <a:effectLst/>
              </a:rPr>
              <a:t> </a:t>
            </a:r>
            <a:endParaRPr lang="en-US" sz="2800" b="1" dirty="0">
              <a:solidFill>
                <a:schemeClr val="tx1"/>
              </a:solidFill>
              <a:effectLst/>
            </a:endParaRPr>
          </a:p>
        </p:txBody>
      </p:sp>
      <p:cxnSp>
        <p:nvCxnSpPr>
          <p:cNvPr id="13" name="Straight Connector 12"/>
          <p:cNvCxnSpPr/>
          <p:nvPr/>
        </p:nvCxnSpPr>
        <p:spPr>
          <a:xfrm>
            <a:off x="1026271" y="1714488"/>
            <a:ext cx="621510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57752" y="6488668"/>
            <a:ext cx="3945696" cy="369332"/>
          </a:xfrm>
          <a:prstGeom prst="rect">
            <a:avLst/>
          </a:prstGeom>
          <a:noFill/>
        </p:spPr>
        <p:txBody>
          <a:bodyPr wrap="none" rtlCol="0">
            <a:spAutoFit/>
          </a:bodyPr>
          <a:lstStyle/>
          <a:p>
            <a:r>
              <a:rPr lang="en-US" dirty="0" err="1" smtClean="0"/>
              <a:t>Neer</a:t>
            </a:r>
            <a:r>
              <a:rPr lang="en-US" dirty="0" smtClean="0"/>
              <a:t> et al, N </a:t>
            </a:r>
            <a:r>
              <a:rPr lang="en-US" dirty="0" err="1" smtClean="0"/>
              <a:t>Engl</a:t>
            </a:r>
            <a:r>
              <a:rPr lang="en-US" dirty="0" smtClean="0"/>
              <a:t> J Med 2001;344: 1434</a:t>
            </a:r>
            <a:endParaRPr lang="en-US" dirty="0"/>
          </a:p>
        </p:txBody>
      </p:sp>
    </p:spTree>
    <p:extLst>
      <p:ext uri="{BB962C8B-B14F-4D97-AF65-F5344CB8AC3E}">
        <p14:creationId xmlns:p14="http://schemas.microsoft.com/office/powerpoint/2010/main" val="6336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38339"/>
                                        </p:tgtEl>
                                        <p:attrNameLst>
                                          <p:attrName>style.visibility</p:attrName>
                                        </p:attrNameLst>
                                      </p:cBhvr>
                                      <p:to>
                                        <p:strVal val="visible"/>
                                      </p:to>
                                    </p:set>
                                    <p:animEffect transition="in" filter="box(out)">
                                      <p:cBhvr>
                                        <p:cTn id="7" dur="500"/>
                                        <p:tgtEl>
                                          <p:spTgt spid="10383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38340"/>
                                        </p:tgtEl>
                                        <p:attrNameLst>
                                          <p:attrName>style.visibility</p:attrName>
                                        </p:attrNameLst>
                                      </p:cBhvr>
                                      <p:to>
                                        <p:strVal val="visible"/>
                                      </p:to>
                                    </p:set>
                                    <p:animEffect transition="in" filter="box(out)">
                                      <p:cBhvr>
                                        <p:cTn id="12" dur="500"/>
                                        <p:tgtEl>
                                          <p:spTgt spid="10383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38341"/>
                                        </p:tgtEl>
                                        <p:attrNameLst>
                                          <p:attrName>style.visibility</p:attrName>
                                        </p:attrNameLst>
                                      </p:cBhvr>
                                      <p:to>
                                        <p:strVal val="visible"/>
                                      </p:to>
                                    </p:set>
                                    <p:animEffect transition="in" filter="box(out)">
                                      <p:cBhvr>
                                        <p:cTn id="17" dur="500"/>
                                        <p:tgtEl>
                                          <p:spTgt spid="10383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038342"/>
                                        </p:tgtEl>
                                        <p:attrNameLst>
                                          <p:attrName>style.visibility</p:attrName>
                                        </p:attrNameLst>
                                      </p:cBhvr>
                                      <p:to>
                                        <p:strVal val="visible"/>
                                      </p:to>
                                    </p:set>
                                    <p:animEffect transition="in" filter="box(out)">
                                      <p:cBhvr>
                                        <p:cTn id="22" dur="500"/>
                                        <p:tgtEl>
                                          <p:spTgt spid="1038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39" grpId="0" autoUpdateAnimBg="0"/>
      <p:bldP spid="1038340" grpId="0" autoUpdateAnimBg="0"/>
      <p:bldP spid="1038341" grpId="0" autoUpdateAnimBg="0"/>
      <p:bldP spid="103834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798" y="188640"/>
            <a:ext cx="8382000" cy="167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rgbClr val="FFD539"/>
                </a:solidFill>
                <a:effectLst>
                  <a:outerShdw blurRad="38100" dist="38100" dir="2700000" algn="tl">
                    <a:srgbClr val="000000"/>
                  </a:outerShdw>
                </a:effectLst>
                <a:uLnTx/>
                <a:uFillTx/>
                <a:latin typeface="Arial"/>
                <a:ea typeface="+mj-ea"/>
                <a:cs typeface="+mj-cs"/>
              </a:rPr>
              <a:t>Effect of </a:t>
            </a:r>
            <a:r>
              <a:rPr kumimoji="0" lang="en-US" sz="3400" b="1" i="0" u="none" strike="noStrike" kern="0" cap="none" spc="0" normalizeH="0" baseline="0" noProof="0" dirty="0" err="1" smtClean="0">
                <a:ln>
                  <a:noFill/>
                </a:ln>
                <a:solidFill>
                  <a:srgbClr val="FFD539"/>
                </a:solidFill>
                <a:effectLst>
                  <a:outerShdw blurRad="38100" dist="38100" dir="2700000" algn="tl">
                    <a:srgbClr val="000000"/>
                  </a:outerShdw>
                </a:effectLst>
                <a:uLnTx/>
                <a:uFillTx/>
                <a:latin typeface="Arial"/>
                <a:ea typeface="+mj-ea"/>
                <a:cs typeface="+mj-cs"/>
              </a:rPr>
              <a:t>Teriparatide</a:t>
            </a:r>
            <a:r>
              <a:rPr kumimoji="0" lang="en-US" sz="3400" b="1" i="0" u="none" strike="noStrike" kern="0" cap="none" spc="0" normalizeH="0" baseline="0" noProof="0" dirty="0" smtClean="0">
                <a:ln>
                  <a:noFill/>
                </a:ln>
                <a:solidFill>
                  <a:srgbClr val="FFD539"/>
                </a:solidFill>
                <a:effectLst>
                  <a:outerShdw blurRad="38100" dist="38100" dir="2700000" algn="tl">
                    <a:srgbClr val="000000"/>
                  </a:outerShdw>
                </a:effectLst>
                <a:uLnTx/>
                <a:uFillTx/>
                <a:latin typeface="Arial"/>
                <a:ea typeface="+mj-ea"/>
                <a:cs typeface="+mj-cs"/>
              </a:rPr>
              <a:t> on Risk of Vertebral Fractures in Postmenopausal Women</a:t>
            </a:r>
          </a:p>
        </p:txBody>
      </p:sp>
      <p:sp>
        <p:nvSpPr>
          <p:cNvPr id="5" name="Rectangle 3"/>
          <p:cNvSpPr>
            <a:spLocks noChangeArrowheads="1"/>
          </p:cNvSpPr>
          <p:nvPr/>
        </p:nvSpPr>
        <p:spPr bwMode="auto">
          <a:xfrm>
            <a:off x="2806700" y="2584450"/>
            <a:ext cx="1136650" cy="3278188"/>
          </a:xfrm>
          <a:prstGeom prst="rect">
            <a:avLst/>
          </a:prstGeom>
          <a:solidFill>
            <a:srgbClr val="A3DAFF"/>
          </a:solidFill>
          <a:ln>
            <a:noFill/>
          </a:ln>
          <a:extLst>
            <a:ext uri="{91240B29-F687-4F45-9708-019B960494DF}">
              <a14:hiddenLine xmlns:a14="http://schemas.microsoft.com/office/drawing/2010/main" w="11176">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BFBFB"/>
              </a:solidFill>
              <a:effectLst/>
              <a:uLnTx/>
              <a:uFillTx/>
              <a:latin typeface="Arial" charset="0"/>
              <a:ea typeface="ＭＳ Ｐゴシック" pitchFamily="1" charset="-128"/>
              <a:cs typeface="Arial" charset="0"/>
            </a:endParaRPr>
          </a:p>
        </p:txBody>
      </p:sp>
      <p:sp>
        <p:nvSpPr>
          <p:cNvPr id="6" name="Rectangle 4"/>
          <p:cNvSpPr>
            <a:spLocks noChangeArrowheads="1"/>
          </p:cNvSpPr>
          <p:nvPr/>
        </p:nvSpPr>
        <p:spPr bwMode="auto">
          <a:xfrm>
            <a:off x="4699000" y="4706938"/>
            <a:ext cx="1127125" cy="1147762"/>
          </a:xfrm>
          <a:prstGeom prst="rect">
            <a:avLst/>
          </a:prstGeom>
          <a:solidFill>
            <a:srgbClr val="E6A6FF"/>
          </a:solidFill>
          <a:ln>
            <a:noFill/>
          </a:ln>
          <a:extLst>
            <a:ext uri="{91240B29-F687-4F45-9708-019B960494DF}">
              <a14:hiddenLine xmlns:a14="http://schemas.microsoft.com/office/drawing/2010/main" w="11176">
                <a:solidFill>
                  <a:schemeClr val="bg2"/>
                </a:solidFill>
                <a:miter lim="800000"/>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EE791A"/>
              </a:solidFill>
              <a:effectLst/>
              <a:uLnTx/>
              <a:uFillTx/>
              <a:latin typeface="Times New Roman" pitchFamily="1" charset="0"/>
              <a:ea typeface="ＭＳ Ｐゴシック" pitchFamily="1" charset="-128"/>
              <a:cs typeface="Arial" charset="0"/>
            </a:endParaRPr>
          </a:p>
        </p:txBody>
      </p:sp>
      <p:sp>
        <p:nvSpPr>
          <p:cNvPr id="7" name="Line 5"/>
          <p:cNvSpPr>
            <a:spLocks noChangeShapeType="1"/>
          </p:cNvSpPr>
          <p:nvPr/>
        </p:nvSpPr>
        <p:spPr bwMode="auto">
          <a:xfrm>
            <a:off x="2220913" y="5400675"/>
            <a:ext cx="79375"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8" name="Line 6"/>
          <p:cNvSpPr>
            <a:spLocks noChangeShapeType="1"/>
          </p:cNvSpPr>
          <p:nvPr/>
        </p:nvSpPr>
        <p:spPr bwMode="auto">
          <a:xfrm>
            <a:off x="2220913" y="4941888"/>
            <a:ext cx="79375" cy="1587"/>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9" name="Line 7"/>
          <p:cNvSpPr>
            <a:spLocks noChangeShapeType="1"/>
          </p:cNvSpPr>
          <p:nvPr/>
        </p:nvSpPr>
        <p:spPr bwMode="auto">
          <a:xfrm>
            <a:off x="2220913" y="4495800"/>
            <a:ext cx="79375"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10" name="Line 8"/>
          <p:cNvSpPr>
            <a:spLocks noChangeShapeType="1"/>
          </p:cNvSpPr>
          <p:nvPr/>
        </p:nvSpPr>
        <p:spPr bwMode="auto">
          <a:xfrm>
            <a:off x="2220913" y="4022725"/>
            <a:ext cx="79375"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11" name="Line 9"/>
          <p:cNvSpPr>
            <a:spLocks noChangeShapeType="1"/>
          </p:cNvSpPr>
          <p:nvPr/>
        </p:nvSpPr>
        <p:spPr bwMode="auto">
          <a:xfrm>
            <a:off x="2220913" y="3108325"/>
            <a:ext cx="79375"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12" name="Line 10"/>
          <p:cNvSpPr>
            <a:spLocks noChangeShapeType="1"/>
          </p:cNvSpPr>
          <p:nvPr/>
        </p:nvSpPr>
        <p:spPr bwMode="auto">
          <a:xfrm>
            <a:off x="2220913" y="2636838"/>
            <a:ext cx="79375" cy="1587"/>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13" name="Line 11"/>
          <p:cNvSpPr>
            <a:spLocks noChangeShapeType="1"/>
          </p:cNvSpPr>
          <p:nvPr/>
        </p:nvSpPr>
        <p:spPr bwMode="auto">
          <a:xfrm>
            <a:off x="2220913" y="2178050"/>
            <a:ext cx="79375"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14" name="Rectangle 12"/>
          <p:cNvSpPr>
            <a:spLocks noChangeArrowheads="1"/>
          </p:cNvSpPr>
          <p:nvPr/>
        </p:nvSpPr>
        <p:spPr bwMode="auto">
          <a:xfrm>
            <a:off x="2047875" y="5788025"/>
            <a:ext cx="1127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0</a:t>
            </a:r>
          </a:p>
        </p:txBody>
      </p:sp>
      <p:sp>
        <p:nvSpPr>
          <p:cNvPr id="15" name="Rectangle 13"/>
          <p:cNvSpPr>
            <a:spLocks noChangeArrowheads="1"/>
          </p:cNvSpPr>
          <p:nvPr/>
        </p:nvSpPr>
        <p:spPr bwMode="auto">
          <a:xfrm>
            <a:off x="2047875" y="5329238"/>
            <a:ext cx="11271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2</a:t>
            </a:r>
          </a:p>
        </p:txBody>
      </p:sp>
      <p:sp>
        <p:nvSpPr>
          <p:cNvPr id="16" name="Rectangle 14"/>
          <p:cNvSpPr>
            <a:spLocks noChangeArrowheads="1"/>
          </p:cNvSpPr>
          <p:nvPr/>
        </p:nvSpPr>
        <p:spPr bwMode="auto">
          <a:xfrm>
            <a:off x="2047875" y="4868863"/>
            <a:ext cx="11271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4</a:t>
            </a:r>
          </a:p>
        </p:txBody>
      </p:sp>
      <p:sp>
        <p:nvSpPr>
          <p:cNvPr id="17" name="Rectangle 15"/>
          <p:cNvSpPr>
            <a:spLocks noChangeArrowheads="1"/>
          </p:cNvSpPr>
          <p:nvPr/>
        </p:nvSpPr>
        <p:spPr bwMode="auto">
          <a:xfrm>
            <a:off x="2047875" y="4410075"/>
            <a:ext cx="1127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dirty="0" smtClean="0">
                <a:solidFill>
                  <a:srgbClr val="FBFBFB"/>
                </a:solidFill>
                <a:latin typeface="Arial" charset="0"/>
                <a:ea typeface="ＭＳ Ｐゴシック" pitchFamily="1" charset="-128"/>
                <a:cs typeface="Arial" charset="0"/>
              </a:rPr>
              <a:t>6</a:t>
            </a:r>
          </a:p>
        </p:txBody>
      </p:sp>
      <p:sp>
        <p:nvSpPr>
          <p:cNvPr id="18" name="Rectangle 16"/>
          <p:cNvSpPr>
            <a:spLocks noChangeArrowheads="1"/>
          </p:cNvSpPr>
          <p:nvPr/>
        </p:nvSpPr>
        <p:spPr bwMode="auto">
          <a:xfrm>
            <a:off x="2047875" y="3949700"/>
            <a:ext cx="1127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8</a:t>
            </a:r>
          </a:p>
        </p:txBody>
      </p:sp>
      <p:sp>
        <p:nvSpPr>
          <p:cNvPr id="19" name="Rectangle 17"/>
          <p:cNvSpPr>
            <a:spLocks noChangeArrowheads="1"/>
          </p:cNvSpPr>
          <p:nvPr/>
        </p:nvSpPr>
        <p:spPr bwMode="auto">
          <a:xfrm>
            <a:off x="1935163" y="3482975"/>
            <a:ext cx="2254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10</a:t>
            </a:r>
          </a:p>
        </p:txBody>
      </p:sp>
      <p:sp>
        <p:nvSpPr>
          <p:cNvPr id="20" name="Rectangle 18"/>
          <p:cNvSpPr>
            <a:spLocks noChangeArrowheads="1"/>
          </p:cNvSpPr>
          <p:nvPr/>
        </p:nvSpPr>
        <p:spPr bwMode="auto">
          <a:xfrm>
            <a:off x="1935163" y="3024188"/>
            <a:ext cx="2254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12</a:t>
            </a:r>
          </a:p>
        </p:txBody>
      </p:sp>
      <p:sp>
        <p:nvSpPr>
          <p:cNvPr id="21" name="Rectangle 19"/>
          <p:cNvSpPr>
            <a:spLocks noChangeArrowheads="1"/>
          </p:cNvSpPr>
          <p:nvPr/>
        </p:nvSpPr>
        <p:spPr bwMode="auto">
          <a:xfrm>
            <a:off x="1935163" y="2565400"/>
            <a:ext cx="2254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14</a:t>
            </a:r>
          </a:p>
        </p:txBody>
      </p:sp>
      <p:sp>
        <p:nvSpPr>
          <p:cNvPr id="22" name="Rectangle 20"/>
          <p:cNvSpPr>
            <a:spLocks noChangeArrowheads="1"/>
          </p:cNvSpPr>
          <p:nvPr/>
        </p:nvSpPr>
        <p:spPr bwMode="auto">
          <a:xfrm>
            <a:off x="1935163" y="2106613"/>
            <a:ext cx="2254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fontAlgn="base" hangingPunct="0">
              <a:lnSpc>
                <a:spcPct val="80000"/>
              </a:lnSpc>
              <a:spcBef>
                <a:spcPct val="0"/>
              </a:spcBef>
              <a:spcAft>
                <a:spcPct val="0"/>
              </a:spcAft>
            </a:pPr>
            <a:r>
              <a:rPr lang="en-US" sz="1600" b="1" smtClean="0">
                <a:solidFill>
                  <a:srgbClr val="FBFBFB"/>
                </a:solidFill>
                <a:latin typeface="Arial" charset="0"/>
                <a:ea typeface="ＭＳ Ｐゴシック" pitchFamily="1" charset="-128"/>
                <a:cs typeface="Arial" charset="0"/>
              </a:rPr>
              <a:t>16</a:t>
            </a:r>
          </a:p>
        </p:txBody>
      </p:sp>
      <p:sp>
        <p:nvSpPr>
          <p:cNvPr id="23" name="Rectangle 23"/>
          <p:cNvSpPr>
            <a:spLocks noChangeArrowheads="1"/>
          </p:cNvSpPr>
          <p:nvPr/>
        </p:nvSpPr>
        <p:spPr bwMode="auto">
          <a:xfrm rot="16200000">
            <a:off x="170657" y="3915568"/>
            <a:ext cx="28892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lnSpc>
                <a:spcPct val="80000"/>
              </a:lnSpc>
              <a:spcBef>
                <a:spcPct val="0"/>
              </a:spcBef>
              <a:spcAft>
                <a:spcPct val="0"/>
              </a:spcAft>
            </a:pPr>
            <a:r>
              <a:rPr lang="en-US" sz="1600" b="1" dirty="0" smtClean="0">
                <a:solidFill>
                  <a:srgbClr val="FBFBFB"/>
                </a:solidFill>
                <a:latin typeface="Arial" charset="0"/>
                <a:ea typeface="ＭＳ Ｐゴシック" pitchFamily="1" charset="-128"/>
                <a:cs typeface="Arial" charset="0"/>
              </a:rPr>
              <a:t>% of Patients with ≥1 Fracture</a:t>
            </a:r>
          </a:p>
        </p:txBody>
      </p:sp>
      <p:sp>
        <p:nvSpPr>
          <p:cNvPr id="24" name="Text Box 26"/>
          <p:cNvSpPr txBox="1">
            <a:spLocks noChangeArrowheads="1"/>
          </p:cNvSpPr>
          <p:nvPr/>
        </p:nvSpPr>
        <p:spPr bwMode="auto">
          <a:xfrm>
            <a:off x="3200400" y="2052638"/>
            <a:ext cx="33512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fontAlgn="base">
              <a:lnSpc>
                <a:spcPct val="80000"/>
              </a:lnSpc>
              <a:spcBef>
                <a:spcPct val="0"/>
              </a:spcBef>
              <a:spcAft>
                <a:spcPct val="0"/>
              </a:spcAft>
            </a:pPr>
            <a:r>
              <a:rPr lang="en-US" dirty="0" smtClean="0">
                <a:solidFill>
                  <a:srgbClr val="FBFBFB"/>
                </a:solidFill>
                <a:cs typeface="Arial" charset="0"/>
              </a:rPr>
              <a:t>RR 0.35 (95% CI = 0.22–0.55)</a:t>
            </a:r>
            <a:r>
              <a:rPr lang="en-US" baseline="50000" dirty="0" smtClean="0">
                <a:solidFill>
                  <a:srgbClr val="FBFBFB"/>
                </a:solidFill>
                <a:cs typeface="Arial" charset="0"/>
              </a:rPr>
              <a:t>a</a:t>
            </a:r>
            <a:endParaRPr lang="en-US" dirty="0" smtClean="0">
              <a:solidFill>
                <a:srgbClr val="FBFBFB"/>
              </a:solidFill>
              <a:cs typeface="Arial" charset="0"/>
            </a:endParaRPr>
          </a:p>
        </p:txBody>
      </p:sp>
      <p:sp>
        <p:nvSpPr>
          <p:cNvPr id="25" name="Line 27"/>
          <p:cNvSpPr>
            <a:spLocks noChangeShapeType="1"/>
          </p:cNvSpPr>
          <p:nvPr/>
        </p:nvSpPr>
        <p:spPr bwMode="auto">
          <a:xfrm>
            <a:off x="3444875" y="2379663"/>
            <a:ext cx="1898650" cy="1587"/>
          </a:xfrm>
          <a:prstGeom prst="line">
            <a:avLst/>
          </a:prstGeom>
          <a:noFill/>
          <a:ln w="25400">
            <a:solidFill>
              <a:srgbClr val="FBFBF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6" name="Line 28"/>
          <p:cNvSpPr>
            <a:spLocks noChangeShapeType="1"/>
          </p:cNvSpPr>
          <p:nvPr/>
        </p:nvSpPr>
        <p:spPr bwMode="auto">
          <a:xfrm>
            <a:off x="3454400" y="2379663"/>
            <a:ext cx="1588" cy="147637"/>
          </a:xfrm>
          <a:prstGeom prst="line">
            <a:avLst/>
          </a:prstGeom>
          <a:noFill/>
          <a:ln w="25400">
            <a:solidFill>
              <a:srgbClr val="FBFBF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7" name="Line 29"/>
          <p:cNvSpPr>
            <a:spLocks noChangeShapeType="1"/>
          </p:cNvSpPr>
          <p:nvPr/>
        </p:nvSpPr>
        <p:spPr bwMode="auto">
          <a:xfrm>
            <a:off x="5346700" y="2379663"/>
            <a:ext cx="1588" cy="147637"/>
          </a:xfrm>
          <a:prstGeom prst="line">
            <a:avLst/>
          </a:prstGeom>
          <a:noFill/>
          <a:ln w="25400">
            <a:solidFill>
              <a:srgbClr val="FBFBF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8" name="Line 31"/>
          <p:cNvSpPr>
            <a:spLocks noChangeShapeType="1"/>
          </p:cNvSpPr>
          <p:nvPr/>
        </p:nvSpPr>
        <p:spPr bwMode="auto">
          <a:xfrm>
            <a:off x="2220913" y="3565525"/>
            <a:ext cx="79375"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9" name="Text Box 32"/>
          <p:cNvSpPr txBox="1">
            <a:spLocks noChangeArrowheads="1"/>
          </p:cNvSpPr>
          <p:nvPr/>
        </p:nvSpPr>
        <p:spPr bwMode="auto">
          <a:xfrm>
            <a:off x="4692650" y="4173538"/>
            <a:ext cx="1143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algn="ctr" fontAlgn="base">
              <a:lnSpc>
                <a:spcPct val="80000"/>
              </a:lnSpc>
              <a:spcBef>
                <a:spcPct val="0"/>
              </a:spcBef>
              <a:spcAft>
                <a:spcPct val="0"/>
              </a:spcAft>
            </a:pPr>
            <a:r>
              <a:rPr lang="en-US" sz="1600" smtClean="0">
                <a:solidFill>
                  <a:srgbClr val="FBFBFB"/>
                </a:solidFill>
                <a:cs typeface="Arial" charset="0"/>
              </a:rPr>
              <a:t>65% </a:t>
            </a:r>
            <a:r>
              <a:rPr lang="en-US" sz="2400" smtClean="0">
                <a:solidFill>
                  <a:srgbClr val="FBFBFB"/>
                </a:solidFill>
                <a:latin typeface="Arial Narrow" pitchFamily="1" charset="0"/>
                <a:cs typeface="Arial" charset="0"/>
                <a:sym typeface="Symbol" pitchFamily="1" charset="2"/>
              </a:rPr>
              <a:t></a:t>
            </a:r>
            <a:r>
              <a:rPr lang="en-US" sz="1600" smtClean="0">
                <a:solidFill>
                  <a:srgbClr val="FBFBFB"/>
                </a:solidFill>
                <a:cs typeface="Arial" charset="0"/>
              </a:rPr>
              <a:t> </a:t>
            </a:r>
          </a:p>
        </p:txBody>
      </p:sp>
      <p:sp>
        <p:nvSpPr>
          <p:cNvPr id="30" name="Line 34"/>
          <p:cNvSpPr>
            <a:spLocks noChangeShapeType="1"/>
          </p:cNvSpPr>
          <p:nvPr/>
        </p:nvSpPr>
        <p:spPr bwMode="auto">
          <a:xfrm>
            <a:off x="2220913" y="5857875"/>
            <a:ext cx="79375"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1" name="Line 35"/>
          <p:cNvSpPr>
            <a:spLocks noChangeShapeType="1"/>
          </p:cNvSpPr>
          <p:nvPr/>
        </p:nvSpPr>
        <p:spPr bwMode="auto">
          <a:xfrm rot="16200000">
            <a:off x="4106069" y="5896769"/>
            <a:ext cx="88900"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2" name="Line 36"/>
          <p:cNvSpPr>
            <a:spLocks noChangeShapeType="1"/>
          </p:cNvSpPr>
          <p:nvPr/>
        </p:nvSpPr>
        <p:spPr bwMode="blackWhite">
          <a:xfrm>
            <a:off x="2274888" y="5857875"/>
            <a:ext cx="4240212" cy="1588"/>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3" name="Line 5"/>
          <p:cNvSpPr>
            <a:spLocks noChangeShapeType="1"/>
          </p:cNvSpPr>
          <p:nvPr/>
        </p:nvSpPr>
        <p:spPr bwMode="auto">
          <a:xfrm rot="5400000">
            <a:off x="441326" y="4019550"/>
            <a:ext cx="3706812" cy="1587"/>
          </a:xfrm>
          <a:prstGeom prst="line">
            <a:avLst/>
          </a:prstGeom>
          <a:noFill/>
          <a:ln w="25400">
            <a:solidFill>
              <a:srgbClr val="FBFBFB"/>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5" name="Rectangle 21"/>
          <p:cNvSpPr>
            <a:spLocks noChangeArrowheads="1"/>
          </p:cNvSpPr>
          <p:nvPr/>
        </p:nvSpPr>
        <p:spPr bwMode="auto">
          <a:xfrm>
            <a:off x="2949575" y="5930901"/>
            <a:ext cx="77946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80000"/>
              </a:lnSpc>
            </a:pPr>
            <a:r>
              <a:rPr lang="en-US" sz="1600" dirty="0">
                <a:solidFill>
                  <a:schemeClr val="tx1"/>
                </a:solidFill>
                <a:cs typeface="Arial" charset="0"/>
              </a:rPr>
              <a:t>Placebo</a:t>
            </a:r>
          </a:p>
        </p:txBody>
      </p:sp>
      <p:sp>
        <p:nvSpPr>
          <p:cNvPr id="36" name="Rectangle 22"/>
          <p:cNvSpPr>
            <a:spLocks noChangeArrowheads="1"/>
          </p:cNvSpPr>
          <p:nvPr/>
        </p:nvSpPr>
        <p:spPr bwMode="auto">
          <a:xfrm>
            <a:off x="4338638" y="5930901"/>
            <a:ext cx="19478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80000"/>
              </a:lnSpc>
            </a:pPr>
            <a:r>
              <a:rPr lang="en-US" sz="1600" dirty="0" err="1">
                <a:solidFill>
                  <a:schemeClr val="tx1"/>
                </a:solidFill>
                <a:cs typeface="Arial" charset="0"/>
              </a:rPr>
              <a:t>Teriparatide</a:t>
            </a:r>
            <a:r>
              <a:rPr lang="en-US" sz="1600" dirty="0">
                <a:solidFill>
                  <a:schemeClr val="tx1"/>
                </a:solidFill>
                <a:cs typeface="Arial" charset="0"/>
              </a:rPr>
              <a:t> 20 µg </a:t>
            </a:r>
          </a:p>
        </p:txBody>
      </p:sp>
      <p:sp>
        <p:nvSpPr>
          <p:cNvPr id="37" name="Line 36"/>
          <p:cNvSpPr>
            <a:spLocks noChangeShapeType="1"/>
          </p:cNvSpPr>
          <p:nvPr/>
        </p:nvSpPr>
        <p:spPr bwMode="blackWhite">
          <a:xfrm>
            <a:off x="2236788" y="5859463"/>
            <a:ext cx="4240212"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Text Box 37"/>
          <p:cNvSpPr txBox="1">
            <a:spLocks noChangeArrowheads="1"/>
          </p:cNvSpPr>
          <p:nvPr/>
        </p:nvSpPr>
        <p:spPr bwMode="auto">
          <a:xfrm>
            <a:off x="296863" y="6015038"/>
            <a:ext cx="571976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algn="l">
              <a:lnSpc>
                <a:spcPct val="90000"/>
              </a:lnSpc>
            </a:pPr>
            <a:r>
              <a:rPr lang="en-US" sz="1400" b="0" baseline="50000" dirty="0" err="1">
                <a:solidFill>
                  <a:schemeClr val="tx1"/>
                </a:solidFill>
                <a:cs typeface="Arial" charset="0"/>
              </a:rPr>
              <a:t>a</a:t>
            </a:r>
            <a:r>
              <a:rPr lang="en-US" sz="1400" b="0" i="1" dirty="0" err="1">
                <a:solidFill>
                  <a:schemeClr val="tx1"/>
                </a:solidFill>
                <a:cs typeface="Arial" charset="0"/>
              </a:rPr>
              <a:t>P</a:t>
            </a:r>
            <a:r>
              <a:rPr lang="en-US" sz="1400" b="0" i="1" dirty="0">
                <a:solidFill>
                  <a:schemeClr val="tx1"/>
                </a:solidFill>
                <a:cs typeface="Arial" charset="0"/>
              </a:rPr>
              <a:t> </a:t>
            </a:r>
            <a:r>
              <a:rPr lang="en-US" sz="1400" b="0" dirty="0">
                <a:solidFill>
                  <a:schemeClr val="tx1"/>
                </a:solidFill>
                <a:cs typeface="Arial" charset="0"/>
              </a:rPr>
              <a:t>&lt;.001 </a:t>
            </a:r>
            <a:r>
              <a:rPr lang="en-US" sz="1400" b="0" dirty="0" err="1">
                <a:solidFill>
                  <a:schemeClr val="tx1"/>
                </a:solidFill>
                <a:cs typeface="Arial" charset="0"/>
              </a:rPr>
              <a:t>vs</a:t>
            </a:r>
            <a:r>
              <a:rPr lang="en-US" sz="1400" b="0" dirty="0">
                <a:solidFill>
                  <a:schemeClr val="tx1"/>
                </a:solidFill>
                <a:cs typeface="Arial" charset="0"/>
              </a:rPr>
              <a:t> placebo.</a:t>
            </a:r>
            <a:br>
              <a:rPr lang="en-US" sz="1400" b="0" dirty="0">
                <a:solidFill>
                  <a:schemeClr val="tx1"/>
                </a:solidFill>
                <a:cs typeface="Arial" charset="0"/>
              </a:rPr>
            </a:br>
            <a:r>
              <a:rPr lang="en-US" sz="1400" b="0" dirty="0" err="1">
                <a:solidFill>
                  <a:schemeClr val="tx1"/>
                </a:solidFill>
                <a:cs typeface="Arial" charset="0"/>
              </a:rPr>
              <a:t>Neer</a:t>
            </a:r>
            <a:r>
              <a:rPr lang="en-US" sz="1400" b="0" dirty="0">
                <a:solidFill>
                  <a:schemeClr val="tx1"/>
                </a:solidFill>
                <a:cs typeface="Arial" charset="0"/>
              </a:rPr>
              <a:t> RM, et al. </a:t>
            </a:r>
            <a:r>
              <a:rPr lang="en-US" sz="1400" b="0" i="1" dirty="0">
                <a:solidFill>
                  <a:schemeClr val="tx1"/>
                </a:solidFill>
                <a:cs typeface="Arial" charset="0"/>
              </a:rPr>
              <a:t>N </a:t>
            </a:r>
            <a:r>
              <a:rPr lang="en-US" sz="1400" b="0" i="1" dirty="0" err="1">
                <a:solidFill>
                  <a:schemeClr val="tx1"/>
                </a:solidFill>
                <a:cs typeface="Arial" charset="0"/>
              </a:rPr>
              <a:t>Engl</a:t>
            </a:r>
            <a:r>
              <a:rPr lang="en-US" sz="1400" b="0" i="1" dirty="0">
                <a:solidFill>
                  <a:schemeClr val="tx1"/>
                </a:solidFill>
                <a:cs typeface="Arial" charset="0"/>
              </a:rPr>
              <a:t> J Med. </a:t>
            </a:r>
            <a:r>
              <a:rPr lang="en-US" sz="1400" b="0" dirty="0">
                <a:solidFill>
                  <a:schemeClr val="tx1"/>
                </a:solidFill>
                <a:cs typeface="Arial" charset="0"/>
              </a:rPr>
              <a:t>2001;344:1434-1441.</a:t>
            </a:r>
            <a:br>
              <a:rPr lang="en-US" sz="1400" b="0" dirty="0">
                <a:solidFill>
                  <a:schemeClr val="tx1"/>
                </a:solidFill>
                <a:cs typeface="Arial" charset="0"/>
              </a:rPr>
            </a:br>
            <a:r>
              <a:rPr lang="en-US" sz="1400" b="0" dirty="0">
                <a:solidFill>
                  <a:schemeClr val="tx1"/>
                </a:solidFill>
                <a:cs typeface="Arial" charset="0"/>
              </a:rPr>
              <a:t>Graphic courtesy of Dr. Paul Miller.</a:t>
            </a:r>
          </a:p>
        </p:txBody>
      </p:sp>
    </p:spTree>
    <p:extLst>
      <p:ext uri="{BB962C8B-B14F-4D97-AF65-F5344CB8AC3E}">
        <p14:creationId xmlns:p14="http://schemas.microsoft.com/office/powerpoint/2010/main" val="3093573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Slide"/>
          <p:cNvPicPr>
            <a:picLocks noChangeAspect="1" noChangeArrowheads="1"/>
          </p:cNvPicPr>
          <p:nvPr/>
        </p:nvPicPr>
        <p:blipFill>
          <a:blip r:embed="rId2"/>
          <a:srcRect/>
          <a:stretch>
            <a:fillRect/>
          </a:stretch>
        </p:blipFill>
        <p:spPr bwMode="auto">
          <a:xfrm>
            <a:off x="0" y="0"/>
            <a:ext cx="9001156" cy="6858000"/>
          </a:xfrm>
          <a:prstGeom prst="rect">
            <a:avLst/>
          </a:prstGeom>
          <a:noFill/>
          <a:ln w="9525">
            <a:noFill/>
            <a:miter lim="800000"/>
            <a:headEnd/>
            <a:tailEnd/>
          </a:ln>
        </p:spPr>
      </p:pic>
    </p:spTree>
    <p:extLst>
      <p:ext uri="{BB962C8B-B14F-4D97-AF65-F5344CB8AC3E}">
        <p14:creationId xmlns:p14="http://schemas.microsoft.com/office/powerpoint/2010/main" val="233740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AutoShape 2"/>
          <p:cNvSpPr>
            <a:spLocks noGrp="1" noChangeArrowheads="1"/>
          </p:cNvSpPr>
          <p:nvPr>
            <p:ph type="ctrTitle"/>
          </p:nvPr>
        </p:nvSpPr>
        <p:spPr>
          <a:xfrm>
            <a:off x="685800" y="358775"/>
            <a:ext cx="7772400" cy="1470025"/>
          </a:xfrm>
        </p:spPr>
        <p:txBody>
          <a:bodyPr>
            <a:normAutofit fontScale="90000"/>
          </a:bodyPr>
          <a:lstStyle/>
          <a:p>
            <a:r>
              <a:rPr lang="en-US" sz="4000" dirty="0">
                <a:solidFill>
                  <a:srgbClr val="FFFF00"/>
                </a:solidFill>
              </a:rPr>
              <a:t>ANABOLIC AGENTS IN OSTEOPOROSIS TREATMENT</a:t>
            </a:r>
            <a:r>
              <a:rPr lang="en-US" dirty="0" smtClean="0"/>
              <a:t/>
            </a:r>
            <a:br>
              <a:rPr lang="en-US" dirty="0" smtClean="0"/>
            </a:br>
            <a:endParaRPr lang="en-US" dirty="0" smtClean="0"/>
          </a:p>
        </p:txBody>
      </p:sp>
      <p:sp>
        <p:nvSpPr>
          <p:cNvPr id="3076" name="Text Box 4"/>
          <p:cNvSpPr txBox="1">
            <a:spLocks noChangeArrowheads="1"/>
          </p:cNvSpPr>
          <p:nvPr/>
        </p:nvSpPr>
        <p:spPr bwMode="auto">
          <a:xfrm>
            <a:off x="3471863" y="-793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pic>
        <p:nvPicPr>
          <p:cNvPr id="179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8229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73493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800" decel="100000"/>
                                        <p:tgtEl>
                                          <p:spTgt spid="196610"/>
                                        </p:tgtEl>
                                      </p:cBhvr>
                                    </p:animEffect>
                                    <p:anim calcmode="lin" valueType="num">
                                      <p:cBhvr>
                                        <p:cTn id="8" dur="800" decel="100000" fill="hold"/>
                                        <p:tgtEl>
                                          <p:spTgt spid="196610"/>
                                        </p:tgtEl>
                                        <p:attrNameLst>
                                          <p:attrName>style.rotation</p:attrName>
                                        </p:attrNameLst>
                                      </p:cBhvr>
                                      <p:tavLst>
                                        <p:tav tm="0">
                                          <p:val>
                                            <p:fltVal val="-90"/>
                                          </p:val>
                                        </p:tav>
                                        <p:tav tm="100000">
                                          <p:val>
                                            <p:fltVal val="0"/>
                                          </p:val>
                                        </p:tav>
                                      </p:tavLst>
                                    </p:anim>
                                    <p:anim calcmode="lin" valueType="num">
                                      <p:cBhvr>
                                        <p:cTn id="9" dur="800" decel="100000" fill="hold"/>
                                        <p:tgtEl>
                                          <p:spTgt spid="196610"/>
                                        </p:tgtEl>
                                        <p:attrNameLst>
                                          <p:attrName>ppt_x</p:attrName>
                                        </p:attrNameLst>
                                      </p:cBhvr>
                                      <p:tavLst>
                                        <p:tav tm="0">
                                          <p:val>
                                            <p:strVal val="#ppt_x+0.4"/>
                                          </p:val>
                                        </p:tav>
                                        <p:tav tm="100000">
                                          <p:val>
                                            <p:strVal val="#ppt_x-0.05"/>
                                          </p:val>
                                        </p:tav>
                                      </p:tavLst>
                                    </p:anim>
                                    <p:anim calcmode="lin" valueType="num">
                                      <p:cBhvr>
                                        <p:cTn id="10" dur="800" decel="100000" fill="hold"/>
                                        <p:tgtEl>
                                          <p:spTgt spid="1966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66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66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81000" y="38735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0" cap="none" spc="0" normalizeH="0" baseline="0" noProof="0" smtClean="0">
                <a:ln>
                  <a:noFill/>
                </a:ln>
                <a:solidFill>
                  <a:srgbClr val="FFD539"/>
                </a:solidFill>
                <a:effectLst>
                  <a:outerShdw blurRad="38100" dist="38100" dir="2700000" algn="tl">
                    <a:srgbClr val="000000"/>
                  </a:outerShdw>
                </a:effectLst>
                <a:uLnTx/>
                <a:uFillTx/>
                <a:latin typeface="Arial"/>
                <a:ea typeface="+mj-ea"/>
                <a:cs typeface="+mj-cs"/>
              </a:rPr>
              <a:t>Nonvertebral and Hip Fractures </a:t>
            </a:r>
            <a:r>
              <a:rPr kumimoji="0" lang="en-US" sz="2800" b="1" i="1" u="none" strike="noStrike" kern="0" cap="none" spc="0" normalizeH="0" baseline="0" noProof="0" smtClean="0">
                <a:ln>
                  <a:noFill/>
                </a:ln>
                <a:solidFill>
                  <a:srgbClr val="FFD539"/>
                </a:solidFill>
                <a:effectLst>
                  <a:outerShdw blurRad="38100" dist="38100" dir="2700000" algn="tl">
                    <a:srgbClr val="000000"/>
                  </a:outerShdw>
                </a:effectLst>
                <a:uLnTx/>
                <a:uFillTx/>
                <a:latin typeface="Arial"/>
                <a:ea typeface="+mj-ea"/>
                <a:cs typeface="+mj-cs"/>
              </a:rPr>
              <a:t>Teriparatide</a:t>
            </a:r>
            <a:endParaRPr kumimoji="0" lang="en-US" sz="3400" b="1" i="0" u="none" strike="noStrike" kern="0" cap="none" spc="0" normalizeH="0" baseline="0" noProof="0" dirty="0" smtClean="0">
              <a:ln>
                <a:noFill/>
              </a:ln>
              <a:solidFill>
                <a:srgbClr val="FFD539"/>
              </a:solidFill>
              <a:effectLst>
                <a:outerShdw blurRad="38100" dist="38100" dir="2700000" algn="tl">
                  <a:srgbClr val="000000"/>
                </a:outerShdw>
              </a:effectLst>
              <a:uLnTx/>
              <a:uFillTx/>
              <a:latin typeface="Arial"/>
              <a:ea typeface="+mj-ea"/>
              <a:cs typeface="+mj-cs"/>
            </a:endParaRPr>
          </a:p>
        </p:txBody>
      </p:sp>
      <p:sp>
        <p:nvSpPr>
          <p:cNvPr id="5" name="Rectangle 4"/>
          <p:cNvSpPr>
            <a:spLocks noChangeArrowheads="1"/>
          </p:cNvSpPr>
          <p:nvPr/>
        </p:nvSpPr>
        <p:spPr bwMode="auto">
          <a:xfrm>
            <a:off x="2552700" y="4167188"/>
            <a:ext cx="887413" cy="1047750"/>
          </a:xfrm>
          <a:prstGeom prst="rect">
            <a:avLst/>
          </a:prstGeom>
          <a:solidFill>
            <a:srgbClr val="99CC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6" name="Rectangle 5"/>
          <p:cNvSpPr>
            <a:spLocks noChangeArrowheads="1"/>
          </p:cNvSpPr>
          <p:nvPr/>
        </p:nvSpPr>
        <p:spPr bwMode="auto">
          <a:xfrm>
            <a:off x="5659438" y="5081588"/>
            <a:ext cx="887412" cy="133350"/>
          </a:xfrm>
          <a:prstGeom prst="rect">
            <a:avLst/>
          </a:prstGeom>
          <a:solidFill>
            <a:srgbClr val="99CC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7" name="Rectangle 6"/>
          <p:cNvSpPr>
            <a:spLocks noChangeArrowheads="1"/>
          </p:cNvSpPr>
          <p:nvPr/>
        </p:nvSpPr>
        <p:spPr bwMode="auto">
          <a:xfrm>
            <a:off x="3440113" y="4729163"/>
            <a:ext cx="887412" cy="495300"/>
          </a:xfrm>
          <a:prstGeom prst="rect">
            <a:avLst/>
          </a:prstGeom>
          <a:solidFill>
            <a:srgbClr val="E6A6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8" name="Rectangle 7"/>
          <p:cNvSpPr>
            <a:spLocks noChangeArrowheads="1"/>
          </p:cNvSpPr>
          <p:nvPr/>
        </p:nvSpPr>
        <p:spPr bwMode="auto">
          <a:xfrm>
            <a:off x="6546850" y="5176838"/>
            <a:ext cx="887413" cy="38100"/>
          </a:xfrm>
          <a:prstGeom prst="rect">
            <a:avLst/>
          </a:prstGeom>
          <a:solidFill>
            <a:srgbClr val="E6A6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9" name="Line 8"/>
          <p:cNvSpPr>
            <a:spLocks noChangeShapeType="1"/>
          </p:cNvSpPr>
          <p:nvPr/>
        </p:nvSpPr>
        <p:spPr bwMode="auto">
          <a:xfrm>
            <a:off x="1887538" y="1404938"/>
            <a:ext cx="1587" cy="38100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0" name="Line 9"/>
          <p:cNvSpPr>
            <a:spLocks noChangeShapeType="1"/>
          </p:cNvSpPr>
          <p:nvPr/>
        </p:nvSpPr>
        <p:spPr bwMode="auto">
          <a:xfrm>
            <a:off x="1852613" y="5214938"/>
            <a:ext cx="349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1" name="Line 10"/>
          <p:cNvSpPr>
            <a:spLocks noChangeShapeType="1"/>
          </p:cNvSpPr>
          <p:nvPr/>
        </p:nvSpPr>
        <p:spPr bwMode="auto">
          <a:xfrm>
            <a:off x="1852613" y="4262438"/>
            <a:ext cx="349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2" name="Line 11"/>
          <p:cNvSpPr>
            <a:spLocks noChangeShapeType="1"/>
          </p:cNvSpPr>
          <p:nvPr/>
        </p:nvSpPr>
        <p:spPr bwMode="auto">
          <a:xfrm>
            <a:off x="1852613" y="3311525"/>
            <a:ext cx="34925"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3" name="Line 12"/>
          <p:cNvSpPr>
            <a:spLocks noChangeShapeType="1"/>
          </p:cNvSpPr>
          <p:nvPr/>
        </p:nvSpPr>
        <p:spPr bwMode="auto">
          <a:xfrm>
            <a:off x="1852613" y="2357438"/>
            <a:ext cx="349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4" name="Line 13"/>
          <p:cNvSpPr>
            <a:spLocks noChangeShapeType="1"/>
          </p:cNvSpPr>
          <p:nvPr/>
        </p:nvSpPr>
        <p:spPr bwMode="auto">
          <a:xfrm>
            <a:off x="1852613" y="1404938"/>
            <a:ext cx="3492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5" name="Line 14"/>
          <p:cNvSpPr>
            <a:spLocks noChangeShapeType="1"/>
          </p:cNvSpPr>
          <p:nvPr/>
        </p:nvSpPr>
        <p:spPr bwMode="auto">
          <a:xfrm>
            <a:off x="1887538" y="5214938"/>
            <a:ext cx="6213475"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6" name="Line 15"/>
          <p:cNvSpPr>
            <a:spLocks noChangeShapeType="1"/>
          </p:cNvSpPr>
          <p:nvPr/>
        </p:nvSpPr>
        <p:spPr bwMode="auto">
          <a:xfrm flipV="1">
            <a:off x="1887538" y="5214938"/>
            <a:ext cx="1587" cy="34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7" name="Line 16"/>
          <p:cNvSpPr>
            <a:spLocks noChangeShapeType="1"/>
          </p:cNvSpPr>
          <p:nvPr/>
        </p:nvSpPr>
        <p:spPr bwMode="auto">
          <a:xfrm flipV="1">
            <a:off x="4994275" y="5214938"/>
            <a:ext cx="1588" cy="34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8" name="Line 17"/>
          <p:cNvSpPr>
            <a:spLocks noChangeShapeType="1"/>
          </p:cNvSpPr>
          <p:nvPr/>
        </p:nvSpPr>
        <p:spPr bwMode="auto">
          <a:xfrm flipV="1">
            <a:off x="8101013" y="5214938"/>
            <a:ext cx="1587" cy="349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19" name="Rectangle 18"/>
          <p:cNvSpPr>
            <a:spLocks noChangeArrowheads="1"/>
          </p:cNvSpPr>
          <p:nvPr/>
        </p:nvSpPr>
        <p:spPr bwMode="auto">
          <a:xfrm>
            <a:off x="1582738" y="50942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b="1" smtClean="0">
                <a:solidFill>
                  <a:srgbClr val="FFFFFF"/>
                </a:solidFill>
                <a:latin typeface="Arial" charset="0"/>
                <a:ea typeface="ＭＳ Ｐゴシック" pitchFamily="1" charset="-128"/>
                <a:cs typeface="Arial" charset="0"/>
              </a:rPr>
              <a:t>0</a:t>
            </a:r>
            <a:endParaRPr lang="en-US" sz="1600" smtClean="0">
              <a:solidFill>
                <a:srgbClr val="FBFBFB"/>
              </a:solidFill>
              <a:latin typeface="Arial" charset="0"/>
              <a:ea typeface="ＭＳ Ｐゴシック" pitchFamily="1" charset="-128"/>
              <a:cs typeface="Arial" charset="0"/>
            </a:endParaRPr>
          </a:p>
        </p:txBody>
      </p:sp>
      <p:sp>
        <p:nvSpPr>
          <p:cNvPr id="20" name="Rectangle 19"/>
          <p:cNvSpPr>
            <a:spLocks noChangeArrowheads="1"/>
          </p:cNvSpPr>
          <p:nvPr/>
        </p:nvSpPr>
        <p:spPr bwMode="auto">
          <a:xfrm>
            <a:off x="1582738" y="41433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b="1" smtClean="0">
                <a:solidFill>
                  <a:srgbClr val="FFFFFF"/>
                </a:solidFill>
                <a:latin typeface="Arial" charset="0"/>
                <a:ea typeface="ＭＳ Ｐゴシック" pitchFamily="1" charset="-128"/>
                <a:cs typeface="Arial" charset="0"/>
              </a:rPr>
              <a:t>5</a:t>
            </a:r>
            <a:endParaRPr lang="en-US" sz="1600" smtClean="0">
              <a:solidFill>
                <a:srgbClr val="FBFBFB"/>
              </a:solidFill>
              <a:latin typeface="Arial" charset="0"/>
              <a:ea typeface="ＭＳ Ｐゴシック" pitchFamily="1" charset="-128"/>
              <a:cs typeface="Arial" charset="0"/>
            </a:endParaRPr>
          </a:p>
        </p:txBody>
      </p:sp>
      <p:sp>
        <p:nvSpPr>
          <p:cNvPr id="21" name="Rectangle 20"/>
          <p:cNvSpPr>
            <a:spLocks noChangeArrowheads="1"/>
          </p:cNvSpPr>
          <p:nvPr/>
        </p:nvSpPr>
        <p:spPr bwMode="auto">
          <a:xfrm>
            <a:off x="1497013" y="31908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b="1" smtClean="0">
                <a:solidFill>
                  <a:srgbClr val="FFFFFF"/>
                </a:solidFill>
                <a:latin typeface="Arial" charset="0"/>
                <a:ea typeface="ＭＳ Ｐゴシック" pitchFamily="1" charset="-128"/>
                <a:cs typeface="Arial" charset="0"/>
              </a:rPr>
              <a:t>10</a:t>
            </a:r>
            <a:endParaRPr lang="en-US" sz="1600" smtClean="0">
              <a:solidFill>
                <a:srgbClr val="FBFBFB"/>
              </a:solidFill>
              <a:latin typeface="Arial" charset="0"/>
              <a:ea typeface="ＭＳ Ｐゴシック" pitchFamily="1" charset="-128"/>
              <a:cs typeface="Arial" charset="0"/>
            </a:endParaRPr>
          </a:p>
        </p:txBody>
      </p:sp>
      <p:sp>
        <p:nvSpPr>
          <p:cNvPr id="22" name="Rectangle 21"/>
          <p:cNvSpPr>
            <a:spLocks noChangeArrowheads="1"/>
          </p:cNvSpPr>
          <p:nvPr/>
        </p:nvSpPr>
        <p:spPr bwMode="auto">
          <a:xfrm>
            <a:off x="1497013" y="22558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b="1" smtClean="0">
                <a:solidFill>
                  <a:srgbClr val="FFFFFF"/>
                </a:solidFill>
                <a:latin typeface="Arial" charset="0"/>
                <a:ea typeface="ＭＳ Ｐゴシック" pitchFamily="1" charset="-128"/>
                <a:cs typeface="Arial" charset="0"/>
              </a:rPr>
              <a:t>15</a:t>
            </a:r>
            <a:endParaRPr lang="en-US" sz="1600" smtClean="0">
              <a:solidFill>
                <a:srgbClr val="FBFBFB"/>
              </a:solidFill>
              <a:latin typeface="Arial" charset="0"/>
              <a:ea typeface="ＭＳ Ｐゴシック" pitchFamily="1" charset="-128"/>
              <a:cs typeface="Arial" charset="0"/>
            </a:endParaRPr>
          </a:p>
        </p:txBody>
      </p:sp>
      <p:sp>
        <p:nvSpPr>
          <p:cNvPr id="23" name="Rectangle 22"/>
          <p:cNvSpPr>
            <a:spLocks noChangeArrowheads="1"/>
          </p:cNvSpPr>
          <p:nvPr/>
        </p:nvSpPr>
        <p:spPr bwMode="auto">
          <a:xfrm>
            <a:off x="1497013" y="13033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b="1" smtClean="0">
                <a:solidFill>
                  <a:srgbClr val="FFFFFF"/>
                </a:solidFill>
                <a:latin typeface="Arial" charset="0"/>
                <a:ea typeface="ＭＳ Ｐゴシック" pitchFamily="1" charset="-128"/>
                <a:cs typeface="Arial" charset="0"/>
              </a:rPr>
              <a:t>20</a:t>
            </a:r>
            <a:endParaRPr lang="en-US" sz="1600" smtClean="0">
              <a:solidFill>
                <a:srgbClr val="FBFBFB"/>
              </a:solidFill>
              <a:latin typeface="Arial" charset="0"/>
              <a:ea typeface="ＭＳ Ｐゴシック" pitchFamily="1" charset="-128"/>
              <a:cs typeface="Arial" charset="0"/>
            </a:endParaRPr>
          </a:p>
        </p:txBody>
      </p:sp>
      <p:sp>
        <p:nvSpPr>
          <p:cNvPr id="24" name="Rectangle 23"/>
          <p:cNvSpPr>
            <a:spLocks noChangeArrowheads="1"/>
          </p:cNvSpPr>
          <p:nvPr/>
        </p:nvSpPr>
        <p:spPr bwMode="auto">
          <a:xfrm>
            <a:off x="2373313" y="5318125"/>
            <a:ext cx="2236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b="1" smtClean="0">
                <a:solidFill>
                  <a:srgbClr val="FFFFFF"/>
                </a:solidFill>
                <a:latin typeface="Arial" charset="0"/>
                <a:ea typeface="ＭＳ Ｐゴシック" pitchFamily="1" charset="-128"/>
                <a:cs typeface="Arial" charset="0"/>
              </a:rPr>
              <a:t>Nonvertebral Fractures</a:t>
            </a:r>
            <a:endParaRPr lang="en-US" sz="1600" smtClean="0">
              <a:solidFill>
                <a:srgbClr val="FBFBFB"/>
              </a:solidFill>
              <a:latin typeface="Arial" charset="0"/>
              <a:ea typeface="ＭＳ Ｐゴシック" pitchFamily="1" charset="-128"/>
              <a:cs typeface="Arial" charset="0"/>
            </a:endParaRPr>
          </a:p>
        </p:txBody>
      </p:sp>
      <p:sp>
        <p:nvSpPr>
          <p:cNvPr id="25" name="Rectangle 24"/>
          <p:cNvSpPr>
            <a:spLocks noChangeArrowheads="1"/>
          </p:cNvSpPr>
          <p:nvPr/>
        </p:nvSpPr>
        <p:spPr bwMode="auto">
          <a:xfrm>
            <a:off x="5853113" y="5318125"/>
            <a:ext cx="1309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b="1" smtClean="0">
                <a:solidFill>
                  <a:srgbClr val="FFFFFF"/>
                </a:solidFill>
                <a:latin typeface="Arial" charset="0"/>
                <a:ea typeface="ＭＳ Ｐゴシック" pitchFamily="1" charset="-128"/>
                <a:cs typeface="Arial" charset="0"/>
              </a:rPr>
              <a:t>Hip Fractures</a:t>
            </a:r>
            <a:endParaRPr lang="en-US" sz="1600" smtClean="0">
              <a:solidFill>
                <a:srgbClr val="FBFBFB"/>
              </a:solidFill>
              <a:latin typeface="Arial" charset="0"/>
              <a:ea typeface="ＭＳ Ｐゴシック" pitchFamily="1" charset="-128"/>
              <a:cs typeface="Arial" charset="0"/>
            </a:endParaRPr>
          </a:p>
        </p:txBody>
      </p:sp>
      <p:sp>
        <p:nvSpPr>
          <p:cNvPr id="26" name="Rectangle 25"/>
          <p:cNvSpPr>
            <a:spLocks noChangeArrowheads="1"/>
          </p:cNvSpPr>
          <p:nvPr/>
        </p:nvSpPr>
        <p:spPr bwMode="auto">
          <a:xfrm>
            <a:off x="2720975" y="1627188"/>
            <a:ext cx="266700" cy="2508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b="1" smtClean="0">
              <a:solidFill>
                <a:srgbClr val="FFD539"/>
              </a:solidFill>
              <a:latin typeface="Arial" charset="0"/>
              <a:ea typeface="ＭＳ Ｐゴシック" pitchFamily="1" charset="-128"/>
            </a:endParaRPr>
          </a:p>
        </p:txBody>
      </p:sp>
      <p:sp>
        <p:nvSpPr>
          <p:cNvPr id="27" name="Rectangle 26"/>
          <p:cNvSpPr>
            <a:spLocks noChangeArrowheads="1"/>
          </p:cNvSpPr>
          <p:nvPr/>
        </p:nvSpPr>
        <p:spPr bwMode="auto">
          <a:xfrm>
            <a:off x="3100388" y="1639888"/>
            <a:ext cx="1050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600" b="1" smtClean="0">
                <a:solidFill>
                  <a:srgbClr val="FBFBFB"/>
                </a:solidFill>
                <a:latin typeface="Arial" charset="0"/>
                <a:ea typeface="ＭＳ Ｐゴシック" pitchFamily="1" charset="-128"/>
                <a:cs typeface="Arial" charset="0"/>
              </a:rPr>
              <a:t>Control</a:t>
            </a:r>
            <a:endParaRPr lang="en-US" sz="1600" smtClean="0">
              <a:solidFill>
                <a:srgbClr val="FBFBFB"/>
              </a:solidFill>
              <a:latin typeface="Arial" charset="0"/>
              <a:ea typeface="ＭＳ Ｐゴシック" pitchFamily="1" charset="-128"/>
              <a:cs typeface="Arial" charset="0"/>
            </a:endParaRPr>
          </a:p>
        </p:txBody>
      </p:sp>
      <p:sp>
        <p:nvSpPr>
          <p:cNvPr id="28" name="Rectangle 27"/>
          <p:cNvSpPr>
            <a:spLocks noChangeArrowheads="1"/>
          </p:cNvSpPr>
          <p:nvPr/>
        </p:nvSpPr>
        <p:spPr bwMode="auto">
          <a:xfrm>
            <a:off x="2732088" y="2017713"/>
            <a:ext cx="257175" cy="246062"/>
          </a:xfrm>
          <a:prstGeom prst="rect">
            <a:avLst/>
          </a:prstGeom>
          <a:solidFill>
            <a:srgbClr val="E6A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9" name="Rectangle 28"/>
          <p:cNvSpPr>
            <a:spLocks noChangeArrowheads="1"/>
          </p:cNvSpPr>
          <p:nvPr/>
        </p:nvSpPr>
        <p:spPr bwMode="auto">
          <a:xfrm>
            <a:off x="3100388" y="2019300"/>
            <a:ext cx="2125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600" b="1" smtClean="0">
                <a:solidFill>
                  <a:srgbClr val="FBFBFB"/>
                </a:solidFill>
                <a:latin typeface="Arial" charset="0"/>
                <a:ea typeface="ＭＳ Ｐゴシック" pitchFamily="1" charset="-128"/>
                <a:cs typeface="Arial" charset="0"/>
              </a:rPr>
              <a:t>Teriparatide 20 µg</a:t>
            </a:r>
            <a:endParaRPr lang="en-US" sz="1600" smtClean="0">
              <a:solidFill>
                <a:srgbClr val="FBFBFB"/>
              </a:solidFill>
              <a:latin typeface="Arial" charset="0"/>
              <a:ea typeface="ＭＳ Ｐゴシック" pitchFamily="1" charset="-128"/>
              <a:cs typeface="Arial" charset="0"/>
            </a:endParaRPr>
          </a:p>
        </p:txBody>
      </p:sp>
      <p:sp>
        <p:nvSpPr>
          <p:cNvPr id="30" name="Text Box 7"/>
          <p:cNvSpPr txBox="1">
            <a:spLocks noChangeArrowheads="1"/>
          </p:cNvSpPr>
          <p:nvPr/>
        </p:nvSpPr>
        <p:spPr bwMode="auto">
          <a:xfrm>
            <a:off x="3140075" y="3657600"/>
            <a:ext cx="180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fontAlgn="base">
              <a:spcBef>
                <a:spcPct val="0"/>
              </a:spcBef>
              <a:spcAft>
                <a:spcPct val="0"/>
              </a:spcAft>
            </a:pPr>
            <a:r>
              <a:rPr lang="en-US" sz="1600" smtClean="0">
                <a:solidFill>
                  <a:srgbClr val="FBFBFB"/>
                </a:solidFill>
                <a:cs typeface="Arial" charset="0"/>
              </a:rPr>
              <a:t>RR = 0.5 (0.3,0.9)</a:t>
            </a:r>
          </a:p>
        </p:txBody>
      </p:sp>
      <p:sp>
        <p:nvSpPr>
          <p:cNvPr id="31" name="Text Box 8"/>
          <p:cNvSpPr txBox="1">
            <a:spLocks noChangeArrowheads="1"/>
          </p:cNvSpPr>
          <p:nvPr/>
        </p:nvSpPr>
        <p:spPr bwMode="auto">
          <a:xfrm>
            <a:off x="6426200" y="438785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fontAlgn="base">
              <a:spcBef>
                <a:spcPct val="0"/>
              </a:spcBef>
              <a:spcAft>
                <a:spcPct val="0"/>
              </a:spcAft>
            </a:pPr>
            <a:r>
              <a:rPr lang="en-US" sz="1600" smtClean="0">
                <a:solidFill>
                  <a:srgbClr val="FBFBFB"/>
                </a:solidFill>
                <a:cs typeface="Arial" charset="0"/>
              </a:rPr>
              <a:t>NS</a:t>
            </a:r>
          </a:p>
        </p:txBody>
      </p:sp>
      <p:sp>
        <p:nvSpPr>
          <p:cNvPr id="32" name="Text Box 11"/>
          <p:cNvSpPr txBox="1">
            <a:spLocks noChangeArrowheads="1"/>
          </p:cNvSpPr>
          <p:nvPr/>
        </p:nvSpPr>
        <p:spPr bwMode="auto">
          <a:xfrm rot="16200000">
            <a:off x="-255588" y="3217863"/>
            <a:ext cx="285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algn="ctr" fontAlgn="base">
              <a:spcBef>
                <a:spcPct val="0"/>
              </a:spcBef>
              <a:spcAft>
                <a:spcPct val="0"/>
              </a:spcAft>
            </a:pPr>
            <a:r>
              <a:rPr lang="en-US" sz="1600" smtClean="0">
                <a:solidFill>
                  <a:srgbClr val="FBFBFB"/>
                </a:solidFill>
                <a:cs typeface="Arial" charset="0"/>
              </a:rPr>
              <a:t>Percent with New Fractures</a:t>
            </a:r>
          </a:p>
        </p:txBody>
      </p:sp>
      <p:sp>
        <p:nvSpPr>
          <p:cNvPr id="33" name="Line 32"/>
          <p:cNvSpPr>
            <a:spLocks noChangeShapeType="1"/>
          </p:cNvSpPr>
          <p:nvPr/>
        </p:nvSpPr>
        <p:spPr bwMode="auto">
          <a:xfrm>
            <a:off x="1905000" y="1416050"/>
            <a:ext cx="0" cy="3900488"/>
          </a:xfrm>
          <a:prstGeom prst="line">
            <a:avLst/>
          </a:prstGeom>
          <a:noFill/>
          <a:ln w="25400">
            <a:solidFill>
              <a:srgbClr val="FBFB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4" name="Line 33"/>
          <p:cNvSpPr>
            <a:spLocks noChangeShapeType="1"/>
          </p:cNvSpPr>
          <p:nvPr/>
        </p:nvSpPr>
        <p:spPr bwMode="auto">
          <a:xfrm>
            <a:off x="5003800" y="5205413"/>
            <a:ext cx="0" cy="111125"/>
          </a:xfrm>
          <a:prstGeom prst="line">
            <a:avLst/>
          </a:prstGeom>
          <a:noFill/>
          <a:ln w="25400">
            <a:solidFill>
              <a:srgbClr val="FBFB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5" name="Line 34"/>
          <p:cNvSpPr>
            <a:spLocks noChangeShapeType="1"/>
          </p:cNvSpPr>
          <p:nvPr/>
        </p:nvSpPr>
        <p:spPr bwMode="auto">
          <a:xfrm rot="5400000">
            <a:off x="1841501" y="1363662"/>
            <a:ext cx="0" cy="111125"/>
          </a:xfrm>
          <a:prstGeom prst="line">
            <a:avLst/>
          </a:prstGeom>
          <a:noFill/>
          <a:ln w="25400">
            <a:solidFill>
              <a:srgbClr val="FBFB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6" name="Line 35"/>
          <p:cNvSpPr>
            <a:spLocks noChangeShapeType="1"/>
          </p:cNvSpPr>
          <p:nvPr/>
        </p:nvSpPr>
        <p:spPr bwMode="auto">
          <a:xfrm rot="5400000">
            <a:off x="1841501" y="2298700"/>
            <a:ext cx="0" cy="111125"/>
          </a:xfrm>
          <a:prstGeom prst="line">
            <a:avLst/>
          </a:prstGeom>
          <a:noFill/>
          <a:ln w="25400">
            <a:solidFill>
              <a:srgbClr val="FBFB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7" name="Line 36"/>
          <p:cNvSpPr>
            <a:spLocks noChangeShapeType="1"/>
          </p:cNvSpPr>
          <p:nvPr/>
        </p:nvSpPr>
        <p:spPr bwMode="auto">
          <a:xfrm rot="5400000">
            <a:off x="1841501" y="3233737"/>
            <a:ext cx="0" cy="111125"/>
          </a:xfrm>
          <a:prstGeom prst="line">
            <a:avLst/>
          </a:prstGeom>
          <a:noFill/>
          <a:ln w="25400">
            <a:solidFill>
              <a:srgbClr val="FBFB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8" name="Line 37"/>
          <p:cNvSpPr>
            <a:spLocks noChangeShapeType="1"/>
          </p:cNvSpPr>
          <p:nvPr/>
        </p:nvSpPr>
        <p:spPr bwMode="auto">
          <a:xfrm rot="5400000">
            <a:off x="1841501" y="4197350"/>
            <a:ext cx="0" cy="111125"/>
          </a:xfrm>
          <a:prstGeom prst="line">
            <a:avLst/>
          </a:prstGeom>
          <a:noFill/>
          <a:ln w="25400">
            <a:solidFill>
              <a:srgbClr val="FBFB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9" name="Line 38"/>
          <p:cNvSpPr>
            <a:spLocks noChangeShapeType="1"/>
          </p:cNvSpPr>
          <p:nvPr/>
        </p:nvSpPr>
        <p:spPr bwMode="auto">
          <a:xfrm rot="5400000">
            <a:off x="4940301" y="2063750"/>
            <a:ext cx="0" cy="6308725"/>
          </a:xfrm>
          <a:prstGeom prst="line">
            <a:avLst/>
          </a:prstGeom>
          <a:noFill/>
          <a:ln w="25400">
            <a:solidFill>
              <a:srgbClr val="FBFB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40" name="Text Box 6"/>
          <p:cNvSpPr txBox="1">
            <a:spLocks noChangeArrowheads="1"/>
          </p:cNvSpPr>
          <p:nvPr/>
        </p:nvSpPr>
        <p:spPr bwMode="auto">
          <a:xfrm>
            <a:off x="458788" y="5605463"/>
            <a:ext cx="5407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algn="l"/>
            <a:r>
              <a:rPr lang="en-US" sz="1400" b="0" dirty="0">
                <a:solidFill>
                  <a:schemeClr val="tx1"/>
                </a:solidFill>
                <a:cs typeface="Arial" charset="0"/>
              </a:rPr>
              <a:t>5 fragility hip fractures (control + primary treatment group).</a:t>
            </a:r>
          </a:p>
          <a:p>
            <a:pPr algn="l"/>
            <a:r>
              <a:rPr lang="en-US" sz="1400" b="0" dirty="0" err="1">
                <a:solidFill>
                  <a:schemeClr val="tx1"/>
                </a:solidFill>
                <a:cs typeface="Arial" charset="0"/>
              </a:rPr>
              <a:t>Nonvertebral</a:t>
            </a:r>
            <a:r>
              <a:rPr lang="en-US" sz="1400" b="0" dirty="0">
                <a:solidFill>
                  <a:schemeClr val="tx1"/>
                </a:solidFill>
                <a:cs typeface="Arial" charset="0"/>
              </a:rPr>
              <a:t> fractures = fragility fractures, otherwise not specified.</a:t>
            </a:r>
          </a:p>
        </p:txBody>
      </p:sp>
      <p:sp>
        <p:nvSpPr>
          <p:cNvPr id="41" name="Rectangle 4"/>
          <p:cNvSpPr>
            <a:spLocks noChangeArrowheads="1"/>
          </p:cNvSpPr>
          <p:nvPr/>
        </p:nvSpPr>
        <p:spPr bwMode="auto">
          <a:xfrm>
            <a:off x="458788" y="6116638"/>
            <a:ext cx="5648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eaLnBrk="0" hangingPunct="0"/>
            <a:r>
              <a:rPr lang="en-US" sz="1400" b="0" dirty="0" err="1">
                <a:solidFill>
                  <a:schemeClr val="tx1"/>
                </a:solidFill>
                <a:cs typeface="Arial" charset="0"/>
              </a:rPr>
              <a:t>Neer</a:t>
            </a:r>
            <a:r>
              <a:rPr lang="en-US" sz="1400" b="0" dirty="0">
                <a:solidFill>
                  <a:schemeClr val="tx1"/>
                </a:solidFill>
                <a:cs typeface="Arial" charset="0"/>
              </a:rPr>
              <a:t> R, et al. </a:t>
            </a:r>
            <a:r>
              <a:rPr lang="en-US" sz="1400" b="0" i="1" dirty="0">
                <a:solidFill>
                  <a:schemeClr val="tx1"/>
                </a:solidFill>
                <a:cs typeface="Arial" charset="0"/>
              </a:rPr>
              <a:t>N </a:t>
            </a:r>
            <a:r>
              <a:rPr lang="en-US" sz="1400" b="0" i="1" dirty="0" err="1">
                <a:solidFill>
                  <a:schemeClr val="tx1"/>
                </a:solidFill>
                <a:cs typeface="Arial" charset="0"/>
              </a:rPr>
              <a:t>Engl</a:t>
            </a:r>
            <a:r>
              <a:rPr lang="en-US" sz="1400" b="0" i="1" dirty="0">
                <a:solidFill>
                  <a:schemeClr val="tx1"/>
                </a:solidFill>
                <a:cs typeface="Arial" charset="0"/>
              </a:rPr>
              <a:t> J Med. </a:t>
            </a:r>
            <a:r>
              <a:rPr lang="en-US" sz="1400" b="0" dirty="0">
                <a:solidFill>
                  <a:schemeClr val="tx1"/>
                </a:solidFill>
                <a:cs typeface="Arial" charset="0"/>
              </a:rPr>
              <a:t>2001;344:1434–1441.</a:t>
            </a:r>
            <a:br>
              <a:rPr lang="en-US" sz="1400" b="0" dirty="0">
                <a:solidFill>
                  <a:schemeClr val="tx1"/>
                </a:solidFill>
                <a:cs typeface="Arial" charset="0"/>
              </a:rPr>
            </a:br>
            <a:r>
              <a:rPr lang="en-US" sz="1400" b="0" dirty="0">
                <a:solidFill>
                  <a:schemeClr val="tx1"/>
                </a:solidFill>
                <a:cs typeface="Arial" charset="0"/>
              </a:rPr>
              <a:t>Graphic courtesy of Dr. Paul Miller.</a:t>
            </a:r>
          </a:p>
        </p:txBody>
      </p:sp>
    </p:spTree>
    <p:extLst>
      <p:ext uri="{BB962C8B-B14F-4D97-AF65-F5344CB8AC3E}">
        <p14:creationId xmlns:p14="http://schemas.microsoft.com/office/powerpoint/2010/main" val="2418345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3429000" y="2208211"/>
            <a:ext cx="4502856" cy="523874"/>
            <a:chOff x="2430" y="1391"/>
            <a:chExt cx="3191" cy="330"/>
          </a:xfrm>
        </p:grpSpPr>
        <p:sp>
          <p:nvSpPr>
            <p:cNvPr id="1039362" name="Rectangle 2"/>
            <p:cNvSpPr>
              <a:spLocks noChangeArrowheads="1"/>
            </p:cNvSpPr>
            <p:nvPr/>
          </p:nvSpPr>
          <p:spPr bwMode="auto">
            <a:xfrm>
              <a:off x="2430" y="1391"/>
              <a:ext cx="576"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14%</a:t>
              </a:r>
            </a:p>
          </p:txBody>
        </p:sp>
        <p:sp>
          <p:nvSpPr>
            <p:cNvPr id="1039363" name="Rectangle 3"/>
            <p:cNvSpPr>
              <a:spLocks noChangeArrowheads="1"/>
            </p:cNvSpPr>
            <p:nvPr/>
          </p:nvSpPr>
          <p:spPr bwMode="auto">
            <a:xfrm>
              <a:off x="3846" y="1391"/>
              <a:ext cx="446"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5%</a:t>
              </a:r>
            </a:p>
          </p:txBody>
        </p:sp>
        <p:sp>
          <p:nvSpPr>
            <p:cNvPr id="1039364" name="Rectangle 4"/>
            <p:cNvSpPr>
              <a:spLocks noChangeArrowheads="1"/>
            </p:cNvSpPr>
            <p:nvPr/>
          </p:nvSpPr>
          <p:spPr bwMode="auto">
            <a:xfrm>
              <a:off x="5175" y="1391"/>
              <a:ext cx="446"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4%</a:t>
              </a:r>
            </a:p>
          </p:txBody>
        </p:sp>
      </p:grpSp>
      <p:grpSp>
        <p:nvGrpSpPr>
          <p:cNvPr id="3" name="Group 26"/>
          <p:cNvGrpSpPr>
            <a:grpSpLocks/>
          </p:cNvGrpSpPr>
          <p:nvPr/>
        </p:nvGrpSpPr>
        <p:grpSpPr bwMode="auto">
          <a:xfrm>
            <a:off x="3071989" y="730250"/>
            <a:ext cx="5068711" cy="1001713"/>
            <a:chOff x="2177" y="460"/>
            <a:chExt cx="3592" cy="631"/>
          </a:xfrm>
        </p:grpSpPr>
        <p:sp>
          <p:nvSpPr>
            <p:cNvPr id="1039372" name="Rectangle 12"/>
            <p:cNvSpPr>
              <a:spLocks noChangeArrowheads="1"/>
            </p:cNvSpPr>
            <p:nvPr/>
          </p:nvSpPr>
          <p:spPr bwMode="auto">
            <a:xfrm>
              <a:off x="2177" y="495"/>
              <a:ext cx="1077" cy="596"/>
            </a:xfrm>
            <a:prstGeom prst="rect">
              <a:avLst/>
            </a:prstGeom>
            <a:noFill/>
            <a:ln w="9525">
              <a:noFill/>
              <a:miter lim="800000"/>
              <a:headEnd/>
              <a:tailEnd/>
            </a:ln>
            <a:effectLst/>
          </p:spPr>
          <p:txBody>
            <a:bodyPr wrap="square" lIns="92075" tIns="46038" rIns="92075" bIns="46038">
              <a:spAutoFit/>
            </a:bodyPr>
            <a:lstStyle/>
            <a:p>
              <a:pPr algn="l"/>
              <a:r>
                <a:rPr lang="en-US" sz="2800" b="1" dirty="0">
                  <a:solidFill>
                    <a:schemeClr val="tx1"/>
                  </a:solidFill>
                  <a:effectLst/>
                </a:rPr>
                <a:t>Placebo</a:t>
              </a:r>
            </a:p>
            <a:p>
              <a:pPr algn="l"/>
              <a:r>
                <a:rPr lang="en-US" sz="2800" b="1" dirty="0" smtClean="0">
                  <a:solidFill>
                    <a:schemeClr val="tx1"/>
                  </a:solidFill>
                  <a:effectLst/>
                </a:rPr>
                <a:t>    544</a:t>
              </a:r>
              <a:endParaRPr lang="en-US" sz="2800" b="1" dirty="0">
                <a:solidFill>
                  <a:schemeClr val="tx1"/>
                </a:solidFill>
                <a:effectLst/>
              </a:endParaRPr>
            </a:p>
          </p:txBody>
        </p:sp>
        <p:sp>
          <p:nvSpPr>
            <p:cNvPr id="1039373" name="Rectangle 13"/>
            <p:cNvSpPr>
              <a:spLocks noChangeArrowheads="1"/>
            </p:cNvSpPr>
            <p:nvPr/>
          </p:nvSpPr>
          <p:spPr bwMode="auto">
            <a:xfrm>
              <a:off x="3672" y="460"/>
              <a:ext cx="883" cy="601"/>
            </a:xfrm>
            <a:prstGeom prst="rect">
              <a:avLst/>
            </a:prstGeom>
            <a:noFill/>
            <a:ln w="9525">
              <a:noFill/>
              <a:miter lim="800000"/>
              <a:headEnd/>
              <a:tailEnd/>
            </a:ln>
            <a:effectLst/>
          </p:spPr>
          <p:txBody>
            <a:bodyPr wrap="none" lIns="92075" tIns="46038" rIns="92075" bIns="46038">
              <a:spAutoFit/>
            </a:bodyPr>
            <a:lstStyle/>
            <a:p>
              <a:pPr algn="l"/>
              <a:r>
                <a:rPr lang="en-US" sz="2800" b="1" dirty="0">
                  <a:solidFill>
                    <a:schemeClr val="tx1"/>
                  </a:solidFill>
                  <a:effectLst/>
                </a:rPr>
                <a:t>20 mcg</a:t>
              </a:r>
            </a:p>
            <a:p>
              <a:pPr algn="l"/>
              <a:r>
                <a:rPr lang="en-US" sz="2800" b="1" dirty="0">
                  <a:solidFill>
                    <a:schemeClr val="tx1"/>
                  </a:solidFill>
                  <a:effectLst/>
                </a:rPr>
                <a:t> </a:t>
              </a:r>
              <a:r>
                <a:rPr lang="en-US" sz="2800" b="1" dirty="0" smtClean="0">
                  <a:solidFill>
                    <a:schemeClr val="tx1"/>
                  </a:solidFill>
                  <a:effectLst/>
                </a:rPr>
                <a:t> 541</a:t>
              </a:r>
              <a:r>
                <a:rPr lang="en-US" sz="2800" b="1" dirty="0">
                  <a:solidFill>
                    <a:schemeClr val="tx1"/>
                  </a:solidFill>
                  <a:effectLst/>
                </a:rPr>
                <a:t>	</a:t>
              </a:r>
            </a:p>
          </p:txBody>
        </p:sp>
        <p:sp>
          <p:nvSpPr>
            <p:cNvPr id="1039374" name="Rectangle 14"/>
            <p:cNvSpPr>
              <a:spLocks noChangeArrowheads="1"/>
            </p:cNvSpPr>
            <p:nvPr/>
          </p:nvSpPr>
          <p:spPr bwMode="auto">
            <a:xfrm>
              <a:off x="4886" y="460"/>
              <a:ext cx="883" cy="601"/>
            </a:xfrm>
            <a:prstGeom prst="rect">
              <a:avLst/>
            </a:prstGeom>
            <a:noFill/>
            <a:ln w="9525">
              <a:noFill/>
              <a:miter lim="800000"/>
              <a:headEnd/>
              <a:tailEnd/>
            </a:ln>
            <a:effectLst/>
          </p:spPr>
          <p:txBody>
            <a:bodyPr wrap="none" lIns="92075" tIns="46038" rIns="92075" bIns="46038">
              <a:spAutoFit/>
            </a:bodyPr>
            <a:lstStyle/>
            <a:p>
              <a:pPr algn="l"/>
              <a:r>
                <a:rPr lang="en-US" sz="2800" b="1" dirty="0">
                  <a:solidFill>
                    <a:schemeClr val="tx1"/>
                  </a:solidFill>
                  <a:effectLst/>
                </a:rPr>
                <a:t>40 mcg</a:t>
              </a:r>
            </a:p>
            <a:p>
              <a:pPr algn="l"/>
              <a:r>
                <a:rPr lang="en-US" sz="2800" b="1" dirty="0">
                  <a:solidFill>
                    <a:schemeClr val="tx1"/>
                  </a:solidFill>
                  <a:effectLst/>
                </a:rPr>
                <a:t> </a:t>
              </a:r>
              <a:r>
                <a:rPr lang="en-US" sz="2800" b="1" dirty="0" smtClean="0">
                  <a:solidFill>
                    <a:schemeClr val="tx1"/>
                  </a:solidFill>
                  <a:effectLst/>
                </a:rPr>
                <a:t>  552</a:t>
              </a:r>
              <a:endParaRPr lang="en-US" sz="2800" b="1" dirty="0">
                <a:solidFill>
                  <a:schemeClr val="tx1"/>
                </a:solidFill>
                <a:effectLst/>
              </a:endParaRPr>
            </a:p>
          </p:txBody>
        </p:sp>
      </p:grpSp>
      <p:grpSp>
        <p:nvGrpSpPr>
          <p:cNvPr id="4" name="Group 16"/>
          <p:cNvGrpSpPr>
            <a:grpSpLocks/>
          </p:cNvGrpSpPr>
          <p:nvPr/>
        </p:nvGrpSpPr>
        <p:grpSpPr bwMode="auto">
          <a:xfrm>
            <a:off x="3492501" y="3581403"/>
            <a:ext cx="4364214" cy="523876"/>
            <a:chOff x="2200" y="1536"/>
            <a:chExt cx="2749" cy="330"/>
          </a:xfrm>
        </p:grpSpPr>
        <p:sp>
          <p:nvSpPr>
            <p:cNvPr id="1039377" name="Rectangle 17"/>
            <p:cNvSpPr>
              <a:spLocks noChangeArrowheads="1"/>
            </p:cNvSpPr>
            <p:nvPr/>
          </p:nvSpPr>
          <p:spPr bwMode="auto">
            <a:xfrm>
              <a:off x="2200" y="1536"/>
              <a:ext cx="397"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6%</a:t>
              </a:r>
            </a:p>
          </p:txBody>
        </p:sp>
        <p:sp>
          <p:nvSpPr>
            <p:cNvPr id="1039378" name="Rectangle 18"/>
            <p:cNvSpPr>
              <a:spLocks noChangeArrowheads="1"/>
            </p:cNvSpPr>
            <p:nvPr/>
          </p:nvSpPr>
          <p:spPr bwMode="auto">
            <a:xfrm>
              <a:off x="3456" y="1536"/>
              <a:ext cx="397"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3%</a:t>
              </a:r>
            </a:p>
          </p:txBody>
        </p:sp>
        <p:sp>
          <p:nvSpPr>
            <p:cNvPr id="1039379" name="Rectangle 19"/>
            <p:cNvSpPr>
              <a:spLocks noChangeArrowheads="1"/>
            </p:cNvSpPr>
            <p:nvPr/>
          </p:nvSpPr>
          <p:spPr bwMode="auto">
            <a:xfrm>
              <a:off x="4552" y="1536"/>
              <a:ext cx="397"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3%</a:t>
              </a:r>
            </a:p>
          </p:txBody>
        </p:sp>
      </p:grpSp>
      <p:grpSp>
        <p:nvGrpSpPr>
          <p:cNvPr id="5" name="Group 28"/>
          <p:cNvGrpSpPr>
            <a:grpSpLocks/>
          </p:cNvGrpSpPr>
          <p:nvPr/>
        </p:nvGrpSpPr>
        <p:grpSpPr bwMode="auto">
          <a:xfrm>
            <a:off x="152400" y="1979614"/>
            <a:ext cx="2246489" cy="3887787"/>
            <a:chOff x="108" y="1247"/>
            <a:chExt cx="1592" cy="2449"/>
          </a:xfrm>
        </p:grpSpPr>
        <p:sp>
          <p:nvSpPr>
            <p:cNvPr id="1039371" name="Rectangle 11"/>
            <p:cNvSpPr>
              <a:spLocks noChangeArrowheads="1"/>
            </p:cNvSpPr>
            <p:nvPr/>
          </p:nvSpPr>
          <p:spPr bwMode="auto">
            <a:xfrm>
              <a:off x="162" y="1247"/>
              <a:ext cx="1453" cy="873"/>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New</a:t>
              </a:r>
            </a:p>
            <a:p>
              <a:pPr algn="l"/>
              <a:r>
                <a:rPr lang="en-US" sz="2800" b="1">
                  <a:solidFill>
                    <a:srgbClr val="FFFF00"/>
                  </a:solidFill>
                  <a:effectLst/>
                </a:rPr>
                <a:t>Vertebral</a:t>
              </a:r>
            </a:p>
            <a:p>
              <a:pPr algn="l"/>
              <a:r>
                <a:rPr lang="en-US" sz="2800" b="1">
                  <a:solidFill>
                    <a:srgbClr val="FFFF00"/>
                  </a:solidFill>
                  <a:effectLst/>
                </a:rPr>
                <a:t>fracture rate</a:t>
              </a:r>
            </a:p>
          </p:txBody>
        </p:sp>
        <p:sp>
          <p:nvSpPr>
            <p:cNvPr id="1039380" name="Rectangle 20"/>
            <p:cNvSpPr>
              <a:spLocks noChangeArrowheads="1"/>
            </p:cNvSpPr>
            <p:nvPr/>
          </p:nvSpPr>
          <p:spPr bwMode="auto">
            <a:xfrm>
              <a:off x="108" y="2380"/>
              <a:ext cx="1592" cy="601"/>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Non vertebral</a:t>
              </a:r>
            </a:p>
            <a:p>
              <a:pPr algn="l"/>
              <a:r>
                <a:rPr lang="en-US" sz="2800" b="1">
                  <a:solidFill>
                    <a:srgbClr val="FFFF00"/>
                  </a:solidFill>
                  <a:effectLst/>
                </a:rPr>
                <a:t>fractures</a:t>
              </a:r>
            </a:p>
          </p:txBody>
        </p:sp>
        <p:sp>
          <p:nvSpPr>
            <p:cNvPr id="1039381" name="Rectangle 21"/>
            <p:cNvSpPr>
              <a:spLocks noChangeArrowheads="1"/>
            </p:cNvSpPr>
            <p:nvPr/>
          </p:nvSpPr>
          <p:spPr bwMode="auto">
            <a:xfrm>
              <a:off x="162" y="3100"/>
              <a:ext cx="1500" cy="596"/>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Number of</a:t>
              </a:r>
            </a:p>
            <a:p>
              <a:pPr algn="l"/>
              <a:r>
                <a:rPr lang="en-US" sz="2800" b="1">
                  <a:solidFill>
                    <a:srgbClr val="FFFF00"/>
                  </a:solidFill>
                  <a:effectLst/>
                </a:rPr>
                <a:t>Hip fractures</a:t>
              </a:r>
            </a:p>
          </p:txBody>
        </p:sp>
      </p:grpSp>
      <p:grpSp>
        <p:nvGrpSpPr>
          <p:cNvPr id="6" name="Group 22"/>
          <p:cNvGrpSpPr>
            <a:grpSpLocks/>
          </p:cNvGrpSpPr>
          <p:nvPr/>
        </p:nvGrpSpPr>
        <p:grpSpPr bwMode="auto">
          <a:xfrm>
            <a:off x="3505201" y="5119684"/>
            <a:ext cx="4102455" cy="523874"/>
            <a:chOff x="2208" y="2505"/>
            <a:chExt cx="2584" cy="330"/>
          </a:xfrm>
        </p:grpSpPr>
        <p:sp>
          <p:nvSpPr>
            <p:cNvPr id="1039383" name="Rectangle 23"/>
            <p:cNvSpPr>
              <a:spLocks noChangeArrowheads="1"/>
            </p:cNvSpPr>
            <p:nvPr/>
          </p:nvSpPr>
          <p:spPr bwMode="auto">
            <a:xfrm>
              <a:off x="2208" y="2505"/>
              <a:ext cx="232"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4</a:t>
              </a:r>
            </a:p>
          </p:txBody>
        </p:sp>
        <p:sp>
          <p:nvSpPr>
            <p:cNvPr id="1039384" name="Rectangle 24"/>
            <p:cNvSpPr>
              <a:spLocks noChangeArrowheads="1"/>
            </p:cNvSpPr>
            <p:nvPr/>
          </p:nvSpPr>
          <p:spPr bwMode="auto">
            <a:xfrm>
              <a:off x="3464" y="2505"/>
              <a:ext cx="232"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2</a:t>
              </a:r>
            </a:p>
          </p:txBody>
        </p:sp>
        <p:sp>
          <p:nvSpPr>
            <p:cNvPr id="1039385" name="Rectangle 25"/>
            <p:cNvSpPr>
              <a:spLocks noChangeArrowheads="1"/>
            </p:cNvSpPr>
            <p:nvPr/>
          </p:nvSpPr>
          <p:spPr bwMode="auto">
            <a:xfrm>
              <a:off x="4560" y="2505"/>
              <a:ext cx="232" cy="330"/>
            </a:xfrm>
            <a:prstGeom prst="rect">
              <a:avLst/>
            </a:prstGeom>
            <a:noFill/>
            <a:ln w="9525">
              <a:noFill/>
              <a:miter lim="800000"/>
              <a:headEnd/>
              <a:tailEnd/>
            </a:ln>
            <a:effectLst/>
          </p:spPr>
          <p:txBody>
            <a:bodyPr wrap="none" lIns="92075" tIns="46038" rIns="92075" bIns="46038">
              <a:spAutoFit/>
            </a:bodyPr>
            <a:lstStyle/>
            <a:p>
              <a:pPr algn="l"/>
              <a:r>
                <a:rPr lang="en-US" sz="2800" b="1">
                  <a:solidFill>
                    <a:srgbClr val="FFFF00"/>
                  </a:solidFill>
                  <a:effectLst/>
                </a:rPr>
                <a:t>3</a:t>
              </a:r>
            </a:p>
          </p:txBody>
        </p:sp>
      </p:grpSp>
    </p:spTree>
    <p:extLst>
      <p:ext uri="{BB962C8B-B14F-4D97-AF65-F5344CB8AC3E}">
        <p14:creationId xmlns:p14="http://schemas.microsoft.com/office/powerpoint/2010/main" val="391003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a:xfrm>
            <a:off x="0" y="0"/>
            <a:ext cx="9144000" cy="1524000"/>
          </a:xfrm>
        </p:spPr>
        <p:txBody>
          <a:bodyPr>
            <a:normAutofit/>
          </a:bodyPr>
          <a:lstStyle/>
          <a:p>
            <a:pPr algn="l"/>
            <a:r>
              <a:rPr lang="en-US" sz="3100" dirty="0" smtClean="0">
                <a:solidFill>
                  <a:srgbClr val="FFC000"/>
                </a:solidFill>
                <a:latin typeface="Times New Roman" pitchFamily="18" charset="0"/>
              </a:rPr>
              <a:t>               </a:t>
            </a:r>
            <a:r>
              <a:rPr lang="en-US" sz="3100" b="1" dirty="0" smtClean="0">
                <a:solidFill>
                  <a:srgbClr val="FFFF00"/>
                </a:solidFill>
                <a:latin typeface="Times New Roman" pitchFamily="18" charset="0"/>
              </a:rPr>
              <a:t>Effect of PTH on Fracture Risk </a:t>
            </a:r>
            <a:r>
              <a:rPr lang="en-US" sz="3600" b="1" dirty="0" smtClean="0">
                <a:solidFill>
                  <a:srgbClr val="FFFF00"/>
                </a:solidFill>
              </a:rPr>
              <a:t/>
            </a:r>
            <a:br>
              <a:rPr lang="en-US" sz="3600" b="1" dirty="0" smtClean="0">
                <a:solidFill>
                  <a:srgbClr val="FFFF00"/>
                </a:solidFill>
              </a:rPr>
            </a:br>
            <a:r>
              <a:rPr lang="en-US" sz="1600" b="1" dirty="0" smtClean="0">
                <a:solidFill>
                  <a:srgbClr val="FFFF00"/>
                </a:solidFill>
              </a:rPr>
              <a:t/>
            </a:r>
            <a:br>
              <a:rPr lang="en-US" sz="1600" b="1" dirty="0" smtClean="0">
                <a:solidFill>
                  <a:srgbClr val="FFFF00"/>
                </a:solidFill>
              </a:rPr>
            </a:br>
            <a:endParaRPr lang="en-US" sz="1600" b="1" dirty="0" smtClean="0">
              <a:solidFill>
                <a:srgbClr val="FFFF00"/>
              </a:solidFill>
            </a:endParaRPr>
          </a:p>
        </p:txBody>
      </p:sp>
      <p:sp>
        <p:nvSpPr>
          <p:cNvPr id="93187" name="Text Box 3"/>
          <p:cNvSpPr txBox="1">
            <a:spLocks noChangeArrowheads="1"/>
          </p:cNvSpPr>
          <p:nvPr/>
        </p:nvSpPr>
        <p:spPr bwMode="auto">
          <a:xfrm>
            <a:off x="762000" y="6400800"/>
            <a:ext cx="5147563" cy="307777"/>
          </a:xfrm>
          <a:prstGeom prst="rect">
            <a:avLst/>
          </a:prstGeom>
          <a:noFill/>
          <a:ln w="9525">
            <a:noFill/>
            <a:miter lim="800000"/>
            <a:headEnd/>
            <a:tailEnd/>
          </a:ln>
        </p:spPr>
        <p:txBody>
          <a:bodyPr wrap="none">
            <a:spAutoFit/>
          </a:bodyPr>
          <a:lstStyle/>
          <a:p>
            <a:pPr eaLnBrk="0" hangingPunct="0"/>
            <a:r>
              <a:rPr lang="en-US" sz="1400" dirty="0">
                <a:latin typeface="CG Omega" pitchFamily="34" charset="0"/>
              </a:rPr>
              <a:t>Data from </a:t>
            </a:r>
            <a:r>
              <a:rPr lang="en-US" sz="1400" dirty="0" err="1">
                <a:latin typeface="CG Omega" pitchFamily="34" charset="0"/>
              </a:rPr>
              <a:t>Neer</a:t>
            </a:r>
            <a:r>
              <a:rPr lang="en-US" sz="1400" dirty="0">
                <a:latin typeface="CG Omega" pitchFamily="34" charset="0"/>
              </a:rPr>
              <a:t> RM, et al. </a:t>
            </a:r>
            <a:r>
              <a:rPr lang="en-US" sz="1400" i="1" dirty="0">
                <a:latin typeface="CG Omega" pitchFamily="34" charset="0"/>
              </a:rPr>
              <a:t>N </a:t>
            </a:r>
            <a:r>
              <a:rPr lang="en-US" sz="1400" i="1" dirty="0" err="1">
                <a:latin typeface="CG Omega" pitchFamily="34" charset="0"/>
              </a:rPr>
              <a:t>Engl</a:t>
            </a:r>
            <a:r>
              <a:rPr lang="en-US" sz="1400" i="1" dirty="0">
                <a:latin typeface="CG Omega" pitchFamily="34" charset="0"/>
              </a:rPr>
              <a:t> J Med</a:t>
            </a:r>
            <a:r>
              <a:rPr lang="en-US" sz="1400" dirty="0">
                <a:latin typeface="CG Omega" pitchFamily="34" charset="0"/>
              </a:rPr>
              <a:t>. 2001;344:1434-1441.</a:t>
            </a:r>
          </a:p>
        </p:txBody>
      </p:sp>
      <p:sp>
        <p:nvSpPr>
          <p:cNvPr id="93188" name="Text Box 4"/>
          <p:cNvSpPr txBox="1">
            <a:spLocks noChangeArrowheads="1"/>
          </p:cNvSpPr>
          <p:nvPr/>
        </p:nvSpPr>
        <p:spPr bwMode="auto">
          <a:xfrm>
            <a:off x="685800" y="5562600"/>
            <a:ext cx="2935419" cy="748923"/>
          </a:xfrm>
          <a:prstGeom prst="rect">
            <a:avLst/>
          </a:prstGeom>
          <a:noFill/>
          <a:ln w="9525">
            <a:noFill/>
            <a:miter lim="800000"/>
            <a:headEnd/>
            <a:tailEnd/>
          </a:ln>
        </p:spPr>
        <p:txBody>
          <a:bodyPr wrap="none">
            <a:spAutoFit/>
          </a:bodyPr>
          <a:lstStyle/>
          <a:p>
            <a:pPr eaLnBrk="0" hangingPunct="0">
              <a:tabLst>
                <a:tab pos="101600" algn="l"/>
              </a:tabLst>
            </a:pPr>
            <a:r>
              <a:rPr lang="en-US" sz="1600" baseline="30000" dirty="0">
                <a:solidFill>
                  <a:srgbClr val="FFC000"/>
                </a:solidFill>
                <a:latin typeface="CG Omega" pitchFamily="34" charset="0"/>
              </a:rPr>
              <a:t>*</a:t>
            </a:r>
            <a:r>
              <a:rPr lang="en-US" sz="1600" dirty="0">
                <a:latin typeface="CG Omega" pitchFamily="34" charset="0"/>
              </a:rPr>
              <a:t>	</a:t>
            </a:r>
            <a:r>
              <a:rPr lang="en-US" sz="1600" dirty="0">
                <a:solidFill>
                  <a:srgbClr val="FFC000"/>
                </a:solidFill>
                <a:latin typeface="CG Omega" pitchFamily="34" charset="0"/>
                <a:cs typeface="+mj-cs"/>
              </a:rPr>
              <a:t>RR=0.35, 95% CI=0.22-0.55.</a:t>
            </a:r>
          </a:p>
          <a:p>
            <a:pPr eaLnBrk="0" hangingPunct="0">
              <a:tabLst>
                <a:tab pos="101600" algn="l"/>
              </a:tabLst>
            </a:pPr>
            <a:r>
              <a:rPr lang="en-US" sz="2000" baseline="30000" dirty="0">
                <a:solidFill>
                  <a:srgbClr val="FFC000"/>
                </a:solidFill>
                <a:latin typeface="CG Omega" pitchFamily="34" charset="0"/>
                <a:cs typeface="+mj-cs"/>
              </a:rPr>
              <a:t>†	</a:t>
            </a:r>
            <a:r>
              <a:rPr lang="en-US" sz="1600" dirty="0">
                <a:solidFill>
                  <a:srgbClr val="FFC000"/>
                </a:solidFill>
                <a:latin typeface="CG Omega" pitchFamily="34" charset="0"/>
                <a:cs typeface="+mj-cs"/>
              </a:rPr>
              <a:t>RR=0.31, 95% CI=0.19-0.50.</a:t>
            </a:r>
          </a:p>
          <a:p>
            <a:pPr eaLnBrk="0" hangingPunct="0">
              <a:tabLst>
                <a:tab pos="101600" algn="l"/>
              </a:tabLst>
            </a:pPr>
            <a:r>
              <a:rPr lang="en-US" sz="1600" baseline="30000" dirty="0">
                <a:solidFill>
                  <a:srgbClr val="FFC000"/>
                </a:solidFill>
                <a:latin typeface="CG Omega" pitchFamily="34" charset="0"/>
                <a:cs typeface="+mj-cs"/>
              </a:rPr>
              <a:t>    </a:t>
            </a:r>
          </a:p>
        </p:txBody>
      </p:sp>
      <p:sp>
        <p:nvSpPr>
          <p:cNvPr id="93189" name="Text Box 5"/>
          <p:cNvSpPr txBox="1">
            <a:spLocks noChangeArrowheads="1"/>
          </p:cNvSpPr>
          <p:nvPr/>
        </p:nvSpPr>
        <p:spPr bwMode="auto">
          <a:xfrm>
            <a:off x="3373438" y="5589588"/>
            <a:ext cx="2929007" cy="830997"/>
          </a:xfrm>
          <a:prstGeom prst="rect">
            <a:avLst/>
          </a:prstGeom>
          <a:noFill/>
          <a:ln w="9525">
            <a:noFill/>
            <a:miter lim="800000"/>
            <a:headEnd/>
            <a:tailEnd/>
          </a:ln>
        </p:spPr>
        <p:txBody>
          <a:bodyPr wrap="none">
            <a:spAutoFit/>
          </a:bodyPr>
          <a:lstStyle/>
          <a:p>
            <a:pPr eaLnBrk="0" hangingPunct="0">
              <a:tabLst>
                <a:tab pos="95250" algn="l"/>
              </a:tabLst>
            </a:pPr>
            <a:r>
              <a:rPr lang="en-US" sz="1600" baseline="30000" dirty="0">
                <a:solidFill>
                  <a:srgbClr val="FFC000"/>
                </a:solidFill>
                <a:latin typeface="CG Omega" pitchFamily="34" charset="0"/>
              </a:rPr>
              <a:t>‡	</a:t>
            </a:r>
            <a:r>
              <a:rPr lang="en-US" sz="1600" dirty="0">
                <a:solidFill>
                  <a:srgbClr val="FFC000"/>
                </a:solidFill>
                <a:latin typeface="CG Omega" pitchFamily="34" charset="0"/>
              </a:rPr>
              <a:t>RR=0.47, 95% CI=0.25-0.88.</a:t>
            </a:r>
          </a:p>
          <a:p>
            <a:pPr eaLnBrk="0" hangingPunct="0">
              <a:tabLst>
                <a:tab pos="95250" algn="l"/>
              </a:tabLst>
            </a:pPr>
            <a:r>
              <a:rPr lang="en-US" sz="1600" baseline="30000" dirty="0">
                <a:solidFill>
                  <a:srgbClr val="FFC000"/>
                </a:solidFill>
                <a:latin typeface="CG Omega" pitchFamily="34" charset="0"/>
              </a:rPr>
              <a:t>§	</a:t>
            </a:r>
            <a:r>
              <a:rPr lang="en-US" sz="1600" dirty="0">
                <a:solidFill>
                  <a:srgbClr val="FFC000"/>
                </a:solidFill>
                <a:latin typeface="CG Omega" pitchFamily="34" charset="0"/>
              </a:rPr>
              <a:t>RR=0.46, 95% CI=0.25-0.86.</a:t>
            </a:r>
            <a:endParaRPr lang="en-US" sz="1600" baseline="30000" dirty="0">
              <a:solidFill>
                <a:srgbClr val="FFC000"/>
              </a:solidFill>
              <a:latin typeface="CG Omega" pitchFamily="34" charset="0"/>
            </a:endParaRPr>
          </a:p>
          <a:p>
            <a:pPr eaLnBrk="0" hangingPunct="0">
              <a:tabLst>
                <a:tab pos="95250" algn="l"/>
              </a:tabLst>
            </a:pPr>
            <a:endParaRPr lang="en-US" sz="1600" dirty="0">
              <a:latin typeface="CG Omega" pitchFamily="34" charset="0"/>
            </a:endParaRPr>
          </a:p>
        </p:txBody>
      </p:sp>
      <p:sp>
        <p:nvSpPr>
          <p:cNvPr id="93190" name="Text Box 6"/>
          <p:cNvSpPr txBox="1">
            <a:spLocks noChangeArrowheads="1"/>
          </p:cNvSpPr>
          <p:nvPr/>
        </p:nvSpPr>
        <p:spPr bwMode="auto">
          <a:xfrm>
            <a:off x="2946400" y="1619250"/>
            <a:ext cx="766763" cy="366713"/>
          </a:xfrm>
          <a:prstGeom prst="rect">
            <a:avLst/>
          </a:prstGeom>
          <a:noFill/>
          <a:ln w="9525">
            <a:noFill/>
            <a:miter lim="800000"/>
            <a:headEnd/>
            <a:tailEnd/>
          </a:ln>
        </p:spPr>
        <p:txBody>
          <a:bodyPr wrap="none">
            <a:spAutoFit/>
          </a:bodyPr>
          <a:lstStyle/>
          <a:p>
            <a:pPr algn="ctr" eaLnBrk="0" hangingPunct="0"/>
            <a:r>
              <a:rPr lang="en-US" sz="1800">
                <a:solidFill>
                  <a:srgbClr val="FFFF00"/>
                </a:solidFill>
                <a:latin typeface="CG Omega" pitchFamily="34" charset="0"/>
              </a:rPr>
              <a:t>69%</a:t>
            </a:r>
            <a:r>
              <a:rPr lang="en-US" sz="1800">
                <a:solidFill>
                  <a:srgbClr val="FFFF00"/>
                </a:solidFill>
                <a:latin typeface="CG Omega" pitchFamily="34" charset="0"/>
                <a:sym typeface="Symbol" pitchFamily="18" charset="2"/>
              </a:rPr>
              <a:t></a:t>
            </a:r>
            <a:r>
              <a:rPr lang="en-US" sz="1800" baseline="30000">
                <a:solidFill>
                  <a:srgbClr val="FFFF00"/>
                </a:solidFill>
                <a:latin typeface="CG Omega" pitchFamily="34" charset="0"/>
              </a:rPr>
              <a:t>†</a:t>
            </a:r>
          </a:p>
        </p:txBody>
      </p:sp>
      <p:sp>
        <p:nvSpPr>
          <p:cNvPr id="93191" name="Text Box 7"/>
          <p:cNvSpPr txBox="1">
            <a:spLocks noChangeArrowheads="1"/>
          </p:cNvSpPr>
          <p:nvPr/>
        </p:nvSpPr>
        <p:spPr bwMode="auto">
          <a:xfrm>
            <a:off x="5872163" y="1631950"/>
            <a:ext cx="765175" cy="366713"/>
          </a:xfrm>
          <a:prstGeom prst="rect">
            <a:avLst/>
          </a:prstGeom>
          <a:noFill/>
          <a:ln w="9525">
            <a:noFill/>
            <a:miter lim="800000"/>
            <a:headEnd/>
            <a:tailEnd/>
          </a:ln>
        </p:spPr>
        <p:txBody>
          <a:bodyPr wrap="none">
            <a:spAutoFit/>
          </a:bodyPr>
          <a:lstStyle/>
          <a:p>
            <a:pPr algn="ctr" eaLnBrk="0" hangingPunct="0"/>
            <a:r>
              <a:rPr lang="en-US" sz="1800">
                <a:solidFill>
                  <a:srgbClr val="FFFF00"/>
                </a:solidFill>
                <a:latin typeface="CG Omega" pitchFamily="34" charset="0"/>
              </a:rPr>
              <a:t>54%</a:t>
            </a:r>
            <a:r>
              <a:rPr lang="en-US" sz="1800">
                <a:solidFill>
                  <a:srgbClr val="FFFF00"/>
                </a:solidFill>
                <a:latin typeface="CG Omega" pitchFamily="34" charset="0"/>
                <a:sym typeface="Symbol" pitchFamily="18" charset="2"/>
              </a:rPr>
              <a:t></a:t>
            </a:r>
            <a:r>
              <a:rPr lang="en-US" sz="1800" baseline="30000">
                <a:solidFill>
                  <a:srgbClr val="FFFF00"/>
                </a:solidFill>
                <a:latin typeface="CG Omega" pitchFamily="34" charset="0"/>
              </a:rPr>
              <a:t>§</a:t>
            </a:r>
          </a:p>
        </p:txBody>
      </p:sp>
      <p:pic>
        <p:nvPicPr>
          <p:cNvPr id="93192" name="Picture 8"/>
          <p:cNvPicPr>
            <a:picLocks noChangeAspect="1" noChangeArrowheads="1"/>
          </p:cNvPicPr>
          <p:nvPr/>
        </p:nvPicPr>
        <p:blipFill>
          <a:blip r:embed="rId3"/>
          <a:srcRect/>
          <a:stretch>
            <a:fillRect/>
          </a:stretch>
        </p:blipFill>
        <p:spPr bwMode="auto">
          <a:xfrm>
            <a:off x="879475" y="1874838"/>
            <a:ext cx="7388225" cy="3686175"/>
          </a:xfrm>
          <a:prstGeom prst="rect">
            <a:avLst/>
          </a:prstGeom>
          <a:noFill/>
          <a:ln w="9525">
            <a:noFill/>
            <a:miter lim="800000"/>
            <a:headEnd/>
            <a:tailEnd/>
          </a:ln>
        </p:spPr>
      </p:pic>
    </p:spTree>
    <p:extLst>
      <p:ext uri="{BB962C8B-B14F-4D97-AF65-F5344CB8AC3E}">
        <p14:creationId xmlns:p14="http://schemas.microsoft.com/office/powerpoint/2010/main" val="41775829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457200" y="1844824"/>
            <a:ext cx="8229600" cy="4525963"/>
          </a:xfrm>
        </p:spPr>
        <p:txBody>
          <a:bodyPr>
            <a:normAutofit/>
          </a:bodyPr>
          <a:lstStyle/>
          <a:p>
            <a:pPr eaLnBrk="1" hangingPunct="1">
              <a:lnSpc>
                <a:spcPct val="80000"/>
              </a:lnSpc>
              <a:buFont typeface="Wingdings" pitchFamily="2" charset="2"/>
              <a:buNone/>
            </a:pPr>
            <a:r>
              <a:rPr lang="en-US" sz="2400" b="1" u="sng" dirty="0" smtClean="0"/>
              <a:t>IN POSTMENOPAUSAL WOMEN:</a:t>
            </a:r>
          </a:p>
          <a:p>
            <a:pPr eaLnBrk="1" hangingPunct="1">
              <a:lnSpc>
                <a:spcPct val="80000"/>
              </a:lnSpc>
              <a:buFont typeface="Wingdings" pitchFamily="2" charset="2"/>
              <a:buNone/>
            </a:pPr>
            <a:endParaRPr lang="en-US" sz="2400" b="1" u="sng" dirty="0" smtClean="0"/>
          </a:p>
          <a:p>
            <a:pPr eaLnBrk="1" hangingPunct="1">
              <a:lnSpc>
                <a:spcPct val="80000"/>
              </a:lnSpc>
              <a:buFont typeface="Wingdings" pitchFamily="2" charset="2"/>
              <a:buBlip>
                <a:blip r:embed="rId2"/>
              </a:buBlip>
            </a:pPr>
            <a:r>
              <a:rPr lang="en-US" sz="2000" b="1" dirty="0" smtClean="0"/>
              <a:t>There is level 1 evidence that </a:t>
            </a:r>
            <a:r>
              <a:rPr lang="en-US" sz="2400" b="1" u="sng" dirty="0" err="1" smtClean="0">
                <a:solidFill>
                  <a:srgbClr val="FFFF00"/>
                </a:solidFill>
              </a:rPr>
              <a:t>hPTH</a:t>
            </a:r>
            <a:r>
              <a:rPr lang="en-US" sz="2400" b="1" u="sng" dirty="0" smtClean="0">
                <a:solidFill>
                  <a:srgbClr val="FFFF00"/>
                </a:solidFill>
              </a:rPr>
              <a:t> (1–34)</a:t>
            </a:r>
            <a:r>
              <a:rPr lang="en-US" sz="2000" b="1" dirty="0" smtClean="0">
                <a:solidFill>
                  <a:srgbClr val="FFFF00"/>
                </a:solidFill>
              </a:rPr>
              <a:t> </a:t>
            </a:r>
            <a:r>
              <a:rPr lang="en-US" sz="2000" b="1" dirty="0"/>
              <a:t>20  </a:t>
            </a:r>
            <a:r>
              <a:rPr lang="en-US" sz="2000" b="1" dirty="0" err="1"/>
              <a:t>μg</a:t>
            </a:r>
            <a:r>
              <a:rPr lang="en-US" sz="2000" b="1" dirty="0"/>
              <a:t>/d and 40 </a:t>
            </a:r>
            <a:r>
              <a:rPr lang="en-US" sz="2000" b="1" dirty="0" err="1"/>
              <a:t>μg</a:t>
            </a:r>
            <a:r>
              <a:rPr lang="en-US" sz="2000" b="1" dirty="0"/>
              <a:t>/d increase BMD at the lumbar spine and proximal femur </a:t>
            </a:r>
            <a:r>
              <a:rPr lang="en-US" sz="2000" b="1" dirty="0" smtClean="0"/>
              <a:t>and decrease the risk of both vertebral and </a:t>
            </a:r>
            <a:r>
              <a:rPr lang="en-US" sz="2000" b="1" dirty="0" err="1" smtClean="0"/>
              <a:t>nonvertebral</a:t>
            </a:r>
            <a:r>
              <a:rPr lang="en-US" sz="2000" b="1" dirty="0" smtClean="0"/>
              <a:t> fractures in postmenopausal women with prior vertebral fractures</a:t>
            </a:r>
          </a:p>
          <a:p>
            <a:pPr eaLnBrk="1" hangingPunct="1">
              <a:lnSpc>
                <a:spcPct val="80000"/>
              </a:lnSpc>
            </a:pPr>
            <a:endParaRPr lang="en-US" sz="2000" b="1" dirty="0" smtClean="0"/>
          </a:p>
          <a:p>
            <a:pPr eaLnBrk="1" hangingPunct="1">
              <a:lnSpc>
                <a:spcPct val="80000"/>
              </a:lnSpc>
            </a:pPr>
            <a:endParaRPr lang="en-US" sz="2000" b="1" dirty="0" smtClean="0">
              <a:solidFill>
                <a:srgbClr val="E75C01"/>
              </a:solidFill>
            </a:endParaRPr>
          </a:p>
          <a:p>
            <a:pPr eaLnBrk="1" hangingPunct="1">
              <a:lnSpc>
                <a:spcPct val="80000"/>
              </a:lnSpc>
              <a:buFont typeface="Wingdings" pitchFamily="2" charset="2"/>
              <a:buBlip>
                <a:blip r:embed="rId2"/>
              </a:buBlip>
            </a:pPr>
            <a:r>
              <a:rPr lang="en-US" sz="2000" b="1" dirty="0" smtClean="0"/>
              <a:t>The </a:t>
            </a:r>
            <a:r>
              <a:rPr lang="en-US" sz="2000" b="1" dirty="0">
                <a:solidFill>
                  <a:srgbClr val="FFFF00"/>
                </a:solidFill>
              </a:rPr>
              <a:t>decline in BMD at the distal radius </a:t>
            </a:r>
            <a:r>
              <a:rPr lang="en-US" sz="2000" b="1" dirty="0" smtClean="0"/>
              <a:t>seen in </a:t>
            </a:r>
            <a:r>
              <a:rPr lang="en-US" sz="2000" b="1" dirty="0" err="1" smtClean="0"/>
              <a:t>hPTH</a:t>
            </a:r>
            <a:r>
              <a:rPr lang="en-US" sz="2000" b="1" dirty="0" smtClean="0"/>
              <a:t> trials BUT </a:t>
            </a:r>
            <a:r>
              <a:rPr lang="en-US" sz="2000" b="1" dirty="0" err="1" smtClean="0"/>
              <a:t>microarchitectural</a:t>
            </a:r>
            <a:r>
              <a:rPr lang="en-US" sz="2000" b="1" dirty="0" smtClean="0"/>
              <a:t> changes due to </a:t>
            </a:r>
            <a:r>
              <a:rPr lang="en-US" sz="2000" b="1" dirty="0" err="1" smtClean="0"/>
              <a:t>teriparatide</a:t>
            </a:r>
            <a:r>
              <a:rPr lang="en-US" sz="2000" b="1" dirty="0" smtClean="0"/>
              <a:t> are evident at the cortical sites such as the distal 1/3 radius as well. These geometrical and </a:t>
            </a:r>
            <a:r>
              <a:rPr lang="en-US" sz="2000" b="1" dirty="0" err="1" smtClean="0"/>
              <a:t>microarchitectural</a:t>
            </a:r>
            <a:r>
              <a:rPr lang="en-US" sz="2000" b="1" dirty="0" smtClean="0"/>
              <a:t> changes strengthen cortical bone despite the small reduction in bone density</a:t>
            </a:r>
          </a:p>
          <a:p>
            <a:pPr eaLnBrk="1" hangingPunct="1">
              <a:lnSpc>
                <a:spcPct val="80000"/>
              </a:lnSpc>
            </a:pPr>
            <a:endParaRPr lang="en-US" sz="2000" dirty="0" smtClean="0">
              <a:solidFill>
                <a:srgbClr val="3668C4"/>
              </a:solidFill>
            </a:endParaRPr>
          </a:p>
          <a:p>
            <a:pPr eaLnBrk="1" hangingPunct="1">
              <a:lnSpc>
                <a:spcPct val="80000"/>
              </a:lnSpc>
            </a:pPr>
            <a:endParaRPr lang="en-US" sz="800" dirty="0" smtClean="0"/>
          </a:p>
        </p:txBody>
      </p:sp>
      <p:sp>
        <p:nvSpPr>
          <p:cNvPr id="136194" name="AutoShape 2"/>
          <p:cNvSpPr>
            <a:spLocks noGrp="1" noChangeArrowheads="1"/>
          </p:cNvSpPr>
          <p:nvPr>
            <p:ph type="title"/>
          </p:nvPr>
        </p:nvSpPr>
        <p:spPr/>
        <p:txBody>
          <a:bodyPr>
            <a:normAutofit fontScale="90000"/>
          </a:bodyPr>
          <a:lstStyle/>
          <a:p>
            <a:pPr eaLnBrk="1" hangingPunct="1"/>
            <a:r>
              <a:rPr lang="en-US" sz="3200" smtClean="0"/>
              <a:t/>
            </a:r>
            <a:br>
              <a:rPr lang="en-US" sz="3200" smtClean="0"/>
            </a:br>
            <a:r>
              <a:rPr lang="en-US" sz="3200" smtClean="0"/>
              <a:t/>
            </a:r>
            <a:br>
              <a:rPr lang="en-US" sz="3200" smtClean="0"/>
            </a:br>
            <a:endParaRPr lang="en-US" sz="3200" smtClean="0"/>
          </a:p>
        </p:txBody>
      </p:sp>
      <p:sp>
        <p:nvSpPr>
          <p:cNvPr id="14340" name="Rectangle 5"/>
          <p:cNvSpPr>
            <a:spLocks noChangeArrowheads="1"/>
          </p:cNvSpPr>
          <p:nvPr/>
        </p:nvSpPr>
        <p:spPr bwMode="auto">
          <a:xfrm flipV="1">
            <a:off x="2759075" y="1588"/>
            <a:ext cx="362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b="1">
              <a:solidFill>
                <a:schemeClr val="tx2"/>
              </a:solidFill>
            </a:endParaRPr>
          </a:p>
        </p:txBody>
      </p:sp>
      <p:sp>
        <p:nvSpPr>
          <p:cNvPr id="14341" name="Rectangle 6"/>
          <p:cNvSpPr>
            <a:spLocks noChangeArrowheads="1"/>
          </p:cNvSpPr>
          <p:nvPr/>
        </p:nvSpPr>
        <p:spPr bwMode="auto">
          <a:xfrm>
            <a:off x="827088" y="368300"/>
            <a:ext cx="77771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chemeClr val="tx2"/>
                </a:solidFill>
              </a:rPr>
              <a:t>B</a:t>
            </a:r>
            <a:r>
              <a:rPr lang="en-US" sz="3600" b="1" dirty="0" smtClean="0">
                <a:solidFill>
                  <a:schemeClr val="tx2"/>
                </a:solidFill>
              </a:rPr>
              <a:t>eneficial </a:t>
            </a:r>
            <a:r>
              <a:rPr lang="en-US" sz="3600" b="1" dirty="0">
                <a:solidFill>
                  <a:schemeClr val="tx2"/>
                </a:solidFill>
              </a:rPr>
              <a:t>effects of </a:t>
            </a:r>
            <a:r>
              <a:rPr lang="en-US" sz="3600" b="1" dirty="0" err="1">
                <a:solidFill>
                  <a:schemeClr val="tx2"/>
                </a:solidFill>
              </a:rPr>
              <a:t>teriparatide</a:t>
            </a:r>
            <a:r>
              <a:rPr lang="en-US" sz="3600" b="1" dirty="0">
                <a:solidFill>
                  <a:schemeClr val="tx2"/>
                </a:solidFill>
              </a:rPr>
              <a:t/>
            </a:r>
            <a:br>
              <a:rPr lang="en-US" sz="3600" b="1" dirty="0">
                <a:solidFill>
                  <a:schemeClr val="tx2"/>
                </a:solidFill>
              </a:rPr>
            </a:br>
            <a:r>
              <a:rPr lang="en-US" sz="3600" b="1" dirty="0">
                <a:solidFill>
                  <a:schemeClr val="tx2"/>
                </a:solidFill>
              </a:rPr>
              <a:t>(1)</a:t>
            </a:r>
            <a:br>
              <a:rPr lang="en-US" sz="3600" b="1" dirty="0">
                <a:solidFill>
                  <a:schemeClr val="tx2"/>
                </a:solidFill>
              </a:rPr>
            </a:br>
            <a:endParaRPr lang="en-US" sz="3600" b="1" dirty="0">
              <a:solidFill>
                <a:schemeClr val="tx2"/>
              </a:solidFill>
            </a:endParaRPr>
          </a:p>
        </p:txBody>
      </p:sp>
      <p:sp>
        <p:nvSpPr>
          <p:cNvPr id="14342" name="Text Box 7"/>
          <p:cNvSpPr txBox="1">
            <a:spLocks noChangeArrowheads="1"/>
          </p:cNvSpPr>
          <p:nvPr/>
        </p:nvSpPr>
        <p:spPr bwMode="auto">
          <a:xfrm>
            <a:off x="1331913" y="6524625"/>
            <a:ext cx="8442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chemeClr val="accent1"/>
              </a:buClr>
              <a:buSzPct val="70000"/>
              <a:buFont typeface="Century Schoolbook" pitchFamily="18" charset="0"/>
              <a:buNone/>
            </a:pPr>
            <a:r>
              <a:rPr lang="en-US" sz="1200" b="1" dirty="0">
                <a:solidFill>
                  <a:srgbClr val="00CC00"/>
                </a:solidFill>
              </a:rPr>
              <a:t>Parathyroid hormone for the treatment of osteoporosis : a systematic review ;</a:t>
            </a:r>
            <a:r>
              <a:rPr lang="en-US" sz="1200" dirty="0">
                <a:solidFill>
                  <a:srgbClr val="00CC00"/>
                </a:solidFill>
              </a:rPr>
              <a:t>CMAJ • July 4, 2006.</a:t>
            </a:r>
          </a:p>
          <a:p>
            <a:pPr eaLnBrk="1" hangingPunct="1"/>
            <a:endParaRPr lang="en-US" sz="1200" dirty="0">
              <a:solidFill>
                <a:srgbClr val="00CC00"/>
              </a:solidFill>
            </a:endParaRPr>
          </a:p>
        </p:txBody>
      </p:sp>
    </p:spTree>
    <p:extLst>
      <p:ext uri="{BB962C8B-B14F-4D97-AF65-F5344CB8AC3E}">
        <p14:creationId xmlns:p14="http://schemas.microsoft.com/office/powerpoint/2010/main" val="192587923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2000" fill="hold"/>
                                        <p:tgtEl>
                                          <p:spTgt spid="136194"/>
                                        </p:tgtEl>
                                        <p:attrNameLst>
                                          <p:attrName>ppt_w</p:attrName>
                                        </p:attrNameLst>
                                      </p:cBhvr>
                                      <p:tavLst>
                                        <p:tav tm="0">
                                          <p:val>
                                            <p:strVal val="#ppt_w*2.5"/>
                                          </p:val>
                                        </p:tav>
                                        <p:tav tm="100000">
                                          <p:val>
                                            <p:strVal val="#ppt_w"/>
                                          </p:val>
                                        </p:tav>
                                      </p:tavLst>
                                    </p:anim>
                                    <p:anim calcmode="lin" valueType="num">
                                      <p:cBhvr>
                                        <p:cTn id="8" dur="2000" fill="hold"/>
                                        <p:tgtEl>
                                          <p:spTgt spid="136194"/>
                                        </p:tgtEl>
                                        <p:attrNameLst>
                                          <p:attrName>ppt_h</p:attrName>
                                        </p:attrNameLst>
                                      </p:cBhvr>
                                      <p:tavLst>
                                        <p:tav tm="0">
                                          <p:val>
                                            <p:strVal val="#ppt_h"/>
                                          </p:val>
                                        </p:tav>
                                        <p:tav tm="100000">
                                          <p:val>
                                            <p:strVal val="#ppt_h"/>
                                          </p:val>
                                        </p:tav>
                                      </p:tavLst>
                                    </p:anim>
                                    <p:anim calcmode="lin" valueType="num">
                                      <p:cBhvr>
                                        <p:cTn id="9" dur="2000" fill="hold"/>
                                        <p:tgtEl>
                                          <p:spTgt spid="13619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3619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361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6195">
                                            <p:txEl>
                                              <p:pRg st="0" end="0"/>
                                            </p:txEl>
                                          </p:spTgt>
                                        </p:tgtEl>
                                        <p:attrNameLst>
                                          <p:attrName>style.visibility</p:attrName>
                                        </p:attrNameLst>
                                      </p:cBhvr>
                                      <p:to>
                                        <p:strVal val="visible"/>
                                      </p:to>
                                    </p:set>
                                    <p:animEffect transition="in" filter="wipe(left)">
                                      <p:cBhvr>
                                        <p:cTn id="16" dur="500"/>
                                        <p:tgtEl>
                                          <p:spTgt spid="13619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6195">
                                            <p:txEl>
                                              <p:pRg st="2" end="2"/>
                                            </p:txEl>
                                          </p:spTgt>
                                        </p:tgtEl>
                                        <p:attrNameLst>
                                          <p:attrName>style.visibility</p:attrName>
                                        </p:attrNameLst>
                                      </p:cBhvr>
                                      <p:to>
                                        <p:strVal val="visible"/>
                                      </p:to>
                                    </p:set>
                                    <p:animEffect transition="in" filter="wipe(left)">
                                      <p:cBhvr>
                                        <p:cTn id="21" dur="500"/>
                                        <p:tgtEl>
                                          <p:spTgt spid="13619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6195">
                                            <p:txEl>
                                              <p:pRg st="5" end="5"/>
                                            </p:txEl>
                                          </p:spTgt>
                                        </p:tgtEl>
                                        <p:attrNameLst>
                                          <p:attrName>style.visibility</p:attrName>
                                        </p:attrNameLst>
                                      </p:cBhvr>
                                      <p:to>
                                        <p:strVal val="visible"/>
                                      </p:to>
                                    </p:set>
                                    <p:animEffect transition="in" filter="wipe(left)">
                                      <p:cBhvr>
                                        <p:cTn id="26" dur="500"/>
                                        <p:tgtEl>
                                          <p:spTgt spid="136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P spid="1361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normAutofit/>
          </a:bodyPr>
          <a:lstStyle/>
          <a:p>
            <a:pPr marL="609600" indent="-609600" eaLnBrk="1" hangingPunct="1">
              <a:lnSpc>
                <a:spcPct val="80000"/>
              </a:lnSpc>
              <a:buFont typeface="Wingdings" pitchFamily="2" charset="2"/>
              <a:buBlip>
                <a:blip r:embed="rId2"/>
              </a:buBlip>
            </a:pPr>
            <a:r>
              <a:rPr lang="en-US" sz="2000" b="1" dirty="0" smtClean="0"/>
              <a:t>There is level 1 evidence that </a:t>
            </a:r>
            <a:r>
              <a:rPr lang="en-US" sz="2400" b="1" u="sng" dirty="0" err="1" smtClean="0">
                <a:solidFill>
                  <a:srgbClr val="FFFF00"/>
                </a:solidFill>
              </a:rPr>
              <a:t>hPTH</a:t>
            </a:r>
            <a:r>
              <a:rPr lang="en-US" sz="2400" b="1" u="sng" dirty="0" smtClean="0">
                <a:solidFill>
                  <a:srgbClr val="FFFF00"/>
                </a:solidFill>
              </a:rPr>
              <a:t>(1–84)</a:t>
            </a:r>
            <a:r>
              <a:rPr lang="en-US" sz="2000" b="1" dirty="0" smtClean="0">
                <a:solidFill>
                  <a:srgbClr val="FFFF00"/>
                </a:solidFill>
              </a:rPr>
              <a:t> </a:t>
            </a:r>
            <a:r>
              <a:rPr lang="en-US" sz="2000" b="1" dirty="0"/>
              <a:t>increases lumbar spine </a:t>
            </a:r>
            <a:r>
              <a:rPr lang="en-US" sz="2000" b="1" dirty="0"/>
              <a:t>BMD</a:t>
            </a:r>
            <a:r>
              <a:rPr lang="en-US" sz="2000" b="1" dirty="0" smtClean="0"/>
              <a:t> in postmenopausal women with osteoporosis</a:t>
            </a:r>
          </a:p>
          <a:p>
            <a:pPr marL="609600" indent="-609600" eaLnBrk="1" hangingPunct="1">
              <a:lnSpc>
                <a:spcPct val="80000"/>
              </a:lnSpc>
            </a:pPr>
            <a:endParaRPr lang="en-US" sz="2000" b="1" dirty="0" smtClean="0"/>
          </a:p>
          <a:p>
            <a:pPr marL="609600" indent="-609600" eaLnBrk="1" hangingPunct="1">
              <a:lnSpc>
                <a:spcPct val="80000"/>
              </a:lnSpc>
              <a:buFont typeface="Wingdings" pitchFamily="2" charset="2"/>
              <a:buBlip>
                <a:blip r:embed="rId2"/>
              </a:buBlip>
            </a:pPr>
            <a:r>
              <a:rPr lang="en-US" sz="2000" b="1" dirty="0"/>
              <a:t>incidence of baseline fragility fractures </a:t>
            </a:r>
            <a:r>
              <a:rPr lang="en-US" sz="2000" b="1" dirty="0" smtClean="0"/>
              <a:t>in the phase III PTH(1-84) study was </a:t>
            </a:r>
            <a:r>
              <a:rPr lang="en-US" sz="2000" b="1" dirty="0"/>
              <a:t>only</a:t>
            </a:r>
            <a:r>
              <a:rPr lang="en-US" sz="2000" b="1" dirty="0"/>
              <a:t> </a:t>
            </a:r>
            <a:r>
              <a:rPr lang="en-US" sz="2000" b="1" dirty="0"/>
              <a:t>19%.</a:t>
            </a:r>
          </a:p>
          <a:p>
            <a:pPr marL="609600" indent="-609600" eaLnBrk="1" hangingPunct="1">
              <a:lnSpc>
                <a:spcPct val="80000"/>
              </a:lnSpc>
            </a:pPr>
            <a:endParaRPr lang="en-US" sz="2000" b="1" dirty="0" smtClean="0">
              <a:solidFill>
                <a:srgbClr val="990000"/>
              </a:solidFill>
            </a:endParaRPr>
          </a:p>
          <a:p>
            <a:pPr marL="609600" indent="-609600" eaLnBrk="1" hangingPunct="1">
              <a:lnSpc>
                <a:spcPct val="80000"/>
              </a:lnSpc>
            </a:pPr>
            <a:endParaRPr lang="en-US" sz="2000" b="1" dirty="0" smtClean="0"/>
          </a:p>
          <a:p>
            <a:pPr marL="609600" indent="-609600" eaLnBrk="1" hangingPunct="1">
              <a:lnSpc>
                <a:spcPct val="80000"/>
              </a:lnSpc>
              <a:buFont typeface="Wingdings" pitchFamily="2" charset="2"/>
              <a:buBlip>
                <a:blip r:embed="rId2"/>
              </a:buBlip>
            </a:pPr>
            <a:r>
              <a:rPr lang="en-US" sz="2000" b="1" dirty="0" smtClean="0"/>
              <a:t>Initial studies in postmenopausal women with osteoporosis suggested that</a:t>
            </a:r>
            <a:r>
              <a:rPr lang="en-US" sz="2000" b="1" dirty="0" smtClean="0">
                <a:solidFill>
                  <a:srgbClr val="3333CC"/>
                </a:solidFill>
              </a:rPr>
              <a:t> </a:t>
            </a:r>
            <a:r>
              <a:rPr lang="en-US" sz="2400" b="1" u="sng" dirty="0" err="1" smtClean="0">
                <a:solidFill>
                  <a:schemeClr val="accent6">
                    <a:lumMod val="75000"/>
                  </a:schemeClr>
                </a:solidFill>
              </a:rPr>
              <a:t>PTHrP</a:t>
            </a:r>
            <a:r>
              <a:rPr lang="en-US" sz="2000" b="1" dirty="0" smtClean="0">
                <a:solidFill>
                  <a:schemeClr val="accent6">
                    <a:lumMod val="75000"/>
                  </a:schemeClr>
                </a:solidFill>
              </a:rPr>
              <a:t> </a:t>
            </a:r>
            <a:r>
              <a:rPr lang="en-US" sz="2000" b="1" dirty="0" smtClean="0"/>
              <a:t>at a daily dose of approximately 400 </a:t>
            </a:r>
            <a:r>
              <a:rPr lang="en-US" sz="2000" b="1" dirty="0" err="1" smtClean="0"/>
              <a:t>μg</a:t>
            </a:r>
            <a:r>
              <a:rPr lang="en-US" sz="2000" b="1" dirty="0" smtClean="0"/>
              <a:t> for 3 months </a:t>
            </a:r>
            <a:r>
              <a:rPr lang="en-US" sz="2000" b="1" dirty="0">
                <a:solidFill>
                  <a:srgbClr val="FFFF00"/>
                </a:solidFill>
              </a:rPr>
              <a:t>increases vertebral BMD by  4.7%. </a:t>
            </a:r>
            <a:r>
              <a:rPr lang="en-US" sz="2000" b="1" dirty="0" smtClean="0"/>
              <a:t>Serum </a:t>
            </a:r>
            <a:r>
              <a:rPr lang="en-US" sz="2000" b="1" dirty="0" err="1" smtClean="0"/>
              <a:t>osteocalcin</a:t>
            </a:r>
            <a:r>
              <a:rPr lang="en-US" sz="2000" b="1" dirty="0" smtClean="0"/>
              <a:t> was increased, but serum calcium and biochemical markers of bone </a:t>
            </a:r>
            <a:r>
              <a:rPr lang="en-US" sz="2000" b="1" dirty="0" err="1" smtClean="0"/>
              <a:t>resorption</a:t>
            </a:r>
            <a:r>
              <a:rPr lang="en-US" sz="2000" b="1" dirty="0" smtClean="0"/>
              <a:t> were not affected. Larger and longer trials are required</a:t>
            </a:r>
          </a:p>
          <a:p>
            <a:pPr marL="609600" indent="-609600" eaLnBrk="1" hangingPunct="1">
              <a:lnSpc>
                <a:spcPct val="80000"/>
              </a:lnSpc>
            </a:pPr>
            <a:endParaRPr lang="en-US" sz="2000" b="1" dirty="0" smtClean="0"/>
          </a:p>
          <a:p>
            <a:pPr marL="609600" indent="-609600" eaLnBrk="1" hangingPunct="1">
              <a:lnSpc>
                <a:spcPct val="80000"/>
              </a:lnSpc>
            </a:pPr>
            <a:endParaRPr lang="en-US" sz="700" b="1" dirty="0" smtClean="0"/>
          </a:p>
          <a:p>
            <a:pPr marL="609600" indent="-609600" eaLnBrk="1" hangingPunct="1">
              <a:lnSpc>
                <a:spcPct val="80000"/>
              </a:lnSpc>
              <a:spcBef>
                <a:spcPct val="0"/>
              </a:spcBef>
              <a:buFont typeface="Century Schoolbook" pitchFamily="18" charset="0"/>
              <a:buNone/>
            </a:pPr>
            <a:endParaRPr lang="en-US" sz="700" b="1" dirty="0" smtClean="0"/>
          </a:p>
          <a:p>
            <a:pPr marL="609600" indent="-609600" eaLnBrk="1" hangingPunct="1">
              <a:lnSpc>
                <a:spcPct val="80000"/>
              </a:lnSpc>
              <a:buFont typeface="Wingdings" pitchFamily="2" charset="2"/>
              <a:buNone/>
            </a:pPr>
            <a:r>
              <a:rPr lang="en-US" sz="700" b="1" dirty="0" smtClean="0"/>
              <a:t> </a:t>
            </a:r>
            <a:r>
              <a:rPr lang="en-US" sz="300" dirty="0" smtClean="0"/>
              <a:t> </a:t>
            </a:r>
          </a:p>
        </p:txBody>
      </p:sp>
      <p:sp>
        <p:nvSpPr>
          <p:cNvPr id="15362" name="AutoShape 2"/>
          <p:cNvSpPr>
            <a:spLocks noGrp="1" noChangeArrowheads="1"/>
          </p:cNvSpPr>
          <p:nvPr>
            <p:ph type="title"/>
          </p:nvPr>
        </p:nvSpPr>
        <p:spPr/>
        <p:txBody>
          <a:bodyPr/>
          <a:lstStyle/>
          <a:p>
            <a:pPr eaLnBrk="1" hangingPunct="1"/>
            <a:r>
              <a:rPr lang="en-US" smtClean="0"/>
              <a:t>(2)</a:t>
            </a:r>
          </a:p>
        </p:txBody>
      </p:sp>
    </p:spTree>
    <p:extLst>
      <p:ext uri="{BB962C8B-B14F-4D97-AF65-F5344CB8AC3E}">
        <p14:creationId xmlns:p14="http://schemas.microsoft.com/office/powerpoint/2010/main" val="101028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normAutofit/>
          </a:bodyPr>
          <a:lstStyle/>
          <a:p>
            <a:pPr eaLnBrk="1" hangingPunct="1">
              <a:lnSpc>
                <a:spcPct val="80000"/>
              </a:lnSpc>
              <a:buFont typeface="Wingdings" pitchFamily="2" charset="2"/>
              <a:buNone/>
            </a:pPr>
            <a:r>
              <a:rPr lang="en-US" sz="2400" b="1" u="sng" dirty="0" smtClean="0"/>
              <a:t>IN CORTICOSTEROID – INDUCED OSTEOPROSIS:</a:t>
            </a:r>
          </a:p>
          <a:p>
            <a:pPr eaLnBrk="1" hangingPunct="1">
              <a:lnSpc>
                <a:spcPct val="80000"/>
              </a:lnSpc>
              <a:buFont typeface="Wingdings" pitchFamily="2" charset="2"/>
              <a:buNone/>
            </a:pPr>
            <a:endParaRPr lang="en-US" sz="2400" b="1" u="sng" dirty="0" smtClean="0"/>
          </a:p>
          <a:p>
            <a:pPr eaLnBrk="1" hangingPunct="1">
              <a:lnSpc>
                <a:spcPct val="80000"/>
              </a:lnSpc>
            </a:pPr>
            <a:r>
              <a:rPr lang="en-US" sz="2000" b="1" dirty="0" smtClean="0"/>
              <a:t>There is </a:t>
            </a:r>
            <a:r>
              <a:rPr lang="en-US" sz="2000" b="1" dirty="0"/>
              <a:t>level 2</a:t>
            </a:r>
            <a:r>
              <a:rPr lang="en-US" sz="2000" b="1" dirty="0"/>
              <a:t> </a:t>
            </a:r>
            <a:r>
              <a:rPr lang="en-US" sz="2000" b="1" dirty="0" smtClean="0"/>
              <a:t>evidence that </a:t>
            </a:r>
            <a:r>
              <a:rPr lang="en-US" sz="2000" b="1" dirty="0" err="1" smtClean="0">
                <a:solidFill>
                  <a:srgbClr val="FFFF00"/>
                </a:solidFill>
              </a:rPr>
              <a:t>hPTH</a:t>
            </a:r>
            <a:r>
              <a:rPr lang="en-US" sz="2000" b="1" dirty="0" smtClean="0">
                <a:solidFill>
                  <a:srgbClr val="FFFF00"/>
                </a:solidFill>
              </a:rPr>
              <a:t>(1–34)</a:t>
            </a:r>
            <a:r>
              <a:rPr lang="en-US" sz="2000" b="1" dirty="0" smtClean="0"/>
              <a:t> </a:t>
            </a:r>
            <a:r>
              <a:rPr lang="en-US" sz="2000" b="1" dirty="0"/>
              <a:t>increases lumbar spine BMD </a:t>
            </a:r>
            <a:r>
              <a:rPr lang="en-US" sz="2000" b="1" dirty="0" smtClean="0"/>
              <a:t>in postmenopausal women with corticosteroid-induced osteoporosis.</a:t>
            </a:r>
          </a:p>
          <a:p>
            <a:pPr eaLnBrk="1" hangingPunct="1">
              <a:lnSpc>
                <a:spcPct val="80000"/>
              </a:lnSpc>
            </a:pPr>
            <a:r>
              <a:rPr lang="en-US" sz="2000" b="1" dirty="0" smtClean="0"/>
              <a:t>Fracture data are lacking </a:t>
            </a:r>
            <a:r>
              <a:rPr lang="en-US" sz="2000" b="1" dirty="0"/>
              <a:t>in this population.</a:t>
            </a:r>
          </a:p>
          <a:p>
            <a:pPr eaLnBrk="1" hangingPunct="1">
              <a:lnSpc>
                <a:spcPct val="80000"/>
              </a:lnSpc>
            </a:pPr>
            <a:endParaRPr lang="en-US" sz="1800" b="1" dirty="0" smtClean="0">
              <a:solidFill>
                <a:srgbClr val="990000"/>
              </a:solidFill>
            </a:endParaRPr>
          </a:p>
          <a:p>
            <a:pPr eaLnBrk="1" hangingPunct="1">
              <a:lnSpc>
                <a:spcPct val="80000"/>
              </a:lnSpc>
              <a:buFont typeface="Wingdings" pitchFamily="2" charset="2"/>
              <a:buNone/>
            </a:pPr>
            <a:r>
              <a:rPr lang="en-US" sz="2400" b="1" u="sng" dirty="0" smtClean="0"/>
              <a:t>RESULT IN MEN :</a:t>
            </a:r>
          </a:p>
          <a:p>
            <a:pPr eaLnBrk="1" hangingPunct="1">
              <a:lnSpc>
                <a:spcPct val="80000"/>
              </a:lnSpc>
              <a:buFont typeface="Wingdings" pitchFamily="2" charset="2"/>
              <a:buNone/>
            </a:pPr>
            <a:endParaRPr lang="en-US" sz="2400" b="1" u="sng" dirty="0" smtClean="0"/>
          </a:p>
          <a:p>
            <a:pPr eaLnBrk="1" hangingPunct="1">
              <a:lnSpc>
                <a:spcPct val="80000"/>
              </a:lnSpc>
              <a:spcBef>
                <a:spcPct val="0"/>
              </a:spcBef>
            </a:pPr>
            <a:r>
              <a:rPr lang="en-US" sz="2000" b="1" dirty="0" smtClean="0"/>
              <a:t>There </a:t>
            </a:r>
            <a:r>
              <a:rPr lang="en-US" sz="2000" b="1" dirty="0"/>
              <a:t>is level 1 </a:t>
            </a:r>
            <a:r>
              <a:rPr lang="en-US" sz="2000" b="1" dirty="0" smtClean="0"/>
              <a:t>evidence that </a:t>
            </a:r>
            <a:r>
              <a:rPr lang="en-US" sz="2000" b="1" dirty="0" err="1" smtClean="0">
                <a:solidFill>
                  <a:srgbClr val="FFFF00"/>
                </a:solidFill>
              </a:rPr>
              <a:t>hPTH</a:t>
            </a:r>
            <a:r>
              <a:rPr lang="en-US" sz="2000" b="1" dirty="0" smtClean="0">
                <a:solidFill>
                  <a:srgbClr val="FFFF00"/>
                </a:solidFill>
              </a:rPr>
              <a:t>(1–34)</a:t>
            </a:r>
            <a:r>
              <a:rPr lang="en-US" sz="2000" b="1" dirty="0" smtClean="0"/>
              <a:t> </a:t>
            </a:r>
            <a:r>
              <a:rPr lang="en-US" sz="2000" b="1" dirty="0"/>
              <a:t>increases BMD at the lumbar spine and femoral neck</a:t>
            </a:r>
            <a:r>
              <a:rPr lang="en-US" sz="2000" b="1" dirty="0"/>
              <a:t> </a:t>
            </a:r>
            <a:r>
              <a:rPr lang="en-US" sz="2000" b="1" dirty="0" smtClean="0"/>
              <a:t>in men with osteoporosis.</a:t>
            </a:r>
          </a:p>
          <a:p>
            <a:pPr eaLnBrk="1" hangingPunct="1">
              <a:lnSpc>
                <a:spcPct val="80000"/>
              </a:lnSpc>
            </a:pPr>
            <a:r>
              <a:rPr lang="en-US" sz="2000" b="1" dirty="0" err="1" smtClean="0"/>
              <a:t>Neer</a:t>
            </a:r>
            <a:r>
              <a:rPr lang="en-US" sz="2000" b="1" dirty="0" smtClean="0"/>
              <a:t> </a:t>
            </a:r>
            <a:r>
              <a:rPr lang="en-US" sz="2000" b="1" dirty="0" err="1" smtClean="0"/>
              <a:t>etal</a:t>
            </a:r>
            <a:r>
              <a:rPr lang="en-US" sz="2000" b="1" dirty="0" smtClean="0"/>
              <a:t> reported :the </a:t>
            </a:r>
            <a:r>
              <a:rPr lang="en-US" sz="2000" b="1" dirty="0"/>
              <a:t>risk of vertebral fracture </a:t>
            </a:r>
            <a:r>
              <a:rPr lang="en-US" sz="2000" b="1" dirty="0" smtClean="0"/>
              <a:t>was reduced by </a:t>
            </a:r>
            <a:r>
              <a:rPr lang="en-US" sz="2000" b="1" dirty="0"/>
              <a:t>51% (p= 0.07</a:t>
            </a:r>
            <a:r>
              <a:rPr lang="en-US" sz="2000" b="1" dirty="0"/>
              <a:t>)</a:t>
            </a:r>
          </a:p>
          <a:p>
            <a:pPr eaLnBrk="1" hangingPunct="1">
              <a:lnSpc>
                <a:spcPct val="80000"/>
              </a:lnSpc>
              <a:spcBef>
                <a:spcPct val="0"/>
              </a:spcBef>
              <a:buFont typeface="Wingdings" pitchFamily="2" charset="2"/>
              <a:buNone/>
            </a:pPr>
            <a:endParaRPr lang="en-US" sz="1800" b="1" dirty="0" smtClean="0">
              <a:solidFill>
                <a:srgbClr val="990000"/>
              </a:solidFill>
            </a:endParaRPr>
          </a:p>
          <a:p>
            <a:pPr eaLnBrk="1" hangingPunct="1">
              <a:lnSpc>
                <a:spcPct val="80000"/>
              </a:lnSpc>
            </a:pPr>
            <a:endParaRPr lang="en-US" sz="900" dirty="0" smtClean="0"/>
          </a:p>
        </p:txBody>
      </p:sp>
      <p:sp>
        <p:nvSpPr>
          <p:cNvPr id="16386" name="AutoShape 2"/>
          <p:cNvSpPr>
            <a:spLocks noGrp="1" noChangeArrowheads="1"/>
          </p:cNvSpPr>
          <p:nvPr>
            <p:ph type="title"/>
          </p:nvPr>
        </p:nvSpPr>
        <p:spPr/>
        <p:txBody>
          <a:bodyPr/>
          <a:lstStyle/>
          <a:p>
            <a:pPr eaLnBrk="1" hangingPunct="1"/>
            <a:r>
              <a:rPr lang="en-US" smtClean="0"/>
              <a:t>(3)</a:t>
            </a:r>
          </a:p>
        </p:txBody>
      </p:sp>
    </p:spTree>
    <p:extLst>
      <p:ext uri="{BB962C8B-B14F-4D97-AF65-F5344CB8AC3E}">
        <p14:creationId xmlns:p14="http://schemas.microsoft.com/office/powerpoint/2010/main" val="398992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600200"/>
            <a:ext cx="8363272" cy="4525963"/>
          </a:xfrm>
        </p:spPr>
        <p:txBody>
          <a:bodyPr>
            <a:normAutofit/>
          </a:bodyPr>
          <a:lstStyle/>
          <a:p>
            <a:pPr eaLnBrk="1" hangingPunct="1">
              <a:lnSpc>
                <a:spcPct val="90000"/>
              </a:lnSpc>
              <a:buFont typeface="Wingdings" pitchFamily="2" charset="2"/>
              <a:buNone/>
            </a:pPr>
            <a:r>
              <a:rPr lang="en-US" sz="3600" b="1" u="sng" dirty="0" smtClean="0"/>
              <a:t>Health-related quality of life and back pain</a:t>
            </a:r>
          </a:p>
          <a:p>
            <a:pPr eaLnBrk="1" hangingPunct="1">
              <a:lnSpc>
                <a:spcPct val="90000"/>
              </a:lnSpc>
              <a:buFont typeface="Wingdings" pitchFamily="2" charset="2"/>
              <a:buNone/>
            </a:pPr>
            <a:endParaRPr lang="en-US" sz="2400" b="1" u="sng" dirty="0" smtClean="0"/>
          </a:p>
          <a:p>
            <a:pPr eaLnBrk="1" hangingPunct="1">
              <a:lnSpc>
                <a:spcPct val="90000"/>
              </a:lnSpc>
              <a:spcBef>
                <a:spcPct val="0"/>
              </a:spcBef>
              <a:buFontTx/>
              <a:buChar char="•"/>
            </a:pPr>
            <a:r>
              <a:rPr lang="en-US" dirty="0" smtClean="0"/>
              <a:t>There is </a:t>
            </a:r>
            <a:r>
              <a:rPr lang="en-US" dirty="0" smtClean="0">
                <a:solidFill>
                  <a:srgbClr val="FFFF00"/>
                </a:solidFill>
              </a:rPr>
              <a:t>no evidence </a:t>
            </a:r>
            <a:r>
              <a:rPr lang="en-US" dirty="0" smtClean="0"/>
              <a:t>of improved </a:t>
            </a:r>
            <a:r>
              <a:rPr lang="en-US" dirty="0">
                <a:solidFill>
                  <a:srgbClr val="FFFF00"/>
                </a:solidFill>
              </a:rPr>
              <a:t>health-related quality of life</a:t>
            </a:r>
            <a:r>
              <a:rPr lang="en-US" dirty="0" smtClean="0">
                <a:solidFill>
                  <a:srgbClr val="FF0000"/>
                </a:solidFill>
              </a:rPr>
              <a:t> </a:t>
            </a:r>
            <a:r>
              <a:rPr lang="en-US" dirty="0" smtClean="0"/>
              <a:t>associated with </a:t>
            </a:r>
            <a:r>
              <a:rPr lang="en-US" dirty="0" err="1" smtClean="0"/>
              <a:t>hPTH</a:t>
            </a:r>
            <a:r>
              <a:rPr lang="en-US" dirty="0" smtClean="0"/>
              <a:t> (1–34) or calcium with vitamin D in postmenopausal women with osteoporosis.</a:t>
            </a:r>
          </a:p>
          <a:p>
            <a:pPr eaLnBrk="1" hangingPunct="1">
              <a:lnSpc>
                <a:spcPct val="90000"/>
              </a:lnSpc>
              <a:spcBef>
                <a:spcPct val="0"/>
              </a:spcBef>
              <a:buFontTx/>
              <a:buChar char="•"/>
            </a:pPr>
            <a:endParaRPr lang="en-US" dirty="0" smtClean="0"/>
          </a:p>
          <a:p>
            <a:pPr eaLnBrk="1" hangingPunct="1">
              <a:lnSpc>
                <a:spcPct val="90000"/>
              </a:lnSpc>
              <a:spcBef>
                <a:spcPct val="0"/>
              </a:spcBef>
              <a:buFontTx/>
              <a:buChar char="•"/>
            </a:pPr>
            <a:r>
              <a:rPr lang="en-US" dirty="0" smtClean="0"/>
              <a:t>There is </a:t>
            </a:r>
            <a:r>
              <a:rPr lang="en-US" dirty="0">
                <a:solidFill>
                  <a:srgbClr val="FFFF00"/>
                </a:solidFill>
              </a:rPr>
              <a:t>level 2 evidence that back pain may be reduced </a:t>
            </a:r>
            <a:r>
              <a:rPr lang="en-US" dirty="0" smtClean="0"/>
              <a:t>in patients given </a:t>
            </a:r>
            <a:r>
              <a:rPr lang="en-US" dirty="0" err="1" smtClean="0"/>
              <a:t>hPTH</a:t>
            </a:r>
            <a:r>
              <a:rPr lang="en-US" dirty="0" smtClean="0"/>
              <a:t> (1–34).</a:t>
            </a:r>
          </a:p>
          <a:p>
            <a:pPr eaLnBrk="1" hangingPunct="1">
              <a:lnSpc>
                <a:spcPct val="90000"/>
              </a:lnSpc>
              <a:spcBef>
                <a:spcPct val="0"/>
              </a:spcBef>
              <a:buFont typeface="Wingdings" pitchFamily="2" charset="2"/>
              <a:buChar char="Ø"/>
            </a:pPr>
            <a:endParaRPr lang="en-US" dirty="0" smtClean="0"/>
          </a:p>
          <a:p>
            <a:pPr eaLnBrk="1" hangingPunct="1">
              <a:lnSpc>
                <a:spcPct val="90000"/>
              </a:lnSpc>
              <a:buFont typeface="Wingdings" pitchFamily="2" charset="2"/>
              <a:buNone/>
            </a:pPr>
            <a:endParaRPr lang="en-US" b="1" dirty="0" smtClean="0">
              <a:solidFill>
                <a:srgbClr val="00B050"/>
              </a:solidFill>
            </a:endParaRPr>
          </a:p>
          <a:p>
            <a:pPr eaLnBrk="1" hangingPunct="1">
              <a:lnSpc>
                <a:spcPct val="90000"/>
              </a:lnSpc>
            </a:pPr>
            <a:endParaRPr lang="en-US" b="1" dirty="0" smtClean="0">
              <a:solidFill>
                <a:srgbClr val="00B050"/>
              </a:solidFill>
            </a:endParaRPr>
          </a:p>
        </p:txBody>
      </p:sp>
      <p:sp>
        <p:nvSpPr>
          <p:cNvPr id="17410" name="AutoShape 2"/>
          <p:cNvSpPr>
            <a:spLocks noGrp="1" noChangeArrowheads="1"/>
          </p:cNvSpPr>
          <p:nvPr>
            <p:ph type="title"/>
          </p:nvPr>
        </p:nvSpPr>
        <p:spPr/>
        <p:txBody>
          <a:bodyPr/>
          <a:lstStyle/>
          <a:p>
            <a:pPr eaLnBrk="1" hangingPunct="1"/>
            <a:r>
              <a:rPr lang="en-US" smtClean="0"/>
              <a:t>(4)</a:t>
            </a:r>
          </a:p>
        </p:txBody>
      </p:sp>
    </p:spTree>
    <p:extLst>
      <p:ext uri="{BB962C8B-B14F-4D97-AF65-F5344CB8AC3E}">
        <p14:creationId xmlns:p14="http://schemas.microsoft.com/office/powerpoint/2010/main" val="363995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a:bodyPr>
          <a:lstStyle/>
          <a:p>
            <a:pPr eaLnBrk="1" hangingPunct="1">
              <a:lnSpc>
                <a:spcPct val="80000"/>
              </a:lnSpc>
              <a:buFont typeface="Wingdings" pitchFamily="2" charset="2"/>
              <a:buNone/>
            </a:pPr>
            <a:r>
              <a:rPr lang="en-US" sz="1600" b="1" u="sng" dirty="0" smtClean="0">
                <a:solidFill>
                  <a:schemeClr val="accent6">
                    <a:lumMod val="75000"/>
                  </a:schemeClr>
                </a:solidFill>
              </a:rPr>
              <a:t>WITH  ESTROGEN :</a:t>
            </a:r>
          </a:p>
          <a:p>
            <a:pPr eaLnBrk="1" hangingPunct="1">
              <a:lnSpc>
                <a:spcPct val="80000"/>
              </a:lnSpc>
            </a:pPr>
            <a:r>
              <a:rPr lang="en-US" sz="1800" b="1" dirty="0" err="1" smtClean="0"/>
              <a:t>Cosman</a:t>
            </a:r>
            <a:r>
              <a:rPr lang="en-US" sz="1800" b="1" dirty="0" smtClean="0"/>
              <a:t> et al. treated postmenopausal women, previously given estrogen for at least 1 year, with </a:t>
            </a:r>
            <a:r>
              <a:rPr lang="en-US" sz="1800" b="1" dirty="0" err="1" smtClean="0"/>
              <a:t>teriparatide</a:t>
            </a:r>
            <a:r>
              <a:rPr lang="en-US" sz="1800" b="1" dirty="0" smtClean="0"/>
              <a:t>. </a:t>
            </a:r>
            <a:r>
              <a:rPr lang="en-US" sz="1800" b="1" u="sng" dirty="0"/>
              <a:t>Increases in vertebral BMD began</a:t>
            </a:r>
            <a:r>
              <a:rPr lang="en-US" sz="1800" b="1" u="sng" dirty="0"/>
              <a:t> </a:t>
            </a:r>
            <a:r>
              <a:rPr lang="en-US" sz="1800" b="1" dirty="0" smtClean="0"/>
              <a:t>with no delay and </a:t>
            </a:r>
            <a:r>
              <a:rPr lang="en-US" sz="1800" b="1" u="sng" dirty="0"/>
              <a:t>increased in a linear fashion</a:t>
            </a:r>
            <a:r>
              <a:rPr lang="en-US" sz="1800" b="1" dirty="0" smtClean="0"/>
              <a:t> during the entire 3-year study.</a:t>
            </a:r>
          </a:p>
          <a:p>
            <a:pPr eaLnBrk="1" hangingPunct="1">
              <a:lnSpc>
                <a:spcPct val="80000"/>
              </a:lnSpc>
            </a:pPr>
            <a:endParaRPr lang="en-US" sz="1600" b="1" dirty="0" smtClean="0">
              <a:solidFill>
                <a:srgbClr val="990000"/>
              </a:solidFill>
            </a:endParaRPr>
          </a:p>
          <a:p>
            <a:pPr eaLnBrk="1" hangingPunct="1">
              <a:lnSpc>
                <a:spcPct val="80000"/>
              </a:lnSpc>
              <a:buFont typeface="Wingdings" pitchFamily="2" charset="2"/>
              <a:buNone/>
            </a:pPr>
            <a:r>
              <a:rPr lang="en-US" sz="1600" b="1" u="sng" dirty="0">
                <a:solidFill>
                  <a:schemeClr val="accent6">
                    <a:lumMod val="75000"/>
                  </a:schemeClr>
                </a:solidFill>
              </a:rPr>
              <a:t>WITH RALOXIFEN :</a:t>
            </a:r>
          </a:p>
          <a:p>
            <a:pPr eaLnBrk="1" hangingPunct="1">
              <a:lnSpc>
                <a:spcPct val="80000"/>
              </a:lnSpc>
            </a:pPr>
            <a:r>
              <a:rPr lang="en-US" sz="1800" b="1" dirty="0" err="1" smtClean="0"/>
              <a:t>raloxifene</a:t>
            </a:r>
            <a:r>
              <a:rPr lang="en-US" sz="1800" b="1" dirty="0" smtClean="0"/>
              <a:t> </a:t>
            </a:r>
            <a:r>
              <a:rPr lang="en-US" sz="1800" b="1" u="sng" dirty="0"/>
              <a:t>did not impede the effects of </a:t>
            </a:r>
            <a:r>
              <a:rPr lang="en-US" sz="1800" b="1" u="sng" dirty="0" err="1"/>
              <a:t>teriparatide</a:t>
            </a:r>
            <a:r>
              <a:rPr lang="en-US" sz="1800" b="1" u="sng" dirty="0"/>
              <a:t> </a:t>
            </a:r>
            <a:r>
              <a:rPr lang="en-US" sz="1800" b="1" dirty="0" smtClean="0"/>
              <a:t>to increase BMD rapidly and linearly</a:t>
            </a:r>
          </a:p>
          <a:p>
            <a:pPr eaLnBrk="1" hangingPunct="1">
              <a:lnSpc>
                <a:spcPct val="80000"/>
              </a:lnSpc>
            </a:pPr>
            <a:endParaRPr lang="en-US" sz="1600" b="1" dirty="0" smtClean="0"/>
          </a:p>
          <a:p>
            <a:pPr eaLnBrk="1" hangingPunct="1">
              <a:lnSpc>
                <a:spcPct val="80000"/>
              </a:lnSpc>
              <a:buFont typeface="Wingdings" pitchFamily="2" charset="2"/>
              <a:buNone/>
            </a:pPr>
            <a:r>
              <a:rPr lang="en-US" sz="1600" b="1" u="sng" dirty="0">
                <a:solidFill>
                  <a:schemeClr val="accent6">
                    <a:lumMod val="75000"/>
                  </a:schemeClr>
                </a:solidFill>
              </a:rPr>
              <a:t>WITH ALENDRONATE:</a:t>
            </a:r>
          </a:p>
          <a:p>
            <a:pPr eaLnBrk="1" hangingPunct="1">
              <a:lnSpc>
                <a:spcPct val="80000"/>
              </a:lnSpc>
            </a:pPr>
            <a:r>
              <a:rPr lang="en-US" sz="1800" b="1" dirty="0" smtClean="0"/>
              <a:t>alendronate was associated </a:t>
            </a:r>
            <a:r>
              <a:rPr lang="en-US" sz="1800" b="1" u="sng" dirty="0">
                <a:solidFill>
                  <a:srgbClr val="FFFF00"/>
                </a:solidFill>
              </a:rPr>
              <a:t>with a 6- month delay </a:t>
            </a:r>
            <a:r>
              <a:rPr lang="en-US" sz="1800" b="1" dirty="0" smtClean="0"/>
              <a:t>before BMD in the lumbar spine began to increase.</a:t>
            </a:r>
          </a:p>
          <a:p>
            <a:pPr eaLnBrk="1" hangingPunct="1">
              <a:lnSpc>
                <a:spcPct val="80000"/>
              </a:lnSpc>
            </a:pPr>
            <a:r>
              <a:rPr lang="en-US" sz="1800" b="1" dirty="0" smtClean="0"/>
              <a:t>some practitioners advocate a </a:t>
            </a:r>
            <a:r>
              <a:rPr lang="en-US" sz="1800" b="1" u="sng" dirty="0" smtClean="0">
                <a:solidFill>
                  <a:srgbClr val="FFFF00"/>
                </a:solidFill>
              </a:rPr>
              <a:t>6-month hiatus</a:t>
            </a:r>
            <a:r>
              <a:rPr lang="en-US" sz="1800" b="1" dirty="0" smtClean="0">
                <a:solidFill>
                  <a:srgbClr val="FFFF00"/>
                </a:solidFill>
              </a:rPr>
              <a:t> </a:t>
            </a:r>
            <a:r>
              <a:rPr lang="en-US" sz="1800" b="1" dirty="0" smtClean="0"/>
              <a:t>between discontinuation of treatment with alendronate and initiation of </a:t>
            </a:r>
            <a:r>
              <a:rPr lang="en-US" sz="1800" b="1" dirty="0" err="1" smtClean="0"/>
              <a:t>teriparatide</a:t>
            </a:r>
            <a:r>
              <a:rPr lang="en-US" sz="1800" b="1" dirty="0" smtClean="0"/>
              <a:t> therapy. Others suggest that </a:t>
            </a:r>
            <a:r>
              <a:rPr lang="en-US" sz="1800" b="1" dirty="0" err="1" smtClean="0"/>
              <a:t>teriparatide</a:t>
            </a:r>
            <a:r>
              <a:rPr lang="en-US" sz="1800" b="1" dirty="0" smtClean="0"/>
              <a:t> therapy be initiated immediately after the bisphosphonate.</a:t>
            </a:r>
          </a:p>
          <a:p>
            <a:pPr eaLnBrk="1" hangingPunct="1">
              <a:lnSpc>
                <a:spcPct val="80000"/>
              </a:lnSpc>
              <a:buFont typeface="Wingdings" pitchFamily="2" charset="2"/>
              <a:buNone/>
            </a:pPr>
            <a:endParaRPr lang="en-US" sz="1600" b="1" dirty="0" smtClean="0"/>
          </a:p>
          <a:p>
            <a:pPr eaLnBrk="1" hangingPunct="1">
              <a:lnSpc>
                <a:spcPct val="80000"/>
              </a:lnSpc>
            </a:pPr>
            <a:endParaRPr lang="en-US" sz="300" dirty="0" smtClean="0"/>
          </a:p>
          <a:p>
            <a:pPr eaLnBrk="1" hangingPunct="1">
              <a:lnSpc>
                <a:spcPct val="80000"/>
              </a:lnSpc>
              <a:buFont typeface="Wingdings" pitchFamily="2" charset="2"/>
              <a:buNone/>
            </a:pPr>
            <a:endParaRPr lang="en-US" sz="300" dirty="0" smtClean="0"/>
          </a:p>
          <a:p>
            <a:pPr eaLnBrk="1" hangingPunct="1">
              <a:lnSpc>
                <a:spcPct val="80000"/>
              </a:lnSpc>
            </a:pPr>
            <a:endParaRPr lang="en-US" sz="300" dirty="0" smtClean="0"/>
          </a:p>
        </p:txBody>
      </p:sp>
      <p:sp>
        <p:nvSpPr>
          <p:cNvPr id="18434" name="AutoShape 2"/>
          <p:cNvSpPr>
            <a:spLocks noGrp="1" noChangeArrowheads="1"/>
          </p:cNvSpPr>
          <p:nvPr>
            <p:ph type="title"/>
          </p:nvPr>
        </p:nvSpPr>
        <p:spPr/>
        <p:txBody>
          <a:bodyPr>
            <a:normAutofit fontScale="90000"/>
          </a:bodyPr>
          <a:lstStyle/>
          <a:p>
            <a:pPr eaLnBrk="1" hangingPunct="1"/>
            <a:r>
              <a:rPr lang="en-US" sz="2400" smtClean="0"/>
              <a:t/>
            </a:r>
            <a:br>
              <a:rPr lang="en-US" sz="2400" smtClean="0"/>
            </a:br>
            <a:r>
              <a:rPr lang="en-US" sz="2400" smtClean="0"/>
              <a:t>SEQUENTIAL THERAPY WITH TERIPARATIDE AND ANTIRESORPTIVE AGENT</a:t>
            </a:r>
            <a:br>
              <a:rPr lang="en-US" sz="2400" smtClean="0"/>
            </a:br>
            <a:endParaRPr lang="en-US" sz="2400" smtClean="0"/>
          </a:p>
        </p:txBody>
      </p:sp>
      <p:sp>
        <p:nvSpPr>
          <p:cNvPr id="18436" name="Text Box 4"/>
          <p:cNvSpPr txBox="1">
            <a:spLocks noChangeArrowheads="1"/>
          </p:cNvSpPr>
          <p:nvPr/>
        </p:nvSpPr>
        <p:spPr bwMode="auto">
          <a:xfrm>
            <a:off x="971550" y="6453188"/>
            <a:ext cx="10939463"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Clr>
                <a:schemeClr val="tx1"/>
              </a:buClr>
              <a:buSzPct val="75000"/>
              <a:buFont typeface="Century Schoolbook" pitchFamily="18" charset="0"/>
              <a:buNone/>
            </a:pPr>
            <a:r>
              <a:rPr lang="nb-NO" sz="1200" b="1" i="1">
                <a:solidFill>
                  <a:srgbClr val="00CC00"/>
                </a:solidFill>
              </a:rPr>
              <a:t>Anabolic Skeletal Therapy for Osteoporosis.</a:t>
            </a:r>
            <a:r>
              <a:rPr lang="pt-BR" sz="1200" b="1">
                <a:solidFill>
                  <a:srgbClr val="00CC00"/>
                </a:solidFill>
              </a:rPr>
              <a:t> (Arq Bras Endocrinol Metab 2006</a:t>
            </a:r>
            <a:endParaRPr lang="en-US" sz="1200">
              <a:solidFill>
                <a:srgbClr val="00CC00"/>
              </a:solidFill>
            </a:endParaRPr>
          </a:p>
          <a:p>
            <a:pPr eaLnBrk="1" hangingPunct="1"/>
            <a:endParaRPr lang="en-US"/>
          </a:p>
        </p:txBody>
      </p:sp>
    </p:spTree>
    <p:extLst>
      <p:ext uri="{BB962C8B-B14F-4D97-AF65-F5344CB8AC3E}">
        <p14:creationId xmlns:p14="http://schemas.microsoft.com/office/powerpoint/2010/main" val="316405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sz="3200" dirty="0" smtClean="0">
                <a:solidFill>
                  <a:srgbClr val="00B050"/>
                </a:solidFill>
              </a:rPr>
              <a:t>combination therapy:</a:t>
            </a:r>
            <a:br>
              <a:rPr lang="en-US" sz="3200" dirty="0" smtClean="0">
                <a:solidFill>
                  <a:srgbClr val="00B050"/>
                </a:solidFill>
              </a:rPr>
            </a:br>
            <a:r>
              <a:rPr lang="en-US" sz="3200" dirty="0" smtClean="0">
                <a:solidFill>
                  <a:srgbClr val="00B050"/>
                </a:solidFill>
              </a:rPr>
              <a:t> with alendronate(1)</a:t>
            </a:r>
          </a:p>
        </p:txBody>
      </p:sp>
      <p:pic>
        <p:nvPicPr>
          <p:cNvPr id="19460"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1049338" y="3070225"/>
            <a:ext cx="3876675" cy="2252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5"/>
          <p:cNvSpPr>
            <a:spLocks noGrp="1" noChangeArrowheads="1"/>
          </p:cNvSpPr>
          <p:nvPr>
            <p:ph sz="quarter" idx="4294967295"/>
          </p:nvPr>
        </p:nvSpPr>
        <p:spPr>
          <a:xfrm>
            <a:off x="5004048" y="2204864"/>
            <a:ext cx="3816424" cy="3881611"/>
          </a:xfrm>
          <a:prstGeom prst="rect">
            <a:avLst/>
          </a:prstGeom>
        </p:spPr>
        <p:txBody>
          <a:bodyPr>
            <a:normAutofit fontScale="92500" lnSpcReduction="10000"/>
          </a:bodyPr>
          <a:lstStyle/>
          <a:p>
            <a:pPr marL="533400" indent="-533400" eaLnBrk="1" hangingPunct="1">
              <a:lnSpc>
                <a:spcPct val="90000"/>
              </a:lnSpc>
            </a:pPr>
            <a:endParaRPr lang="en-US" sz="2000" b="1" dirty="0" smtClean="0"/>
          </a:p>
          <a:p>
            <a:pPr marL="533400" indent="-533400" eaLnBrk="1" hangingPunct="1">
              <a:lnSpc>
                <a:spcPct val="90000"/>
              </a:lnSpc>
            </a:pPr>
            <a:r>
              <a:rPr lang="en-US" sz="2600" b="1" dirty="0" err="1" smtClean="0"/>
              <a:t>hPTH</a:t>
            </a:r>
            <a:r>
              <a:rPr lang="en-US" sz="2600" b="1" dirty="0" smtClean="0"/>
              <a:t>(1–34) results in larger increases in lumbar spine BMD than alendronate</a:t>
            </a:r>
          </a:p>
          <a:p>
            <a:pPr marL="533400" indent="-533400" eaLnBrk="1" hangingPunct="1">
              <a:lnSpc>
                <a:spcPct val="90000"/>
              </a:lnSpc>
            </a:pPr>
            <a:endParaRPr lang="en-US" sz="2000" b="1" dirty="0" smtClean="0"/>
          </a:p>
          <a:p>
            <a:pPr marL="533400" indent="-533400" eaLnBrk="1" hangingPunct="1">
              <a:lnSpc>
                <a:spcPct val="90000"/>
              </a:lnSpc>
            </a:pPr>
            <a:r>
              <a:rPr lang="en-US" sz="2400" b="1" dirty="0" smtClean="0"/>
              <a:t>There is </a:t>
            </a:r>
            <a:r>
              <a:rPr lang="en-US" sz="2400" b="1" dirty="0"/>
              <a:t>level 1 evidence that combination therapy </a:t>
            </a:r>
            <a:r>
              <a:rPr lang="en-US" sz="2400" b="1" dirty="0" smtClean="0"/>
              <a:t>with alendronate  and </a:t>
            </a:r>
            <a:r>
              <a:rPr lang="en-US" sz="2400" b="1" dirty="0" err="1" smtClean="0"/>
              <a:t>hPTH</a:t>
            </a:r>
            <a:r>
              <a:rPr lang="en-US" sz="2400" b="1" dirty="0" smtClean="0"/>
              <a:t>(1–84) </a:t>
            </a:r>
            <a:r>
              <a:rPr lang="en-US" sz="2400" b="1" dirty="0"/>
              <a:t>may </a:t>
            </a:r>
            <a:r>
              <a:rPr lang="en-US" sz="2400" b="1" dirty="0">
                <a:solidFill>
                  <a:srgbClr val="FFFF00"/>
                </a:solidFill>
              </a:rPr>
              <a:t>blunt </a:t>
            </a:r>
            <a:r>
              <a:rPr lang="en-US" sz="2400" b="1" dirty="0"/>
              <a:t>the anabolic effect </a:t>
            </a:r>
            <a:r>
              <a:rPr lang="en-US" sz="2400" b="1" dirty="0" smtClean="0"/>
              <a:t>of </a:t>
            </a:r>
            <a:r>
              <a:rPr lang="en-US" sz="2400" b="1" dirty="0" err="1" smtClean="0"/>
              <a:t>hPTH</a:t>
            </a:r>
            <a:r>
              <a:rPr lang="en-US" sz="2400" b="1" dirty="0" smtClean="0"/>
              <a:t> on BMD.</a:t>
            </a:r>
          </a:p>
          <a:p>
            <a:pPr marL="533400" indent="-533400" eaLnBrk="1" hangingPunct="1">
              <a:lnSpc>
                <a:spcPct val="90000"/>
              </a:lnSpc>
              <a:buFont typeface="Wingdings" pitchFamily="2" charset="2"/>
              <a:buNone/>
            </a:pPr>
            <a:endParaRPr lang="en-US" sz="2000" b="1" dirty="0" smtClean="0"/>
          </a:p>
          <a:p>
            <a:pPr marL="533400" indent="-533400" eaLnBrk="1" hangingPunct="1">
              <a:lnSpc>
                <a:spcPct val="90000"/>
              </a:lnSpc>
            </a:pPr>
            <a:endParaRPr lang="en-US" sz="2000" b="1" dirty="0" smtClean="0">
              <a:solidFill>
                <a:srgbClr val="990000"/>
              </a:solidFill>
            </a:endParaRPr>
          </a:p>
          <a:p>
            <a:pPr marL="533400" indent="-533400" eaLnBrk="1" hangingPunct="1">
              <a:lnSpc>
                <a:spcPct val="90000"/>
              </a:lnSpc>
              <a:buFont typeface="Wingdings" pitchFamily="2" charset="2"/>
              <a:buNone/>
            </a:pPr>
            <a:endParaRPr lang="en-US" sz="2000" b="1" dirty="0" smtClean="0">
              <a:solidFill>
                <a:srgbClr val="990000"/>
              </a:solidFill>
            </a:endParaRPr>
          </a:p>
          <a:p>
            <a:pPr marL="533400" indent="-533400" eaLnBrk="1" hangingPunct="1">
              <a:lnSpc>
                <a:spcPct val="90000"/>
              </a:lnSpc>
            </a:pPr>
            <a:endParaRPr lang="en-US" sz="2000" dirty="0" smtClean="0"/>
          </a:p>
        </p:txBody>
      </p:sp>
    </p:spTree>
    <p:extLst>
      <p:ext uri="{BB962C8B-B14F-4D97-AF65-F5344CB8AC3E}">
        <p14:creationId xmlns:p14="http://schemas.microsoft.com/office/powerpoint/2010/main" val="375029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371" y="476672"/>
            <a:ext cx="8352928" cy="5016758"/>
          </a:xfrm>
          <a:prstGeom prst="rect">
            <a:avLst/>
          </a:prstGeom>
        </p:spPr>
        <p:txBody>
          <a:bodyPr wrap="square">
            <a:spAutoFit/>
          </a:bodyPr>
          <a:lstStyle/>
          <a:p>
            <a:r>
              <a:rPr lang="en-US" sz="3200" dirty="0" smtClean="0"/>
              <a:t>In previously </a:t>
            </a:r>
            <a:r>
              <a:rPr lang="en-US" sz="3200" dirty="0"/>
              <a:t>untreated patients, the effects of PTH are not additive to those of a </a:t>
            </a:r>
            <a:r>
              <a:rPr lang="en-US" sz="3200" dirty="0" smtClean="0"/>
              <a:t> Bisphosphonate</a:t>
            </a:r>
            <a:r>
              <a:rPr lang="en-US" sz="3200" dirty="0"/>
              <a:t>. </a:t>
            </a:r>
            <a:endParaRPr lang="en-US" sz="3200" dirty="0" smtClean="0"/>
          </a:p>
          <a:p>
            <a:endParaRPr lang="en-US" sz="3200" dirty="0"/>
          </a:p>
          <a:p>
            <a:r>
              <a:rPr lang="en-US" sz="3200" dirty="0" smtClean="0"/>
              <a:t>These observations </a:t>
            </a:r>
            <a:r>
              <a:rPr lang="en-US" sz="3200" dirty="0"/>
              <a:t>appear to result from the ability of alendronate to impair PTH-induced stimulation of new </a:t>
            </a:r>
            <a:r>
              <a:rPr lang="en-US" sz="3200" dirty="0" smtClean="0"/>
              <a:t>bone formation</a:t>
            </a:r>
            <a:r>
              <a:rPr lang="en-US" sz="3200" dirty="0"/>
              <a:t>. </a:t>
            </a:r>
            <a:endParaRPr lang="en-US" sz="3200" dirty="0" smtClean="0"/>
          </a:p>
          <a:p>
            <a:endParaRPr lang="en-US" sz="3200" dirty="0"/>
          </a:p>
          <a:p>
            <a:r>
              <a:rPr lang="en-US" sz="3200" dirty="0" smtClean="0"/>
              <a:t>Thus</a:t>
            </a:r>
            <a:r>
              <a:rPr lang="en-US" sz="3200" dirty="0"/>
              <a:t>, we do not suggest </a:t>
            </a:r>
            <a:r>
              <a:rPr lang="en-US" sz="3200" dirty="0" smtClean="0"/>
              <a:t> combination </a:t>
            </a:r>
            <a:r>
              <a:rPr lang="en-US" sz="3200" dirty="0"/>
              <a:t>PTH and </a:t>
            </a:r>
            <a:r>
              <a:rPr lang="en-US" sz="3200" dirty="0" smtClean="0"/>
              <a:t>bisphosphonate </a:t>
            </a:r>
            <a:r>
              <a:rPr lang="en-US" sz="3200" dirty="0"/>
              <a:t>therapy for osteoporosis.</a:t>
            </a:r>
            <a:endParaRPr lang="en-US" sz="3200" dirty="0"/>
          </a:p>
        </p:txBody>
      </p:sp>
      <p:pic>
        <p:nvPicPr>
          <p:cNvPr id="181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9846" y="5790723"/>
            <a:ext cx="2580453" cy="80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56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42"/>
          <p:cNvSpPr txBox="1">
            <a:spLocks noChangeArrowheads="1"/>
          </p:cNvSpPr>
          <p:nvPr/>
        </p:nvSpPr>
        <p:spPr bwMode="auto">
          <a:xfrm>
            <a:off x="0" y="168275"/>
            <a:ext cx="91440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3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0" cap="none" spc="0" normalizeH="0" baseline="0" noProof="0" smtClean="0">
                <a:ln>
                  <a:noFill/>
                </a:ln>
                <a:solidFill>
                  <a:srgbClr val="FFD539"/>
                </a:solidFill>
                <a:effectLst>
                  <a:outerShdw blurRad="38100" dist="38100" dir="2700000" algn="tl">
                    <a:srgbClr val="000000"/>
                  </a:outerShdw>
                </a:effectLst>
                <a:uLnTx/>
                <a:uFillTx/>
                <a:latin typeface="Arial"/>
                <a:ea typeface="+mj-ea"/>
                <a:cs typeface="+mj-cs"/>
              </a:rPr>
              <a:t>Bone Remodeling Cycle in Normal Bone</a:t>
            </a:r>
            <a:endParaRPr kumimoji="0" lang="en-US" sz="3000" b="1" i="0" u="none" strike="noStrike" kern="0" cap="none" spc="0" normalizeH="0" baseline="0" noProof="0" dirty="0" smtClean="0">
              <a:ln>
                <a:noFill/>
              </a:ln>
              <a:solidFill>
                <a:srgbClr val="FFD539"/>
              </a:solidFill>
              <a:effectLst>
                <a:outerShdw blurRad="38100" dist="38100" dir="2700000" algn="tl">
                  <a:srgbClr val="000000"/>
                </a:outerShdw>
              </a:effectLst>
              <a:uLnTx/>
              <a:uFillTx/>
              <a:latin typeface="Arial"/>
              <a:ea typeface="+mj-ea"/>
              <a:cs typeface="+mj-cs"/>
            </a:endParaRPr>
          </a:p>
        </p:txBody>
      </p:sp>
      <p:sp>
        <p:nvSpPr>
          <p:cNvPr id="69" name="Text Box 4"/>
          <p:cNvSpPr txBox="1">
            <a:spLocks noChangeArrowheads="1"/>
          </p:cNvSpPr>
          <p:nvPr/>
        </p:nvSpPr>
        <p:spPr bwMode="auto">
          <a:xfrm rot="30246">
            <a:off x="1285875" y="4356100"/>
            <a:ext cx="10842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Lining cells</a:t>
            </a:r>
          </a:p>
        </p:txBody>
      </p:sp>
      <p:sp>
        <p:nvSpPr>
          <p:cNvPr id="70" name="Text Box 5"/>
          <p:cNvSpPr txBox="1">
            <a:spLocks noChangeArrowheads="1"/>
          </p:cNvSpPr>
          <p:nvPr/>
        </p:nvSpPr>
        <p:spPr bwMode="auto">
          <a:xfrm>
            <a:off x="812800" y="2770188"/>
            <a:ext cx="16494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1" i="0" u="none" strike="noStrike" kern="0" cap="none" spc="0" normalizeH="0" baseline="0" noProof="0" smtClean="0">
                <a:ln>
                  <a:noFill/>
                </a:ln>
                <a:solidFill>
                  <a:srgbClr val="FFD539"/>
                </a:solidFill>
                <a:effectLst/>
                <a:uLnTx/>
                <a:uFillTx/>
                <a:latin typeface="Arial" charset="0"/>
                <a:ea typeface="ＭＳ Ｐゴシック" pitchFamily="1" charset="-128"/>
              </a:rPr>
              <a:t>Resting</a:t>
            </a:r>
          </a:p>
        </p:txBody>
      </p:sp>
      <p:pic>
        <p:nvPicPr>
          <p:cNvPr id="71" name="Picture 6" descr="1884-ShobackcellsGB8-27v1"/>
          <p:cNvPicPr>
            <a:picLocks noChangeAspect="1" noChangeArrowheads="1"/>
          </p:cNvPicPr>
          <p:nvPr/>
        </p:nvPicPr>
        <p:blipFill>
          <a:blip r:embed="rId2" cstate="print">
            <a:extLst>
              <a:ext uri="{28A0092B-C50C-407E-A947-70E740481C1C}">
                <a14:useLocalDpi xmlns:a14="http://schemas.microsoft.com/office/drawing/2010/main" val="0"/>
              </a:ext>
            </a:extLst>
          </a:blip>
          <a:srcRect r="56711" b="70982"/>
          <a:stretch>
            <a:fillRect/>
          </a:stretch>
        </p:blipFill>
        <p:spPr bwMode="auto">
          <a:xfrm>
            <a:off x="749300" y="3316288"/>
            <a:ext cx="2268538"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Line 8"/>
          <p:cNvSpPr>
            <a:spLocks noChangeShapeType="1"/>
          </p:cNvSpPr>
          <p:nvPr/>
        </p:nvSpPr>
        <p:spPr bwMode="auto">
          <a:xfrm rot="30246" flipH="1" flipV="1">
            <a:off x="1255713" y="3375025"/>
            <a:ext cx="266700" cy="1004888"/>
          </a:xfrm>
          <a:prstGeom prst="line">
            <a:avLst/>
          </a:prstGeom>
          <a:noFill/>
          <a:ln w="38100">
            <a:solidFill>
              <a:srgbClr val="FBFB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grpSp>
        <p:nvGrpSpPr>
          <p:cNvPr id="73" name="Group 41"/>
          <p:cNvGrpSpPr>
            <a:grpSpLocks/>
          </p:cNvGrpSpPr>
          <p:nvPr/>
        </p:nvGrpSpPr>
        <p:grpSpPr bwMode="auto">
          <a:xfrm>
            <a:off x="1890713" y="1131888"/>
            <a:ext cx="7058025" cy="1684337"/>
            <a:chOff x="1191" y="713"/>
            <a:chExt cx="4446" cy="1061"/>
          </a:xfrm>
        </p:grpSpPr>
        <p:pic>
          <p:nvPicPr>
            <p:cNvPr id="74" name="Picture 39" descr="1884-ShobackcellsGB11-9v1-01"/>
            <p:cNvPicPr>
              <a:picLocks noChangeAspect="1" noChangeArrowheads="1"/>
            </p:cNvPicPr>
            <p:nvPr/>
          </p:nvPicPr>
          <p:blipFill>
            <a:blip r:embed="rId3" cstate="print">
              <a:extLst>
                <a:ext uri="{28A0092B-C50C-407E-A947-70E740481C1C}">
                  <a14:useLocalDpi xmlns:a14="http://schemas.microsoft.com/office/drawing/2010/main" val="0"/>
                </a:ext>
              </a:extLst>
            </a:blip>
            <a:srcRect l="1472" t="69295" r="56709" b="2391"/>
            <a:stretch>
              <a:fillRect/>
            </a:stretch>
          </p:blipFill>
          <p:spPr bwMode="auto">
            <a:xfrm>
              <a:off x="2156" y="987"/>
              <a:ext cx="1449"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AutoShape 14"/>
            <p:cNvSpPr>
              <a:spLocks noChangeArrowheads="1"/>
            </p:cNvSpPr>
            <p:nvPr/>
          </p:nvSpPr>
          <p:spPr bwMode="auto">
            <a:xfrm rot="5400000">
              <a:off x="4024" y="930"/>
              <a:ext cx="488" cy="1200"/>
            </a:xfrm>
            <a:custGeom>
              <a:avLst/>
              <a:gdLst>
                <a:gd name="T0" fmla="*/ 3 w 21600"/>
                <a:gd name="T1" fmla="*/ 0 h 21600"/>
                <a:gd name="T2" fmla="*/ 3 w 21600"/>
                <a:gd name="T3" fmla="*/ 19 h 21600"/>
                <a:gd name="T4" fmla="*/ 0 w 21600"/>
                <a:gd name="T5" fmla="*/ 33 h 21600"/>
                <a:gd name="T6" fmla="*/ 5 w 21600"/>
                <a:gd name="T7" fmla="*/ 9 h 21600"/>
                <a:gd name="T8" fmla="*/ 0 60000 65536"/>
                <a:gd name="T9" fmla="*/ 0 60000 65536"/>
                <a:gd name="T10" fmla="*/ 0 60000 65536"/>
                <a:gd name="T11" fmla="*/ 0 60000 65536"/>
                <a:gd name="T12" fmla="*/ 12393 w 21600"/>
                <a:gd name="T13" fmla="*/ 4464 h 21600"/>
                <a:gd name="T14" fmla="*/ 19785 w 21600"/>
                <a:gd name="T15" fmla="*/ 7704 h 21600"/>
              </a:gdLst>
              <a:ahLst/>
              <a:cxnLst>
                <a:cxn ang="T8">
                  <a:pos x="T0" y="T1"/>
                </a:cxn>
                <a:cxn ang="T9">
                  <a:pos x="T2" y="T3"/>
                </a:cxn>
                <a:cxn ang="T10">
                  <a:pos x="T4" y="T5"/>
                </a:cxn>
                <a:cxn ang="T11">
                  <a:pos x="T6" y="T7"/>
                </a:cxn>
              </a:cxnLst>
              <a:rect l="T12" t="T13" r="T14" b="T15"/>
              <a:pathLst>
                <a:path w="21600" h="21600">
                  <a:moveTo>
                    <a:pt x="21600" y="6079"/>
                  </a:moveTo>
                  <a:lnTo>
                    <a:pt x="14800" y="0"/>
                  </a:lnTo>
                  <a:lnTo>
                    <a:pt x="14800" y="4464"/>
                  </a:lnTo>
                  <a:lnTo>
                    <a:pt x="12427" y="4464"/>
                  </a:lnTo>
                  <a:cubicBezTo>
                    <a:pt x="5564" y="4464"/>
                    <a:pt x="0" y="7909"/>
                    <a:pt x="0" y="12158"/>
                  </a:cubicBezTo>
                  <a:lnTo>
                    <a:pt x="0" y="21600"/>
                  </a:lnTo>
                  <a:lnTo>
                    <a:pt x="3301" y="21600"/>
                  </a:lnTo>
                  <a:lnTo>
                    <a:pt x="3301" y="12158"/>
                  </a:lnTo>
                  <a:cubicBezTo>
                    <a:pt x="3301" y="9693"/>
                    <a:pt x="7387" y="7694"/>
                    <a:pt x="12427" y="7694"/>
                  </a:cubicBezTo>
                  <a:lnTo>
                    <a:pt x="14800" y="7694"/>
                  </a:lnTo>
                  <a:lnTo>
                    <a:pt x="14800"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76" name="Text Box 16"/>
            <p:cNvSpPr txBox="1">
              <a:spLocks noChangeArrowheads="1"/>
            </p:cNvSpPr>
            <p:nvPr/>
          </p:nvSpPr>
          <p:spPr bwMode="auto">
            <a:xfrm>
              <a:off x="1191" y="851"/>
              <a:ext cx="111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200" b="1" i="0" u="none" strike="noStrike" kern="0" cap="none" spc="0" normalizeH="0" baseline="0" noProof="0" smtClean="0">
                  <a:ln>
                    <a:noFill/>
                  </a:ln>
                  <a:solidFill>
                    <a:srgbClr val="FFD539"/>
                  </a:solidFill>
                  <a:effectLst/>
                  <a:uLnTx/>
                  <a:uFillTx/>
                  <a:latin typeface="Arial" charset="0"/>
                  <a:ea typeface="ＭＳ Ｐゴシック" pitchFamily="1" charset="-128"/>
                </a:rPr>
                <a:t>Resorption</a:t>
              </a:r>
            </a:p>
          </p:txBody>
        </p:sp>
        <p:sp>
          <p:nvSpPr>
            <p:cNvPr id="77" name="Text Box 19"/>
            <p:cNvSpPr txBox="1">
              <a:spLocks noChangeArrowheads="1"/>
            </p:cNvSpPr>
            <p:nvPr/>
          </p:nvSpPr>
          <p:spPr bwMode="auto">
            <a:xfrm>
              <a:off x="3866" y="713"/>
              <a:ext cx="177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Osteoclasts </a:t>
              </a:r>
              <a:b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b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digest bone within a </a:t>
              </a:r>
              <a:b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b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sealed resorption vacuole</a:t>
              </a:r>
            </a:p>
          </p:txBody>
        </p:sp>
        <p:sp>
          <p:nvSpPr>
            <p:cNvPr id="78" name="Line 21"/>
            <p:cNvSpPr>
              <a:spLocks noChangeShapeType="1"/>
            </p:cNvSpPr>
            <p:nvPr/>
          </p:nvSpPr>
          <p:spPr bwMode="auto">
            <a:xfrm flipH="1">
              <a:off x="2887" y="814"/>
              <a:ext cx="989" cy="304"/>
            </a:xfrm>
            <a:prstGeom prst="line">
              <a:avLst/>
            </a:prstGeom>
            <a:noFill/>
            <a:ln w="38100">
              <a:solidFill>
                <a:srgbClr val="FBFB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79" name="Line 22"/>
            <p:cNvSpPr>
              <a:spLocks noChangeShapeType="1"/>
            </p:cNvSpPr>
            <p:nvPr/>
          </p:nvSpPr>
          <p:spPr bwMode="auto">
            <a:xfrm flipH="1">
              <a:off x="2887" y="1140"/>
              <a:ext cx="1011" cy="1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80" name="Text Box 18"/>
            <p:cNvSpPr txBox="1">
              <a:spLocks noChangeArrowheads="1"/>
            </p:cNvSpPr>
            <p:nvPr/>
          </p:nvSpPr>
          <p:spPr bwMode="auto">
            <a:xfrm>
              <a:off x="2871" y="1433"/>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charset="0"/>
                  <a:ea typeface="ＭＳ Ｐゴシック" pitchFamily="1" charset="-128"/>
                </a:rPr>
                <a:t>Bone</a:t>
              </a:r>
            </a:p>
          </p:txBody>
        </p:sp>
      </p:grpSp>
      <p:grpSp>
        <p:nvGrpSpPr>
          <p:cNvPr id="81" name="Group 45"/>
          <p:cNvGrpSpPr>
            <a:grpSpLocks/>
          </p:cNvGrpSpPr>
          <p:nvPr/>
        </p:nvGrpSpPr>
        <p:grpSpPr bwMode="auto">
          <a:xfrm>
            <a:off x="4391025" y="2732088"/>
            <a:ext cx="4522788" cy="2536825"/>
            <a:chOff x="2766" y="1721"/>
            <a:chExt cx="2849" cy="1598"/>
          </a:xfrm>
        </p:grpSpPr>
        <p:pic>
          <p:nvPicPr>
            <p:cNvPr id="82" name="Picture 44" descr="1884-ShobackcellsGB11-9v2-01"/>
            <p:cNvPicPr>
              <a:picLocks noChangeAspect="1" noChangeArrowheads="1"/>
            </p:cNvPicPr>
            <p:nvPr/>
          </p:nvPicPr>
          <p:blipFill>
            <a:blip r:embed="rId4" cstate="print">
              <a:extLst>
                <a:ext uri="{28A0092B-C50C-407E-A947-70E740481C1C}">
                  <a14:useLocalDpi xmlns:a14="http://schemas.microsoft.com/office/drawing/2010/main" val="0"/>
                </a:ext>
              </a:extLst>
            </a:blip>
            <a:srcRect l="54855" t="63005"/>
            <a:stretch>
              <a:fillRect/>
            </a:stretch>
          </p:blipFill>
          <p:spPr bwMode="auto">
            <a:xfrm>
              <a:off x="3808" y="1721"/>
              <a:ext cx="1590"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Line 32"/>
            <p:cNvSpPr>
              <a:spLocks noChangeShapeType="1"/>
            </p:cNvSpPr>
            <p:nvPr/>
          </p:nvSpPr>
          <p:spPr bwMode="auto">
            <a:xfrm flipV="1">
              <a:off x="3519" y="2037"/>
              <a:ext cx="354" cy="244"/>
            </a:xfrm>
            <a:prstGeom prst="line">
              <a:avLst/>
            </a:prstGeom>
            <a:noFill/>
            <a:ln w="38100">
              <a:solidFill>
                <a:srgbClr val="FBFB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84" name="AutoShape 24"/>
            <p:cNvSpPr>
              <a:spLocks noChangeArrowheads="1"/>
            </p:cNvSpPr>
            <p:nvPr/>
          </p:nvSpPr>
          <p:spPr bwMode="auto">
            <a:xfrm rot="10800000">
              <a:off x="3679" y="2682"/>
              <a:ext cx="457" cy="637"/>
            </a:xfrm>
            <a:custGeom>
              <a:avLst/>
              <a:gdLst>
                <a:gd name="T0" fmla="*/ 4 w 21600"/>
                <a:gd name="T1" fmla="*/ 0 h 21600"/>
                <a:gd name="T2" fmla="*/ 4 w 21600"/>
                <a:gd name="T3" fmla="*/ 9 h 21600"/>
                <a:gd name="T4" fmla="*/ 1 w 21600"/>
                <a:gd name="T5" fmla="*/ 15 h 21600"/>
                <a:gd name="T6" fmla="*/ 6 w 21600"/>
                <a:gd name="T7" fmla="*/ 4 h 21600"/>
                <a:gd name="T8" fmla="*/ 0 60000 65536"/>
                <a:gd name="T9" fmla="*/ 0 60000 65536"/>
                <a:gd name="T10" fmla="*/ 0 60000 65536"/>
                <a:gd name="T11" fmla="*/ 0 60000 65536"/>
                <a:gd name="T12" fmla="*/ 12478 w 21600"/>
                <a:gd name="T13" fmla="*/ 4001 h 21600"/>
                <a:gd name="T14" fmla="*/ 19331 w 21600"/>
                <a:gd name="T15" fmla="*/ 8138 h 21600"/>
              </a:gdLst>
              <a:ahLst/>
              <a:cxnLst>
                <a:cxn ang="T8">
                  <a:pos x="T0" y="T1"/>
                </a:cxn>
                <a:cxn ang="T9">
                  <a:pos x="T2" y="T3"/>
                </a:cxn>
                <a:cxn ang="T10">
                  <a:pos x="T4" y="T5"/>
                </a:cxn>
                <a:cxn ang="T11">
                  <a:pos x="T6" y="T7"/>
                </a:cxn>
              </a:cxnLst>
              <a:rect l="T12" t="T13" r="T14" b="T15"/>
              <a:pathLst>
                <a:path w="21600" h="21600">
                  <a:moveTo>
                    <a:pt x="21600" y="6079"/>
                  </a:moveTo>
                  <a:lnTo>
                    <a:pt x="14893" y="0"/>
                  </a:lnTo>
                  <a:lnTo>
                    <a:pt x="14893" y="4000"/>
                  </a:lnTo>
                  <a:lnTo>
                    <a:pt x="12427" y="4000"/>
                  </a:lnTo>
                  <a:cubicBezTo>
                    <a:pt x="5564" y="4000"/>
                    <a:pt x="0" y="7652"/>
                    <a:pt x="0" y="12158"/>
                  </a:cubicBezTo>
                  <a:lnTo>
                    <a:pt x="0" y="21600"/>
                  </a:lnTo>
                  <a:lnTo>
                    <a:pt x="4250" y="21600"/>
                  </a:lnTo>
                  <a:lnTo>
                    <a:pt x="4250" y="12158"/>
                  </a:lnTo>
                  <a:cubicBezTo>
                    <a:pt x="4250" y="9949"/>
                    <a:pt x="7911" y="8158"/>
                    <a:pt x="12427" y="8158"/>
                  </a:cubicBezTo>
                  <a:lnTo>
                    <a:pt x="14893" y="8158"/>
                  </a:lnTo>
                  <a:lnTo>
                    <a:pt x="14893"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85" name="Text Box 29"/>
            <p:cNvSpPr txBox="1">
              <a:spLocks noChangeArrowheads="1"/>
            </p:cNvSpPr>
            <p:nvPr/>
          </p:nvSpPr>
          <p:spPr bwMode="auto">
            <a:xfrm>
              <a:off x="4614" y="1724"/>
              <a:ext cx="100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200" b="1" i="0" u="none" strike="noStrike" kern="0" cap="none" spc="0" normalizeH="0" baseline="0" noProof="0" smtClean="0">
                  <a:ln>
                    <a:noFill/>
                  </a:ln>
                  <a:solidFill>
                    <a:srgbClr val="FFD539"/>
                  </a:solidFill>
                  <a:effectLst/>
                  <a:uLnTx/>
                  <a:uFillTx/>
                  <a:latin typeface="Arial" charset="0"/>
                  <a:ea typeface="ＭＳ Ｐゴシック" pitchFamily="1" charset="-128"/>
                </a:rPr>
                <a:t>Reversal</a:t>
              </a:r>
            </a:p>
          </p:txBody>
        </p:sp>
        <p:sp>
          <p:nvSpPr>
            <p:cNvPr id="86" name="Text Box 30"/>
            <p:cNvSpPr txBox="1">
              <a:spLocks noChangeArrowheads="1"/>
            </p:cNvSpPr>
            <p:nvPr/>
          </p:nvSpPr>
          <p:spPr bwMode="auto">
            <a:xfrm>
              <a:off x="2766" y="2159"/>
              <a:ext cx="8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Apoptotic osteoclasts</a:t>
              </a:r>
            </a:p>
          </p:txBody>
        </p:sp>
        <p:sp>
          <p:nvSpPr>
            <p:cNvPr id="87" name="Text Box 31"/>
            <p:cNvSpPr txBox="1">
              <a:spLocks noChangeArrowheads="1"/>
            </p:cNvSpPr>
            <p:nvPr/>
          </p:nvSpPr>
          <p:spPr bwMode="auto">
            <a:xfrm>
              <a:off x="4153" y="2784"/>
              <a:ext cx="12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Preosteoblasts</a:t>
              </a:r>
            </a:p>
          </p:txBody>
        </p:sp>
        <p:sp>
          <p:nvSpPr>
            <p:cNvPr id="88" name="Line 27"/>
            <p:cNvSpPr>
              <a:spLocks noChangeShapeType="1"/>
            </p:cNvSpPr>
            <p:nvPr/>
          </p:nvSpPr>
          <p:spPr bwMode="auto">
            <a:xfrm flipH="1" flipV="1">
              <a:off x="4311" y="2291"/>
              <a:ext cx="133" cy="508"/>
            </a:xfrm>
            <a:prstGeom prst="line">
              <a:avLst/>
            </a:prstGeom>
            <a:noFill/>
            <a:ln w="38100">
              <a:solidFill>
                <a:srgbClr val="FBFB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89" name="Line 28"/>
            <p:cNvSpPr>
              <a:spLocks noChangeShapeType="1"/>
            </p:cNvSpPr>
            <p:nvPr/>
          </p:nvSpPr>
          <p:spPr bwMode="auto">
            <a:xfrm flipH="1" flipV="1">
              <a:off x="4517" y="2350"/>
              <a:ext cx="0" cy="444"/>
            </a:xfrm>
            <a:prstGeom prst="line">
              <a:avLst/>
            </a:prstGeom>
            <a:noFill/>
            <a:ln w="38100">
              <a:solidFill>
                <a:srgbClr val="FBFB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90" name="Text Box 29"/>
            <p:cNvSpPr txBox="1">
              <a:spLocks noChangeArrowheads="1"/>
            </p:cNvSpPr>
            <p:nvPr/>
          </p:nvSpPr>
          <p:spPr bwMode="auto">
            <a:xfrm>
              <a:off x="4617" y="2361"/>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charset="0"/>
                  <a:ea typeface="ＭＳ Ｐゴシック" pitchFamily="1" charset="-128"/>
                </a:rPr>
                <a:t>Bone</a:t>
              </a:r>
            </a:p>
          </p:txBody>
        </p:sp>
      </p:grpSp>
      <p:grpSp>
        <p:nvGrpSpPr>
          <p:cNvPr id="91" name="Group 30"/>
          <p:cNvGrpSpPr>
            <a:grpSpLocks/>
          </p:cNvGrpSpPr>
          <p:nvPr/>
        </p:nvGrpSpPr>
        <p:grpSpPr bwMode="auto">
          <a:xfrm>
            <a:off x="596900" y="4337050"/>
            <a:ext cx="6199188" cy="1806575"/>
            <a:chOff x="376" y="2732"/>
            <a:chExt cx="3905" cy="1138"/>
          </a:xfrm>
        </p:grpSpPr>
        <p:pic>
          <p:nvPicPr>
            <p:cNvPr id="92" name="Picture 31" descr="1884-ShobackcellsGB9-8v1"/>
            <p:cNvPicPr>
              <a:picLocks noChangeAspect="1" noChangeArrowheads="1"/>
            </p:cNvPicPr>
            <p:nvPr/>
          </p:nvPicPr>
          <p:blipFill>
            <a:blip r:embed="rId5" cstate="print">
              <a:extLst>
                <a:ext uri="{28A0092B-C50C-407E-A947-70E740481C1C}">
                  <a14:useLocalDpi xmlns:a14="http://schemas.microsoft.com/office/drawing/2010/main" val="0"/>
                </a:ext>
              </a:extLst>
            </a:blip>
            <a:srcRect l="57849" b="75462"/>
            <a:stretch>
              <a:fillRect/>
            </a:stretch>
          </p:blipFill>
          <p:spPr bwMode="auto">
            <a:xfrm>
              <a:off x="2238" y="2939"/>
              <a:ext cx="139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AutoShape 34"/>
            <p:cNvSpPr>
              <a:spLocks noChangeArrowheads="1"/>
            </p:cNvSpPr>
            <p:nvPr/>
          </p:nvSpPr>
          <p:spPr bwMode="auto">
            <a:xfrm rot="-5400000">
              <a:off x="1590" y="2517"/>
              <a:ext cx="393" cy="823"/>
            </a:xfrm>
            <a:custGeom>
              <a:avLst/>
              <a:gdLst>
                <a:gd name="T0" fmla="*/ 3 w 21600"/>
                <a:gd name="T1" fmla="*/ 0 h 21600"/>
                <a:gd name="T2" fmla="*/ 3 w 21600"/>
                <a:gd name="T3" fmla="*/ 13 h 21600"/>
                <a:gd name="T4" fmla="*/ 0 w 21600"/>
                <a:gd name="T5" fmla="*/ 23 h 21600"/>
                <a:gd name="T6" fmla="*/ 5 w 21600"/>
                <a:gd name="T7" fmla="*/ 7 h 21600"/>
                <a:gd name="T8" fmla="*/ 0 60000 65536"/>
                <a:gd name="T9" fmla="*/ 0 60000 65536"/>
                <a:gd name="T10" fmla="*/ 0 60000 65536"/>
                <a:gd name="T11" fmla="*/ 0 60000 65536"/>
                <a:gd name="T12" fmla="*/ 12366 w 21600"/>
                <a:gd name="T13" fmla="*/ 3989 h 21600"/>
                <a:gd name="T14" fmla="*/ 19292 w 21600"/>
                <a:gd name="T15" fmla="*/ 8162 h 21600"/>
              </a:gdLst>
              <a:ahLst/>
              <a:cxnLst>
                <a:cxn ang="T8">
                  <a:pos x="T0" y="T1"/>
                </a:cxn>
                <a:cxn ang="T9">
                  <a:pos x="T2" y="T3"/>
                </a:cxn>
                <a:cxn ang="T10">
                  <a:pos x="T4" y="T5"/>
                </a:cxn>
                <a:cxn ang="T11">
                  <a:pos x="T6" y="T7"/>
                </a:cxn>
              </a:cxnLst>
              <a:rect l="T12" t="T13" r="T14" b="T15"/>
              <a:pathLst>
                <a:path w="21600" h="21600">
                  <a:moveTo>
                    <a:pt x="21600" y="6079"/>
                  </a:moveTo>
                  <a:lnTo>
                    <a:pt x="14893" y="0"/>
                  </a:lnTo>
                  <a:lnTo>
                    <a:pt x="14893" y="4000"/>
                  </a:lnTo>
                  <a:lnTo>
                    <a:pt x="12427" y="4000"/>
                  </a:lnTo>
                  <a:cubicBezTo>
                    <a:pt x="5564" y="4000"/>
                    <a:pt x="0" y="7652"/>
                    <a:pt x="0" y="12158"/>
                  </a:cubicBezTo>
                  <a:lnTo>
                    <a:pt x="0" y="21600"/>
                  </a:lnTo>
                  <a:lnTo>
                    <a:pt x="4250" y="21600"/>
                  </a:lnTo>
                  <a:lnTo>
                    <a:pt x="4250" y="12158"/>
                  </a:lnTo>
                  <a:cubicBezTo>
                    <a:pt x="4250" y="9949"/>
                    <a:pt x="7911" y="8158"/>
                    <a:pt x="12427" y="8158"/>
                  </a:cubicBezTo>
                  <a:lnTo>
                    <a:pt x="14893" y="8158"/>
                  </a:lnTo>
                  <a:lnTo>
                    <a:pt x="14893"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94" name="Text Box 36"/>
            <p:cNvSpPr txBox="1">
              <a:spLocks noChangeArrowheads="1"/>
            </p:cNvSpPr>
            <p:nvPr/>
          </p:nvSpPr>
          <p:spPr bwMode="auto">
            <a:xfrm>
              <a:off x="376" y="3119"/>
              <a:ext cx="1343"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Mature osteoblasts building osteoid tissue</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smtClean="0">
                  <a:ln>
                    <a:noFill/>
                  </a:ln>
                  <a:solidFill>
                    <a:srgbClr val="FBFBFB"/>
                  </a:solidFill>
                  <a:effectLst/>
                  <a:uLnTx/>
                  <a:uFillTx/>
                  <a:latin typeface="Arial" charset="0"/>
                  <a:ea typeface="ＭＳ Ｐゴシック" pitchFamily="1" charset="-128"/>
                </a:rPr>
                <a:t>Mineralization</a:t>
              </a:r>
            </a:p>
          </p:txBody>
        </p:sp>
        <p:sp>
          <p:nvSpPr>
            <p:cNvPr id="95" name="Rectangle 40"/>
            <p:cNvSpPr>
              <a:spLocks noChangeArrowheads="1"/>
            </p:cNvSpPr>
            <p:nvPr/>
          </p:nvSpPr>
          <p:spPr bwMode="auto">
            <a:xfrm>
              <a:off x="3305" y="3502"/>
              <a:ext cx="9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smtClean="0">
                  <a:ln>
                    <a:noFill/>
                  </a:ln>
                  <a:solidFill>
                    <a:srgbClr val="FFD539"/>
                  </a:solidFill>
                  <a:effectLst/>
                  <a:uLnTx/>
                  <a:uFillTx/>
                  <a:latin typeface="Arial" charset="0"/>
                  <a:ea typeface="ＭＳ Ｐゴシック" pitchFamily="1" charset="-128"/>
                </a:rPr>
                <a:t>Formation</a:t>
              </a:r>
            </a:p>
          </p:txBody>
        </p:sp>
        <p:sp>
          <p:nvSpPr>
            <p:cNvPr id="96" name="Text Box 35"/>
            <p:cNvSpPr txBox="1">
              <a:spLocks noChangeArrowheads="1"/>
            </p:cNvSpPr>
            <p:nvPr/>
          </p:nvSpPr>
          <p:spPr bwMode="auto">
            <a:xfrm>
              <a:off x="2945" y="3185"/>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charset="0"/>
                  <a:ea typeface="ＭＳ Ｐゴシック" pitchFamily="1" charset="-128"/>
                </a:rPr>
                <a:t>Bone</a:t>
              </a:r>
            </a:p>
          </p:txBody>
        </p:sp>
        <p:sp>
          <p:nvSpPr>
            <p:cNvPr id="97" name="Line 38"/>
            <p:cNvSpPr>
              <a:spLocks noChangeShapeType="1"/>
            </p:cNvSpPr>
            <p:nvPr/>
          </p:nvSpPr>
          <p:spPr bwMode="auto">
            <a:xfrm flipV="1">
              <a:off x="1500" y="3057"/>
              <a:ext cx="1130" cy="326"/>
            </a:xfrm>
            <a:prstGeom prst="line">
              <a:avLst/>
            </a:prstGeom>
            <a:noFill/>
            <a:ln w="38100">
              <a:solidFill>
                <a:srgbClr val="FBFBF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98" name="Line 39"/>
            <p:cNvSpPr>
              <a:spLocks noChangeShapeType="1"/>
            </p:cNvSpPr>
            <p:nvPr/>
          </p:nvSpPr>
          <p:spPr bwMode="auto">
            <a:xfrm flipV="1">
              <a:off x="863" y="3260"/>
              <a:ext cx="1818" cy="294"/>
            </a:xfrm>
            <a:prstGeom prst="line">
              <a:avLst/>
            </a:prstGeom>
            <a:noFill/>
            <a:ln w="38100">
              <a:solidFill>
                <a:srgbClr val="FF66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grpSp>
      <p:sp>
        <p:nvSpPr>
          <p:cNvPr id="99" name="Text Box 43"/>
          <p:cNvSpPr txBox="1">
            <a:spLocks noChangeArrowheads="1"/>
          </p:cNvSpPr>
          <p:nvPr/>
        </p:nvSpPr>
        <p:spPr bwMode="auto">
          <a:xfrm>
            <a:off x="428625" y="6280150"/>
            <a:ext cx="8421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t>Illustration Copyright ©2009 Nucleus Medical Art, All rights reserved. www.nucleusinc.com</a:t>
            </a:r>
          </a:p>
        </p:txBody>
      </p:sp>
      <p:sp>
        <p:nvSpPr>
          <p:cNvPr id="101" name="AutoShape 3"/>
          <p:cNvSpPr>
            <a:spLocks noChangeArrowheads="1"/>
          </p:cNvSpPr>
          <p:nvPr/>
        </p:nvSpPr>
        <p:spPr bwMode="auto">
          <a:xfrm rot="30246">
            <a:off x="2422525" y="1951038"/>
            <a:ext cx="847725" cy="1223962"/>
          </a:xfrm>
          <a:custGeom>
            <a:avLst/>
            <a:gdLst>
              <a:gd name="T0" fmla="*/ 584499 w 21600"/>
              <a:gd name="T1" fmla="*/ 0 h 21600"/>
              <a:gd name="T2" fmla="*/ 584499 w 21600"/>
              <a:gd name="T3" fmla="*/ 688932 h 21600"/>
              <a:gd name="T4" fmla="*/ 83399 w 21600"/>
              <a:gd name="T5" fmla="*/ 1223962 h 21600"/>
              <a:gd name="T6" fmla="*/ 847725 w 21600"/>
              <a:gd name="T7" fmla="*/ 344466 h 21600"/>
              <a:gd name="T8" fmla="*/ 17694720 60000 65536"/>
              <a:gd name="T9" fmla="*/ 5898240 60000 65536"/>
              <a:gd name="T10" fmla="*/ 5898240 60000 65536"/>
              <a:gd name="T11" fmla="*/ 0 60000 65536"/>
              <a:gd name="T12" fmla="*/ 12427 w 21600"/>
              <a:gd name="T13" fmla="*/ 4000 h 21600"/>
              <a:gd name="T14" fmla="*/ 19306 w 21600"/>
              <a:gd name="T15" fmla="*/ 8158 h 21600"/>
            </a:gdLst>
            <a:ahLst/>
            <a:cxnLst>
              <a:cxn ang="T8">
                <a:pos x="T0" y="T1"/>
              </a:cxn>
              <a:cxn ang="T9">
                <a:pos x="T2" y="T3"/>
              </a:cxn>
              <a:cxn ang="T10">
                <a:pos x="T4" y="T5"/>
              </a:cxn>
              <a:cxn ang="T11">
                <a:pos x="T6" y="T7"/>
              </a:cxn>
            </a:cxnLst>
            <a:rect l="T12" t="T13" r="T14" b="T15"/>
            <a:pathLst>
              <a:path w="21600" h="21600">
                <a:moveTo>
                  <a:pt x="21600" y="6079"/>
                </a:moveTo>
                <a:lnTo>
                  <a:pt x="14893" y="0"/>
                </a:lnTo>
                <a:lnTo>
                  <a:pt x="14893" y="4000"/>
                </a:lnTo>
                <a:lnTo>
                  <a:pt x="12427" y="4000"/>
                </a:lnTo>
                <a:cubicBezTo>
                  <a:pt x="5564" y="4000"/>
                  <a:pt x="0" y="7652"/>
                  <a:pt x="0" y="12158"/>
                </a:cubicBezTo>
                <a:lnTo>
                  <a:pt x="0" y="21600"/>
                </a:lnTo>
                <a:lnTo>
                  <a:pt x="4250" y="21600"/>
                </a:lnTo>
                <a:lnTo>
                  <a:pt x="4250" y="12158"/>
                </a:lnTo>
                <a:cubicBezTo>
                  <a:pt x="4250" y="9949"/>
                  <a:pt x="7911" y="8158"/>
                  <a:pt x="12427" y="8158"/>
                </a:cubicBezTo>
                <a:lnTo>
                  <a:pt x="14893" y="8158"/>
                </a:lnTo>
                <a:lnTo>
                  <a:pt x="14893"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Tree>
    <p:extLst>
      <p:ext uri="{BB962C8B-B14F-4D97-AF65-F5344CB8AC3E}">
        <p14:creationId xmlns:p14="http://schemas.microsoft.com/office/powerpoint/2010/main" val="15030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Autofit/>
          </a:bodyPr>
          <a:lstStyle/>
          <a:p>
            <a:pPr eaLnBrk="1" hangingPunct="1">
              <a:lnSpc>
                <a:spcPct val="80000"/>
              </a:lnSpc>
            </a:pPr>
            <a:r>
              <a:rPr lang="en-US" sz="2400" b="1" dirty="0" smtClean="0"/>
              <a:t>Combination </a:t>
            </a:r>
            <a:r>
              <a:rPr lang="en-US" sz="2400" b="1" dirty="0" smtClean="0"/>
              <a:t>of </a:t>
            </a:r>
            <a:r>
              <a:rPr lang="en-US" sz="2400" b="1" dirty="0" err="1" smtClean="0"/>
              <a:t>teriparatide</a:t>
            </a:r>
            <a:r>
              <a:rPr lang="en-US" sz="2400" b="1" dirty="0" smtClean="0"/>
              <a:t> and </a:t>
            </a:r>
            <a:r>
              <a:rPr lang="en-US" sz="2400" b="1" dirty="0" err="1" smtClean="0"/>
              <a:t>raloxifene</a:t>
            </a:r>
            <a:r>
              <a:rPr lang="en-US" sz="2400" b="1" dirty="0" smtClean="0"/>
              <a:t> may have more beneficial effects than </a:t>
            </a:r>
            <a:r>
              <a:rPr lang="en-US" sz="2400" b="1" dirty="0" err="1" smtClean="0"/>
              <a:t>monotherapy</a:t>
            </a:r>
            <a:r>
              <a:rPr lang="en-US" sz="2400" b="1" dirty="0" smtClean="0"/>
              <a:t> with </a:t>
            </a:r>
            <a:r>
              <a:rPr lang="en-US" sz="2400" b="1" dirty="0" err="1" smtClean="0"/>
              <a:t>teriparatide</a:t>
            </a:r>
            <a:r>
              <a:rPr lang="en-US" sz="2400" b="1" dirty="0" smtClean="0"/>
              <a:t> in postmenopausal osteoporosis .</a:t>
            </a:r>
          </a:p>
          <a:p>
            <a:pPr eaLnBrk="1" hangingPunct="1">
              <a:lnSpc>
                <a:spcPct val="80000"/>
              </a:lnSpc>
            </a:pPr>
            <a:endParaRPr lang="en-US" sz="2400" b="1" dirty="0" smtClean="0"/>
          </a:p>
          <a:p>
            <a:pPr eaLnBrk="1" hangingPunct="1">
              <a:lnSpc>
                <a:spcPct val="80000"/>
              </a:lnSpc>
            </a:pPr>
            <a:r>
              <a:rPr lang="en-US" sz="2400" b="1" dirty="0"/>
              <a:t>I</a:t>
            </a:r>
            <a:r>
              <a:rPr lang="en-US" sz="2400" b="1" dirty="0" smtClean="0"/>
              <a:t>ncreased </a:t>
            </a:r>
            <a:r>
              <a:rPr lang="en-US" sz="2400" b="1" dirty="0" smtClean="0"/>
              <a:t>to a similar extent in the lumbar spine   and femoral neck in both groups, but the increase in </a:t>
            </a:r>
            <a:r>
              <a:rPr lang="en-US" b="1" u="sng" dirty="0" smtClean="0"/>
              <a:t>total hip BMD</a:t>
            </a:r>
            <a:r>
              <a:rPr lang="en-US" sz="2400" b="1" dirty="0" smtClean="0"/>
              <a:t> was significantly greater in subjects treated with both </a:t>
            </a:r>
            <a:r>
              <a:rPr lang="en-US" sz="2400" b="1" dirty="0" err="1" smtClean="0"/>
              <a:t>teriparatide</a:t>
            </a:r>
            <a:r>
              <a:rPr lang="en-US" sz="2400" b="1" dirty="0" smtClean="0"/>
              <a:t> and </a:t>
            </a:r>
            <a:r>
              <a:rPr lang="en-US" sz="2400" b="1" dirty="0" err="1" smtClean="0"/>
              <a:t>raloxifene</a:t>
            </a:r>
            <a:r>
              <a:rPr lang="en-US" sz="2400" b="1" dirty="0" smtClean="0"/>
              <a:t>.</a:t>
            </a:r>
          </a:p>
          <a:p>
            <a:pPr eaLnBrk="1" hangingPunct="1">
              <a:lnSpc>
                <a:spcPct val="80000"/>
              </a:lnSpc>
            </a:pPr>
            <a:endParaRPr lang="en-US" sz="2400" b="1" dirty="0" smtClean="0"/>
          </a:p>
          <a:p>
            <a:pPr eaLnBrk="1" hangingPunct="1">
              <a:lnSpc>
                <a:spcPct val="80000"/>
              </a:lnSpc>
            </a:pPr>
            <a:endParaRPr lang="en-US" sz="2400" b="1" dirty="0" smtClean="0"/>
          </a:p>
          <a:p>
            <a:pPr eaLnBrk="1" hangingPunct="1">
              <a:lnSpc>
                <a:spcPct val="80000"/>
              </a:lnSpc>
            </a:pPr>
            <a:r>
              <a:rPr lang="en-US" sz="2400" b="1" dirty="0" smtClean="0"/>
              <a:t>Bone </a:t>
            </a:r>
            <a:r>
              <a:rPr lang="en-US" sz="2400" b="1" dirty="0" smtClean="0"/>
              <a:t>formation markers increased similarly in both groups. </a:t>
            </a:r>
            <a:r>
              <a:rPr lang="en-US" sz="2400" b="1" dirty="0"/>
              <a:t>Bone </a:t>
            </a:r>
            <a:r>
              <a:rPr lang="en-US" sz="2400" b="1" dirty="0" err="1"/>
              <a:t>resorption</a:t>
            </a:r>
            <a:r>
              <a:rPr lang="en-US" sz="2400" b="1" dirty="0"/>
              <a:t> </a:t>
            </a:r>
            <a:r>
              <a:rPr lang="en-US" sz="2400" b="1" dirty="0" err="1"/>
              <a:t>markers</a:t>
            </a:r>
            <a:r>
              <a:rPr lang="en-US" b="1" u="sng" dirty="0" err="1" smtClean="0"/>
              <a:t>,</a:t>
            </a:r>
            <a:r>
              <a:rPr lang="en-US" sz="2400" b="1" dirty="0" err="1" smtClean="0"/>
              <a:t>however</a:t>
            </a:r>
            <a:r>
              <a:rPr lang="en-US" sz="2400" b="1" dirty="0" smtClean="0"/>
              <a:t>, were reduced in the combination group.</a:t>
            </a:r>
          </a:p>
          <a:p>
            <a:pPr eaLnBrk="1" hangingPunct="1">
              <a:lnSpc>
                <a:spcPct val="80000"/>
              </a:lnSpc>
            </a:pPr>
            <a:endParaRPr lang="en-US" sz="2400" b="1" dirty="0" smtClean="0"/>
          </a:p>
          <a:p>
            <a:pPr eaLnBrk="1" hangingPunct="1">
              <a:lnSpc>
                <a:spcPct val="80000"/>
              </a:lnSpc>
            </a:pPr>
            <a:endParaRPr lang="en-US" sz="2400" b="1" dirty="0" smtClean="0">
              <a:solidFill>
                <a:srgbClr val="990000"/>
              </a:solidFill>
            </a:endParaRPr>
          </a:p>
        </p:txBody>
      </p:sp>
      <p:sp>
        <p:nvSpPr>
          <p:cNvPr id="20482" name="AutoShape 2"/>
          <p:cNvSpPr>
            <a:spLocks noGrp="1" noChangeArrowheads="1"/>
          </p:cNvSpPr>
          <p:nvPr>
            <p:ph type="title"/>
          </p:nvPr>
        </p:nvSpPr>
        <p:spPr/>
        <p:txBody>
          <a:bodyPr/>
          <a:lstStyle/>
          <a:p>
            <a:pPr eaLnBrk="1" hangingPunct="1"/>
            <a:r>
              <a:rPr lang="en-US" dirty="0" smtClean="0">
                <a:solidFill>
                  <a:srgbClr val="00B050"/>
                </a:solidFill>
              </a:rPr>
              <a:t>With </a:t>
            </a:r>
            <a:r>
              <a:rPr lang="en-US" dirty="0" err="1" smtClean="0">
                <a:solidFill>
                  <a:srgbClr val="00B050"/>
                </a:solidFill>
              </a:rPr>
              <a:t>raloxifen</a:t>
            </a:r>
            <a:r>
              <a:rPr lang="en-US" dirty="0" smtClean="0">
                <a:solidFill>
                  <a:srgbClr val="00B050"/>
                </a:solidFill>
              </a:rPr>
              <a:t>(2)</a:t>
            </a:r>
          </a:p>
        </p:txBody>
      </p:sp>
    </p:spTree>
    <p:extLst>
      <p:ext uri="{BB962C8B-B14F-4D97-AF65-F5344CB8AC3E}">
        <p14:creationId xmlns:p14="http://schemas.microsoft.com/office/powerpoint/2010/main" val="356285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600" y="2132856"/>
            <a:ext cx="7605713" cy="2132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AutoShape 2"/>
          <p:cNvSpPr>
            <a:spLocks noGrp="1" noChangeArrowheads="1"/>
          </p:cNvSpPr>
          <p:nvPr>
            <p:ph type="title"/>
          </p:nvPr>
        </p:nvSpPr>
        <p:spPr/>
        <p:txBody>
          <a:bodyPr/>
          <a:lstStyle/>
          <a:p>
            <a:pPr eaLnBrk="1" hangingPunct="1"/>
            <a:r>
              <a:rPr lang="en-US" sz="3200" dirty="0" smtClean="0">
                <a:solidFill>
                  <a:srgbClr val="00B050"/>
                </a:solidFill>
              </a:rPr>
              <a:t>Changes in bone density after parathyroid hormone (PTH) withdrawal</a:t>
            </a:r>
          </a:p>
        </p:txBody>
      </p:sp>
      <p:sp>
        <p:nvSpPr>
          <p:cNvPr id="21508" name="Text Box 5"/>
          <p:cNvSpPr txBox="1">
            <a:spLocks noChangeArrowheads="1"/>
          </p:cNvSpPr>
          <p:nvPr/>
        </p:nvSpPr>
        <p:spPr bwMode="auto">
          <a:xfrm>
            <a:off x="827584" y="4362934"/>
            <a:ext cx="43924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t>(a) when PTH is </a:t>
            </a:r>
            <a:r>
              <a:rPr lang="en-US" sz="1400" b="1" dirty="0" smtClean="0"/>
              <a:t>followed with </a:t>
            </a:r>
            <a:r>
              <a:rPr lang="en-US" sz="1400" b="1" dirty="0" err="1"/>
              <a:t>antiresorptive</a:t>
            </a:r>
            <a:r>
              <a:rPr lang="en-US" sz="1400" b="1" dirty="0"/>
              <a:t> </a:t>
            </a:r>
          </a:p>
          <a:p>
            <a:pPr eaLnBrk="1" hangingPunct="1"/>
            <a:r>
              <a:rPr lang="en-US" sz="1400" b="1" dirty="0"/>
              <a:t>therapy, bone </a:t>
            </a:r>
            <a:r>
              <a:rPr lang="en-US" sz="1400" b="1" dirty="0" err="1"/>
              <a:t>resorption</a:t>
            </a:r>
            <a:r>
              <a:rPr lang="en-US" sz="1400" b="1" dirty="0"/>
              <a:t> markers fall </a:t>
            </a:r>
            <a:r>
              <a:rPr lang="en-US" sz="1400" b="1" dirty="0" smtClean="0"/>
              <a:t>more rapidly </a:t>
            </a:r>
            <a:r>
              <a:rPr lang="en-US" sz="1400" b="1" dirty="0"/>
              <a:t>leading to an increase in bone mineral</a:t>
            </a:r>
          </a:p>
          <a:p>
            <a:pPr eaLnBrk="1" hangingPunct="1"/>
            <a:r>
              <a:rPr lang="en-US" sz="1400" b="1" dirty="0"/>
              <a:t> density (BMD); and</a:t>
            </a:r>
          </a:p>
        </p:txBody>
      </p:sp>
      <p:sp>
        <p:nvSpPr>
          <p:cNvPr id="21509" name="Text Box 6"/>
          <p:cNvSpPr txBox="1">
            <a:spLocks noChangeArrowheads="1"/>
          </p:cNvSpPr>
          <p:nvPr/>
        </p:nvSpPr>
        <p:spPr bwMode="auto">
          <a:xfrm>
            <a:off x="5340244" y="4362634"/>
            <a:ext cx="35504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rgbClr val="FFC000"/>
                </a:solidFill>
              </a:rPr>
              <a:t>(b) when PTH is not followed </a:t>
            </a:r>
            <a:r>
              <a:rPr lang="en-US" sz="1400" b="1" dirty="0" smtClean="0">
                <a:solidFill>
                  <a:srgbClr val="FFC000"/>
                </a:solidFill>
              </a:rPr>
              <a:t>by </a:t>
            </a:r>
          </a:p>
          <a:p>
            <a:pPr eaLnBrk="1" hangingPunct="1"/>
            <a:r>
              <a:rPr lang="en-US" sz="1400" b="1" dirty="0" err="1" smtClean="0">
                <a:solidFill>
                  <a:srgbClr val="FFC000"/>
                </a:solidFill>
              </a:rPr>
              <a:t>antiresorptive</a:t>
            </a:r>
            <a:r>
              <a:rPr lang="en-US" sz="1400" b="1" dirty="0" smtClean="0">
                <a:solidFill>
                  <a:srgbClr val="FFC000"/>
                </a:solidFill>
              </a:rPr>
              <a:t> therapy, bone formation </a:t>
            </a:r>
          </a:p>
          <a:p>
            <a:pPr eaLnBrk="1" hangingPunct="1"/>
            <a:r>
              <a:rPr lang="en-US" sz="1400" b="1" dirty="0" smtClean="0">
                <a:solidFill>
                  <a:srgbClr val="FFC000"/>
                </a:solidFill>
              </a:rPr>
              <a:t>markers </a:t>
            </a:r>
            <a:r>
              <a:rPr lang="en-US" sz="1400" b="1" dirty="0">
                <a:solidFill>
                  <a:srgbClr val="FFC000"/>
                </a:solidFill>
              </a:rPr>
              <a:t>fall more rapidly leading to</a:t>
            </a:r>
          </a:p>
          <a:p>
            <a:pPr eaLnBrk="1" hangingPunct="1"/>
            <a:r>
              <a:rPr lang="en-US" sz="1400" b="1" dirty="0" smtClean="0">
                <a:solidFill>
                  <a:srgbClr val="FFC000"/>
                </a:solidFill>
              </a:rPr>
              <a:t>a </a:t>
            </a:r>
            <a:r>
              <a:rPr lang="en-US" sz="1400" b="1" dirty="0">
                <a:solidFill>
                  <a:srgbClr val="FFC000"/>
                </a:solidFill>
              </a:rPr>
              <a:t>decrease in bone density.</a:t>
            </a:r>
          </a:p>
          <a:p>
            <a:pPr eaLnBrk="1" hangingPunct="1"/>
            <a:endParaRPr lang="en-US" sz="1600" b="1" dirty="0"/>
          </a:p>
        </p:txBody>
      </p:sp>
      <p:sp>
        <p:nvSpPr>
          <p:cNvPr id="21510" name="Text Box 7"/>
          <p:cNvSpPr txBox="1">
            <a:spLocks noChangeArrowheads="1"/>
          </p:cNvSpPr>
          <p:nvPr/>
        </p:nvSpPr>
        <p:spPr bwMode="auto">
          <a:xfrm>
            <a:off x="316812" y="5445224"/>
            <a:ext cx="864235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Consequently, it is advisable to administer an </a:t>
            </a:r>
            <a:r>
              <a:rPr lang="en-US" b="1" dirty="0" err="1"/>
              <a:t>antiresorptive</a:t>
            </a:r>
            <a:r>
              <a:rPr lang="en-US" b="1" dirty="0"/>
              <a:t> agent such as a</a:t>
            </a:r>
          </a:p>
          <a:p>
            <a:pPr eaLnBrk="1" hangingPunct="1"/>
            <a:r>
              <a:rPr lang="en-US" b="1" dirty="0"/>
              <a:t>bisphosphonate after treatment with </a:t>
            </a:r>
            <a:r>
              <a:rPr lang="en-US" b="1" dirty="0" err="1"/>
              <a:t>teriparatide</a:t>
            </a:r>
            <a:r>
              <a:rPr lang="en-US" b="1" dirty="0"/>
              <a:t> many experts recommend</a:t>
            </a:r>
          </a:p>
          <a:p>
            <a:pPr eaLnBrk="1" hangingPunct="1"/>
            <a:r>
              <a:rPr lang="en-US" b="1" dirty="0"/>
              <a:t>the continuation of long-term </a:t>
            </a:r>
            <a:r>
              <a:rPr lang="en-US" b="1" dirty="0" err="1"/>
              <a:t>antiresorptive</a:t>
            </a:r>
            <a:r>
              <a:rPr lang="en-US" b="1" dirty="0"/>
              <a:t> therapy for its own therapeutic benefits </a:t>
            </a:r>
            <a:r>
              <a:rPr lang="en-US" b="1" dirty="0">
                <a:solidFill>
                  <a:srgbClr val="FFFF00"/>
                </a:solidFill>
              </a:rPr>
              <a:t>.</a:t>
            </a:r>
          </a:p>
          <a:p>
            <a:pPr eaLnBrk="1" hangingPunct="1"/>
            <a:endParaRPr lang="en-US" sz="1600" b="1" dirty="0"/>
          </a:p>
          <a:p>
            <a:pPr eaLnBrk="1" hangingPunct="1"/>
            <a:endParaRPr lang="en-US" sz="1600" b="1" dirty="0"/>
          </a:p>
        </p:txBody>
      </p:sp>
    </p:spTree>
    <p:extLst>
      <p:ext uri="{BB962C8B-B14F-4D97-AF65-F5344CB8AC3E}">
        <p14:creationId xmlns:p14="http://schemas.microsoft.com/office/powerpoint/2010/main" val="245161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p:txBody>
          <a:bodyPr>
            <a:normAutofit fontScale="92500" lnSpcReduction="10000"/>
          </a:bodyPr>
          <a:lstStyle/>
          <a:p>
            <a:pPr lvl="1">
              <a:lnSpc>
                <a:spcPct val="80000"/>
              </a:lnSpc>
              <a:spcBef>
                <a:spcPct val="0"/>
              </a:spcBef>
              <a:buFont typeface="Wingdings" pitchFamily="2" charset="2"/>
              <a:buChar char="q"/>
            </a:pPr>
            <a:r>
              <a:rPr lang="en-US" sz="3000" b="1" dirty="0" smtClean="0">
                <a:solidFill>
                  <a:srgbClr val="FFFF00"/>
                </a:solidFill>
              </a:rPr>
              <a:t>In the US : </a:t>
            </a:r>
            <a:endParaRPr lang="en-US" sz="3000" b="1" dirty="0" smtClean="0">
              <a:solidFill>
                <a:srgbClr val="FFFF00"/>
              </a:solidFill>
            </a:endParaRPr>
          </a:p>
          <a:p>
            <a:pPr lvl="1">
              <a:lnSpc>
                <a:spcPct val="80000"/>
              </a:lnSpc>
              <a:spcBef>
                <a:spcPct val="0"/>
              </a:spcBef>
              <a:buFont typeface="Wingdings" pitchFamily="2" charset="2"/>
              <a:buChar char="q"/>
            </a:pPr>
            <a:endParaRPr lang="en-US" sz="2400" b="1" dirty="0" smtClean="0"/>
          </a:p>
          <a:p>
            <a:pPr marL="457200" lvl="1" indent="0">
              <a:lnSpc>
                <a:spcPct val="80000"/>
              </a:lnSpc>
              <a:spcBef>
                <a:spcPct val="0"/>
              </a:spcBef>
              <a:buNone/>
            </a:pPr>
            <a:r>
              <a:rPr lang="en-US" sz="2400" b="1" dirty="0"/>
              <a:t>postmenopausal women and men with osteoporosis who are            at  </a:t>
            </a:r>
            <a:r>
              <a:rPr lang="en-US" sz="2400" b="1" dirty="0">
                <a:solidFill>
                  <a:srgbClr val="FFC000"/>
                </a:solidFill>
              </a:rPr>
              <a:t>high risk </a:t>
            </a:r>
            <a:r>
              <a:rPr lang="en-US" sz="2400" b="1" dirty="0"/>
              <a:t>for fracture.</a:t>
            </a:r>
          </a:p>
          <a:p>
            <a:pPr lvl="1">
              <a:lnSpc>
                <a:spcPct val="80000"/>
              </a:lnSpc>
              <a:spcBef>
                <a:spcPct val="0"/>
              </a:spcBef>
              <a:buFont typeface="Wingdings" pitchFamily="2" charset="2"/>
              <a:buChar char="q"/>
            </a:pPr>
            <a:endParaRPr lang="en-US" sz="2400" b="1" dirty="0" smtClean="0">
              <a:solidFill>
                <a:srgbClr val="FFFF00"/>
              </a:solidFill>
            </a:endParaRPr>
          </a:p>
          <a:p>
            <a:pPr marL="457200" lvl="1" indent="0">
              <a:lnSpc>
                <a:spcPct val="80000"/>
              </a:lnSpc>
              <a:spcBef>
                <a:spcPct val="0"/>
              </a:spcBef>
              <a:buNone/>
            </a:pPr>
            <a:endParaRPr lang="en-US" sz="500" b="1" dirty="0"/>
          </a:p>
          <a:p>
            <a:pPr marL="457200" lvl="1" indent="0">
              <a:lnSpc>
                <a:spcPct val="80000"/>
              </a:lnSpc>
              <a:spcBef>
                <a:spcPct val="0"/>
              </a:spcBef>
              <a:buNone/>
            </a:pPr>
            <a:r>
              <a:rPr lang="en-US" sz="2400" b="1" dirty="0" smtClean="0"/>
              <a:t>   </a:t>
            </a:r>
            <a:endParaRPr lang="en-US" sz="2400" b="1" dirty="0" smtClean="0"/>
          </a:p>
          <a:p>
            <a:pPr marL="457200" lvl="1" indent="0">
              <a:lnSpc>
                <a:spcPct val="80000"/>
              </a:lnSpc>
              <a:spcBef>
                <a:spcPct val="0"/>
              </a:spcBef>
              <a:buNone/>
            </a:pPr>
            <a:r>
              <a:rPr lang="en-US" sz="2400" b="1" dirty="0" smtClean="0"/>
              <a:t> </a:t>
            </a:r>
            <a:r>
              <a:rPr lang="en-US" sz="2400" b="1" dirty="0" smtClean="0">
                <a:solidFill>
                  <a:srgbClr val="FFC000"/>
                </a:solidFill>
              </a:rPr>
              <a:t>The </a:t>
            </a:r>
            <a:r>
              <a:rPr lang="en-US" sz="2400" b="1" dirty="0" smtClean="0">
                <a:solidFill>
                  <a:srgbClr val="FFC000"/>
                </a:solidFill>
              </a:rPr>
              <a:t>definition of high </a:t>
            </a:r>
            <a:r>
              <a:rPr lang="en-US" sz="2400" b="1" dirty="0" smtClean="0">
                <a:solidFill>
                  <a:srgbClr val="FFC000"/>
                </a:solidFill>
              </a:rPr>
              <a:t>risk:</a:t>
            </a:r>
          </a:p>
          <a:p>
            <a:pPr marL="457200" lvl="1" indent="0">
              <a:lnSpc>
                <a:spcPct val="80000"/>
              </a:lnSpc>
              <a:buNone/>
            </a:pPr>
            <a:r>
              <a:rPr lang="en-US" sz="2000" b="1" dirty="0" smtClean="0"/>
              <a:t>The </a:t>
            </a:r>
            <a:r>
              <a:rPr lang="en-US" sz="2000" b="1" dirty="0" smtClean="0"/>
              <a:t>T-score very low (i.e. &lt;-3.0 itself, even without an osteoporotic fracture or  a strong family history of osteoporosis </a:t>
            </a:r>
            <a:r>
              <a:rPr lang="en-US" sz="2000" b="1" dirty="0" smtClean="0"/>
              <a:t>.</a:t>
            </a:r>
            <a:endParaRPr lang="en-US" sz="2000" b="1" dirty="0" smtClean="0"/>
          </a:p>
          <a:p>
            <a:pPr>
              <a:lnSpc>
                <a:spcPct val="80000"/>
              </a:lnSpc>
              <a:spcBef>
                <a:spcPct val="0"/>
              </a:spcBef>
              <a:buFont typeface="Wingdings" pitchFamily="2" charset="2"/>
              <a:buChar char="q"/>
            </a:pPr>
            <a:endParaRPr lang="en-US" sz="3500" b="1" u="sng" dirty="0" smtClean="0"/>
          </a:p>
          <a:p>
            <a:pPr>
              <a:lnSpc>
                <a:spcPct val="80000"/>
              </a:lnSpc>
              <a:spcBef>
                <a:spcPct val="0"/>
              </a:spcBef>
              <a:buFont typeface="Wingdings" pitchFamily="2" charset="2"/>
              <a:buChar char="q"/>
            </a:pPr>
            <a:r>
              <a:rPr lang="en-US" sz="3000" b="1" dirty="0" smtClean="0"/>
              <a:t>  </a:t>
            </a:r>
            <a:r>
              <a:rPr lang="en-US" sz="3000" b="1" dirty="0" smtClean="0">
                <a:solidFill>
                  <a:srgbClr val="FFFF00"/>
                </a:solidFill>
              </a:rPr>
              <a:t>In </a:t>
            </a:r>
            <a:r>
              <a:rPr lang="en-US" sz="3000" b="1" dirty="0" smtClean="0">
                <a:solidFill>
                  <a:srgbClr val="FFFF00"/>
                </a:solidFill>
              </a:rPr>
              <a:t>many countries in Europe :</a:t>
            </a:r>
          </a:p>
          <a:p>
            <a:pPr marL="457200" lvl="1" indent="0">
              <a:lnSpc>
                <a:spcPct val="80000"/>
              </a:lnSpc>
              <a:buNone/>
            </a:pPr>
            <a:r>
              <a:rPr lang="en-US" sz="2400" b="1" dirty="0" err="1" smtClean="0"/>
              <a:t>teriparatide</a:t>
            </a:r>
            <a:r>
              <a:rPr lang="en-US" sz="2400" b="1" dirty="0" smtClean="0"/>
              <a:t> </a:t>
            </a:r>
            <a:r>
              <a:rPr lang="en-US" sz="2400" b="1" dirty="0" smtClean="0"/>
              <a:t>cannot be administered unless a patient has received a previous, unsuccessful course of bisphosphonate therapy and has had a </a:t>
            </a:r>
            <a:r>
              <a:rPr lang="en-US" sz="2400" b="1" dirty="0"/>
              <a:t>previous osteoporotic fracture</a:t>
            </a:r>
            <a:r>
              <a:rPr lang="en-US" sz="2400" b="1" dirty="0" smtClean="0"/>
              <a:t>. These restrictive indications are due, in part, to the fact that </a:t>
            </a:r>
            <a:r>
              <a:rPr lang="en-US" sz="2400" b="1" dirty="0" err="1" smtClean="0"/>
              <a:t>teriparatide</a:t>
            </a:r>
            <a:r>
              <a:rPr lang="en-US" sz="2400" b="1" dirty="0" smtClean="0"/>
              <a:t> is expensive and is administered  by daily subcutaneous injection.</a:t>
            </a:r>
          </a:p>
          <a:p>
            <a:pPr>
              <a:lnSpc>
                <a:spcPct val="80000"/>
              </a:lnSpc>
              <a:spcBef>
                <a:spcPct val="0"/>
              </a:spcBef>
              <a:buFont typeface="Wingdings" pitchFamily="2" charset="2"/>
              <a:buChar char="q"/>
            </a:pPr>
            <a:endParaRPr lang="en-US" sz="1800" b="1" u="sng" dirty="0" smtClean="0"/>
          </a:p>
          <a:p>
            <a:pPr lvl="1">
              <a:lnSpc>
                <a:spcPct val="80000"/>
              </a:lnSpc>
              <a:buFont typeface="Wingdings" pitchFamily="2" charset="2"/>
              <a:buChar char="q"/>
            </a:pPr>
            <a:endParaRPr lang="en-US" sz="1200" b="1" dirty="0" smtClean="0"/>
          </a:p>
          <a:p>
            <a:pPr lvl="1">
              <a:lnSpc>
                <a:spcPct val="80000"/>
              </a:lnSpc>
              <a:buFont typeface="Wingdings" pitchFamily="2" charset="2"/>
              <a:buChar char="q"/>
            </a:pPr>
            <a:endParaRPr lang="en-US" sz="900" dirty="0" smtClean="0"/>
          </a:p>
          <a:p>
            <a:pPr lvl="1" eaLnBrk="1" hangingPunct="1">
              <a:lnSpc>
                <a:spcPct val="80000"/>
              </a:lnSpc>
              <a:spcBef>
                <a:spcPct val="0"/>
              </a:spcBef>
              <a:buFontTx/>
              <a:buBlip>
                <a:blip r:embed="rId2"/>
              </a:buBlip>
            </a:pPr>
            <a:endParaRPr lang="en-US" sz="1200" b="1" dirty="0" smtClean="0"/>
          </a:p>
          <a:p>
            <a:pPr eaLnBrk="1" hangingPunct="1">
              <a:lnSpc>
                <a:spcPct val="80000"/>
              </a:lnSpc>
            </a:pPr>
            <a:endParaRPr lang="en-US" sz="1000" dirty="0" smtClean="0"/>
          </a:p>
        </p:txBody>
      </p:sp>
      <p:sp>
        <p:nvSpPr>
          <p:cNvPr id="231426" name="AutoShape 2"/>
          <p:cNvSpPr>
            <a:spLocks noGrp="1" noChangeArrowheads="1"/>
          </p:cNvSpPr>
          <p:nvPr>
            <p:ph type="title"/>
          </p:nvPr>
        </p:nvSpPr>
        <p:spPr/>
        <p:txBody>
          <a:bodyPr/>
          <a:lstStyle/>
          <a:p>
            <a:pPr eaLnBrk="1" hangingPunct="1"/>
            <a:r>
              <a:rPr lang="en-US" smtClean="0">
                <a:solidFill>
                  <a:schemeClr val="tx1"/>
                </a:solidFill>
              </a:rPr>
              <a:t>Indications for Teriparatide</a:t>
            </a:r>
          </a:p>
        </p:txBody>
      </p:sp>
    </p:spTree>
    <p:extLst>
      <p:ext uri="{BB962C8B-B14F-4D97-AF65-F5344CB8AC3E}">
        <p14:creationId xmlns:p14="http://schemas.microsoft.com/office/powerpoint/2010/main" val="3367644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ppt_w</p:attrName>
                                        </p:attrNameLst>
                                      </p:cBhvr>
                                      <p:tavLst>
                                        <p:tav tm="0">
                                          <p:val>
                                            <p:fltVal val="0"/>
                                          </p:val>
                                        </p:tav>
                                        <p:tav tm="100000">
                                          <p:val>
                                            <p:strVal val="#ppt_w"/>
                                          </p:val>
                                        </p:tav>
                                      </p:tavLst>
                                    </p:anim>
                                    <p:anim calcmode="lin" valueType="num">
                                      <p:cBhvr>
                                        <p:cTn id="8" dur="500" fill="hold"/>
                                        <p:tgtEl>
                                          <p:spTgt spid="231426"/>
                                        </p:tgtEl>
                                        <p:attrNameLst>
                                          <p:attrName>ppt_h</p:attrName>
                                        </p:attrNameLst>
                                      </p:cBhvr>
                                      <p:tavLst>
                                        <p:tav tm="0">
                                          <p:val>
                                            <p:fltVal val="0"/>
                                          </p:val>
                                        </p:tav>
                                        <p:tav tm="100000">
                                          <p:val>
                                            <p:strVal val="#ppt_h"/>
                                          </p:val>
                                        </p:tav>
                                      </p:tavLst>
                                    </p:anim>
                                    <p:animEffect transition="in" filter="fade">
                                      <p:cBhvr>
                                        <p:cTn id="9" dur="500"/>
                                        <p:tgtEl>
                                          <p:spTgt spid="231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1427">
                                            <p:txEl>
                                              <p:pRg st="0" end="0"/>
                                            </p:txEl>
                                          </p:spTgt>
                                        </p:tgtEl>
                                        <p:attrNameLst>
                                          <p:attrName>style.visibility</p:attrName>
                                        </p:attrNameLst>
                                      </p:cBhvr>
                                      <p:to>
                                        <p:strVal val="visible"/>
                                      </p:to>
                                    </p:set>
                                    <p:animEffect transition="in" filter="fade">
                                      <p:cBhvr>
                                        <p:cTn id="14" dur="1000">
                                          <p:stCondLst>
                                            <p:cond delay="0"/>
                                          </p:stCondLst>
                                        </p:cTn>
                                        <p:tgtEl>
                                          <p:spTgt spid="2314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fade">
                                      <p:cBhvr>
                                        <p:cTn id="17" dur="1000">
                                          <p:stCondLst>
                                            <p:cond delay="0"/>
                                          </p:stCondLst>
                                        </p:cTn>
                                        <p:tgtEl>
                                          <p:spTgt spid="2314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1427">
                                            <p:txEl>
                                              <p:pRg st="5" end="5"/>
                                            </p:txEl>
                                          </p:spTgt>
                                        </p:tgtEl>
                                        <p:attrNameLst>
                                          <p:attrName>style.visibility</p:attrName>
                                        </p:attrNameLst>
                                      </p:cBhvr>
                                      <p:to>
                                        <p:strVal val="visible"/>
                                      </p:to>
                                    </p:set>
                                    <p:animEffect transition="in" filter="fade">
                                      <p:cBhvr>
                                        <p:cTn id="20" dur="1000">
                                          <p:stCondLst>
                                            <p:cond delay="0"/>
                                          </p:stCondLst>
                                        </p:cTn>
                                        <p:tgtEl>
                                          <p:spTgt spid="231427">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1427">
                                            <p:txEl>
                                              <p:pRg st="6" end="6"/>
                                            </p:txEl>
                                          </p:spTgt>
                                        </p:tgtEl>
                                        <p:attrNameLst>
                                          <p:attrName>style.visibility</p:attrName>
                                        </p:attrNameLst>
                                      </p:cBhvr>
                                      <p:to>
                                        <p:strVal val="visible"/>
                                      </p:to>
                                    </p:set>
                                    <p:animEffect transition="in" filter="fade">
                                      <p:cBhvr>
                                        <p:cTn id="23" dur="1000">
                                          <p:stCondLst>
                                            <p:cond delay="0"/>
                                          </p:stCondLst>
                                        </p:cTn>
                                        <p:tgtEl>
                                          <p:spTgt spid="231427">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1427">
                                            <p:txEl>
                                              <p:pRg st="7" end="7"/>
                                            </p:txEl>
                                          </p:spTgt>
                                        </p:tgtEl>
                                        <p:attrNameLst>
                                          <p:attrName>style.visibility</p:attrName>
                                        </p:attrNameLst>
                                      </p:cBhvr>
                                      <p:to>
                                        <p:strVal val="visible"/>
                                      </p:to>
                                    </p:set>
                                    <p:animEffect transition="in" filter="fade">
                                      <p:cBhvr>
                                        <p:cTn id="26" dur="1000">
                                          <p:stCondLst>
                                            <p:cond delay="0"/>
                                          </p:stCondLst>
                                        </p:cTn>
                                        <p:tgtEl>
                                          <p:spTgt spid="231427">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1427">
                                            <p:txEl>
                                              <p:pRg st="9" end="9"/>
                                            </p:txEl>
                                          </p:spTgt>
                                        </p:tgtEl>
                                        <p:attrNameLst>
                                          <p:attrName>style.visibility</p:attrName>
                                        </p:attrNameLst>
                                      </p:cBhvr>
                                      <p:to>
                                        <p:strVal val="visible"/>
                                      </p:to>
                                    </p:set>
                                    <p:animEffect transition="in" filter="fade">
                                      <p:cBhvr>
                                        <p:cTn id="31" dur="1000">
                                          <p:stCondLst>
                                            <p:cond delay="0"/>
                                          </p:stCondLst>
                                        </p:cTn>
                                        <p:tgtEl>
                                          <p:spTgt spid="231427">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1427">
                                            <p:txEl>
                                              <p:pRg st="10" end="10"/>
                                            </p:txEl>
                                          </p:spTgt>
                                        </p:tgtEl>
                                        <p:attrNameLst>
                                          <p:attrName>style.visibility</p:attrName>
                                        </p:attrNameLst>
                                      </p:cBhvr>
                                      <p:to>
                                        <p:strVal val="visible"/>
                                      </p:to>
                                    </p:set>
                                    <p:animEffect transition="in" filter="fade">
                                      <p:cBhvr>
                                        <p:cTn id="34" dur="1000">
                                          <p:stCondLst>
                                            <p:cond delay="0"/>
                                          </p:stCondLst>
                                        </p:cTn>
                                        <p:tgtEl>
                                          <p:spTgt spid="2314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rmAutofit/>
          </a:bodyPr>
          <a:lstStyle/>
          <a:p>
            <a:pPr eaLnBrk="1" hangingPunct="1">
              <a:lnSpc>
                <a:spcPct val="90000"/>
              </a:lnSpc>
              <a:buFont typeface="Wingdings" pitchFamily="2" charset="2"/>
              <a:buBlip>
                <a:blip r:embed="rId2"/>
              </a:buBlip>
            </a:pPr>
            <a:r>
              <a:rPr lang="en-US" sz="2400" b="1" dirty="0" err="1" smtClean="0"/>
              <a:t>Teriparatide</a:t>
            </a:r>
            <a:r>
              <a:rPr lang="en-US" sz="2400" b="1" dirty="0" smtClean="0"/>
              <a:t> </a:t>
            </a:r>
            <a:r>
              <a:rPr lang="en-US" sz="2400" b="1" dirty="0" smtClean="0"/>
              <a:t>is available throughout </a:t>
            </a:r>
            <a:r>
              <a:rPr lang="en-US" sz="2400" b="1" dirty="0"/>
              <a:t>most of the world</a:t>
            </a:r>
            <a:r>
              <a:rPr lang="en-US" sz="2400" b="1" dirty="0" smtClean="0"/>
              <a:t>, but full-length </a:t>
            </a:r>
            <a:r>
              <a:rPr lang="en-US" sz="2400" b="1" dirty="0"/>
              <a:t>PTH (1–84) is available only in Europe.</a:t>
            </a:r>
          </a:p>
          <a:p>
            <a:pPr eaLnBrk="1" hangingPunct="1">
              <a:lnSpc>
                <a:spcPct val="90000"/>
              </a:lnSpc>
              <a:spcBef>
                <a:spcPct val="0"/>
              </a:spcBef>
              <a:buFont typeface="Wingdings" pitchFamily="2" charset="2"/>
              <a:buNone/>
            </a:pPr>
            <a:endParaRPr lang="en-US" sz="2400" b="1" dirty="0"/>
          </a:p>
          <a:p>
            <a:pPr eaLnBrk="1" hangingPunct="1">
              <a:lnSpc>
                <a:spcPct val="90000"/>
              </a:lnSpc>
              <a:buFont typeface="Wingdings" pitchFamily="2" charset="2"/>
              <a:buBlip>
                <a:blip r:embed="rId2"/>
              </a:buBlip>
            </a:pPr>
            <a:r>
              <a:rPr lang="en-US" sz="2400" b="1" dirty="0"/>
              <a:t>D</a:t>
            </a:r>
            <a:r>
              <a:rPr lang="en-US" sz="2400" b="1" dirty="0" smtClean="0"/>
              <a:t>uration </a:t>
            </a:r>
            <a:r>
              <a:rPr lang="en-US" sz="2400" b="1" dirty="0"/>
              <a:t>of </a:t>
            </a:r>
            <a:r>
              <a:rPr lang="en-US" sz="2400" b="1" dirty="0" err="1"/>
              <a:t>teriparatide</a:t>
            </a:r>
            <a:r>
              <a:rPr lang="en-US" sz="2400" b="1" dirty="0"/>
              <a:t> therapy (2 years in the United States and 18 months in Europe</a:t>
            </a:r>
            <a:r>
              <a:rPr lang="en-US" sz="2400" b="1" dirty="0" smtClean="0"/>
              <a:t>) is relatively short because its safety and efficacy were not evaluated after 2 years in clinical trials.</a:t>
            </a:r>
          </a:p>
          <a:p>
            <a:pPr eaLnBrk="1" hangingPunct="1">
              <a:lnSpc>
                <a:spcPct val="90000"/>
              </a:lnSpc>
            </a:pPr>
            <a:endParaRPr lang="en-US" sz="2400" b="1" dirty="0" smtClean="0"/>
          </a:p>
          <a:p>
            <a:pPr eaLnBrk="1" hangingPunct="1">
              <a:lnSpc>
                <a:spcPct val="90000"/>
              </a:lnSpc>
              <a:buFont typeface="Wingdings" pitchFamily="2" charset="2"/>
              <a:buBlip>
                <a:blip r:embed="rId2"/>
              </a:buBlip>
            </a:pPr>
            <a:r>
              <a:rPr lang="en-US" sz="2400" b="1" dirty="0" smtClean="0"/>
              <a:t>In </a:t>
            </a:r>
            <a:r>
              <a:rPr lang="en-US" sz="2400" b="1" dirty="0" smtClean="0"/>
              <a:t>Europe The </a:t>
            </a:r>
            <a:r>
              <a:rPr lang="en-US" sz="2400" b="1" dirty="0" smtClean="0"/>
              <a:t>cost :$US7000/year</a:t>
            </a:r>
          </a:p>
          <a:p>
            <a:pPr eaLnBrk="1" hangingPunct="1">
              <a:lnSpc>
                <a:spcPct val="90000"/>
              </a:lnSpc>
            </a:pPr>
            <a:endParaRPr lang="en-US" sz="2400" b="1" dirty="0" smtClean="0"/>
          </a:p>
          <a:p>
            <a:pPr eaLnBrk="1" hangingPunct="1">
              <a:lnSpc>
                <a:spcPct val="90000"/>
              </a:lnSpc>
            </a:pPr>
            <a:endParaRPr lang="en-US" sz="2400" b="1" dirty="0" smtClean="0"/>
          </a:p>
          <a:p>
            <a:pPr eaLnBrk="1" hangingPunct="1">
              <a:lnSpc>
                <a:spcPct val="90000"/>
              </a:lnSpc>
              <a:buFont typeface="Wingdings" pitchFamily="2" charset="2"/>
              <a:buNone/>
            </a:pPr>
            <a:endParaRPr lang="en-US" sz="2400" b="1" dirty="0" smtClean="0"/>
          </a:p>
          <a:p>
            <a:pPr eaLnBrk="1" hangingPunct="1">
              <a:lnSpc>
                <a:spcPct val="90000"/>
              </a:lnSpc>
              <a:buFont typeface="Wingdings" pitchFamily="2" charset="2"/>
              <a:buNone/>
            </a:pPr>
            <a:endParaRPr lang="en-US" sz="1800" dirty="0" smtClean="0"/>
          </a:p>
          <a:p>
            <a:pPr eaLnBrk="1" hangingPunct="1">
              <a:lnSpc>
                <a:spcPct val="90000"/>
              </a:lnSpc>
            </a:pPr>
            <a:endParaRPr lang="en-US" sz="1800" dirty="0" smtClean="0"/>
          </a:p>
          <a:p>
            <a:pPr eaLnBrk="1" hangingPunct="1">
              <a:lnSpc>
                <a:spcPct val="90000"/>
              </a:lnSpc>
            </a:pPr>
            <a:endParaRPr lang="en-US" sz="1800" dirty="0" smtClean="0"/>
          </a:p>
          <a:p>
            <a:pPr eaLnBrk="1" hangingPunct="1">
              <a:lnSpc>
                <a:spcPct val="90000"/>
              </a:lnSpc>
            </a:pPr>
            <a:endParaRPr lang="en-US" sz="1800" dirty="0" smtClean="0"/>
          </a:p>
        </p:txBody>
      </p:sp>
      <p:sp>
        <p:nvSpPr>
          <p:cNvPr id="23556" name="Rectangle 4"/>
          <p:cNvSpPr>
            <a:spLocks noChangeArrowheads="1"/>
          </p:cNvSpPr>
          <p:nvPr/>
        </p:nvSpPr>
        <p:spPr bwMode="auto">
          <a:xfrm>
            <a:off x="-207963" y="3246438"/>
            <a:ext cx="33972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Char char="•"/>
            </a:pPr>
            <a:r>
              <a:rPr lang="en-US"/>
              <a:t>)</a:t>
            </a:r>
          </a:p>
        </p:txBody>
      </p:sp>
    </p:spTree>
    <p:extLst>
      <p:ext uri="{BB962C8B-B14F-4D97-AF65-F5344CB8AC3E}">
        <p14:creationId xmlns:p14="http://schemas.microsoft.com/office/powerpoint/2010/main" val="397440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229600" cy="5865515"/>
          </a:xfrm>
        </p:spPr>
        <p:txBody>
          <a:bodyPr>
            <a:normAutofit fontScale="85000" lnSpcReduction="20000"/>
          </a:bodyPr>
          <a:lstStyle/>
          <a:p>
            <a:r>
              <a:rPr lang="en-US" dirty="0"/>
              <a:t>In the European Study of </a:t>
            </a:r>
            <a:r>
              <a:rPr lang="en-US" dirty="0" err="1"/>
              <a:t>Forsteo</a:t>
            </a:r>
            <a:r>
              <a:rPr lang="en-US" dirty="0"/>
              <a:t> </a:t>
            </a:r>
            <a:r>
              <a:rPr lang="en-US" u="sng" dirty="0"/>
              <a:t>(EUROFORS), </a:t>
            </a:r>
            <a:r>
              <a:rPr lang="en-US" dirty="0"/>
              <a:t>women who had received one year of </a:t>
            </a:r>
            <a:r>
              <a:rPr lang="en-US" dirty="0" err="1" smtClean="0"/>
              <a:t>teriparatide</a:t>
            </a:r>
            <a:r>
              <a:rPr lang="en-US" dirty="0" smtClean="0"/>
              <a:t> were randomly </a:t>
            </a:r>
            <a:r>
              <a:rPr lang="en-US" dirty="0"/>
              <a:t>assigned for a second year to continue </a:t>
            </a:r>
            <a:r>
              <a:rPr lang="en-US" dirty="0" err="1"/>
              <a:t>teriparatide</a:t>
            </a:r>
            <a:r>
              <a:rPr lang="en-US" dirty="0"/>
              <a:t> or to switch to either </a:t>
            </a:r>
            <a:r>
              <a:rPr lang="en-US" dirty="0" err="1"/>
              <a:t>raloxifene</a:t>
            </a:r>
            <a:r>
              <a:rPr lang="en-US" dirty="0"/>
              <a:t> or </a:t>
            </a:r>
            <a:r>
              <a:rPr lang="en-US" dirty="0" smtClean="0"/>
              <a:t>placebo.</a:t>
            </a:r>
          </a:p>
          <a:p>
            <a:endParaRPr lang="en-US" sz="3300" dirty="0"/>
          </a:p>
          <a:p>
            <a:r>
              <a:rPr lang="en-US" dirty="0" smtClean="0"/>
              <a:t> </a:t>
            </a:r>
            <a:r>
              <a:rPr lang="en-US" dirty="0"/>
              <a:t>BMD in the women who received </a:t>
            </a:r>
            <a:r>
              <a:rPr lang="en-US" dirty="0" err="1"/>
              <a:t>teriparatide</a:t>
            </a:r>
            <a:r>
              <a:rPr lang="en-US" dirty="0"/>
              <a:t> for a second year continued to increase, </a:t>
            </a:r>
            <a:r>
              <a:rPr lang="en-US" dirty="0" smtClean="0"/>
              <a:t>whereas BMD </a:t>
            </a:r>
            <a:r>
              <a:rPr lang="en-US" dirty="0"/>
              <a:t>was maintained in the women who </a:t>
            </a:r>
            <a:r>
              <a:rPr lang="en-US" dirty="0" smtClean="0"/>
              <a:t>received </a:t>
            </a:r>
            <a:r>
              <a:rPr lang="en-US" dirty="0" err="1" smtClean="0"/>
              <a:t>raloxifene</a:t>
            </a:r>
            <a:r>
              <a:rPr lang="en-US" dirty="0" smtClean="0"/>
              <a:t> </a:t>
            </a:r>
            <a:r>
              <a:rPr lang="en-US" dirty="0"/>
              <a:t>and decreased in women who received</a:t>
            </a:r>
          </a:p>
          <a:p>
            <a:r>
              <a:rPr lang="en-US" dirty="0"/>
              <a:t>placebo. </a:t>
            </a:r>
            <a:endParaRPr lang="en-US" dirty="0" smtClean="0"/>
          </a:p>
          <a:p>
            <a:endParaRPr lang="en-US" sz="1900" dirty="0"/>
          </a:p>
          <a:p>
            <a:r>
              <a:rPr lang="en-US" dirty="0" smtClean="0"/>
              <a:t>The </a:t>
            </a:r>
            <a:r>
              <a:rPr lang="en-US" dirty="0"/>
              <a:t>overall changes in lumbar spine BMD in the three groups from baseline to 24 months </a:t>
            </a:r>
            <a:r>
              <a:rPr lang="en-US" dirty="0" smtClean="0"/>
              <a:t>were 10.7</a:t>
            </a:r>
            <a:r>
              <a:rPr lang="en-US" dirty="0"/>
              <a:t>, 7.8, and 3.8 percent, respectively</a:t>
            </a:r>
            <a:r>
              <a:rPr lang="en-US" dirty="0" smtClean="0"/>
              <a:t>.</a:t>
            </a:r>
            <a:endParaRPr lang="en-US" dirty="0"/>
          </a:p>
        </p:txBody>
      </p:sp>
      <p:sp>
        <p:nvSpPr>
          <p:cNvPr id="5" name="TextBox 4"/>
          <p:cNvSpPr txBox="1"/>
          <p:nvPr/>
        </p:nvSpPr>
        <p:spPr>
          <a:xfrm>
            <a:off x="1561473" y="-99392"/>
            <a:ext cx="5184576" cy="1323439"/>
          </a:xfrm>
          <a:prstGeom prst="rect">
            <a:avLst/>
          </a:prstGeom>
          <a:noFill/>
        </p:spPr>
        <p:txBody>
          <a:bodyPr wrap="square" rtlCol="0">
            <a:spAutoFit/>
          </a:bodyPr>
          <a:lstStyle/>
          <a:p>
            <a:pPr algn="ctr"/>
            <a:r>
              <a:rPr lang="en-US" sz="4000" dirty="0" smtClean="0">
                <a:solidFill>
                  <a:srgbClr val="FFFF00"/>
                </a:solidFill>
              </a:rPr>
              <a:t>After PTH</a:t>
            </a:r>
          </a:p>
          <a:p>
            <a:pPr algn="ctr"/>
            <a:r>
              <a:rPr lang="en-US" sz="4000" dirty="0" smtClean="0">
                <a:solidFill>
                  <a:srgbClr val="FFFF00"/>
                </a:solidFill>
              </a:rPr>
              <a:t>(1)</a:t>
            </a:r>
            <a:endParaRPr lang="en-US" sz="2400" dirty="0">
              <a:solidFill>
                <a:srgbClr val="FFFF00"/>
              </a:solidFill>
            </a:endParaRP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249301"/>
            <a:ext cx="1801961" cy="56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151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23439"/>
            <a:ext cx="8229600" cy="5246043"/>
          </a:xfrm>
        </p:spPr>
        <p:txBody>
          <a:bodyPr>
            <a:normAutofit fontScale="92500" lnSpcReduction="20000"/>
          </a:bodyPr>
          <a:lstStyle/>
          <a:p>
            <a:r>
              <a:rPr lang="en-US" dirty="0"/>
              <a:t>Thus, after PTH treatment is discontinued, an </a:t>
            </a:r>
            <a:r>
              <a:rPr lang="en-US" dirty="0" err="1" smtClean="0"/>
              <a:t>antiresorptive</a:t>
            </a:r>
            <a:r>
              <a:rPr lang="en-US" dirty="0"/>
              <a:t>, preferably a </a:t>
            </a:r>
            <a:r>
              <a:rPr lang="en-US" dirty="0">
                <a:solidFill>
                  <a:srgbClr val="FFFF00"/>
                </a:solidFill>
              </a:rPr>
              <a:t>bisphosphonate,</a:t>
            </a:r>
            <a:r>
              <a:rPr lang="en-US" dirty="0"/>
              <a:t> should be used </a:t>
            </a:r>
            <a:r>
              <a:rPr lang="en-US" dirty="0" smtClean="0"/>
              <a:t>to preserve </a:t>
            </a:r>
            <a:r>
              <a:rPr lang="en-US" dirty="0"/>
              <a:t>or increase gains in BMD acquired with PTH alone. </a:t>
            </a:r>
            <a:endParaRPr lang="en-US" dirty="0" smtClean="0"/>
          </a:p>
          <a:p>
            <a:endParaRPr lang="en-US" dirty="0"/>
          </a:p>
          <a:p>
            <a:r>
              <a:rPr lang="en-US" dirty="0" err="1" smtClean="0">
                <a:solidFill>
                  <a:srgbClr val="FFFF00"/>
                </a:solidFill>
              </a:rPr>
              <a:t>Raloxifene</a:t>
            </a:r>
            <a:r>
              <a:rPr lang="en-US" dirty="0" smtClean="0"/>
              <a:t> </a:t>
            </a:r>
            <a:r>
              <a:rPr lang="en-US" dirty="0"/>
              <a:t>is an alternative for women who </a:t>
            </a:r>
            <a:r>
              <a:rPr lang="en-US" dirty="0" smtClean="0"/>
              <a:t>are unable </a:t>
            </a:r>
            <a:r>
              <a:rPr lang="en-US" dirty="0"/>
              <a:t>to tolerate oral or intravenous bisphosphonates. </a:t>
            </a:r>
            <a:endParaRPr lang="en-US" dirty="0" smtClean="0"/>
          </a:p>
          <a:p>
            <a:endParaRPr lang="en-US" dirty="0"/>
          </a:p>
          <a:p>
            <a:r>
              <a:rPr lang="en-US" dirty="0" smtClean="0"/>
              <a:t>A </a:t>
            </a:r>
            <a:r>
              <a:rPr lang="en-US" dirty="0"/>
              <a:t>persistent reduction in fracture risk with the use </a:t>
            </a:r>
            <a:r>
              <a:rPr lang="en-US" dirty="0" smtClean="0"/>
              <a:t>of </a:t>
            </a:r>
            <a:r>
              <a:rPr lang="en-US" dirty="0" err="1" smtClean="0"/>
              <a:t>antiresorptive</a:t>
            </a:r>
            <a:r>
              <a:rPr lang="en-US" dirty="0" smtClean="0"/>
              <a:t> </a:t>
            </a:r>
            <a:r>
              <a:rPr lang="en-US" dirty="0"/>
              <a:t>therapy after PTH is discontinued has not yet been firmly established.</a:t>
            </a:r>
          </a:p>
          <a:p>
            <a:endParaRPr lang="en-US" dirty="0"/>
          </a:p>
        </p:txBody>
      </p:sp>
      <p:sp>
        <p:nvSpPr>
          <p:cNvPr id="4" name="TextBox 3"/>
          <p:cNvSpPr txBox="1"/>
          <p:nvPr/>
        </p:nvSpPr>
        <p:spPr>
          <a:xfrm>
            <a:off x="1547664" y="0"/>
            <a:ext cx="5184576" cy="1323439"/>
          </a:xfrm>
          <a:prstGeom prst="rect">
            <a:avLst/>
          </a:prstGeom>
          <a:noFill/>
        </p:spPr>
        <p:txBody>
          <a:bodyPr wrap="square" rtlCol="0">
            <a:spAutoFit/>
          </a:bodyPr>
          <a:lstStyle/>
          <a:p>
            <a:pPr algn="ctr"/>
            <a:r>
              <a:rPr lang="en-US" sz="4000" dirty="0" smtClean="0">
                <a:solidFill>
                  <a:srgbClr val="FFFF00"/>
                </a:solidFill>
              </a:rPr>
              <a:t>After PTH</a:t>
            </a:r>
          </a:p>
          <a:p>
            <a:pPr algn="ctr"/>
            <a:r>
              <a:rPr lang="en-US" sz="4000" dirty="0" smtClean="0">
                <a:solidFill>
                  <a:srgbClr val="FFFF00"/>
                </a:solidFill>
              </a:rPr>
              <a:t>(2)</a:t>
            </a:r>
            <a:endParaRPr lang="en-US" sz="2400" dirty="0">
              <a:solidFill>
                <a:srgbClr val="FFFF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6249301"/>
            <a:ext cx="1801961" cy="56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81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Retreatment with PTH</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Retreatment </a:t>
            </a:r>
            <a:r>
              <a:rPr lang="en-US" dirty="0"/>
              <a:t>with </a:t>
            </a:r>
            <a:r>
              <a:rPr lang="en-US" dirty="0" err="1"/>
              <a:t>teriparatide</a:t>
            </a:r>
            <a:r>
              <a:rPr lang="en-US" dirty="0"/>
              <a:t> does appear to increase spine BMD, but the increase is less than that </a:t>
            </a:r>
            <a:r>
              <a:rPr lang="en-US" dirty="0" smtClean="0"/>
              <a:t>of initial </a:t>
            </a:r>
            <a:r>
              <a:rPr lang="en-US" dirty="0"/>
              <a:t>treatment. </a:t>
            </a:r>
            <a:endParaRPr lang="en-US" dirty="0" smtClean="0"/>
          </a:p>
          <a:p>
            <a:endParaRPr lang="en-US" dirty="0"/>
          </a:p>
          <a:p>
            <a:r>
              <a:rPr lang="en-US" dirty="0" smtClean="0"/>
              <a:t>We </a:t>
            </a:r>
            <a:r>
              <a:rPr lang="en-US" dirty="0"/>
              <a:t>do not recommend retreatment with </a:t>
            </a:r>
            <a:r>
              <a:rPr lang="en-US" dirty="0" err="1"/>
              <a:t>teriparatide</a:t>
            </a:r>
            <a:r>
              <a:rPr lang="en-US" dirty="0"/>
              <a:t>, particularly in patients who have </a:t>
            </a:r>
            <a:r>
              <a:rPr lang="en-US" dirty="0" smtClean="0"/>
              <a:t>already received </a:t>
            </a:r>
            <a:r>
              <a:rPr lang="en-US" dirty="0"/>
              <a:t>a two-year course, owing to the lack of safety data with longer-term therapy.</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093296"/>
            <a:ext cx="1873969" cy="58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785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057400" y="2971800"/>
            <a:ext cx="480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000" b="1">
              <a:solidFill>
                <a:srgbClr val="00B050"/>
              </a:solidFill>
              <a:latin typeface="Century Schoolbook" pitchFamily="18" charset="0"/>
            </a:endParaRPr>
          </a:p>
        </p:txBody>
      </p:sp>
      <p:sp>
        <p:nvSpPr>
          <p:cNvPr id="24580" name="Rectangle 4"/>
          <p:cNvSpPr>
            <a:spLocks noGrp="1" noChangeArrowheads="1"/>
          </p:cNvSpPr>
          <p:nvPr>
            <p:ph idx="1"/>
          </p:nvPr>
        </p:nvSpPr>
        <p:spPr/>
        <p:txBody>
          <a:bodyPr>
            <a:normAutofit lnSpcReduction="10000"/>
          </a:bodyPr>
          <a:lstStyle/>
          <a:p>
            <a:pPr eaLnBrk="1" hangingPunct="1">
              <a:lnSpc>
                <a:spcPct val="80000"/>
              </a:lnSpc>
              <a:buFont typeface="Wingdings" pitchFamily="2" charset="2"/>
              <a:buBlip>
                <a:blip r:embed="rId2"/>
              </a:buBlip>
            </a:pPr>
            <a:r>
              <a:rPr lang="en-US" sz="2000" b="1" dirty="0" smtClean="0"/>
              <a:t>increased risk of  </a:t>
            </a:r>
            <a:r>
              <a:rPr lang="en-US" sz="2000" b="1" u="sng" dirty="0" smtClean="0">
                <a:solidFill>
                  <a:srgbClr val="FFFF00"/>
                </a:solidFill>
              </a:rPr>
              <a:t>osteosarcoma</a:t>
            </a:r>
            <a:r>
              <a:rPr lang="en-US" sz="2000" b="1" dirty="0" smtClean="0"/>
              <a:t>(?) :There have been no reports of osteosarcoma in clinical trial subjects</a:t>
            </a:r>
          </a:p>
          <a:p>
            <a:pPr eaLnBrk="1" hangingPunct="1">
              <a:lnSpc>
                <a:spcPct val="80000"/>
              </a:lnSpc>
            </a:pPr>
            <a:endParaRPr lang="en-US" sz="2000" b="1" dirty="0" smtClean="0"/>
          </a:p>
          <a:p>
            <a:pPr eaLnBrk="1" hangingPunct="1">
              <a:lnSpc>
                <a:spcPct val="80000"/>
              </a:lnSpc>
              <a:buFont typeface="Wingdings" pitchFamily="2" charset="2"/>
              <a:buBlip>
                <a:blip r:embed="rId2"/>
              </a:buBlip>
            </a:pPr>
            <a:r>
              <a:rPr lang="en-US" sz="2000" b="1" dirty="0" smtClean="0"/>
              <a:t>Nine </a:t>
            </a:r>
            <a:r>
              <a:rPr lang="en-US" sz="2000" b="1" dirty="0" err="1" smtClean="0"/>
              <a:t>hPTH</a:t>
            </a:r>
            <a:r>
              <a:rPr lang="en-US" sz="2000" b="1" dirty="0" smtClean="0"/>
              <a:t>(1–34) trials reported post dose</a:t>
            </a:r>
            <a:r>
              <a:rPr lang="en-US" sz="2000" b="1" u="sng" dirty="0"/>
              <a:t> </a:t>
            </a:r>
            <a:r>
              <a:rPr lang="en-US" sz="2000" b="1" u="sng" dirty="0" err="1">
                <a:solidFill>
                  <a:srgbClr val="FFFF00"/>
                </a:solidFill>
              </a:rPr>
              <a:t>hypercalcemia</a:t>
            </a:r>
            <a:r>
              <a:rPr lang="en-US" sz="2000" b="1" u="sng" dirty="0"/>
              <a:t> </a:t>
            </a:r>
            <a:r>
              <a:rPr lang="en-US" sz="2000" b="1" dirty="0" smtClean="0"/>
              <a:t>(serum calcium level &gt; 2.6 </a:t>
            </a:r>
            <a:r>
              <a:rPr lang="en-US" sz="2000" b="1" dirty="0" err="1" smtClean="0"/>
              <a:t>mmol</a:t>
            </a:r>
            <a:r>
              <a:rPr lang="en-US" sz="2000" b="1" dirty="0" smtClean="0"/>
              <a:t>/L) that ranged from </a:t>
            </a:r>
            <a:r>
              <a:rPr lang="en-US" sz="2000" b="1" u="sng" dirty="0"/>
              <a:t>3% to 11% </a:t>
            </a:r>
            <a:r>
              <a:rPr lang="en-US" sz="2000" b="1" dirty="0" smtClean="0"/>
              <a:t>among patients taking 20 </a:t>
            </a:r>
            <a:r>
              <a:rPr lang="en-US" sz="2000" b="1" dirty="0" err="1" smtClean="0"/>
              <a:t>μg</a:t>
            </a:r>
            <a:r>
              <a:rPr lang="en-US" sz="2000" b="1" dirty="0" smtClean="0"/>
              <a:t> of </a:t>
            </a:r>
            <a:r>
              <a:rPr lang="en-US" sz="2000" b="1" dirty="0" err="1" smtClean="0"/>
              <a:t>hPTH</a:t>
            </a:r>
            <a:r>
              <a:rPr lang="en-US" sz="2000" b="1" dirty="0" smtClean="0"/>
              <a:t>(1–34) and from 16.8% to 38% among patients taking 40 </a:t>
            </a:r>
            <a:r>
              <a:rPr lang="en-US" sz="2000" b="1" dirty="0" err="1" smtClean="0"/>
              <a:t>μg</a:t>
            </a:r>
            <a:r>
              <a:rPr lang="en-US" sz="2000" b="1" dirty="0" smtClean="0"/>
              <a:t> compared with 0%–3% among those taking the comparator. </a:t>
            </a:r>
            <a:r>
              <a:rPr lang="en-US" sz="2000" b="1" u="sng" dirty="0"/>
              <a:t>episodes were mild</a:t>
            </a:r>
            <a:r>
              <a:rPr lang="en-US" sz="2000" b="1" dirty="0" smtClean="0"/>
              <a:t>: serum calcium levels usually returned to normal within 24 hours, and no clinical </a:t>
            </a:r>
            <a:r>
              <a:rPr lang="en-US" sz="2000" b="1" dirty="0" err="1" smtClean="0"/>
              <a:t>sequelae</a:t>
            </a:r>
            <a:r>
              <a:rPr lang="en-US" sz="2000" b="1" dirty="0" smtClean="0"/>
              <a:t> were reported in subjects with transient </a:t>
            </a:r>
            <a:r>
              <a:rPr lang="en-US" sz="2000" b="1" dirty="0" err="1" smtClean="0"/>
              <a:t>hypercalcemia</a:t>
            </a:r>
            <a:r>
              <a:rPr lang="en-US" sz="2000" b="1" dirty="0" smtClean="0"/>
              <a:t>.</a:t>
            </a:r>
          </a:p>
          <a:p>
            <a:pPr eaLnBrk="1" hangingPunct="1">
              <a:lnSpc>
                <a:spcPct val="80000"/>
              </a:lnSpc>
            </a:pPr>
            <a:endParaRPr lang="en-US" sz="2000" b="1" dirty="0" smtClean="0"/>
          </a:p>
          <a:p>
            <a:pPr eaLnBrk="1" hangingPunct="1">
              <a:lnSpc>
                <a:spcPct val="80000"/>
              </a:lnSpc>
              <a:buFont typeface="Wingdings" pitchFamily="2" charset="2"/>
              <a:buNone/>
            </a:pPr>
            <a:r>
              <a:rPr lang="en-US" sz="2000" b="1" dirty="0" smtClean="0"/>
              <a:t>If they persist, they can be </a:t>
            </a:r>
            <a:r>
              <a:rPr lang="en-US" sz="2000" b="1" u="sng" dirty="0"/>
              <a:t>managed by decreasing calcium and vitamin D supplements.</a:t>
            </a:r>
            <a:r>
              <a:rPr lang="en-US" sz="2000" b="1" dirty="0" smtClean="0"/>
              <a:t> If these measures fail, </a:t>
            </a:r>
            <a:r>
              <a:rPr lang="en-US" sz="2000" b="1" u="sng" dirty="0"/>
              <a:t>a dosage adjustment of </a:t>
            </a:r>
            <a:r>
              <a:rPr lang="en-US" sz="2000" b="1" u="sng" dirty="0" err="1"/>
              <a:t>teriparatide</a:t>
            </a:r>
            <a:r>
              <a:rPr lang="en-US" sz="2000" b="1" u="sng" dirty="0"/>
              <a:t> from daily to </a:t>
            </a:r>
            <a:r>
              <a:rPr lang="en-US" sz="2000" b="1" u="sng" dirty="0" err="1"/>
              <a:t>everyother</a:t>
            </a:r>
            <a:r>
              <a:rPr lang="en-US" sz="2000" b="1" u="sng" dirty="0"/>
              <a:t>- day </a:t>
            </a:r>
            <a:r>
              <a:rPr lang="en-US" sz="2000" b="1" dirty="0" smtClean="0"/>
              <a:t>administration is usually effective.</a:t>
            </a:r>
          </a:p>
          <a:p>
            <a:pPr eaLnBrk="1" hangingPunct="1">
              <a:lnSpc>
                <a:spcPct val="80000"/>
              </a:lnSpc>
            </a:pPr>
            <a:endParaRPr lang="en-US" sz="2000" b="1" dirty="0" smtClean="0"/>
          </a:p>
          <a:p>
            <a:pPr eaLnBrk="1" hangingPunct="1">
              <a:lnSpc>
                <a:spcPct val="80000"/>
              </a:lnSpc>
              <a:buFont typeface="Wingdings" pitchFamily="2" charset="2"/>
              <a:buNone/>
            </a:pPr>
            <a:r>
              <a:rPr lang="en-US" sz="2000" b="1" dirty="0" smtClean="0"/>
              <a:t> many practitioners </a:t>
            </a:r>
            <a:r>
              <a:rPr lang="en-US" sz="2000" b="1" u="sng" dirty="0"/>
              <a:t>check the serum calcium    </a:t>
            </a:r>
            <a:r>
              <a:rPr lang="en-US" sz="2000" b="1" dirty="0" smtClean="0"/>
              <a:t>concentration</a:t>
            </a:r>
          </a:p>
          <a:p>
            <a:pPr eaLnBrk="1" hangingPunct="1">
              <a:lnSpc>
                <a:spcPct val="80000"/>
              </a:lnSpc>
              <a:buFont typeface="Wingdings" pitchFamily="2" charset="2"/>
              <a:buNone/>
            </a:pPr>
            <a:r>
              <a:rPr lang="en-US" sz="2000" b="1" dirty="0" smtClean="0"/>
              <a:t> </a:t>
            </a:r>
            <a:r>
              <a:rPr lang="en-US" sz="2000" b="1" u="sng" dirty="0"/>
              <a:t>1 month after initiating therapy.</a:t>
            </a:r>
          </a:p>
          <a:p>
            <a:pPr eaLnBrk="1" hangingPunct="1">
              <a:lnSpc>
                <a:spcPct val="80000"/>
              </a:lnSpc>
            </a:pPr>
            <a:endParaRPr lang="en-US" sz="800" b="1" dirty="0" smtClean="0"/>
          </a:p>
          <a:p>
            <a:pPr eaLnBrk="1" hangingPunct="1">
              <a:lnSpc>
                <a:spcPct val="80000"/>
              </a:lnSpc>
            </a:pPr>
            <a:endParaRPr lang="en-US" sz="800" dirty="0" smtClean="0">
              <a:solidFill>
                <a:srgbClr val="990000"/>
              </a:solidFill>
            </a:endParaRPr>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endParaRPr lang="en-US" sz="800" dirty="0" smtClean="0"/>
          </a:p>
        </p:txBody>
      </p:sp>
      <p:sp>
        <p:nvSpPr>
          <p:cNvPr id="50179" name="AutoShape 3"/>
          <p:cNvSpPr>
            <a:spLocks noGrp="1" noChangeArrowheads="1"/>
          </p:cNvSpPr>
          <p:nvPr>
            <p:ph type="title"/>
          </p:nvPr>
        </p:nvSpPr>
        <p:spPr/>
        <p:txBody>
          <a:bodyPr/>
          <a:lstStyle/>
          <a:p>
            <a:pPr eaLnBrk="1" hangingPunct="1"/>
            <a:r>
              <a:rPr lang="en-US" b="0" smtClean="0">
                <a:solidFill>
                  <a:srgbClr val="00B050"/>
                </a:solidFill>
              </a:rPr>
              <a:t>Adverse events(1)</a:t>
            </a:r>
          </a:p>
        </p:txBody>
      </p:sp>
    </p:spTree>
    <p:extLst>
      <p:ext uri="{BB962C8B-B14F-4D97-AF65-F5344CB8AC3E}">
        <p14:creationId xmlns:p14="http://schemas.microsoft.com/office/powerpoint/2010/main" val="2677006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017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eaLnBrk="1" hangingPunct="1">
              <a:lnSpc>
                <a:spcPct val="80000"/>
              </a:lnSpc>
              <a:spcBef>
                <a:spcPct val="0"/>
              </a:spcBef>
              <a:buFont typeface="Wingdings" pitchFamily="2" charset="2"/>
              <a:buBlip>
                <a:blip r:embed="rId2"/>
              </a:buBlip>
            </a:pPr>
            <a:r>
              <a:rPr lang="en-US" sz="2000" b="1" dirty="0" smtClean="0"/>
              <a:t>Transient </a:t>
            </a:r>
            <a:r>
              <a:rPr lang="en-US" sz="2000" b="1" u="sng" dirty="0" err="1" smtClean="0">
                <a:solidFill>
                  <a:srgbClr val="FFFF00"/>
                </a:solidFill>
              </a:rPr>
              <a:t>hypercalciuria</a:t>
            </a:r>
            <a:r>
              <a:rPr lang="en-US" sz="2000" b="1" u="sng" dirty="0" smtClean="0">
                <a:solidFill>
                  <a:srgbClr val="FFFF00"/>
                </a:solidFill>
              </a:rPr>
              <a:t> </a:t>
            </a:r>
            <a:r>
              <a:rPr lang="en-US" sz="2000" b="1" dirty="0" smtClean="0"/>
              <a:t>(24-hour urine collection showing calcium level of 8 </a:t>
            </a:r>
            <a:r>
              <a:rPr lang="en-US" sz="2000" b="1" dirty="0" err="1" smtClean="0"/>
              <a:t>mmol</a:t>
            </a:r>
            <a:r>
              <a:rPr lang="en-US" sz="2000" b="1" dirty="0" smtClean="0"/>
              <a:t>/d or urine calcium/</a:t>
            </a:r>
            <a:r>
              <a:rPr lang="en-US" sz="2000" b="1" dirty="0" err="1" smtClean="0"/>
              <a:t>creatinine</a:t>
            </a:r>
            <a:r>
              <a:rPr lang="en-US" sz="2000" b="1" dirty="0" smtClean="0"/>
              <a:t> ratio &gt; 1.0) was reported in 6 </a:t>
            </a:r>
            <a:r>
              <a:rPr lang="en-US" sz="2000" b="1" dirty="0" err="1" smtClean="0"/>
              <a:t>hPTH</a:t>
            </a:r>
            <a:r>
              <a:rPr lang="en-US" sz="2000" b="1" dirty="0" smtClean="0"/>
              <a:t>(1–34) trials and ranged </a:t>
            </a:r>
            <a:r>
              <a:rPr lang="en-US" sz="2000" b="1" u="sng" dirty="0"/>
              <a:t>from 0% to 10% difference </a:t>
            </a:r>
            <a:r>
              <a:rPr lang="en-US" sz="2000" b="1" dirty="0" smtClean="0"/>
              <a:t>between </a:t>
            </a:r>
            <a:r>
              <a:rPr lang="en-US" sz="2000" b="1" dirty="0" err="1" smtClean="0"/>
              <a:t>hPTH</a:t>
            </a:r>
            <a:r>
              <a:rPr lang="en-US" sz="2000" b="1" dirty="0" smtClean="0"/>
              <a:t> and comparator</a:t>
            </a:r>
          </a:p>
          <a:p>
            <a:pPr eaLnBrk="1" hangingPunct="1">
              <a:lnSpc>
                <a:spcPct val="80000"/>
              </a:lnSpc>
              <a:spcBef>
                <a:spcPct val="0"/>
              </a:spcBef>
              <a:buFont typeface="Wingdings" pitchFamily="2" charset="2"/>
              <a:buChar char="q"/>
            </a:pPr>
            <a:endParaRPr lang="en-US" sz="2000" b="1" dirty="0" smtClean="0"/>
          </a:p>
          <a:p>
            <a:pPr eaLnBrk="1" hangingPunct="1">
              <a:lnSpc>
                <a:spcPct val="80000"/>
              </a:lnSpc>
              <a:spcBef>
                <a:spcPct val="0"/>
              </a:spcBef>
              <a:buFont typeface="Wingdings" pitchFamily="2" charset="2"/>
              <a:buBlip>
                <a:blip r:embed="rId2"/>
              </a:buBlip>
            </a:pPr>
            <a:r>
              <a:rPr lang="en-US" sz="2000" b="1" dirty="0" smtClean="0"/>
              <a:t>There were </a:t>
            </a:r>
            <a:r>
              <a:rPr lang="en-US" sz="2000" b="1" u="sng" dirty="0"/>
              <a:t>no reported </a:t>
            </a:r>
            <a:r>
              <a:rPr lang="en-US" sz="2000" b="1" dirty="0" smtClean="0"/>
              <a:t>increases in </a:t>
            </a:r>
            <a:r>
              <a:rPr lang="en-US" sz="2000" b="1" u="sng" dirty="0"/>
              <a:t>renal stones</a:t>
            </a:r>
          </a:p>
          <a:p>
            <a:pPr eaLnBrk="1" hangingPunct="1">
              <a:lnSpc>
                <a:spcPct val="80000"/>
              </a:lnSpc>
              <a:spcBef>
                <a:spcPct val="0"/>
              </a:spcBef>
              <a:buFont typeface="Wingdings" pitchFamily="2" charset="2"/>
              <a:buChar char="q"/>
            </a:pPr>
            <a:endParaRPr lang="en-US" sz="2000" b="1" dirty="0" smtClean="0"/>
          </a:p>
          <a:p>
            <a:pPr eaLnBrk="1" hangingPunct="1">
              <a:lnSpc>
                <a:spcPct val="80000"/>
              </a:lnSpc>
              <a:spcBef>
                <a:spcPct val="0"/>
              </a:spcBef>
              <a:buFont typeface="Wingdings" pitchFamily="2" charset="2"/>
              <a:buBlip>
                <a:blip r:embed="rId2"/>
              </a:buBlip>
            </a:pPr>
            <a:r>
              <a:rPr lang="en-US" sz="2000" b="1" dirty="0" smtClean="0"/>
              <a:t>A</a:t>
            </a:r>
            <a:r>
              <a:rPr lang="en-US" sz="2000" b="1" u="sng" dirty="0"/>
              <a:t> </a:t>
            </a:r>
            <a:r>
              <a:rPr lang="en-US" sz="2000" b="1" u="sng" dirty="0"/>
              <a:t>10% </a:t>
            </a:r>
            <a:r>
              <a:rPr lang="en-US" sz="2000" b="1" dirty="0" smtClean="0"/>
              <a:t>increase in </a:t>
            </a:r>
            <a:r>
              <a:rPr lang="en-US" sz="2000" b="1" u="sng" dirty="0"/>
              <a:t>serum </a:t>
            </a:r>
            <a:r>
              <a:rPr lang="en-US" sz="2000" b="1" u="sng" dirty="0" err="1"/>
              <a:t>creatinine</a:t>
            </a:r>
            <a:r>
              <a:rPr lang="en-US" sz="2000" b="1" u="sng" dirty="0"/>
              <a:t> </a:t>
            </a:r>
            <a:r>
              <a:rPr lang="en-US" sz="2000" b="1" dirty="0" smtClean="0"/>
              <a:t>levels was reported in one trial but did not exceed the normal range.</a:t>
            </a:r>
          </a:p>
          <a:p>
            <a:pPr eaLnBrk="1" hangingPunct="1">
              <a:lnSpc>
                <a:spcPct val="80000"/>
              </a:lnSpc>
              <a:spcBef>
                <a:spcPct val="0"/>
              </a:spcBef>
              <a:buFont typeface="Wingdings" pitchFamily="2" charset="2"/>
              <a:buChar char="q"/>
            </a:pPr>
            <a:endParaRPr lang="en-US" sz="2000" b="1" dirty="0" smtClean="0"/>
          </a:p>
          <a:p>
            <a:pPr eaLnBrk="1" hangingPunct="1">
              <a:lnSpc>
                <a:spcPct val="80000"/>
              </a:lnSpc>
              <a:spcBef>
                <a:spcPct val="0"/>
              </a:spcBef>
              <a:buFont typeface="Wingdings" pitchFamily="2" charset="2"/>
              <a:buChar char="q"/>
            </a:pPr>
            <a:endParaRPr lang="en-US" sz="2000" b="1" dirty="0" smtClean="0"/>
          </a:p>
          <a:p>
            <a:pPr eaLnBrk="1" hangingPunct="1">
              <a:lnSpc>
                <a:spcPct val="80000"/>
              </a:lnSpc>
              <a:spcBef>
                <a:spcPct val="0"/>
              </a:spcBef>
              <a:buFont typeface="Wingdings" pitchFamily="2" charset="2"/>
              <a:buBlip>
                <a:blip r:embed="rId2"/>
              </a:buBlip>
            </a:pPr>
            <a:r>
              <a:rPr lang="en-US" sz="2000" b="1" u="sng" dirty="0" smtClean="0"/>
              <a:t> </a:t>
            </a:r>
            <a:r>
              <a:rPr lang="en-US" sz="2000" b="1" u="sng" dirty="0" err="1">
                <a:solidFill>
                  <a:srgbClr val="FFFF00"/>
                </a:solidFill>
              </a:rPr>
              <a:t>Hyperuricemia</a:t>
            </a:r>
            <a:r>
              <a:rPr lang="en-US" sz="2000" b="1" u="sng" dirty="0"/>
              <a:t> </a:t>
            </a:r>
            <a:r>
              <a:rPr lang="en-US" sz="2000" b="1" dirty="0" smtClean="0"/>
              <a:t>was reported in 2 </a:t>
            </a:r>
            <a:r>
              <a:rPr lang="en-US" sz="2000" b="1" dirty="0" err="1" smtClean="0"/>
              <a:t>hPTH</a:t>
            </a:r>
            <a:r>
              <a:rPr lang="en-US" sz="2000" b="1" dirty="0" smtClean="0"/>
              <a:t>(1–34) trials and ranged from </a:t>
            </a:r>
            <a:r>
              <a:rPr lang="en-US" sz="2000" b="1" u="sng" dirty="0"/>
              <a:t>0%</a:t>
            </a:r>
            <a:r>
              <a:rPr lang="en-US" sz="2000" b="1" u="sng" dirty="0"/>
              <a:t> </a:t>
            </a:r>
            <a:r>
              <a:rPr lang="en-US" sz="2000" b="1" u="sng" dirty="0"/>
              <a:t>to 3%</a:t>
            </a:r>
            <a:r>
              <a:rPr lang="en-US" sz="2000" b="1" dirty="0" smtClean="0"/>
              <a:t> of subjects. </a:t>
            </a:r>
            <a:r>
              <a:rPr lang="en-US" sz="2000" b="1" dirty="0" err="1" smtClean="0"/>
              <a:t>Hyperuricemia</a:t>
            </a:r>
            <a:r>
              <a:rPr lang="en-US" sz="2000" b="1" dirty="0" smtClean="0"/>
              <a:t> was </a:t>
            </a:r>
            <a:r>
              <a:rPr lang="en-US" sz="2000" b="1" u="sng" dirty="0"/>
              <a:t>associated with gout in 3 subjects </a:t>
            </a:r>
            <a:r>
              <a:rPr lang="en-US" sz="2000" b="1" u="sng" dirty="0"/>
              <a:t>taking </a:t>
            </a:r>
            <a:r>
              <a:rPr lang="en-US" sz="2000" b="1" dirty="0" err="1" smtClean="0"/>
              <a:t>hPTH</a:t>
            </a:r>
            <a:r>
              <a:rPr lang="en-US" sz="2000" b="1" dirty="0" smtClean="0"/>
              <a:t>(1–84).</a:t>
            </a:r>
          </a:p>
          <a:p>
            <a:pPr eaLnBrk="1" hangingPunct="1">
              <a:lnSpc>
                <a:spcPct val="80000"/>
              </a:lnSpc>
              <a:spcBef>
                <a:spcPct val="0"/>
              </a:spcBef>
              <a:buFont typeface="Wingdings" pitchFamily="2" charset="2"/>
              <a:buChar char="q"/>
            </a:pPr>
            <a:endParaRPr lang="en-US" sz="2000" dirty="0" smtClean="0">
              <a:solidFill>
                <a:srgbClr val="3333CC"/>
              </a:solidFill>
            </a:endParaRPr>
          </a:p>
          <a:p>
            <a:pPr eaLnBrk="1" hangingPunct="1">
              <a:lnSpc>
                <a:spcPct val="80000"/>
              </a:lnSpc>
            </a:pPr>
            <a:endParaRPr lang="en-US" sz="1800" dirty="0" smtClean="0">
              <a:solidFill>
                <a:srgbClr val="990000"/>
              </a:solidFill>
            </a:endParaRPr>
          </a:p>
        </p:txBody>
      </p:sp>
      <p:sp>
        <p:nvSpPr>
          <p:cNvPr id="25602" name="AutoShape 2"/>
          <p:cNvSpPr>
            <a:spLocks noGrp="1" noChangeArrowheads="1"/>
          </p:cNvSpPr>
          <p:nvPr>
            <p:ph type="title"/>
          </p:nvPr>
        </p:nvSpPr>
        <p:spPr/>
        <p:txBody>
          <a:bodyPr/>
          <a:lstStyle/>
          <a:p>
            <a:pPr eaLnBrk="1" hangingPunct="1"/>
            <a:r>
              <a:rPr lang="en-US" smtClean="0"/>
              <a:t>(2)</a:t>
            </a:r>
          </a:p>
        </p:txBody>
      </p:sp>
    </p:spTree>
    <p:extLst>
      <p:ext uri="{BB962C8B-B14F-4D97-AF65-F5344CB8AC3E}">
        <p14:creationId xmlns:p14="http://schemas.microsoft.com/office/powerpoint/2010/main" val="7137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en-US" sz="2400" dirty="0" smtClean="0"/>
              <a:t>1.any </a:t>
            </a:r>
            <a:r>
              <a:rPr lang="en-US" sz="2400" dirty="0" err="1" smtClean="0"/>
              <a:t>hypercalcaemic</a:t>
            </a:r>
            <a:r>
              <a:rPr lang="en-US" sz="2400" dirty="0" smtClean="0"/>
              <a:t> condition </a:t>
            </a:r>
          </a:p>
          <a:p>
            <a:pPr eaLnBrk="1" hangingPunct="1">
              <a:lnSpc>
                <a:spcPct val="90000"/>
              </a:lnSpc>
              <a:buFont typeface="Wingdings" pitchFamily="2" charset="2"/>
              <a:buNone/>
            </a:pPr>
            <a:r>
              <a:rPr lang="en-US" sz="2400" dirty="0" smtClean="0"/>
              <a:t>2. osteosarcoma        </a:t>
            </a:r>
          </a:p>
          <a:p>
            <a:pPr eaLnBrk="1" hangingPunct="1">
              <a:lnSpc>
                <a:spcPct val="90000"/>
              </a:lnSpc>
              <a:buFont typeface="Wingdings" pitchFamily="2" charset="2"/>
              <a:buNone/>
            </a:pPr>
            <a:r>
              <a:rPr lang="en-US" sz="2400" dirty="0" smtClean="0"/>
              <a:t>3.metastatic bone disease </a:t>
            </a:r>
          </a:p>
          <a:p>
            <a:pPr eaLnBrk="1" hangingPunct="1">
              <a:lnSpc>
                <a:spcPct val="90000"/>
              </a:lnSpc>
              <a:buFont typeface="Wingdings" pitchFamily="2" charset="2"/>
              <a:buNone/>
            </a:pPr>
            <a:r>
              <a:rPr lang="en-US" sz="2400" dirty="0" smtClean="0"/>
              <a:t>4.Active Paget’s disease of bone </a:t>
            </a:r>
          </a:p>
          <a:p>
            <a:pPr eaLnBrk="1" hangingPunct="1">
              <a:lnSpc>
                <a:spcPct val="90000"/>
              </a:lnSpc>
              <a:buFont typeface="Wingdings" pitchFamily="2" charset="2"/>
              <a:buNone/>
            </a:pPr>
            <a:r>
              <a:rPr lang="en-US" sz="2400" dirty="0" smtClean="0"/>
              <a:t>5. pregnancy                            </a:t>
            </a:r>
          </a:p>
          <a:p>
            <a:pPr eaLnBrk="1" hangingPunct="1">
              <a:lnSpc>
                <a:spcPct val="90000"/>
              </a:lnSpc>
              <a:buFont typeface="Wingdings" pitchFamily="2" charset="2"/>
              <a:buNone/>
            </a:pPr>
            <a:r>
              <a:rPr lang="en-US" sz="2400" dirty="0" smtClean="0"/>
              <a:t>6.x-ray therapy to the skeleton or to soft tissues in which a skeletal port is included(therapeutic radiation, not diagnostic skeletal </a:t>
            </a:r>
            <a:r>
              <a:rPr lang="en-US" sz="2400" dirty="0" smtClean="0"/>
              <a:t>radiation0.  </a:t>
            </a:r>
            <a:endParaRPr lang="en-US" sz="2400" dirty="0" smtClean="0"/>
          </a:p>
          <a:p>
            <a:pPr eaLnBrk="1" hangingPunct="1">
              <a:lnSpc>
                <a:spcPct val="90000"/>
              </a:lnSpc>
              <a:buFont typeface="Wingdings" pitchFamily="2" charset="2"/>
              <a:buNone/>
            </a:pPr>
            <a:r>
              <a:rPr lang="en-US" sz="2400" dirty="0" smtClean="0"/>
              <a:t>7. CHILDREN.</a:t>
            </a:r>
          </a:p>
        </p:txBody>
      </p:sp>
      <p:sp>
        <p:nvSpPr>
          <p:cNvPr id="151554" name="AutoShape 2"/>
          <p:cNvSpPr>
            <a:spLocks noGrp="1" noChangeArrowheads="1"/>
          </p:cNvSpPr>
          <p:nvPr>
            <p:ph type="title"/>
          </p:nvPr>
        </p:nvSpPr>
        <p:spPr/>
        <p:txBody>
          <a:bodyPr/>
          <a:lstStyle/>
          <a:p>
            <a:pPr eaLnBrk="1" hangingPunct="1"/>
            <a:r>
              <a:rPr lang="en-US" dirty="0" err="1" smtClean="0">
                <a:solidFill>
                  <a:srgbClr val="FFFF00"/>
                </a:solidFill>
              </a:rPr>
              <a:t>T</a:t>
            </a:r>
            <a:r>
              <a:rPr lang="en-US" dirty="0" err="1" smtClean="0">
                <a:solidFill>
                  <a:srgbClr val="FFFF00"/>
                </a:solidFill>
              </a:rPr>
              <a:t>eriparatide</a:t>
            </a:r>
            <a:r>
              <a:rPr lang="en-US" dirty="0" smtClean="0">
                <a:solidFill>
                  <a:srgbClr val="FFFF00"/>
                </a:solidFill>
              </a:rPr>
              <a:t> </a:t>
            </a:r>
            <a:r>
              <a:rPr lang="en-US" dirty="0" smtClean="0">
                <a:solidFill>
                  <a:srgbClr val="FFFF00"/>
                </a:solidFill>
              </a:rPr>
              <a:t>Contraindications:</a:t>
            </a:r>
          </a:p>
        </p:txBody>
      </p:sp>
    </p:spTree>
    <p:extLst>
      <p:ext uri="{BB962C8B-B14F-4D97-AF65-F5344CB8AC3E}">
        <p14:creationId xmlns:p14="http://schemas.microsoft.com/office/powerpoint/2010/main" val="2144715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5155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84-ShobackcellsGB8-27v1"/>
          <p:cNvPicPr>
            <a:picLocks noChangeAspect="1" noChangeArrowheads="1"/>
          </p:cNvPicPr>
          <p:nvPr/>
        </p:nvPicPr>
        <p:blipFill>
          <a:blip r:embed="rId2" cstate="print">
            <a:extLst>
              <a:ext uri="{28A0092B-C50C-407E-A947-70E740481C1C}">
                <a14:useLocalDpi xmlns:a14="http://schemas.microsoft.com/office/drawing/2010/main" val="0"/>
              </a:ext>
            </a:extLst>
          </a:blip>
          <a:srcRect r="56711" b="70982"/>
          <a:stretch>
            <a:fillRect/>
          </a:stretch>
        </p:blipFill>
        <p:spPr bwMode="auto">
          <a:xfrm>
            <a:off x="749300" y="3416300"/>
            <a:ext cx="2268538"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0"/>
          <p:cNvGrpSpPr>
            <a:grpSpLocks/>
          </p:cNvGrpSpPr>
          <p:nvPr/>
        </p:nvGrpSpPr>
        <p:grpSpPr bwMode="auto">
          <a:xfrm>
            <a:off x="3405188" y="1647825"/>
            <a:ext cx="4313237" cy="1268413"/>
            <a:chOff x="2145" y="1038"/>
            <a:chExt cx="2717" cy="799"/>
          </a:xfrm>
        </p:grpSpPr>
        <p:pic>
          <p:nvPicPr>
            <p:cNvPr id="6" name="Picture 48" descr="1884-ShobackcellsGB11-9v1-01"/>
            <p:cNvPicPr>
              <a:picLocks noChangeAspect="1" noChangeArrowheads="1"/>
            </p:cNvPicPr>
            <p:nvPr/>
          </p:nvPicPr>
          <p:blipFill>
            <a:blip r:embed="rId3" cstate="print">
              <a:extLst>
                <a:ext uri="{28A0092B-C50C-407E-A947-70E740481C1C}">
                  <a14:useLocalDpi xmlns:a14="http://schemas.microsoft.com/office/drawing/2010/main" val="0"/>
                </a:ext>
              </a:extLst>
            </a:blip>
            <a:srcRect l="1839" t="69022" r="55875" b="2826"/>
            <a:stretch>
              <a:fillRect/>
            </a:stretch>
          </p:blipFill>
          <p:spPr bwMode="auto">
            <a:xfrm>
              <a:off x="2145" y="1038"/>
              <a:ext cx="1472"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rot="5400000">
              <a:off x="4018" y="993"/>
              <a:ext cx="488" cy="1200"/>
            </a:xfrm>
            <a:custGeom>
              <a:avLst/>
              <a:gdLst>
                <a:gd name="T0" fmla="*/ 3 w 21600"/>
                <a:gd name="T1" fmla="*/ 0 h 21600"/>
                <a:gd name="T2" fmla="*/ 3 w 21600"/>
                <a:gd name="T3" fmla="*/ 19 h 21600"/>
                <a:gd name="T4" fmla="*/ 0 w 21600"/>
                <a:gd name="T5" fmla="*/ 33 h 21600"/>
                <a:gd name="T6" fmla="*/ 5 w 21600"/>
                <a:gd name="T7" fmla="*/ 9 h 21600"/>
                <a:gd name="T8" fmla="*/ 0 60000 65536"/>
                <a:gd name="T9" fmla="*/ 0 60000 65536"/>
                <a:gd name="T10" fmla="*/ 0 60000 65536"/>
                <a:gd name="T11" fmla="*/ 0 60000 65536"/>
                <a:gd name="T12" fmla="*/ 12393 w 21600"/>
                <a:gd name="T13" fmla="*/ 4464 h 21600"/>
                <a:gd name="T14" fmla="*/ 19785 w 21600"/>
                <a:gd name="T15" fmla="*/ 7704 h 21600"/>
              </a:gdLst>
              <a:ahLst/>
              <a:cxnLst>
                <a:cxn ang="T8">
                  <a:pos x="T0" y="T1"/>
                </a:cxn>
                <a:cxn ang="T9">
                  <a:pos x="T2" y="T3"/>
                </a:cxn>
                <a:cxn ang="T10">
                  <a:pos x="T4" y="T5"/>
                </a:cxn>
                <a:cxn ang="T11">
                  <a:pos x="T6" y="T7"/>
                </a:cxn>
              </a:cxnLst>
              <a:rect l="T12" t="T13" r="T14" b="T15"/>
              <a:pathLst>
                <a:path w="21600" h="21600">
                  <a:moveTo>
                    <a:pt x="21600" y="6079"/>
                  </a:moveTo>
                  <a:lnTo>
                    <a:pt x="14800" y="0"/>
                  </a:lnTo>
                  <a:lnTo>
                    <a:pt x="14800" y="4464"/>
                  </a:lnTo>
                  <a:lnTo>
                    <a:pt x="12427" y="4464"/>
                  </a:lnTo>
                  <a:cubicBezTo>
                    <a:pt x="5564" y="4464"/>
                    <a:pt x="0" y="7909"/>
                    <a:pt x="0" y="12158"/>
                  </a:cubicBezTo>
                  <a:lnTo>
                    <a:pt x="0" y="21600"/>
                  </a:lnTo>
                  <a:lnTo>
                    <a:pt x="3301" y="21600"/>
                  </a:lnTo>
                  <a:lnTo>
                    <a:pt x="3301" y="12158"/>
                  </a:lnTo>
                  <a:cubicBezTo>
                    <a:pt x="3301" y="9693"/>
                    <a:pt x="7387" y="7694"/>
                    <a:pt x="12427" y="7694"/>
                  </a:cubicBezTo>
                  <a:lnTo>
                    <a:pt x="14800" y="7694"/>
                  </a:lnTo>
                  <a:lnTo>
                    <a:pt x="14800"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8" name="Text Box 8"/>
            <p:cNvSpPr txBox="1">
              <a:spLocks noChangeArrowheads="1"/>
            </p:cNvSpPr>
            <p:nvPr/>
          </p:nvSpPr>
          <p:spPr bwMode="auto">
            <a:xfrm>
              <a:off x="2865" y="1496"/>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charset="0"/>
                  <a:ea typeface="ＭＳ Ｐゴシック" pitchFamily="1" charset="-128"/>
                </a:rPr>
                <a:t>Bone</a:t>
              </a:r>
            </a:p>
          </p:txBody>
        </p:sp>
      </p:grpSp>
      <p:grpSp>
        <p:nvGrpSpPr>
          <p:cNvPr id="9" name="Group 54"/>
          <p:cNvGrpSpPr>
            <a:grpSpLocks/>
          </p:cNvGrpSpPr>
          <p:nvPr/>
        </p:nvGrpSpPr>
        <p:grpSpPr bwMode="auto">
          <a:xfrm>
            <a:off x="5675313" y="2836863"/>
            <a:ext cx="3238500" cy="2506662"/>
            <a:chOff x="3575" y="1787"/>
            <a:chExt cx="2040" cy="1579"/>
          </a:xfrm>
        </p:grpSpPr>
        <p:pic>
          <p:nvPicPr>
            <p:cNvPr id="10" name="Picture 53" descr="1884-ShobackcellsGB11-9v2-01"/>
            <p:cNvPicPr>
              <a:picLocks noChangeAspect="1" noChangeArrowheads="1"/>
            </p:cNvPicPr>
            <p:nvPr/>
          </p:nvPicPr>
          <p:blipFill>
            <a:blip r:embed="rId4" cstate="print">
              <a:extLst>
                <a:ext uri="{28A0092B-C50C-407E-A947-70E740481C1C}">
                  <a14:useLocalDpi xmlns:a14="http://schemas.microsoft.com/office/drawing/2010/main" val="0"/>
                </a:ext>
              </a:extLst>
            </a:blip>
            <a:srcRect l="55431" t="64055" r="1680" b="2136"/>
            <a:stretch>
              <a:fillRect/>
            </a:stretch>
          </p:blipFill>
          <p:spPr bwMode="auto">
            <a:xfrm>
              <a:off x="3846" y="1812"/>
              <a:ext cx="1481"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9"/>
            <p:cNvSpPr txBox="1">
              <a:spLocks noChangeArrowheads="1"/>
            </p:cNvSpPr>
            <p:nvPr/>
          </p:nvSpPr>
          <p:spPr bwMode="auto">
            <a:xfrm>
              <a:off x="4614" y="1787"/>
              <a:ext cx="100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200" b="1" i="0" u="none" strike="noStrike" kern="0" cap="none" spc="0" normalizeH="0" baseline="0" noProof="0" smtClean="0">
                  <a:ln>
                    <a:noFill/>
                  </a:ln>
                  <a:solidFill>
                    <a:srgbClr val="FFD539"/>
                  </a:solidFill>
                  <a:effectLst/>
                  <a:uLnTx/>
                  <a:uFillTx/>
                  <a:latin typeface="Arial" charset="0"/>
                  <a:ea typeface="ＭＳ Ｐゴシック" pitchFamily="1" charset="-128"/>
                </a:rPr>
                <a:t>Reversal</a:t>
              </a:r>
            </a:p>
          </p:txBody>
        </p:sp>
        <p:sp>
          <p:nvSpPr>
            <p:cNvPr id="12" name="AutoShape 24"/>
            <p:cNvSpPr>
              <a:spLocks noChangeArrowheads="1"/>
            </p:cNvSpPr>
            <p:nvPr/>
          </p:nvSpPr>
          <p:spPr bwMode="auto">
            <a:xfrm rot="10800000">
              <a:off x="3575" y="2729"/>
              <a:ext cx="377" cy="637"/>
            </a:xfrm>
            <a:custGeom>
              <a:avLst/>
              <a:gdLst>
                <a:gd name="T0" fmla="*/ 4 w 21600"/>
                <a:gd name="T1" fmla="*/ 0 h 21600"/>
                <a:gd name="T2" fmla="*/ 4 w 21600"/>
                <a:gd name="T3" fmla="*/ 9 h 21600"/>
                <a:gd name="T4" fmla="*/ 1 w 21600"/>
                <a:gd name="T5" fmla="*/ 15 h 21600"/>
                <a:gd name="T6" fmla="*/ 5 w 21600"/>
                <a:gd name="T7" fmla="*/ 4 h 21600"/>
                <a:gd name="T8" fmla="*/ 0 60000 65536"/>
                <a:gd name="T9" fmla="*/ 0 60000 65536"/>
                <a:gd name="T10" fmla="*/ 0 60000 65536"/>
                <a:gd name="T11" fmla="*/ 0 60000 65536"/>
                <a:gd name="T12" fmla="*/ 12433 w 21600"/>
                <a:gd name="T13" fmla="*/ 4001 h 21600"/>
                <a:gd name="T14" fmla="*/ 19308 w 21600"/>
                <a:gd name="T15" fmla="*/ 8138 h 21600"/>
              </a:gdLst>
              <a:ahLst/>
              <a:cxnLst>
                <a:cxn ang="T8">
                  <a:pos x="T0" y="T1"/>
                </a:cxn>
                <a:cxn ang="T9">
                  <a:pos x="T2" y="T3"/>
                </a:cxn>
                <a:cxn ang="T10">
                  <a:pos x="T4" y="T5"/>
                </a:cxn>
                <a:cxn ang="T11">
                  <a:pos x="T6" y="T7"/>
                </a:cxn>
              </a:cxnLst>
              <a:rect l="T12" t="T13" r="T14" b="T15"/>
              <a:pathLst>
                <a:path w="21600" h="21600">
                  <a:moveTo>
                    <a:pt x="21600" y="6079"/>
                  </a:moveTo>
                  <a:lnTo>
                    <a:pt x="14893" y="0"/>
                  </a:lnTo>
                  <a:lnTo>
                    <a:pt x="14893" y="4000"/>
                  </a:lnTo>
                  <a:lnTo>
                    <a:pt x="12427" y="4000"/>
                  </a:lnTo>
                  <a:cubicBezTo>
                    <a:pt x="5564" y="4000"/>
                    <a:pt x="0" y="7652"/>
                    <a:pt x="0" y="12158"/>
                  </a:cubicBezTo>
                  <a:lnTo>
                    <a:pt x="0" y="21600"/>
                  </a:lnTo>
                  <a:lnTo>
                    <a:pt x="4250" y="21600"/>
                  </a:lnTo>
                  <a:lnTo>
                    <a:pt x="4250" y="12158"/>
                  </a:lnTo>
                  <a:cubicBezTo>
                    <a:pt x="4250" y="9949"/>
                    <a:pt x="7911" y="8158"/>
                    <a:pt x="12427" y="8158"/>
                  </a:cubicBezTo>
                  <a:lnTo>
                    <a:pt x="14893" y="8158"/>
                  </a:lnTo>
                  <a:lnTo>
                    <a:pt x="14893"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13" name="Text Box 13"/>
            <p:cNvSpPr txBox="1">
              <a:spLocks noChangeArrowheads="1"/>
            </p:cNvSpPr>
            <p:nvPr/>
          </p:nvSpPr>
          <p:spPr bwMode="auto">
            <a:xfrm>
              <a:off x="4617" y="2424"/>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charset="0"/>
                  <a:ea typeface="ＭＳ Ｐゴシック" pitchFamily="1" charset="-128"/>
                </a:rPr>
                <a:t>Bone</a:t>
              </a:r>
            </a:p>
          </p:txBody>
        </p:sp>
      </p:grpSp>
      <p:grpSp>
        <p:nvGrpSpPr>
          <p:cNvPr id="14" name="Group 14"/>
          <p:cNvGrpSpPr>
            <a:grpSpLocks/>
          </p:cNvGrpSpPr>
          <p:nvPr/>
        </p:nvGrpSpPr>
        <p:grpSpPr bwMode="auto">
          <a:xfrm>
            <a:off x="2182813" y="4437063"/>
            <a:ext cx="3468687" cy="1104900"/>
            <a:chOff x="1375" y="2795"/>
            <a:chExt cx="2185" cy="696"/>
          </a:xfrm>
        </p:grpSpPr>
        <p:pic>
          <p:nvPicPr>
            <p:cNvPr id="15" name="Picture 15" descr="1884-ShobackcellsGB9-8v1"/>
            <p:cNvPicPr>
              <a:picLocks noChangeAspect="1" noChangeArrowheads="1"/>
            </p:cNvPicPr>
            <p:nvPr/>
          </p:nvPicPr>
          <p:blipFill>
            <a:blip r:embed="rId5" cstate="print">
              <a:extLst>
                <a:ext uri="{28A0092B-C50C-407E-A947-70E740481C1C}">
                  <a14:useLocalDpi xmlns:a14="http://schemas.microsoft.com/office/drawing/2010/main" val="0"/>
                </a:ext>
              </a:extLst>
            </a:blip>
            <a:srcRect l="58438" b="75481"/>
            <a:stretch>
              <a:fillRect/>
            </a:stretch>
          </p:blipFill>
          <p:spPr bwMode="auto">
            <a:xfrm>
              <a:off x="2190" y="2954"/>
              <a:ext cx="1360"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34"/>
            <p:cNvSpPr>
              <a:spLocks noChangeArrowheads="1"/>
            </p:cNvSpPr>
            <p:nvPr/>
          </p:nvSpPr>
          <p:spPr bwMode="auto">
            <a:xfrm rot="-5400000">
              <a:off x="1590" y="2580"/>
              <a:ext cx="393" cy="823"/>
            </a:xfrm>
            <a:custGeom>
              <a:avLst/>
              <a:gdLst>
                <a:gd name="T0" fmla="*/ 3 w 21600"/>
                <a:gd name="T1" fmla="*/ 0 h 21600"/>
                <a:gd name="T2" fmla="*/ 3 w 21600"/>
                <a:gd name="T3" fmla="*/ 13 h 21600"/>
                <a:gd name="T4" fmla="*/ 0 w 21600"/>
                <a:gd name="T5" fmla="*/ 23 h 21600"/>
                <a:gd name="T6" fmla="*/ 5 w 21600"/>
                <a:gd name="T7" fmla="*/ 7 h 21600"/>
                <a:gd name="T8" fmla="*/ 0 60000 65536"/>
                <a:gd name="T9" fmla="*/ 0 60000 65536"/>
                <a:gd name="T10" fmla="*/ 0 60000 65536"/>
                <a:gd name="T11" fmla="*/ 0 60000 65536"/>
                <a:gd name="T12" fmla="*/ 12366 w 21600"/>
                <a:gd name="T13" fmla="*/ 3989 h 21600"/>
                <a:gd name="T14" fmla="*/ 19292 w 21600"/>
                <a:gd name="T15" fmla="*/ 8162 h 21600"/>
              </a:gdLst>
              <a:ahLst/>
              <a:cxnLst>
                <a:cxn ang="T8">
                  <a:pos x="T0" y="T1"/>
                </a:cxn>
                <a:cxn ang="T9">
                  <a:pos x="T2" y="T3"/>
                </a:cxn>
                <a:cxn ang="T10">
                  <a:pos x="T4" y="T5"/>
                </a:cxn>
                <a:cxn ang="T11">
                  <a:pos x="T6" y="T7"/>
                </a:cxn>
              </a:cxnLst>
              <a:rect l="T12" t="T13" r="T14" b="T15"/>
              <a:pathLst>
                <a:path w="21600" h="21600">
                  <a:moveTo>
                    <a:pt x="21600" y="6079"/>
                  </a:moveTo>
                  <a:lnTo>
                    <a:pt x="14893" y="0"/>
                  </a:lnTo>
                  <a:lnTo>
                    <a:pt x="14893" y="4000"/>
                  </a:lnTo>
                  <a:lnTo>
                    <a:pt x="12427" y="4000"/>
                  </a:lnTo>
                  <a:cubicBezTo>
                    <a:pt x="5564" y="4000"/>
                    <a:pt x="0" y="7652"/>
                    <a:pt x="0" y="12158"/>
                  </a:cubicBezTo>
                  <a:lnTo>
                    <a:pt x="0" y="21600"/>
                  </a:lnTo>
                  <a:lnTo>
                    <a:pt x="4250" y="21600"/>
                  </a:lnTo>
                  <a:lnTo>
                    <a:pt x="4250" y="12158"/>
                  </a:lnTo>
                  <a:cubicBezTo>
                    <a:pt x="4250" y="9949"/>
                    <a:pt x="7911" y="8158"/>
                    <a:pt x="12427" y="8158"/>
                  </a:cubicBezTo>
                  <a:lnTo>
                    <a:pt x="14893" y="8158"/>
                  </a:lnTo>
                  <a:lnTo>
                    <a:pt x="14893"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17" name="Text Box 17"/>
            <p:cNvSpPr txBox="1">
              <a:spLocks noChangeArrowheads="1"/>
            </p:cNvSpPr>
            <p:nvPr/>
          </p:nvSpPr>
          <p:spPr bwMode="auto">
            <a:xfrm>
              <a:off x="2888" y="3228"/>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charset="0"/>
                  <a:ea typeface="ＭＳ Ｐゴシック" pitchFamily="1" charset="-128"/>
                </a:rPr>
                <a:t>Bone</a:t>
              </a:r>
            </a:p>
          </p:txBody>
        </p:sp>
      </p:grpSp>
      <p:sp>
        <p:nvSpPr>
          <p:cNvPr id="18" name="Rectangle 2"/>
          <p:cNvSpPr>
            <a:spLocks noChangeArrowheads="1"/>
          </p:cNvSpPr>
          <p:nvPr/>
        </p:nvSpPr>
        <p:spPr bwMode="auto">
          <a:xfrm>
            <a:off x="0" y="163513"/>
            <a:ext cx="9144000"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p>
            <a:pPr algn="ctr" eaLnBrk="0" fontAlgn="base" hangingPunct="0">
              <a:lnSpc>
                <a:spcPct val="80000"/>
              </a:lnSpc>
              <a:spcBef>
                <a:spcPct val="0"/>
              </a:spcBef>
              <a:spcAft>
                <a:spcPct val="0"/>
              </a:spcAft>
              <a:defRPr/>
            </a:pPr>
            <a:r>
              <a:rPr lang="en-US" sz="3000" b="1">
                <a:solidFill>
                  <a:srgbClr val="FFD539"/>
                </a:solidFill>
                <a:effectLst>
                  <a:outerShdw blurRad="38100" dist="38100" dir="2700000" algn="tl">
                    <a:srgbClr val="000000"/>
                  </a:outerShdw>
                </a:effectLst>
                <a:latin typeface="Arial" charset="0"/>
                <a:ea typeface="ＭＳ Ｐゴシック" pitchFamily="1" charset="-128"/>
              </a:rPr>
              <a:t>Many Factors Regulate Bone Remodeling</a:t>
            </a:r>
          </a:p>
        </p:txBody>
      </p:sp>
      <p:grpSp>
        <p:nvGrpSpPr>
          <p:cNvPr id="19" name="Group 20"/>
          <p:cNvGrpSpPr>
            <a:grpSpLocks/>
          </p:cNvGrpSpPr>
          <p:nvPr/>
        </p:nvGrpSpPr>
        <p:grpSpPr bwMode="auto">
          <a:xfrm>
            <a:off x="115888" y="812800"/>
            <a:ext cx="3187700" cy="2044700"/>
            <a:chOff x="73" y="512"/>
            <a:chExt cx="2008" cy="1288"/>
          </a:xfrm>
        </p:grpSpPr>
        <p:sp>
          <p:nvSpPr>
            <p:cNvPr id="20" name="Text Box 21"/>
            <p:cNvSpPr txBox="1">
              <a:spLocks noChangeArrowheads="1"/>
            </p:cNvSpPr>
            <p:nvPr/>
          </p:nvSpPr>
          <p:spPr bwMode="auto">
            <a:xfrm>
              <a:off x="977" y="744"/>
              <a:ext cx="9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FCC66"/>
                  </a:solidFill>
                  <a:effectLst/>
                  <a:uLnTx/>
                  <a:uFillTx/>
                  <a:latin typeface="Arial" charset="0"/>
                  <a:ea typeface="ＭＳ Ｐゴシック" pitchFamily="1" charset="-128"/>
                </a:rPr>
                <a:t>Formation</a:t>
              </a:r>
            </a:p>
          </p:txBody>
        </p:sp>
        <p:sp>
          <p:nvSpPr>
            <p:cNvPr id="21" name="Text Box 22"/>
            <p:cNvSpPr txBox="1">
              <a:spLocks noChangeArrowheads="1"/>
            </p:cNvSpPr>
            <p:nvPr/>
          </p:nvSpPr>
          <p:spPr bwMode="auto">
            <a:xfrm>
              <a:off x="73" y="556"/>
              <a:ext cx="1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smtClean="0">
                  <a:ln>
                    <a:noFill/>
                  </a:ln>
                  <a:solidFill>
                    <a:srgbClr val="FFCC66"/>
                  </a:solidFill>
                  <a:effectLst/>
                  <a:uLnTx/>
                  <a:uFillTx/>
                  <a:latin typeface="Arial" charset="0"/>
                  <a:ea typeface="ＭＳ Ｐゴシック" pitchFamily="1" charset="-128"/>
                </a:rPr>
                <a:t>Resorption</a:t>
              </a:r>
            </a:p>
          </p:txBody>
        </p:sp>
        <p:sp>
          <p:nvSpPr>
            <p:cNvPr id="22" name="Text Box 16"/>
            <p:cNvSpPr txBox="1">
              <a:spLocks noChangeArrowheads="1"/>
            </p:cNvSpPr>
            <p:nvPr/>
          </p:nvSpPr>
          <p:spPr bwMode="auto">
            <a:xfrm>
              <a:off x="416" y="1313"/>
              <a:ext cx="1283"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85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GM-CSF</a:t>
              </a:r>
            </a:p>
            <a:p>
              <a:pPr marL="0" marR="0" lvl="0" indent="0" defTabSz="914400" eaLnBrk="1" fontAlgn="base" latinLnBrk="0" hangingPunct="1">
                <a:lnSpc>
                  <a:spcPct val="85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IL-1</a:t>
              </a:r>
            </a:p>
            <a:p>
              <a:pPr marL="0" marR="0" lvl="0" indent="0" defTabSz="914400" eaLnBrk="1" fontAlgn="base" latinLnBrk="0" hangingPunct="1">
                <a:lnSpc>
                  <a:spcPct val="85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IL-6 </a:t>
              </a:r>
            </a:p>
          </p:txBody>
        </p:sp>
        <p:sp>
          <p:nvSpPr>
            <p:cNvPr id="23" name="Text Box 17"/>
            <p:cNvSpPr txBox="1">
              <a:spLocks noChangeArrowheads="1"/>
            </p:cNvSpPr>
            <p:nvPr/>
          </p:nvSpPr>
          <p:spPr bwMode="auto">
            <a:xfrm>
              <a:off x="1069" y="1313"/>
              <a:ext cx="1012"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85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RANKL</a:t>
              </a:r>
            </a:p>
            <a:p>
              <a:pPr marL="0" marR="0" lvl="0" indent="0" defTabSz="914400" eaLnBrk="1" fontAlgn="base" latinLnBrk="0" hangingPunct="1">
                <a:lnSpc>
                  <a:spcPct val="85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PGE</a:t>
              </a:r>
              <a:r>
                <a:rPr kumimoji="0" lang="en-US" sz="1600" b="1" i="0" u="none" strike="noStrike" kern="0" cap="none" spc="0" normalizeH="0" baseline="-25000" noProof="0" smtClean="0">
                  <a:ln>
                    <a:noFill/>
                  </a:ln>
                  <a:solidFill>
                    <a:srgbClr val="FFCC66"/>
                  </a:solidFill>
                  <a:effectLst/>
                  <a:uLnTx/>
                  <a:uFillTx/>
                  <a:latin typeface="Arial" charset="0"/>
                  <a:ea typeface="ＭＳ Ｐゴシック" pitchFamily="1" charset="-128"/>
                </a:rPr>
                <a:t>2</a:t>
              </a:r>
            </a:p>
            <a:p>
              <a:pPr marL="0" marR="0" lvl="0" indent="0" defTabSz="914400" eaLnBrk="1" fontAlgn="base" latinLnBrk="0" hangingPunct="1">
                <a:lnSpc>
                  <a:spcPct val="85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TNF-</a:t>
              </a: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sym typeface="Symbol" pitchFamily="1" charset="2"/>
                </a:rPr>
                <a:t></a:t>
              </a:r>
            </a:p>
          </p:txBody>
        </p:sp>
        <p:sp>
          <p:nvSpPr>
            <p:cNvPr id="24" name="Rectangle 25"/>
            <p:cNvSpPr>
              <a:spLocks noChangeArrowheads="1"/>
            </p:cNvSpPr>
            <p:nvPr/>
          </p:nvSpPr>
          <p:spPr bwMode="auto">
            <a:xfrm>
              <a:off x="592" y="1216"/>
              <a:ext cx="976" cy="88"/>
            </a:xfrm>
            <a:prstGeom prst="rect">
              <a:avLst/>
            </a:prstGeom>
            <a:solidFill>
              <a:srgbClr val="00CCCC"/>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5" name="Oval 26"/>
            <p:cNvSpPr>
              <a:spLocks noChangeArrowheads="1"/>
            </p:cNvSpPr>
            <p:nvPr/>
          </p:nvSpPr>
          <p:spPr bwMode="auto">
            <a:xfrm>
              <a:off x="992" y="1120"/>
              <a:ext cx="152" cy="184"/>
            </a:xfrm>
            <a:prstGeom prst="ellipse">
              <a:avLst/>
            </a:prstGeom>
            <a:solidFill>
              <a:srgbClr val="00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6" name="Line 27"/>
            <p:cNvSpPr>
              <a:spLocks noChangeShapeType="1"/>
            </p:cNvSpPr>
            <p:nvPr/>
          </p:nvSpPr>
          <p:spPr bwMode="auto">
            <a:xfrm flipH="1" flipV="1">
              <a:off x="967" y="904"/>
              <a:ext cx="97" cy="296"/>
            </a:xfrm>
            <a:prstGeom prst="line">
              <a:avLst/>
            </a:prstGeom>
            <a:noFill/>
            <a:ln w="38100">
              <a:solidFill>
                <a:srgbClr val="EE791A"/>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7" name="Line 28"/>
            <p:cNvSpPr>
              <a:spLocks noChangeShapeType="1"/>
            </p:cNvSpPr>
            <p:nvPr/>
          </p:nvSpPr>
          <p:spPr bwMode="auto">
            <a:xfrm flipV="1">
              <a:off x="1481" y="1000"/>
              <a:ext cx="0" cy="216"/>
            </a:xfrm>
            <a:prstGeom prst="line">
              <a:avLst/>
            </a:prstGeom>
            <a:noFill/>
            <a:ln w="38100">
              <a:solidFill>
                <a:srgbClr val="EE79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8" name="AutoShape 29"/>
            <p:cNvSpPr>
              <a:spLocks noChangeArrowheads="1"/>
            </p:cNvSpPr>
            <p:nvPr/>
          </p:nvSpPr>
          <p:spPr bwMode="auto">
            <a:xfrm rot="5400000">
              <a:off x="1441" y="736"/>
              <a:ext cx="80" cy="520"/>
            </a:xfrm>
            <a:prstGeom prst="flowChartDelay">
              <a:avLst/>
            </a:prstGeom>
            <a:solidFill>
              <a:srgbClr val="00CCCC"/>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29" name="Line 30"/>
            <p:cNvSpPr>
              <a:spLocks noChangeShapeType="1"/>
            </p:cNvSpPr>
            <p:nvPr/>
          </p:nvSpPr>
          <p:spPr bwMode="auto">
            <a:xfrm flipV="1">
              <a:off x="745" y="860"/>
              <a:ext cx="0" cy="352"/>
            </a:xfrm>
            <a:prstGeom prst="line">
              <a:avLst/>
            </a:prstGeom>
            <a:noFill/>
            <a:ln w="38100">
              <a:solidFill>
                <a:srgbClr val="EE79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0" name="Rectangle 31"/>
            <p:cNvSpPr>
              <a:spLocks noChangeArrowheads="1"/>
            </p:cNvSpPr>
            <p:nvPr/>
          </p:nvSpPr>
          <p:spPr bwMode="auto">
            <a:xfrm>
              <a:off x="216" y="512"/>
              <a:ext cx="1592" cy="1288"/>
            </a:xfrm>
            <a:prstGeom prst="rect">
              <a:avLst/>
            </a:prstGeom>
            <a:noFill/>
            <a:ln w="2857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grpSp>
      <p:grpSp>
        <p:nvGrpSpPr>
          <p:cNvPr id="31" name="Group 32"/>
          <p:cNvGrpSpPr>
            <a:grpSpLocks/>
          </p:cNvGrpSpPr>
          <p:nvPr/>
        </p:nvGrpSpPr>
        <p:grpSpPr bwMode="auto">
          <a:xfrm>
            <a:off x="6230938" y="4241800"/>
            <a:ext cx="2832100" cy="2041525"/>
            <a:chOff x="3925" y="2852"/>
            <a:chExt cx="1784" cy="1286"/>
          </a:xfrm>
        </p:grpSpPr>
        <p:sp>
          <p:nvSpPr>
            <p:cNvPr id="32" name="AutoShape 33"/>
            <p:cNvSpPr>
              <a:spLocks noChangeArrowheads="1"/>
            </p:cNvSpPr>
            <p:nvPr/>
          </p:nvSpPr>
          <p:spPr bwMode="auto">
            <a:xfrm rot="5400000">
              <a:off x="4389" y="3006"/>
              <a:ext cx="80" cy="520"/>
            </a:xfrm>
            <a:prstGeom prst="flowChartDelay">
              <a:avLst/>
            </a:prstGeom>
            <a:solidFill>
              <a:srgbClr val="00CCCC"/>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grpSp>
          <p:nvGrpSpPr>
            <p:cNvPr id="33" name="Group 34"/>
            <p:cNvGrpSpPr>
              <a:grpSpLocks/>
            </p:cNvGrpSpPr>
            <p:nvPr/>
          </p:nvGrpSpPr>
          <p:grpSpPr bwMode="auto">
            <a:xfrm>
              <a:off x="3925" y="2852"/>
              <a:ext cx="1784" cy="1286"/>
              <a:chOff x="3925" y="2852"/>
              <a:chExt cx="1784" cy="1286"/>
            </a:xfrm>
          </p:grpSpPr>
          <p:sp>
            <p:nvSpPr>
              <p:cNvPr id="34" name="Text Box 35"/>
              <p:cNvSpPr txBox="1">
                <a:spLocks noChangeArrowheads="1"/>
              </p:cNvSpPr>
              <p:nvPr/>
            </p:nvSpPr>
            <p:spPr bwMode="auto">
              <a:xfrm>
                <a:off x="4389" y="2852"/>
                <a:ext cx="13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smtClean="0">
                    <a:ln>
                      <a:noFill/>
                    </a:ln>
                    <a:solidFill>
                      <a:srgbClr val="FFCC66"/>
                    </a:solidFill>
                    <a:effectLst/>
                    <a:uLnTx/>
                    <a:uFillTx/>
                    <a:latin typeface="Arial" charset="0"/>
                    <a:ea typeface="ＭＳ Ｐゴシック" pitchFamily="1" charset="-128"/>
                  </a:rPr>
                  <a:t>Formation</a:t>
                </a:r>
              </a:p>
            </p:txBody>
          </p:sp>
          <p:sp>
            <p:nvSpPr>
              <p:cNvPr id="35" name="Rectangle 36"/>
              <p:cNvSpPr>
                <a:spLocks noChangeArrowheads="1"/>
              </p:cNvSpPr>
              <p:nvPr/>
            </p:nvSpPr>
            <p:spPr bwMode="auto">
              <a:xfrm>
                <a:off x="4008" y="2874"/>
                <a:ext cx="1528" cy="1248"/>
              </a:xfrm>
              <a:prstGeom prst="rect">
                <a:avLst/>
              </a:prstGeom>
              <a:noFill/>
              <a:ln w="28575">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6" name="Rectangle 28"/>
              <p:cNvSpPr>
                <a:spLocks noChangeArrowheads="1"/>
              </p:cNvSpPr>
              <p:nvPr/>
            </p:nvSpPr>
            <p:spPr bwMode="auto">
              <a:xfrm>
                <a:off x="4534" y="3618"/>
                <a:ext cx="112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OPG</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rPr>
                  <a:t>TGF-</a:t>
                </a:r>
                <a:r>
                  <a:rPr kumimoji="0" lang="el-GR" sz="1600" b="1" i="0" u="none" strike="noStrike" kern="0" cap="none" spc="0" normalizeH="0" baseline="0" noProof="0" smtClean="0">
                    <a:ln>
                      <a:noFill/>
                    </a:ln>
                    <a:solidFill>
                      <a:srgbClr val="FFCC66"/>
                    </a:solidFill>
                    <a:effectLst/>
                    <a:uLnTx/>
                    <a:uFillTx/>
                    <a:latin typeface="Arial" charset="0"/>
                    <a:ea typeface="ＭＳ Ｐゴシック" pitchFamily="1" charset="-128"/>
                    <a:cs typeface="Arial" charset="0"/>
                    <a:sym typeface="Symbol" pitchFamily="1" charset="2"/>
                  </a:rPr>
                  <a:t></a:t>
                </a:r>
                <a:endParaRPr kumimoji="0" lang="en-US" sz="1600" b="1" i="0" u="none" strike="noStrike" kern="0" cap="none" spc="0" normalizeH="0" baseline="0" noProof="0" smtClean="0">
                  <a:ln>
                    <a:noFill/>
                  </a:ln>
                  <a:solidFill>
                    <a:srgbClr val="FFCC66"/>
                  </a:solidFill>
                  <a:effectLst/>
                  <a:uLnTx/>
                  <a:uFillTx/>
                  <a:latin typeface="Arial" charset="0"/>
                  <a:ea typeface="ＭＳ Ｐゴシック" pitchFamily="1"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l-GR" sz="1600" b="1" i="0" u="none" strike="noStrike" kern="0" cap="none" spc="0" normalizeH="0" baseline="0" noProof="0" smtClean="0">
                    <a:ln>
                      <a:noFill/>
                    </a:ln>
                    <a:solidFill>
                      <a:srgbClr val="FFCC66"/>
                    </a:solidFill>
                    <a:effectLst/>
                    <a:uLnTx/>
                    <a:uFillTx/>
                    <a:latin typeface="Arial" charset="0"/>
                    <a:ea typeface="ＭＳ Ｐゴシック" pitchFamily="1" charset="-128"/>
                    <a:cs typeface="Arial" charset="0"/>
                  </a:rPr>
                  <a:t>Estrogen</a:t>
                </a:r>
              </a:p>
            </p:txBody>
          </p:sp>
          <p:sp>
            <p:nvSpPr>
              <p:cNvPr id="37" name="Rectangle 38"/>
              <p:cNvSpPr>
                <a:spLocks noChangeArrowheads="1"/>
              </p:cNvSpPr>
              <p:nvPr/>
            </p:nvSpPr>
            <p:spPr bwMode="auto">
              <a:xfrm>
                <a:off x="4221" y="3494"/>
                <a:ext cx="976" cy="88"/>
              </a:xfrm>
              <a:prstGeom prst="rect">
                <a:avLst/>
              </a:prstGeom>
              <a:solidFill>
                <a:srgbClr val="00CCCC"/>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8" name="Line 39"/>
              <p:cNvSpPr>
                <a:spLocks noChangeShapeType="1"/>
              </p:cNvSpPr>
              <p:nvPr/>
            </p:nvSpPr>
            <p:spPr bwMode="auto">
              <a:xfrm flipV="1">
                <a:off x="5061" y="3134"/>
                <a:ext cx="0" cy="352"/>
              </a:xfrm>
              <a:prstGeom prst="line">
                <a:avLst/>
              </a:prstGeom>
              <a:noFill/>
              <a:ln w="38100">
                <a:solidFill>
                  <a:srgbClr val="EE79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39" name="Line 40"/>
              <p:cNvSpPr>
                <a:spLocks noChangeShapeType="1"/>
              </p:cNvSpPr>
              <p:nvPr/>
            </p:nvSpPr>
            <p:spPr bwMode="auto">
              <a:xfrm flipV="1">
                <a:off x="4429" y="3270"/>
                <a:ext cx="0" cy="216"/>
              </a:xfrm>
              <a:prstGeom prst="line">
                <a:avLst/>
              </a:prstGeom>
              <a:noFill/>
              <a:ln w="38100">
                <a:solidFill>
                  <a:srgbClr val="EE79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40" name="Oval 41"/>
              <p:cNvSpPr>
                <a:spLocks noChangeArrowheads="1"/>
              </p:cNvSpPr>
              <p:nvPr/>
            </p:nvSpPr>
            <p:spPr bwMode="auto">
              <a:xfrm>
                <a:off x="4621" y="3398"/>
                <a:ext cx="152" cy="184"/>
              </a:xfrm>
              <a:prstGeom prst="ellipse">
                <a:avLst/>
              </a:prstGeom>
              <a:solidFill>
                <a:srgbClr val="00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41" name="Line 42"/>
              <p:cNvSpPr>
                <a:spLocks noChangeShapeType="1"/>
              </p:cNvSpPr>
              <p:nvPr/>
            </p:nvSpPr>
            <p:spPr bwMode="auto">
              <a:xfrm flipV="1">
                <a:off x="4693" y="3174"/>
                <a:ext cx="160" cy="304"/>
              </a:xfrm>
              <a:prstGeom prst="line">
                <a:avLst/>
              </a:prstGeom>
              <a:noFill/>
              <a:ln w="38100">
                <a:solidFill>
                  <a:srgbClr val="EE791A"/>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42" name="AutoShape 43"/>
              <p:cNvSpPr>
                <a:spLocks noChangeArrowheads="1"/>
              </p:cNvSpPr>
              <p:nvPr/>
            </p:nvSpPr>
            <p:spPr bwMode="auto">
              <a:xfrm rot="5400000">
                <a:off x="5021" y="2870"/>
                <a:ext cx="80" cy="520"/>
              </a:xfrm>
              <a:prstGeom prst="flowChartDelay">
                <a:avLst/>
              </a:prstGeom>
              <a:solidFill>
                <a:srgbClr val="00CCCC"/>
              </a:solidFill>
              <a:ln w="9525">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43" name="Text Box 44"/>
              <p:cNvSpPr txBox="1">
                <a:spLocks noChangeArrowheads="1"/>
              </p:cNvSpPr>
              <p:nvPr/>
            </p:nvSpPr>
            <p:spPr bwMode="auto">
              <a:xfrm>
                <a:off x="3925" y="3014"/>
                <a:ext cx="9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FCC66"/>
                    </a:solidFill>
                    <a:effectLst/>
                    <a:uLnTx/>
                    <a:uFillTx/>
                    <a:latin typeface="Arial" charset="0"/>
                    <a:ea typeface="ＭＳ Ｐゴシック" pitchFamily="1" charset="-128"/>
                  </a:rPr>
                  <a:t>Resorption</a:t>
                </a:r>
              </a:p>
            </p:txBody>
          </p:sp>
        </p:grpSp>
      </p:grpSp>
      <p:sp>
        <p:nvSpPr>
          <p:cNvPr id="44" name="Text Box 43"/>
          <p:cNvSpPr txBox="1">
            <a:spLocks noChangeArrowheads="1"/>
          </p:cNvSpPr>
          <p:nvPr/>
        </p:nvSpPr>
        <p:spPr bwMode="auto">
          <a:xfrm>
            <a:off x="382588" y="5521325"/>
            <a:ext cx="6040437"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t>Abbreviations: GM-CSF, granulocyte macrophage colony-stimulating factor; IL, interleukin; OPG, osteoprotegerin; RANKL, RANK-ligand, </a:t>
            </a:r>
            <a:b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br>
            <a: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t>PGE</a:t>
            </a:r>
            <a:r>
              <a:rPr kumimoji="0" lang="en-US" sz="1400" b="0" i="0" u="none" strike="noStrike" kern="0" cap="none" spc="0" normalizeH="0" baseline="-25000" noProof="0" smtClean="0">
                <a:ln>
                  <a:noFill/>
                </a:ln>
                <a:solidFill>
                  <a:srgbClr val="FBFBFB"/>
                </a:solidFill>
                <a:effectLst/>
                <a:uLnTx/>
                <a:uFillTx/>
                <a:latin typeface="Arial" charset="0"/>
                <a:ea typeface="ＭＳ Ｐゴシック" pitchFamily="1" charset="-128"/>
              </a:rPr>
              <a:t>2</a:t>
            </a:r>
            <a: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t>, prostaglandin E</a:t>
            </a:r>
            <a:r>
              <a:rPr kumimoji="0" lang="en-US" sz="1400" b="0" i="0" u="none" strike="noStrike" kern="0" cap="none" spc="0" normalizeH="0" baseline="-25000" noProof="0" smtClean="0">
                <a:ln>
                  <a:noFill/>
                </a:ln>
                <a:solidFill>
                  <a:srgbClr val="FBFBFB"/>
                </a:solidFill>
                <a:effectLst/>
                <a:uLnTx/>
                <a:uFillTx/>
                <a:latin typeface="Arial" charset="0"/>
                <a:ea typeface="ＭＳ Ｐゴシック" pitchFamily="1" charset="-128"/>
              </a:rPr>
              <a:t>2</a:t>
            </a:r>
            <a: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t>; TGF, transforming growth factor; </a:t>
            </a:r>
            <a:b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br>
            <a: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t>TNF, tumor necrosis factor.</a:t>
            </a:r>
          </a:p>
        </p:txBody>
      </p:sp>
      <p:sp>
        <p:nvSpPr>
          <p:cNvPr id="45" name="AutoShape 46"/>
          <p:cNvSpPr>
            <a:spLocks noChangeArrowheads="1"/>
          </p:cNvSpPr>
          <p:nvPr/>
        </p:nvSpPr>
        <p:spPr bwMode="auto">
          <a:xfrm rot="30246">
            <a:off x="2422525" y="2051050"/>
            <a:ext cx="847725" cy="1223963"/>
          </a:xfrm>
          <a:custGeom>
            <a:avLst/>
            <a:gdLst>
              <a:gd name="T0" fmla="*/ 584499 w 21600"/>
              <a:gd name="T1" fmla="*/ 0 h 21600"/>
              <a:gd name="T2" fmla="*/ 584499 w 21600"/>
              <a:gd name="T3" fmla="*/ 688933 h 21600"/>
              <a:gd name="T4" fmla="*/ 83399 w 21600"/>
              <a:gd name="T5" fmla="*/ 1223963 h 21600"/>
              <a:gd name="T6" fmla="*/ 847725 w 21600"/>
              <a:gd name="T7" fmla="*/ 344466 h 21600"/>
              <a:gd name="T8" fmla="*/ 17694720 60000 65536"/>
              <a:gd name="T9" fmla="*/ 5898240 60000 65536"/>
              <a:gd name="T10" fmla="*/ 5898240 60000 65536"/>
              <a:gd name="T11" fmla="*/ 0 60000 65536"/>
              <a:gd name="T12" fmla="*/ 12427 w 21600"/>
              <a:gd name="T13" fmla="*/ 4000 h 21600"/>
              <a:gd name="T14" fmla="*/ 19306 w 21600"/>
              <a:gd name="T15" fmla="*/ 8158 h 21600"/>
            </a:gdLst>
            <a:ahLst/>
            <a:cxnLst>
              <a:cxn ang="T8">
                <a:pos x="T0" y="T1"/>
              </a:cxn>
              <a:cxn ang="T9">
                <a:pos x="T2" y="T3"/>
              </a:cxn>
              <a:cxn ang="T10">
                <a:pos x="T4" y="T5"/>
              </a:cxn>
              <a:cxn ang="T11">
                <a:pos x="T6" y="T7"/>
              </a:cxn>
            </a:cxnLst>
            <a:rect l="T12" t="T13" r="T14" b="T15"/>
            <a:pathLst>
              <a:path w="21600" h="21600">
                <a:moveTo>
                  <a:pt x="21600" y="6079"/>
                </a:moveTo>
                <a:lnTo>
                  <a:pt x="14893" y="0"/>
                </a:lnTo>
                <a:lnTo>
                  <a:pt x="14893" y="4000"/>
                </a:lnTo>
                <a:lnTo>
                  <a:pt x="12427" y="4000"/>
                </a:lnTo>
                <a:cubicBezTo>
                  <a:pt x="5564" y="4000"/>
                  <a:pt x="0" y="7652"/>
                  <a:pt x="0" y="12158"/>
                </a:cubicBezTo>
                <a:lnTo>
                  <a:pt x="0" y="21600"/>
                </a:lnTo>
                <a:lnTo>
                  <a:pt x="4250" y="21600"/>
                </a:lnTo>
                <a:lnTo>
                  <a:pt x="4250" y="12158"/>
                </a:lnTo>
                <a:cubicBezTo>
                  <a:pt x="4250" y="9949"/>
                  <a:pt x="7911" y="8158"/>
                  <a:pt x="12427" y="8158"/>
                </a:cubicBezTo>
                <a:lnTo>
                  <a:pt x="14893" y="8158"/>
                </a:lnTo>
                <a:lnTo>
                  <a:pt x="14893" y="12158"/>
                </a:lnTo>
                <a:lnTo>
                  <a:pt x="21600" y="6079"/>
                </a:lnTo>
                <a:close/>
              </a:path>
            </a:pathLst>
          </a:custGeom>
          <a:solidFill>
            <a:srgbClr val="EE791A"/>
          </a:solidFill>
          <a:ln w="9525">
            <a:solidFill>
              <a:srgbClr val="EE79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smtClean="0">
              <a:ln>
                <a:noFill/>
              </a:ln>
              <a:solidFill>
                <a:srgbClr val="FFD539"/>
              </a:solidFill>
              <a:effectLst/>
              <a:uLnTx/>
              <a:uFillTx/>
              <a:latin typeface="Arial" charset="0"/>
              <a:ea typeface="ＭＳ Ｐゴシック" pitchFamily="1" charset="-128"/>
            </a:endParaRPr>
          </a:p>
        </p:txBody>
      </p:sp>
      <p:sp>
        <p:nvSpPr>
          <p:cNvPr id="46" name="Text Box 43"/>
          <p:cNvSpPr txBox="1">
            <a:spLocks noChangeArrowheads="1"/>
          </p:cNvSpPr>
          <p:nvPr/>
        </p:nvSpPr>
        <p:spPr bwMode="auto">
          <a:xfrm>
            <a:off x="390525" y="6280150"/>
            <a:ext cx="8421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400" b="0" i="0" u="none" strike="noStrike" kern="0" cap="none" spc="0" normalizeH="0" baseline="0" noProof="0" smtClean="0">
                <a:ln>
                  <a:noFill/>
                </a:ln>
                <a:solidFill>
                  <a:srgbClr val="FBFBFB"/>
                </a:solidFill>
                <a:effectLst/>
                <a:uLnTx/>
                <a:uFillTx/>
                <a:latin typeface="Arial" charset="0"/>
                <a:ea typeface="ＭＳ Ｐゴシック" pitchFamily="1" charset="-128"/>
              </a:rPr>
              <a:t>Illustration Copyright ©2009 Nucleus Medical Art, All rights reserved. www.nucleusinc.com</a:t>
            </a:r>
          </a:p>
        </p:txBody>
      </p:sp>
    </p:spTree>
    <p:extLst>
      <p:ext uri="{BB962C8B-B14F-4D97-AF65-F5344CB8AC3E}">
        <p14:creationId xmlns:p14="http://schemas.microsoft.com/office/powerpoint/2010/main" val="279358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normAutofit fontScale="90000"/>
          </a:bodyPr>
          <a:lstStyle/>
          <a:p>
            <a:r>
              <a:rPr lang="en-US" dirty="0">
                <a:solidFill>
                  <a:srgbClr val="FFFF00"/>
                </a:solidFill>
              </a:rPr>
              <a:t>SUMMARY AND RECOMMENDATIONS</a:t>
            </a:r>
            <a:endParaRPr lang="en-US" dirty="0">
              <a:solidFill>
                <a:srgbClr val="FFFF00"/>
              </a:solidFill>
            </a:endParaRPr>
          </a:p>
        </p:txBody>
      </p:sp>
      <p:sp>
        <p:nvSpPr>
          <p:cNvPr id="3" name="Content Placeholder 2"/>
          <p:cNvSpPr>
            <a:spLocks noGrp="1"/>
          </p:cNvSpPr>
          <p:nvPr>
            <p:ph idx="1"/>
          </p:nvPr>
        </p:nvSpPr>
        <p:spPr>
          <a:xfrm>
            <a:off x="467544" y="908720"/>
            <a:ext cx="8229600" cy="4525963"/>
          </a:xfrm>
        </p:spPr>
        <p:txBody>
          <a:bodyPr>
            <a:noAutofit/>
          </a:bodyPr>
          <a:lstStyle/>
          <a:p>
            <a:r>
              <a:rPr lang="en-US" sz="2800" dirty="0" smtClean="0"/>
              <a:t>PTH is an effective anti-osteoporosis drug that increases bone mineral density and reduces fracture risk. Given its cost, subcutaneous route of administration, long-term safety concerns, and availability of other agents, PTH is generally </a:t>
            </a:r>
            <a:r>
              <a:rPr lang="en-US" sz="2800" dirty="0" smtClean="0">
                <a:solidFill>
                  <a:srgbClr val="FF0000"/>
                </a:solidFill>
              </a:rPr>
              <a:t>not</a:t>
            </a:r>
            <a:r>
              <a:rPr lang="en-US" sz="2800" dirty="0" smtClean="0"/>
              <a:t> used as a first-line drug for treatment or prevention of osteoporosis.</a:t>
            </a:r>
          </a:p>
          <a:p>
            <a:endParaRPr lang="en-US" sz="1100" dirty="0" smtClean="0"/>
          </a:p>
          <a:p>
            <a:r>
              <a:rPr lang="en-US" sz="2800" dirty="0" smtClean="0"/>
              <a:t>In men and women with </a:t>
            </a:r>
            <a:r>
              <a:rPr lang="en-US" sz="2800" dirty="0" smtClean="0">
                <a:solidFill>
                  <a:srgbClr val="FF0000"/>
                </a:solidFill>
              </a:rPr>
              <a:t>severe osteoporosis </a:t>
            </a:r>
            <a:r>
              <a:rPr lang="en-US" sz="2800" dirty="0" smtClean="0"/>
              <a:t>(low bone mineral density [T score &lt;-2.5] and at least one fragility fracture) who </a:t>
            </a:r>
            <a:r>
              <a:rPr lang="en-US" sz="2800" dirty="0" smtClean="0">
                <a:solidFill>
                  <a:srgbClr val="FF0000"/>
                </a:solidFill>
              </a:rPr>
              <a:t>continue to fracture after one year of bisphosphonate therapy, </a:t>
            </a:r>
            <a:r>
              <a:rPr lang="en-US" sz="2800" dirty="0" smtClean="0"/>
              <a:t>we suggest human recombinant PTH therapy (Grade 2B). </a:t>
            </a:r>
            <a:endParaRPr lang="en-US" sz="1800"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142820"/>
            <a:ext cx="1944216" cy="60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4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US" dirty="0">
                <a:solidFill>
                  <a:srgbClr val="FFFF00"/>
                </a:solidFill>
              </a:rPr>
              <a:t>SUMMARY AND </a:t>
            </a:r>
            <a:r>
              <a:rPr lang="en-US" dirty="0" smtClean="0">
                <a:solidFill>
                  <a:srgbClr val="FFFF00"/>
                </a:solidFill>
              </a:rPr>
              <a:t>RECOMMENDATIONS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6093296"/>
            <a:ext cx="2032583" cy="6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30174" y="1484784"/>
            <a:ext cx="7344816" cy="4462760"/>
          </a:xfrm>
          <a:prstGeom prst="rect">
            <a:avLst/>
          </a:prstGeom>
          <a:noFill/>
        </p:spPr>
        <p:txBody>
          <a:bodyPr wrap="square" rtlCol="0">
            <a:spAutoFit/>
          </a:bodyPr>
          <a:lstStyle/>
          <a:p>
            <a:r>
              <a:rPr lang="en-US" sz="2400" dirty="0"/>
              <a:t>We also suggest PTH therapy for patients with severe osteoporosis who are </a:t>
            </a:r>
            <a:r>
              <a:rPr lang="en-US" sz="2400" dirty="0">
                <a:solidFill>
                  <a:srgbClr val="FF0000"/>
                </a:solidFill>
              </a:rPr>
              <a:t>unable</a:t>
            </a:r>
            <a:r>
              <a:rPr lang="en-US" sz="2400" dirty="0"/>
              <a:t> to tolerate any of the available bisphosphonates </a:t>
            </a:r>
            <a:r>
              <a:rPr lang="en-US" sz="2400" u="sng" dirty="0"/>
              <a:t>(Grade 2B).</a:t>
            </a:r>
          </a:p>
          <a:p>
            <a:endParaRPr lang="en-US" sz="2000" dirty="0"/>
          </a:p>
          <a:p>
            <a:r>
              <a:rPr lang="en-US" sz="2400" dirty="0"/>
              <a:t>Previous or current bisphosphonate use, particularly alendronate, </a:t>
            </a:r>
            <a:r>
              <a:rPr lang="en-US" sz="2400" dirty="0">
                <a:solidFill>
                  <a:srgbClr val="FF0000"/>
                </a:solidFill>
              </a:rPr>
              <a:t>"blunts" </a:t>
            </a:r>
            <a:r>
              <a:rPr lang="en-US" sz="2400" dirty="0"/>
              <a:t>the response to PTH. </a:t>
            </a:r>
            <a:r>
              <a:rPr lang="en-US" sz="2400" dirty="0" smtClean="0"/>
              <a:t>However there </a:t>
            </a:r>
            <a:r>
              <a:rPr lang="en-US" sz="2400" dirty="0"/>
              <a:t>are no data to suggest that discontinuing long-term bisphosphonate therapy requires a </a:t>
            </a:r>
            <a:r>
              <a:rPr lang="en-US" sz="2400" dirty="0" smtClean="0"/>
              <a:t>latency period </a:t>
            </a:r>
            <a:r>
              <a:rPr lang="en-US" sz="2400" dirty="0"/>
              <a:t>before starting PTH. Thus, in patients who are </a:t>
            </a:r>
            <a:r>
              <a:rPr lang="en-US" sz="2400" dirty="0">
                <a:solidFill>
                  <a:srgbClr val="FFFF00"/>
                </a:solidFill>
              </a:rPr>
              <a:t>switching</a:t>
            </a:r>
            <a:r>
              <a:rPr lang="en-US" sz="2400" dirty="0"/>
              <a:t> from bisphosphonates to PTH, </a:t>
            </a:r>
            <a:r>
              <a:rPr lang="en-US" sz="2400" dirty="0" smtClean="0"/>
              <a:t>we suggest </a:t>
            </a:r>
            <a:r>
              <a:rPr lang="en-US" sz="2400" dirty="0"/>
              <a:t>starting PTH immediately after  bisphosphonates are discontinued </a:t>
            </a:r>
            <a:r>
              <a:rPr lang="en-US" sz="2400" u="sng" dirty="0"/>
              <a:t>(Grade 2C).</a:t>
            </a:r>
            <a:endParaRPr lang="en-US" sz="2400" u="sng" dirty="0"/>
          </a:p>
        </p:txBody>
      </p:sp>
    </p:spTree>
    <p:extLst>
      <p:ext uri="{BB962C8B-B14F-4D97-AF65-F5344CB8AC3E}">
        <p14:creationId xmlns:p14="http://schemas.microsoft.com/office/powerpoint/2010/main" val="735364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53752"/>
            <a:ext cx="8229600" cy="1143000"/>
          </a:xfrm>
        </p:spPr>
        <p:txBody>
          <a:bodyPr>
            <a:normAutofit fontScale="90000"/>
          </a:bodyPr>
          <a:lstStyle/>
          <a:p>
            <a:r>
              <a:rPr lang="en-US" dirty="0">
                <a:solidFill>
                  <a:srgbClr val="FFFF00"/>
                </a:solidFill>
              </a:rPr>
              <a:t>SUMMARY AND </a:t>
            </a:r>
            <a:r>
              <a:rPr lang="en-US" dirty="0" smtClean="0">
                <a:solidFill>
                  <a:srgbClr val="FFFF00"/>
                </a:solidFill>
              </a:rPr>
              <a:t>RECOMMENDATIONS</a:t>
            </a:r>
            <a:endParaRPr lang="en-US" dirty="0"/>
          </a:p>
        </p:txBody>
      </p:sp>
      <p:sp>
        <p:nvSpPr>
          <p:cNvPr id="5" name="TextBox 4"/>
          <p:cNvSpPr txBox="1"/>
          <p:nvPr/>
        </p:nvSpPr>
        <p:spPr>
          <a:xfrm>
            <a:off x="755576" y="1196752"/>
            <a:ext cx="7272808" cy="5262979"/>
          </a:xfrm>
          <a:prstGeom prst="rect">
            <a:avLst/>
          </a:prstGeom>
          <a:noFill/>
        </p:spPr>
        <p:txBody>
          <a:bodyPr wrap="square" rtlCol="0">
            <a:spAutoFit/>
          </a:bodyPr>
          <a:lstStyle/>
          <a:p>
            <a:r>
              <a:rPr lang="en-US" sz="2800" dirty="0"/>
              <a:t>We suggest stopping PTH treatment after a maximum of 24 months, because of concerns </a:t>
            </a:r>
            <a:r>
              <a:rPr lang="en-US" sz="2800" dirty="0" smtClean="0"/>
              <a:t>about osteosarcomas </a:t>
            </a:r>
            <a:r>
              <a:rPr lang="en-US" sz="2800" dirty="0"/>
              <a:t>which have been observed in rats receiving high doses of PTH </a:t>
            </a:r>
            <a:r>
              <a:rPr lang="en-US" sz="2800" u="sng" dirty="0"/>
              <a:t>(Grade 2C</a:t>
            </a:r>
            <a:r>
              <a:rPr lang="en-US" sz="2800" u="sng" dirty="0" smtClean="0"/>
              <a:t>).</a:t>
            </a:r>
          </a:p>
          <a:p>
            <a:endParaRPr lang="en-US" sz="2800" dirty="0"/>
          </a:p>
          <a:p>
            <a:r>
              <a:rPr lang="en-US" sz="2800" dirty="0"/>
              <a:t>For patients at high risk for subsequent fracture after discontinuing PTH, we suggest starting </a:t>
            </a:r>
            <a:r>
              <a:rPr lang="en-US" sz="2800" dirty="0" smtClean="0"/>
              <a:t>a bisphosphonate </a:t>
            </a:r>
            <a:r>
              <a:rPr lang="en-US" sz="2800" dirty="0"/>
              <a:t>after PTH is </a:t>
            </a:r>
            <a:r>
              <a:rPr lang="en-US" sz="2800" dirty="0" smtClean="0"/>
              <a:t>discontinued  </a:t>
            </a:r>
            <a:r>
              <a:rPr lang="en-US" sz="2800" u="sng" dirty="0"/>
              <a:t>(Grade 2B</a:t>
            </a:r>
            <a:r>
              <a:rPr lang="en-US" sz="2800" u="sng" dirty="0" smtClean="0"/>
              <a:t>).</a:t>
            </a:r>
          </a:p>
          <a:p>
            <a:endParaRPr lang="en-US" sz="2800" u="sng" dirty="0"/>
          </a:p>
          <a:p>
            <a:r>
              <a:rPr lang="en-US" sz="2800" dirty="0" smtClean="0"/>
              <a:t> </a:t>
            </a:r>
            <a:r>
              <a:rPr lang="en-US" sz="2800" dirty="0" err="1"/>
              <a:t>Raloxifene</a:t>
            </a:r>
            <a:r>
              <a:rPr lang="en-US" sz="2800" dirty="0"/>
              <a:t> is an alternative for individuals who </a:t>
            </a:r>
            <a:r>
              <a:rPr lang="en-US" sz="2800" dirty="0" smtClean="0"/>
              <a:t>are intolerant </a:t>
            </a:r>
            <a:r>
              <a:rPr lang="en-US" sz="2800" dirty="0"/>
              <a:t>of the available bisphosphonates.</a:t>
            </a:r>
            <a:endParaRPr lang="en-US" sz="2800" dirty="0"/>
          </a:p>
        </p:txBody>
      </p:sp>
    </p:spTree>
    <p:extLst>
      <p:ext uri="{BB962C8B-B14F-4D97-AF65-F5344CB8AC3E}">
        <p14:creationId xmlns:p14="http://schemas.microsoft.com/office/powerpoint/2010/main" val="2690169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4" descr="strontium rane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76200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WordArt 6"/>
          <p:cNvSpPr>
            <a:spLocks noChangeArrowheads="1" noChangeShapeType="1" noTextEdit="1"/>
          </p:cNvSpPr>
          <p:nvPr/>
        </p:nvSpPr>
        <p:spPr bwMode="auto">
          <a:xfrm>
            <a:off x="1116013" y="333375"/>
            <a:ext cx="6769100" cy="1295400"/>
          </a:xfrm>
          <a:prstGeom prst="rect">
            <a:avLst/>
          </a:prstGeom>
        </p:spPr>
        <p:txBody>
          <a:bodyPr wrap="none" fromWordArt="1">
            <a:prstTxWarp prst="textPlain">
              <a:avLst>
                <a:gd name="adj" fmla="val 50000"/>
              </a:avLst>
            </a:prstTxWarp>
          </a:bodyPr>
          <a:lstStyle/>
          <a:p>
            <a:pPr algn="ctr"/>
            <a:r>
              <a:rPr lang="en-US" sz="3600" kern="10" dirty="0">
                <a:ln w="12700" cap="sq">
                  <a:solidFill>
                    <a:srgbClr val="3333CC"/>
                  </a:solidFill>
                  <a:round/>
                  <a:headEnd type="none" w="sm" len="sm"/>
                  <a:tailEnd type="none" w="sm" len="sm"/>
                </a:ln>
                <a:solidFill>
                  <a:srgbClr val="FFFF00">
                    <a:alpha val="50195"/>
                  </a:srgbClr>
                </a:solidFill>
                <a:effectLst>
                  <a:outerShdw dist="45791" dir="2021404" algn="ctr" rotWithShape="0">
                    <a:srgbClr val="9999FF"/>
                  </a:outerShdw>
                </a:effectLst>
                <a:latin typeface="Arial Black"/>
              </a:rPr>
              <a:t>strontium </a:t>
            </a:r>
            <a:r>
              <a:rPr lang="en-US" sz="3600" kern="10" dirty="0" err="1">
                <a:ln w="12700" cap="sq">
                  <a:solidFill>
                    <a:srgbClr val="3333CC"/>
                  </a:solidFill>
                  <a:round/>
                  <a:headEnd type="none" w="sm" len="sm"/>
                  <a:tailEnd type="none" w="sm" len="sm"/>
                </a:ln>
                <a:solidFill>
                  <a:srgbClr val="FFFF00">
                    <a:alpha val="50195"/>
                  </a:srgbClr>
                </a:solidFill>
                <a:effectLst>
                  <a:outerShdw dist="45791" dir="2021404" algn="ctr" rotWithShape="0">
                    <a:srgbClr val="9999FF"/>
                  </a:outerShdw>
                </a:effectLst>
                <a:latin typeface="Arial Black"/>
              </a:rPr>
              <a:t>ranelate</a:t>
            </a:r>
            <a:endParaRPr lang="en-US" sz="3600" kern="10" dirty="0">
              <a:ln w="12700" cap="sq">
                <a:solidFill>
                  <a:srgbClr val="3333CC"/>
                </a:solidFill>
                <a:round/>
                <a:headEnd type="none" w="sm" len="sm"/>
                <a:tailEnd type="none" w="sm" len="sm"/>
              </a:ln>
              <a:solidFill>
                <a:srgbClr val="FFFF00">
                  <a:alpha val="50195"/>
                </a:srgbClr>
              </a:solidFill>
              <a:effectLst>
                <a:outerShdw dist="45791" dir="2021404" algn="ctr" rotWithShape="0">
                  <a:srgbClr val="9999FF"/>
                </a:outerShdw>
              </a:effectLst>
              <a:latin typeface="Arial Black"/>
            </a:endParaRPr>
          </a:p>
        </p:txBody>
      </p:sp>
    </p:spTree>
    <p:extLst>
      <p:ext uri="{BB962C8B-B14F-4D97-AF65-F5344CB8AC3E}">
        <p14:creationId xmlns:p14="http://schemas.microsoft.com/office/powerpoint/2010/main" val="872735767"/>
      </p:ext>
    </p:extLst>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eaLnBrk="1" hangingPunct="1">
              <a:lnSpc>
                <a:spcPct val="90000"/>
              </a:lnSpc>
              <a:buFont typeface="Wingdings" pitchFamily="2" charset="2"/>
              <a:buBlip>
                <a:blip r:embed="rId2"/>
              </a:buBlip>
            </a:pPr>
            <a:r>
              <a:rPr lang="en-US" sz="2400" b="1" dirty="0" smtClean="0"/>
              <a:t>Strontium was originally detected in lead mines near </a:t>
            </a:r>
            <a:r>
              <a:rPr lang="en-US" sz="2400" b="1" dirty="0" err="1" smtClean="0"/>
              <a:t>Strontian</a:t>
            </a:r>
            <a:r>
              <a:rPr lang="en-US" sz="2400" b="1" dirty="0" smtClean="0"/>
              <a:t>, Scotland, in the </a:t>
            </a:r>
            <a:r>
              <a:rPr lang="en-US" sz="2400" b="1" dirty="0"/>
              <a:t>late 1700s.</a:t>
            </a:r>
          </a:p>
          <a:p>
            <a:pPr eaLnBrk="1" hangingPunct="1">
              <a:lnSpc>
                <a:spcPct val="90000"/>
              </a:lnSpc>
            </a:pPr>
            <a:endParaRPr lang="en-US" sz="2400" b="1" dirty="0" smtClean="0"/>
          </a:p>
          <a:p>
            <a:pPr eaLnBrk="1" hangingPunct="1">
              <a:lnSpc>
                <a:spcPct val="90000"/>
              </a:lnSpc>
              <a:buFont typeface="Wingdings" pitchFamily="2" charset="2"/>
              <a:buBlip>
                <a:blip r:embed="rId2"/>
              </a:buBlip>
            </a:pPr>
            <a:r>
              <a:rPr lang="en-US" sz="2400" b="1" dirty="0" smtClean="0"/>
              <a:t>It </a:t>
            </a:r>
            <a:r>
              <a:rPr lang="en-US" sz="2400" b="1" dirty="0" smtClean="0"/>
              <a:t>is present in </a:t>
            </a:r>
            <a:r>
              <a:rPr lang="en-US" sz="2400" b="1" dirty="0"/>
              <a:t>water and food </a:t>
            </a:r>
            <a:r>
              <a:rPr lang="en-US" sz="2400" b="1" dirty="0" smtClean="0"/>
              <a:t>and in trace amounts throughout the </a:t>
            </a:r>
            <a:r>
              <a:rPr lang="en-US" sz="2400" b="1" dirty="0"/>
              <a:t>skeleton</a:t>
            </a:r>
          </a:p>
          <a:p>
            <a:pPr eaLnBrk="1" hangingPunct="1">
              <a:lnSpc>
                <a:spcPct val="90000"/>
              </a:lnSpc>
            </a:pPr>
            <a:endParaRPr lang="en-US" sz="2400" b="1" dirty="0" smtClean="0"/>
          </a:p>
          <a:p>
            <a:pPr eaLnBrk="1" hangingPunct="1">
              <a:lnSpc>
                <a:spcPct val="90000"/>
              </a:lnSpc>
              <a:spcBef>
                <a:spcPct val="0"/>
              </a:spcBef>
              <a:buFont typeface="Wingdings" pitchFamily="2" charset="2"/>
              <a:buBlip>
                <a:blip r:embed="rId2"/>
              </a:buBlip>
            </a:pPr>
            <a:r>
              <a:rPr lang="en-US" sz="2400" b="1" dirty="0" smtClean="0"/>
              <a:t>Although </a:t>
            </a:r>
            <a:r>
              <a:rPr lang="en-US" sz="2400" b="1" dirty="0"/>
              <a:t>absorption is poor </a:t>
            </a:r>
            <a:r>
              <a:rPr lang="en-US" sz="2400" b="1" dirty="0" smtClean="0"/>
              <a:t>when strontium is consumed orally, calcified tissues and areas of </a:t>
            </a:r>
            <a:r>
              <a:rPr lang="en-US" sz="2400" b="1" dirty="0"/>
              <a:t>active </a:t>
            </a:r>
            <a:r>
              <a:rPr lang="en-US" sz="2400" b="1" dirty="0" err="1"/>
              <a:t>osteogenesis</a:t>
            </a:r>
            <a:r>
              <a:rPr lang="en-US" sz="2400" b="1" dirty="0"/>
              <a:t> take up 50 to 80 percent of the absorbed dose.</a:t>
            </a:r>
          </a:p>
          <a:p>
            <a:pPr eaLnBrk="1" hangingPunct="1">
              <a:lnSpc>
                <a:spcPct val="90000"/>
              </a:lnSpc>
              <a:spcBef>
                <a:spcPct val="0"/>
              </a:spcBef>
              <a:buFont typeface="Wingdings" pitchFamily="2" charset="2"/>
              <a:buChar char="§"/>
            </a:pPr>
            <a:endParaRPr lang="en-US" sz="2400" b="1" dirty="0" smtClean="0"/>
          </a:p>
          <a:p>
            <a:pPr>
              <a:lnSpc>
                <a:spcPct val="90000"/>
              </a:lnSpc>
              <a:spcBef>
                <a:spcPct val="0"/>
              </a:spcBef>
              <a:buBlip>
                <a:blip r:embed="rId2"/>
              </a:buBlip>
            </a:pPr>
            <a:r>
              <a:rPr lang="en-US" sz="2400" b="1" dirty="0"/>
              <a:t>e</a:t>
            </a:r>
            <a:r>
              <a:rPr lang="en-US" sz="2400" b="1" dirty="0"/>
              <a:t>xcretion</a:t>
            </a:r>
            <a:r>
              <a:rPr lang="en-US" sz="2400" b="1" dirty="0"/>
              <a:t> </a:t>
            </a:r>
            <a:r>
              <a:rPr lang="en-US" sz="2400" b="1" dirty="0" smtClean="0"/>
              <a:t>is largely </a:t>
            </a:r>
            <a:r>
              <a:rPr lang="en-US" sz="2400" b="1" dirty="0"/>
              <a:t>renal.</a:t>
            </a:r>
          </a:p>
          <a:p>
            <a:pPr eaLnBrk="1" hangingPunct="1">
              <a:lnSpc>
                <a:spcPct val="90000"/>
              </a:lnSpc>
              <a:spcBef>
                <a:spcPct val="0"/>
              </a:spcBef>
              <a:buFont typeface="Wingdings" pitchFamily="2" charset="2"/>
              <a:buChar char="§"/>
            </a:pPr>
            <a:endParaRPr lang="en-US" sz="2400" b="1" dirty="0" smtClean="0">
              <a:solidFill>
                <a:srgbClr val="990000"/>
              </a:solidFill>
            </a:endParaRPr>
          </a:p>
          <a:p>
            <a:pPr eaLnBrk="1" hangingPunct="1">
              <a:lnSpc>
                <a:spcPct val="90000"/>
              </a:lnSpc>
              <a:spcBef>
                <a:spcPct val="0"/>
              </a:spcBef>
              <a:buFont typeface="Wingdings" pitchFamily="2" charset="2"/>
              <a:buChar char="§"/>
            </a:pPr>
            <a:endParaRPr lang="en-US" sz="2000" dirty="0" smtClean="0">
              <a:solidFill>
                <a:srgbClr val="990000"/>
              </a:solidFill>
            </a:endParaRPr>
          </a:p>
          <a:p>
            <a:pPr eaLnBrk="1" hangingPunct="1">
              <a:lnSpc>
                <a:spcPct val="90000"/>
              </a:lnSpc>
            </a:pPr>
            <a:endParaRPr lang="en-US" sz="2000" dirty="0" smtClean="0"/>
          </a:p>
          <a:p>
            <a:pPr eaLnBrk="1" hangingPunct="1">
              <a:lnSpc>
                <a:spcPct val="90000"/>
              </a:lnSpc>
            </a:pPr>
            <a:endParaRPr lang="en-US" sz="2000" dirty="0" smtClean="0"/>
          </a:p>
        </p:txBody>
      </p:sp>
      <p:sp>
        <p:nvSpPr>
          <p:cNvPr id="28674" name="AutoShape 2"/>
          <p:cNvSpPr>
            <a:spLocks noGrp="1" noChangeArrowheads="1"/>
          </p:cNvSpPr>
          <p:nvPr>
            <p:ph type="title"/>
          </p:nvPr>
        </p:nvSpPr>
        <p:spPr>
          <a:xfrm>
            <a:off x="683568" y="476672"/>
            <a:ext cx="7924800" cy="927100"/>
          </a:xfrm>
        </p:spPr>
        <p:txBody>
          <a:bodyPr>
            <a:normAutofit fontScale="90000"/>
          </a:bodyPr>
          <a:lstStyle/>
          <a:p>
            <a:pPr eaLnBrk="1" hangingPunct="1"/>
            <a:r>
              <a:rPr lang="en-US" b="0" dirty="0" smtClean="0">
                <a:solidFill>
                  <a:schemeClr val="tx1"/>
                </a:solidFill>
              </a:rPr>
              <a:t>Introduction</a:t>
            </a:r>
            <a:br>
              <a:rPr lang="en-US" b="0" dirty="0" smtClean="0">
                <a:solidFill>
                  <a:schemeClr val="tx1"/>
                </a:solidFill>
              </a:rPr>
            </a:br>
            <a:r>
              <a:rPr lang="en-US" b="0" dirty="0" smtClean="0">
                <a:solidFill>
                  <a:schemeClr val="tx1"/>
                </a:solidFill>
              </a:rPr>
              <a:t>(1)</a:t>
            </a:r>
            <a:r>
              <a:rPr lang="en-US" sz="3200" dirty="0" smtClean="0">
                <a:solidFill>
                  <a:srgbClr val="CEB500"/>
                </a:solidFill>
              </a:rPr>
              <a:t/>
            </a:r>
            <a:br>
              <a:rPr lang="en-US" sz="3200" dirty="0" smtClean="0">
                <a:solidFill>
                  <a:srgbClr val="CEB500"/>
                </a:solidFill>
              </a:rPr>
            </a:br>
            <a:endParaRPr lang="en-US" sz="3200" dirty="0" smtClean="0">
              <a:solidFill>
                <a:srgbClr val="CEB500"/>
              </a:solidFill>
            </a:endParaRPr>
          </a:p>
        </p:txBody>
      </p:sp>
    </p:spTree>
    <p:extLst>
      <p:ext uri="{BB962C8B-B14F-4D97-AF65-F5344CB8AC3E}">
        <p14:creationId xmlns:p14="http://schemas.microsoft.com/office/powerpoint/2010/main" val="293536240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95288" y="1389063"/>
            <a:ext cx="8472191" cy="4678204"/>
          </a:xfrm>
          <a:prstGeom prst="rect">
            <a:avLst/>
          </a:prstGeom>
          <a:noFill/>
          <a:ln w="9525">
            <a:noFill/>
            <a:miter lim="800000"/>
            <a:headEnd/>
            <a:tailEnd/>
          </a:ln>
          <a:effectLst/>
        </p:spPr>
        <p:txBody>
          <a:bodyPr wrap="none">
            <a:spAutoFit/>
          </a:bodyPr>
          <a:lstStyle/>
          <a:p>
            <a:pPr eaLnBrk="1" hangingPunct="1">
              <a:buClr>
                <a:srgbClr val="0804B7"/>
              </a:buClr>
              <a:buFontTx/>
              <a:buChar char="•"/>
            </a:pPr>
            <a:r>
              <a:rPr lang="en-US" sz="2200" dirty="0">
                <a:latin typeface="Arial" charset="0"/>
              </a:rPr>
              <a:t>   </a:t>
            </a:r>
            <a:r>
              <a:rPr lang="en-US" sz="2200" dirty="0" smtClean="0">
                <a:latin typeface="Arial" charset="0"/>
              </a:rPr>
              <a:t>Discovered </a:t>
            </a:r>
            <a:r>
              <a:rPr lang="en-US" sz="2200" dirty="0">
                <a:latin typeface="Arial" charset="0"/>
              </a:rPr>
              <a:t>in 1790 and isolated in 1808 </a:t>
            </a:r>
            <a:r>
              <a:rPr lang="en-US" sz="1600" dirty="0">
                <a:latin typeface="Arial" charset="0"/>
              </a:rPr>
              <a:t>(near Scottish village </a:t>
            </a:r>
            <a:r>
              <a:rPr lang="en-US" sz="1600" dirty="0" err="1">
                <a:latin typeface="Arial" charset="0"/>
              </a:rPr>
              <a:t>Strontian</a:t>
            </a:r>
            <a:r>
              <a:rPr lang="en-US" sz="1600" dirty="0">
                <a:latin typeface="Arial" charset="0"/>
              </a:rPr>
              <a:t>)</a:t>
            </a:r>
          </a:p>
          <a:p>
            <a:pPr eaLnBrk="1" hangingPunct="1">
              <a:buClr>
                <a:srgbClr val="0804B7"/>
              </a:buClr>
              <a:buFontTx/>
              <a:buChar char="•"/>
            </a:pPr>
            <a:endParaRPr lang="en-US" sz="1600" dirty="0">
              <a:latin typeface="Arial" charset="0"/>
            </a:endParaRPr>
          </a:p>
          <a:p>
            <a:pPr eaLnBrk="1" hangingPunct="1">
              <a:buClr>
                <a:srgbClr val="0804B7"/>
              </a:buClr>
              <a:buFontTx/>
              <a:buChar char="•"/>
            </a:pPr>
            <a:r>
              <a:rPr lang="en-US" sz="2200" dirty="0">
                <a:latin typeface="Arial" charset="0"/>
              </a:rPr>
              <a:t>   </a:t>
            </a:r>
            <a:r>
              <a:rPr lang="en-US" sz="2200" dirty="0" smtClean="0">
                <a:latin typeface="Arial" charset="0"/>
              </a:rPr>
              <a:t>Divalent </a:t>
            </a:r>
            <a:r>
              <a:rPr lang="en-US" sz="2200" dirty="0" err="1">
                <a:latin typeface="Arial" charset="0"/>
              </a:rPr>
              <a:t>cation</a:t>
            </a:r>
            <a:endParaRPr lang="en-US" sz="2200" dirty="0">
              <a:latin typeface="Arial" charset="0"/>
            </a:endParaRPr>
          </a:p>
          <a:p>
            <a:pPr eaLnBrk="1" hangingPunct="1">
              <a:buClr>
                <a:srgbClr val="0804B7"/>
              </a:buClr>
              <a:buFontTx/>
              <a:buChar char="•"/>
            </a:pPr>
            <a:endParaRPr lang="en-US" sz="2200" dirty="0">
              <a:latin typeface="Arial" charset="0"/>
            </a:endParaRPr>
          </a:p>
          <a:p>
            <a:pPr eaLnBrk="1" hangingPunct="1">
              <a:buClr>
                <a:srgbClr val="0804B7"/>
              </a:buClr>
              <a:buFontTx/>
              <a:buChar char="•"/>
            </a:pPr>
            <a:r>
              <a:rPr lang="en-US" sz="2200" dirty="0">
                <a:latin typeface="Arial" charset="0"/>
              </a:rPr>
              <a:t>   </a:t>
            </a:r>
            <a:r>
              <a:rPr lang="en-US" sz="2200" dirty="0" smtClean="0">
                <a:latin typeface="Arial" charset="0"/>
              </a:rPr>
              <a:t>Resembles </a:t>
            </a:r>
            <a:r>
              <a:rPr lang="en-US" sz="2200" dirty="0">
                <a:latin typeface="Arial" charset="0"/>
              </a:rPr>
              <a:t>calcium and often mimics action of calcium</a:t>
            </a:r>
          </a:p>
          <a:p>
            <a:pPr eaLnBrk="1" hangingPunct="1">
              <a:buClr>
                <a:srgbClr val="0804B7"/>
              </a:buClr>
            </a:pPr>
            <a:endParaRPr lang="en-US" sz="2200" dirty="0">
              <a:latin typeface="Arial" charset="0"/>
            </a:endParaRPr>
          </a:p>
          <a:p>
            <a:pPr eaLnBrk="1" hangingPunct="1">
              <a:buClr>
                <a:srgbClr val="0804B7"/>
              </a:buClr>
              <a:buFontTx/>
              <a:buChar char="•"/>
            </a:pPr>
            <a:r>
              <a:rPr lang="en-US" sz="2200" dirty="0">
                <a:latin typeface="Arial" charset="0"/>
              </a:rPr>
              <a:t>   up to 1/10 </a:t>
            </a:r>
            <a:r>
              <a:rPr lang="en-US" sz="2200" dirty="0" err="1">
                <a:latin typeface="Arial" charset="0"/>
              </a:rPr>
              <a:t>cations</a:t>
            </a:r>
            <a:r>
              <a:rPr lang="en-US" sz="2200" dirty="0">
                <a:latin typeface="Arial" charset="0"/>
              </a:rPr>
              <a:t> incorporated in bone mineral</a:t>
            </a:r>
          </a:p>
          <a:p>
            <a:pPr eaLnBrk="1" hangingPunct="1">
              <a:buClr>
                <a:srgbClr val="0804B7"/>
              </a:buClr>
              <a:buFontTx/>
              <a:buChar char="•"/>
            </a:pPr>
            <a:endParaRPr lang="en-US" sz="2200" dirty="0">
              <a:latin typeface="Arial" charset="0"/>
            </a:endParaRPr>
          </a:p>
          <a:p>
            <a:pPr eaLnBrk="1" hangingPunct="1">
              <a:buClr>
                <a:srgbClr val="0804B7"/>
              </a:buClr>
              <a:buFontTx/>
              <a:buChar char="•"/>
            </a:pPr>
            <a:r>
              <a:rPr lang="en-US" sz="2200" dirty="0">
                <a:latin typeface="Arial" charset="0"/>
              </a:rPr>
              <a:t>   </a:t>
            </a:r>
            <a:r>
              <a:rPr lang="en-US" sz="2200" dirty="0" smtClean="0">
                <a:latin typeface="Arial" charset="0"/>
              </a:rPr>
              <a:t>Anabolic </a:t>
            </a:r>
            <a:r>
              <a:rPr lang="en-US" sz="2200" dirty="0">
                <a:latin typeface="Arial" charset="0"/>
              </a:rPr>
              <a:t>properties</a:t>
            </a:r>
            <a:endParaRPr lang="en-US" sz="2000" dirty="0">
              <a:latin typeface="Arial" charset="0"/>
            </a:endParaRPr>
          </a:p>
          <a:p>
            <a:pPr lvl="1" eaLnBrk="1" hangingPunct="1">
              <a:buClr>
                <a:srgbClr val="0804B7"/>
              </a:buClr>
              <a:buFontTx/>
              <a:buChar char="•"/>
            </a:pPr>
            <a:r>
              <a:rPr lang="en-US" sz="2000" dirty="0">
                <a:latin typeface="Arial" charset="0"/>
              </a:rPr>
              <a:t>  stimulates </a:t>
            </a:r>
            <a:r>
              <a:rPr lang="en-US" sz="2000" dirty="0" err="1">
                <a:latin typeface="Arial" charset="0"/>
              </a:rPr>
              <a:t>osteoblast</a:t>
            </a:r>
            <a:r>
              <a:rPr lang="en-US" sz="2000" dirty="0">
                <a:latin typeface="Arial" charset="0"/>
              </a:rPr>
              <a:t> proliferation</a:t>
            </a:r>
          </a:p>
          <a:p>
            <a:pPr lvl="1" eaLnBrk="1" hangingPunct="1">
              <a:buClr>
                <a:srgbClr val="0804B7"/>
              </a:buClr>
              <a:buFontTx/>
              <a:buChar char="•"/>
            </a:pPr>
            <a:r>
              <a:rPr lang="en-US" sz="2000" dirty="0">
                <a:latin typeface="Arial" charset="0"/>
              </a:rPr>
              <a:t>  inhibits </a:t>
            </a:r>
            <a:r>
              <a:rPr lang="en-US" sz="2000" dirty="0" err="1">
                <a:latin typeface="Arial" charset="0"/>
              </a:rPr>
              <a:t>osteoclast</a:t>
            </a:r>
            <a:r>
              <a:rPr lang="en-US" sz="2000" dirty="0">
                <a:latin typeface="Arial" charset="0"/>
              </a:rPr>
              <a:t> activity</a:t>
            </a:r>
          </a:p>
          <a:p>
            <a:pPr eaLnBrk="1" hangingPunct="1">
              <a:buClr>
                <a:srgbClr val="0804B7"/>
              </a:buClr>
              <a:buFontTx/>
              <a:buChar char="•"/>
            </a:pPr>
            <a:endParaRPr lang="en-US" sz="2200" dirty="0">
              <a:latin typeface="Arial" charset="0"/>
            </a:endParaRPr>
          </a:p>
          <a:p>
            <a:pPr eaLnBrk="1" hangingPunct="1">
              <a:buClr>
                <a:srgbClr val="0804B7"/>
              </a:buClr>
              <a:buFontTx/>
              <a:buChar char="•"/>
            </a:pPr>
            <a:r>
              <a:rPr lang="en-US" sz="2200" dirty="0">
                <a:latin typeface="Arial" charset="0"/>
              </a:rPr>
              <a:t>   </a:t>
            </a:r>
            <a:r>
              <a:rPr lang="en-US" sz="2200" dirty="0" smtClean="0">
                <a:latin typeface="Arial" charset="0"/>
              </a:rPr>
              <a:t>Activation </a:t>
            </a:r>
            <a:r>
              <a:rPr lang="en-US" sz="2200" dirty="0">
                <a:latin typeface="Arial" charset="0"/>
              </a:rPr>
              <a:t>of signaling pathways through </a:t>
            </a:r>
            <a:r>
              <a:rPr lang="en-US" sz="2200" dirty="0" err="1">
                <a:latin typeface="Arial" charset="0"/>
              </a:rPr>
              <a:t>CaSR</a:t>
            </a:r>
            <a:r>
              <a:rPr lang="en-US" sz="2200" dirty="0">
                <a:latin typeface="Arial" charset="0"/>
              </a:rPr>
              <a:t> (?)</a:t>
            </a:r>
          </a:p>
          <a:p>
            <a:pPr eaLnBrk="1" hangingPunct="1">
              <a:buClr>
                <a:srgbClr val="0804B7"/>
              </a:buClr>
              <a:buFontTx/>
              <a:buChar char="•"/>
            </a:pPr>
            <a:r>
              <a:rPr lang="en-US" sz="2200" dirty="0">
                <a:latin typeface="Arial" charset="0"/>
              </a:rPr>
              <a:t>   inhibits RANKL expression</a:t>
            </a:r>
          </a:p>
        </p:txBody>
      </p:sp>
      <p:sp>
        <p:nvSpPr>
          <p:cNvPr id="103427" name="Rectangle 3"/>
          <p:cNvSpPr>
            <a:spLocks noGrp="1" noChangeArrowheads="1"/>
          </p:cNvSpPr>
          <p:nvPr>
            <p:ph type="title"/>
          </p:nvPr>
        </p:nvSpPr>
        <p:spPr>
          <a:xfrm>
            <a:off x="457200" y="457200"/>
            <a:ext cx="8382000" cy="487363"/>
          </a:xfrm>
        </p:spPr>
        <p:txBody>
          <a:bodyPr>
            <a:noAutofit/>
          </a:bodyPr>
          <a:lstStyle/>
          <a:p>
            <a:r>
              <a:rPr lang="de-CH" sz="5400" dirty="0"/>
              <a:t>Strontium</a:t>
            </a:r>
            <a:endParaRPr lang="de-DE" sz="5400" dirty="0"/>
          </a:p>
        </p:txBody>
      </p:sp>
    </p:spTree>
    <p:extLst>
      <p:ext uri="{BB962C8B-B14F-4D97-AF65-F5344CB8AC3E}">
        <p14:creationId xmlns:p14="http://schemas.microsoft.com/office/powerpoint/2010/main" val="161817323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ormAutofit/>
          </a:bodyPr>
          <a:lstStyle/>
          <a:p>
            <a:pPr eaLnBrk="1" hangingPunct="1">
              <a:lnSpc>
                <a:spcPct val="80000"/>
              </a:lnSpc>
              <a:spcBef>
                <a:spcPct val="0"/>
              </a:spcBef>
              <a:buFont typeface="Wingdings" pitchFamily="2" charset="2"/>
              <a:buBlip>
                <a:blip r:embed="rId2"/>
              </a:buBlip>
            </a:pPr>
            <a:r>
              <a:rPr lang="en-US" b="1" u="sng" dirty="0" smtClean="0"/>
              <a:t>Uptake:</a:t>
            </a:r>
            <a:r>
              <a:rPr lang="en-US" sz="2000" b="1" dirty="0" smtClean="0"/>
              <a:t> </a:t>
            </a:r>
            <a:endParaRPr lang="en-US" sz="2000" b="1" dirty="0" smtClean="0"/>
          </a:p>
          <a:p>
            <a:pPr eaLnBrk="1" hangingPunct="1">
              <a:lnSpc>
                <a:spcPct val="80000"/>
              </a:lnSpc>
              <a:spcBef>
                <a:spcPct val="0"/>
              </a:spcBef>
              <a:buFont typeface="Wingdings" pitchFamily="2" charset="2"/>
              <a:buBlip>
                <a:blip r:embed="rId2"/>
              </a:buBlip>
            </a:pPr>
            <a:endParaRPr lang="en-US" sz="2000" b="1" dirty="0"/>
          </a:p>
          <a:p>
            <a:pPr eaLnBrk="1" hangingPunct="1">
              <a:lnSpc>
                <a:spcPct val="80000"/>
              </a:lnSpc>
              <a:spcBef>
                <a:spcPct val="0"/>
              </a:spcBef>
              <a:buFont typeface="Wingdings" pitchFamily="2" charset="2"/>
              <a:buBlip>
                <a:blip r:embed="rId2"/>
              </a:buBlip>
            </a:pPr>
            <a:r>
              <a:rPr lang="en-US" sz="2400" b="1" dirty="0" smtClean="0"/>
              <a:t>Ionic </a:t>
            </a:r>
            <a:r>
              <a:rPr lang="en-US" sz="2400" b="1" dirty="0" smtClean="0"/>
              <a:t>substitution at low rates at the crystal surfaces of the bone matrix, without affecting mineral structure.</a:t>
            </a:r>
          </a:p>
          <a:p>
            <a:pPr eaLnBrk="1" hangingPunct="1">
              <a:lnSpc>
                <a:spcPct val="80000"/>
              </a:lnSpc>
              <a:spcBef>
                <a:spcPct val="0"/>
              </a:spcBef>
              <a:buFont typeface="Wingdings" pitchFamily="2" charset="2"/>
              <a:buChar char="§"/>
            </a:pPr>
            <a:endParaRPr lang="en-US" sz="2400" b="1" dirty="0" smtClean="0"/>
          </a:p>
          <a:p>
            <a:pPr eaLnBrk="1" hangingPunct="1">
              <a:lnSpc>
                <a:spcPct val="80000"/>
              </a:lnSpc>
              <a:spcBef>
                <a:spcPct val="0"/>
              </a:spcBef>
              <a:buFont typeface="Wingdings" pitchFamily="2" charset="2"/>
              <a:buBlip>
                <a:blip r:embed="rId2"/>
              </a:buBlip>
            </a:pPr>
            <a:r>
              <a:rPr lang="en-US" sz="2400" b="1" dirty="0" smtClean="0"/>
              <a:t>An atomic number greater than that of calcium ; will </a:t>
            </a:r>
            <a:r>
              <a:rPr lang="en-US" sz="2400" b="1" dirty="0"/>
              <a:t>weaken the penetration of x-rays</a:t>
            </a:r>
            <a:r>
              <a:rPr lang="en-US" sz="2400" b="1" dirty="0" smtClean="0"/>
              <a:t> and therefore result in an </a:t>
            </a:r>
            <a:r>
              <a:rPr lang="en-US" sz="2400" b="1" dirty="0"/>
              <a:t>overestimation of measured BMD</a:t>
            </a:r>
            <a:r>
              <a:rPr lang="en-US" sz="2400" b="1" dirty="0"/>
              <a:t> </a:t>
            </a:r>
            <a:r>
              <a:rPr lang="en-US" sz="2400" b="1" dirty="0" smtClean="0"/>
              <a:t>and content. Formulas have been derived to correct it.</a:t>
            </a:r>
          </a:p>
          <a:p>
            <a:pPr eaLnBrk="1" hangingPunct="1">
              <a:lnSpc>
                <a:spcPct val="80000"/>
              </a:lnSpc>
              <a:spcBef>
                <a:spcPct val="0"/>
              </a:spcBef>
              <a:buFont typeface="Wingdings" pitchFamily="2" charset="2"/>
              <a:buChar char="§"/>
            </a:pPr>
            <a:endParaRPr lang="en-US" sz="2400" b="1" dirty="0" smtClean="0"/>
          </a:p>
          <a:p>
            <a:pPr eaLnBrk="1" hangingPunct="1">
              <a:lnSpc>
                <a:spcPct val="80000"/>
              </a:lnSpc>
              <a:buFont typeface="Wingdings" pitchFamily="2" charset="2"/>
              <a:buBlip>
                <a:blip r:embed="rId2"/>
              </a:buBlip>
            </a:pPr>
            <a:r>
              <a:rPr lang="en-US" sz="2400" b="1" dirty="0" smtClean="0"/>
              <a:t>induction </a:t>
            </a:r>
            <a:r>
              <a:rPr lang="en-US" sz="2400" b="1" dirty="0" smtClean="0"/>
              <a:t>of cellular differentiation and the activation of the calcium-sensing receptor and the PTH suppression</a:t>
            </a:r>
          </a:p>
          <a:p>
            <a:pPr eaLnBrk="1" hangingPunct="1">
              <a:lnSpc>
                <a:spcPct val="80000"/>
              </a:lnSpc>
            </a:pPr>
            <a:endParaRPr lang="en-US" sz="2000" dirty="0" smtClean="0"/>
          </a:p>
          <a:p>
            <a:pPr eaLnBrk="1" hangingPunct="1">
              <a:lnSpc>
                <a:spcPct val="80000"/>
              </a:lnSpc>
            </a:pPr>
            <a:endParaRPr lang="en-US" sz="2000" dirty="0" smtClean="0"/>
          </a:p>
        </p:txBody>
      </p:sp>
      <p:sp>
        <p:nvSpPr>
          <p:cNvPr id="29698" name="AutoShape 2"/>
          <p:cNvSpPr>
            <a:spLocks noGrp="1" noChangeArrowheads="1"/>
          </p:cNvSpPr>
          <p:nvPr>
            <p:ph type="title"/>
          </p:nvPr>
        </p:nvSpPr>
        <p:spPr/>
        <p:txBody>
          <a:bodyPr/>
          <a:lstStyle/>
          <a:p>
            <a:pPr eaLnBrk="1" hangingPunct="1"/>
            <a:r>
              <a:rPr lang="en-US" smtClean="0"/>
              <a:t>(2)</a:t>
            </a:r>
          </a:p>
        </p:txBody>
      </p:sp>
    </p:spTree>
    <p:extLst>
      <p:ext uri="{BB962C8B-B14F-4D97-AF65-F5344CB8AC3E}">
        <p14:creationId xmlns:p14="http://schemas.microsoft.com/office/powerpoint/2010/main" val="181217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lnSpc>
                <a:spcPct val="90000"/>
              </a:lnSpc>
              <a:spcBef>
                <a:spcPct val="0"/>
              </a:spcBef>
              <a:buFont typeface="Wingdings" pitchFamily="2" charset="2"/>
              <a:buNone/>
            </a:pPr>
            <a:endParaRPr lang="en-US" sz="2000" b="1" dirty="0" smtClean="0">
              <a:solidFill>
                <a:srgbClr val="FF0000"/>
              </a:solidFill>
            </a:endParaRPr>
          </a:p>
          <a:p>
            <a:pPr eaLnBrk="1" hangingPunct="1">
              <a:lnSpc>
                <a:spcPct val="90000"/>
              </a:lnSpc>
              <a:spcBef>
                <a:spcPct val="0"/>
              </a:spcBef>
              <a:buFont typeface="Wingdings" pitchFamily="2" charset="2"/>
              <a:buBlip>
                <a:blip r:embed="rId2"/>
              </a:buBlip>
            </a:pPr>
            <a:r>
              <a:rPr lang="en-US" sz="2400" b="1" dirty="0"/>
              <a:t>Enhances the replication of </a:t>
            </a:r>
            <a:r>
              <a:rPr lang="en-US" sz="2400" b="1" dirty="0" err="1"/>
              <a:t>preosteoblastic</a:t>
            </a:r>
            <a:r>
              <a:rPr lang="en-US" sz="2400" b="1" dirty="0"/>
              <a:t> cells and, consequently, bone matrix synthesis.</a:t>
            </a:r>
          </a:p>
          <a:p>
            <a:pPr eaLnBrk="1" hangingPunct="1">
              <a:lnSpc>
                <a:spcPct val="90000"/>
              </a:lnSpc>
              <a:spcBef>
                <a:spcPct val="0"/>
              </a:spcBef>
              <a:buFont typeface="Wingdings" pitchFamily="2" charset="2"/>
              <a:buChar char="§"/>
            </a:pPr>
            <a:endParaRPr lang="en-US" sz="2400" b="1" dirty="0" smtClean="0"/>
          </a:p>
          <a:p>
            <a:pPr eaLnBrk="1" hangingPunct="1">
              <a:lnSpc>
                <a:spcPct val="90000"/>
              </a:lnSpc>
              <a:spcBef>
                <a:spcPct val="0"/>
              </a:spcBef>
              <a:buFont typeface="Wingdings" pitchFamily="2" charset="2"/>
              <a:buChar char="§"/>
            </a:pPr>
            <a:endParaRPr lang="en-US" sz="2400" b="1" dirty="0" smtClean="0"/>
          </a:p>
          <a:p>
            <a:pPr>
              <a:lnSpc>
                <a:spcPct val="90000"/>
              </a:lnSpc>
              <a:spcBef>
                <a:spcPct val="0"/>
              </a:spcBef>
              <a:buBlip>
                <a:blip r:embed="rId2"/>
              </a:buBlip>
            </a:pPr>
            <a:r>
              <a:rPr lang="en-US" sz="2400" b="1" dirty="0" smtClean="0"/>
              <a:t>several studies indicate </a:t>
            </a:r>
            <a:r>
              <a:rPr lang="en-US" sz="2400" b="1" dirty="0"/>
              <a:t>no alteration of bone mineralization</a:t>
            </a:r>
          </a:p>
          <a:p>
            <a:pPr marL="0" indent="0" eaLnBrk="1" hangingPunct="1">
              <a:lnSpc>
                <a:spcPct val="90000"/>
              </a:lnSpc>
              <a:spcBef>
                <a:spcPct val="0"/>
              </a:spcBef>
              <a:buNone/>
            </a:pPr>
            <a:endParaRPr lang="en-US" sz="2400" b="1" dirty="0" smtClean="0"/>
          </a:p>
          <a:p>
            <a:pPr eaLnBrk="1" hangingPunct="1">
              <a:lnSpc>
                <a:spcPct val="90000"/>
              </a:lnSpc>
              <a:spcBef>
                <a:spcPct val="0"/>
              </a:spcBef>
              <a:buFont typeface="Wingdings" pitchFamily="2" charset="2"/>
              <a:buNone/>
            </a:pPr>
            <a:endParaRPr lang="en-US" sz="2400" dirty="0" smtClean="0"/>
          </a:p>
          <a:p>
            <a:pPr>
              <a:lnSpc>
                <a:spcPct val="90000"/>
              </a:lnSpc>
              <a:spcBef>
                <a:spcPct val="0"/>
              </a:spcBef>
              <a:buBlip>
                <a:blip r:embed="rId2"/>
              </a:buBlip>
            </a:pPr>
            <a:r>
              <a:rPr lang="en-US" sz="2400" b="1" dirty="0" smtClean="0"/>
              <a:t>Induces uncoupling in bone remodeling, stimulating bone formation   (osteoblast replication) and reducing </a:t>
            </a:r>
            <a:r>
              <a:rPr lang="en-US" sz="2400" b="1" dirty="0" err="1" smtClean="0"/>
              <a:t>resorption</a:t>
            </a:r>
            <a:r>
              <a:rPr lang="en-US" sz="2400" b="1" dirty="0" smtClean="0"/>
              <a:t>  (osteoclast inhibition) in normal </a:t>
            </a:r>
            <a:r>
              <a:rPr lang="en-US" sz="2400" b="1" dirty="0" err="1"/>
              <a:t>bone.decreases</a:t>
            </a:r>
            <a:r>
              <a:rPr lang="en-US" sz="2400" b="1" dirty="0"/>
              <a:t> osteoclast activity and number by about 30%. </a:t>
            </a:r>
          </a:p>
          <a:p>
            <a:pPr>
              <a:lnSpc>
                <a:spcPct val="90000"/>
              </a:lnSpc>
              <a:spcBef>
                <a:spcPct val="0"/>
              </a:spcBef>
              <a:buBlip>
                <a:blip r:embed="rId2"/>
              </a:buBlip>
            </a:pPr>
            <a:endParaRPr lang="en-US" sz="2400" b="1" dirty="0">
              <a:solidFill>
                <a:srgbClr val="FFFF00"/>
              </a:solidFill>
            </a:endParaRPr>
          </a:p>
          <a:p>
            <a:pPr eaLnBrk="1" hangingPunct="1">
              <a:lnSpc>
                <a:spcPct val="90000"/>
              </a:lnSpc>
              <a:spcBef>
                <a:spcPct val="0"/>
              </a:spcBef>
              <a:buFont typeface="Wingdings" pitchFamily="2" charset="2"/>
              <a:buChar char="§"/>
            </a:pPr>
            <a:endParaRPr lang="en-US" sz="2000" dirty="0" smtClean="0">
              <a:solidFill>
                <a:srgbClr val="FF0000"/>
              </a:solidFill>
            </a:endParaRPr>
          </a:p>
          <a:p>
            <a:pPr eaLnBrk="1" hangingPunct="1">
              <a:lnSpc>
                <a:spcPct val="90000"/>
              </a:lnSpc>
            </a:pPr>
            <a:endParaRPr lang="en-US" sz="2000" dirty="0" smtClean="0"/>
          </a:p>
        </p:txBody>
      </p:sp>
      <p:sp>
        <p:nvSpPr>
          <p:cNvPr id="30722" name="AutoShape 2"/>
          <p:cNvSpPr>
            <a:spLocks noGrp="1" noChangeArrowheads="1"/>
          </p:cNvSpPr>
          <p:nvPr>
            <p:ph type="title"/>
          </p:nvPr>
        </p:nvSpPr>
        <p:spPr/>
        <p:txBody>
          <a:bodyPr/>
          <a:lstStyle/>
          <a:p>
            <a:pPr eaLnBrk="1" hangingPunct="1"/>
            <a:r>
              <a:rPr lang="en-US" sz="3200" dirty="0" smtClean="0">
                <a:solidFill>
                  <a:srgbClr val="FFFF00"/>
                </a:solidFill>
              </a:rPr>
              <a:t>How does strontium act on bone cells?(1)</a:t>
            </a:r>
          </a:p>
        </p:txBody>
      </p:sp>
    </p:spTree>
    <p:extLst>
      <p:ext uri="{BB962C8B-B14F-4D97-AF65-F5344CB8AC3E}">
        <p14:creationId xmlns:p14="http://schemas.microsoft.com/office/powerpoint/2010/main" val="234202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4"/>
          <p:cNvSpPr>
            <a:spLocks noGrp="1" noChangeArrowheads="1"/>
          </p:cNvSpPr>
          <p:nvPr>
            <p:ph type="title"/>
          </p:nvPr>
        </p:nvSpPr>
        <p:spPr/>
        <p:txBody>
          <a:bodyPr/>
          <a:lstStyle/>
          <a:p>
            <a:pPr eaLnBrk="1" hangingPunct="1"/>
            <a:r>
              <a:rPr lang="en-US" smtClean="0"/>
              <a:t>(2)</a:t>
            </a:r>
          </a:p>
        </p:txBody>
      </p:sp>
      <p:pic>
        <p:nvPicPr>
          <p:cNvPr id="3174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83568" y="2924944"/>
            <a:ext cx="3822700" cy="27571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Rectangle 6"/>
          <p:cNvSpPr>
            <a:spLocks noGrp="1" noChangeArrowheads="1"/>
          </p:cNvSpPr>
          <p:nvPr>
            <p:ph sz="quarter" idx="4294967295"/>
          </p:nvPr>
        </p:nvSpPr>
        <p:spPr>
          <a:xfrm>
            <a:off x="4756150" y="2636912"/>
            <a:ext cx="4064322" cy="3449563"/>
          </a:xfrm>
          <a:prstGeom prst="rect">
            <a:avLst/>
          </a:prstGeom>
        </p:spPr>
        <p:txBody>
          <a:bodyPr>
            <a:normAutofit lnSpcReduction="10000"/>
          </a:bodyPr>
          <a:lstStyle/>
          <a:p>
            <a:pPr eaLnBrk="1" hangingPunct="1">
              <a:lnSpc>
                <a:spcPct val="90000"/>
              </a:lnSpc>
              <a:buFont typeface="Wingdings" pitchFamily="2" charset="2"/>
              <a:buBlip>
                <a:blip r:embed="rId3"/>
              </a:buBlip>
            </a:pPr>
            <a:r>
              <a:rPr lang="en-US" sz="2000" b="1" dirty="0" smtClean="0"/>
              <a:t>At the third month of therapy, the serum concentration of </a:t>
            </a:r>
            <a:r>
              <a:rPr lang="en-US" sz="2000" b="1" dirty="0" smtClean="0">
                <a:solidFill>
                  <a:srgbClr val="FFFF00"/>
                </a:solidFill>
              </a:rPr>
              <a:t>bone-specific alkaline </a:t>
            </a:r>
            <a:r>
              <a:rPr lang="en-US" sz="2000" b="1" dirty="0" smtClean="0">
                <a:solidFill>
                  <a:srgbClr val="FFFF00"/>
                </a:solidFill>
              </a:rPr>
              <a:t>phosphatase </a:t>
            </a:r>
            <a:r>
              <a:rPr lang="en-US" sz="2000" b="1" dirty="0" smtClean="0"/>
              <a:t>was higher in the strontium </a:t>
            </a:r>
            <a:r>
              <a:rPr lang="en-US" sz="2000" b="1" dirty="0" err="1" smtClean="0"/>
              <a:t>ranelate</a:t>
            </a:r>
            <a:r>
              <a:rPr lang="en-US" sz="2000" b="1" dirty="0" smtClean="0"/>
              <a:t> group than in the placebo group</a:t>
            </a:r>
          </a:p>
          <a:p>
            <a:pPr eaLnBrk="1" hangingPunct="1">
              <a:lnSpc>
                <a:spcPct val="90000"/>
              </a:lnSpc>
            </a:pPr>
            <a:endParaRPr lang="en-US" sz="2000" b="1" dirty="0" smtClean="0"/>
          </a:p>
          <a:p>
            <a:pPr eaLnBrk="1" hangingPunct="1">
              <a:lnSpc>
                <a:spcPct val="90000"/>
              </a:lnSpc>
              <a:buFont typeface="Wingdings" pitchFamily="2" charset="2"/>
              <a:buBlip>
                <a:blip r:embed="rId3"/>
              </a:buBlip>
            </a:pPr>
            <a:r>
              <a:rPr lang="en-US" sz="2000" b="1" dirty="0" smtClean="0"/>
              <a:t>The concentration of </a:t>
            </a:r>
            <a:r>
              <a:rPr lang="en-US" sz="2000" b="1" dirty="0" smtClean="0"/>
              <a:t>serum   </a:t>
            </a:r>
            <a:r>
              <a:rPr lang="en-US" sz="2000" b="1" dirty="0">
                <a:solidFill>
                  <a:srgbClr val="FFFF00"/>
                </a:solidFill>
              </a:rPr>
              <a:t>C-</a:t>
            </a:r>
            <a:r>
              <a:rPr lang="en-US" sz="2000" b="1" dirty="0" err="1">
                <a:solidFill>
                  <a:srgbClr val="FFFF00"/>
                </a:solidFill>
              </a:rPr>
              <a:t>telopeptide</a:t>
            </a:r>
            <a:r>
              <a:rPr lang="en-US" sz="2000" b="1" dirty="0">
                <a:solidFill>
                  <a:srgbClr val="FFFF00"/>
                </a:solidFill>
              </a:rPr>
              <a:t> cross-links</a:t>
            </a:r>
            <a:r>
              <a:rPr lang="en-US" sz="2000" b="1" dirty="0"/>
              <a:t> was lower </a:t>
            </a:r>
            <a:r>
              <a:rPr lang="en-US" sz="2000" b="1" dirty="0" smtClean="0"/>
              <a:t>in the strontium </a:t>
            </a:r>
            <a:r>
              <a:rPr lang="en-US" sz="2000" b="1" dirty="0" err="1" smtClean="0"/>
              <a:t>ranelate</a:t>
            </a:r>
            <a:r>
              <a:rPr lang="en-US" sz="2000" b="1" dirty="0" smtClean="0"/>
              <a:t> group than in the placebo group at month 3.</a:t>
            </a:r>
          </a:p>
          <a:p>
            <a:pPr eaLnBrk="1" hangingPunct="1">
              <a:lnSpc>
                <a:spcPct val="90000"/>
              </a:lnSpc>
            </a:pPr>
            <a:endParaRPr lang="en-US" sz="1800" b="1" dirty="0" smtClean="0"/>
          </a:p>
          <a:p>
            <a:pPr eaLnBrk="1" hangingPunct="1">
              <a:lnSpc>
                <a:spcPct val="90000"/>
              </a:lnSpc>
            </a:pPr>
            <a:endParaRPr lang="en-US" sz="1800" dirty="0" smtClean="0"/>
          </a:p>
        </p:txBody>
      </p:sp>
      <p:sp>
        <p:nvSpPr>
          <p:cNvPr id="31749" name="Text Box 8"/>
          <p:cNvSpPr txBox="1">
            <a:spLocks noChangeArrowheads="1"/>
          </p:cNvSpPr>
          <p:nvPr/>
        </p:nvSpPr>
        <p:spPr bwMode="auto">
          <a:xfrm>
            <a:off x="2247900" y="2995613"/>
            <a:ext cx="1209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solidFill>
                  <a:srgbClr val="990000"/>
                </a:solidFill>
              </a:rPr>
              <a:t>Bone ALK P</a:t>
            </a:r>
          </a:p>
        </p:txBody>
      </p:sp>
      <p:sp>
        <p:nvSpPr>
          <p:cNvPr id="31750" name="Text Box 9"/>
          <p:cNvSpPr txBox="1">
            <a:spLocks noChangeArrowheads="1"/>
          </p:cNvSpPr>
          <p:nvPr/>
        </p:nvSpPr>
        <p:spPr bwMode="auto">
          <a:xfrm>
            <a:off x="2032000" y="4506913"/>
            <a:ext cx="229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solidFill>
                  <a:srgbClr val="990000"/>
                </a:solidFill>
              </a:rPr>
              <a:t>C-telopeptide cross-links</a:t>
            </a:r>
          </a:p>
        </p:txBody>
      </p:sp>
    </p:spTree>
    <p:extLst>
      <p:ext uri="{BB962C8B-B14F-4D97-AF65-F5344CB8AC3E}">
        <p14:creationId xmlns:p14="http://schemas.microsoft.com/office/powerpoint/2010/main" val="173649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eaLnBrk="1" hangingPunct="1">
              <a:spcBef>
                <a:spcPct val="0"/>
              </a:spcBef>
              <a:buFont typeface="Wingdings" pitchFamily="2" charset="2"/>
              <a:buBlip>
                <a:blip r:embed="rId2"/>
              </a:buBlip>
            </a:pPr>
            <a:r>
              <a:rPr lang="en-US" dirty="0" smtClean="0"/>
              <a:t>Increases vertebral bone formation and decreases bone </a:t>
            </a:r>
            <a:r>
              <a:rPr lang="en-US" dirty="0" err="1" smtClean="0"/>
              <a:t>resorption</a:t>
            </a:r>
            <a:r>
              <a:rPr lang="en-US" dirty="0" smtClean="0"/>
              <a:t> , resulting in </a:t>
            </a:r>
            <a:r>
              <a:rPr lang="en-US" b="1" u="sng" dirty="0" smtClean="0"/>
              <a:t>increased bone mass</a:t>
            </a:r>
            <a:r>
              <a:rPr lang="en-US" dirty="0" smtClean="0"/>
              <a:t>.</a:t>
            </a:r>
          </a:p>
          <a:p>
            <a:pPr eaLnBrk="1" hangingPunct="1">
              <a:spcBef>
                <a:spcPct val="0"/>
              </a:spcBef>
              <a:buFont typeface="Wingdings" pitchFamily="2" charset="2"/>
              <a:buChar char="§"/>
            </a:pPr>
            <a:endParaRPr lang="en-US" dirty="0" smtClean="0"/>
          </a:p>
          <a:p>
            <a:pPr eaLnBrk="1" hangingPunct="1">
              <a:spcBef>
                <a:spcPct val="0"/>
              </a:spcBef>
              <a:buFont typeface="Wingdings" pitchFamily="2" charset="2"/>
              <a:buBlip>
                <a:blip r:embed="rId2"/>
              </a:buBlip>
            </a:pPr>
            <a:r>
              <a:rPr lang="en-US" dirty="0" smtClean="0"/>
              <a:t>increased trabecular thickness and number, and decreased  trabecular separation in the </a:t>
            </a:r>
            <a:r>
              <a:rPr lang="en-US" dirty="0" err="1" smtClean="0"/>
              <a:t>tibial</a:t>
            </a:r>
            <a:r>
              <a:rPr lang="en-US" dirty="0" smtClean="0"/>
              <a:t> metaphysis , indicating </a:t>
            </a:r>
            <a:r>
              <a:rPr lang="en-US" b="1" u="sng" dirty="0" smtClean="0"/>
              <a:t>improved bone microarchitecture</a:t>
            </a:r>
          </a:p>
          <a:p>
            <a:pPr eaLnBrk="1" hangingPunct="1"/>
            <a:endParaRPr lang="en-US" b="1" u="sng" dirty="0" smtClean="0"/>
          </a:p>
          <a:p>
            <a:pPr eaLnBrk="1" hangingPunct="1"/>
            <a:endParaRPr lang="en-US" dirty="0" smtClean="0"/>
          </a:p>
        </p:txBody>
      </p:sp>
      <p:sp>
        <p:nvSpPr>
          <p:cNvPr id="32770" name="AutoShape 2"/>
          <p:cNvSpPr>
            <a:spLocks noGrp="1" noChangeArrowheads="1"/>
          </p:cNvSpPr>
          <p:nvPr>
            <p:ph type="title"/>
          </p:nvPr>
        </p:nvSpPr>
        <p:spPr/>
        <p:txBody>
          <a:bodyPr/>
          <a:lstStyle/>
          <a:p>
            <a:pPr eaLnBrk="1" hangingPunct="1"/>
            <a:r>
              <a:rPr lang="en-US" sz="3200" dirty="0" smtClean="0">
                <a:solidFill>
                  <a:srgbClr val="FFFF00"/>
                </a:solidFill>
              </a:rPr>
              <a:t>Effects of strontium </a:t>
            </a:r>
            <a:r>
              <a:rPr lang="en-US" sz="3200" dirty="0" err="1" smtClean="0">
                <a:solidFill>
                  <a:srgbClr val="FFFF00"/>
                </a:solidFill>
              </a:rPr>
              <a:t>ranelate</a:t>
            </a:r>
            <a:r>
              <a:rPr lang="en-US" sz="3200" dirty="0" smtClean="0">
                <a:solidFill>
                  <a:srgbClr val="FFFF00"/>
                </a:solidFill>
              </a:rPr>
              <a:t> on bone mass and strength</a:t>
            </a:r>
          </a:p>
        </p:txBody>
      </p:sp>
    </p:spTree>
    <p:extLst>
      <p:ext uri="{BB962C8B-B14F-4D97-AF65-F5344CB8AC3E}">
        <p14:creationId xmlns:p14="http://schemas.microsoft.com/office/powerpoint/2010/main" val="375676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dirty="0" smtClean="0">
                <a:solidFill>
                  <a:schemeClr val="tx1"/>
                </a:solidFill>
              </a:rPr>
              <a:t>INTRODUCTION :</a:t>
            </a:r>
          </a:p>
        </p:txBody>
      </p:sp>
      <p:pic>
        <p:nvPicPr>
          <p:cNvPr id="512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55576" y="1772816"/>
            <a:ext cx="4060825" cy="3744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Grp="1" noChangeArrowheads="1"/>
          </p:cNvSpPr>
          <p:nvPr>
            <p:ph sz="quarter" idx="4294967295"/>
          </p:nvPr>
        </p:nvSpPr>
        <p:spPr>
          <a:xfrm>
            <a:off x="4860032" y="1844824"/>
            <a:ext cx="4089246" cy="3724275"/>
          </a:xfrm>
          <a:prstGeom prst="rect">
            <a:avLst/>
          </a:prstGeom>
        </p:spPr>
        <p:txBody>
          <a:bodyPr/>
          <a:lstStyle/>
          <a:p>
            <a:pPr eaLnBrk="1" hangingPunct="1">
              <a:lnSpc>
                <a:spcPct val="80000"/>
              </a:lnSpc>
              <a:buFont typeface="Wingdings" pitchFamily="2" charset="2"/>
              <a:buBlip>
                <a:blip r:embed="rId3"/>
              </a:buBlip>
            </a:pPr>
            <a:r>
              <a:rPr lang="en-US" sz="1800" b="1" dirty="0" smtClean="0"/>
              <a:t>Two important signals that induce the  differentiation of </a:t>
            </a:r>
            <a:r>
              <a:rPr lang="en-US" sz="1800" b="1" dirty="0" err="1" smtClean="0"/>
              <a:t>osteoblastic</a:t>
            </a:r>
            <a:r>
              <a:rPr lang="en-US" sz="1800" b="1" dirty="0" smtClean="0"/>
              <a:t> lineage cells into mature osteoblasts are </a:t>
            </a:r>
            <a:r>
              <a:rPr lang="en-US" sz="1800" b="1" dirty="0" smtClean="0">
                <a:solidFill>
                  <a:srgbClr val="FFFF00"/>
                </a:solidFill>
              </a:rPr>
              <a:t>bone </a:t>
            </a:r>
            <a:r>
              <a:rPr lang="en-US" sz="1800" b="1" dirty="0" err="1" smtClean="0">
                <a:solidFill>
                  <a:srgbClr val="FFFF00"/>
                </a:solidFill>
              </a:rPr>
              <a:t>orphogenetic</a:t>
            </a:r>
            <a:r>
              <a:rPr lang="en-US" sz="1800" b="1" dirty="0" smtClean="0">
                <a:solidFill>
                  <a:srgbClr val="FFFF00"/>
                </a:solidFill>
              </a:rPr>
              <a:t>  proteins </a:t>
            </a:r>
            <a:r>
              <a:rPr lang="en-US" sz="1800" b="1" dirty="0" smtClean="0"/>
              <a:t>and </a:t>
            </a:r>
            <a:r>
              <a:rPr lang="en-US" sz="1800" b="1" dirty="0" err="1" smtClean="0">
                <a:solidFill>
                  <a:srgbClr val="FFFF00"/>
                </a:solidFill>
              </a:rPr>
              <a:t>Wnt</a:t>
            </a:r>
            <a:endParaRPr lang="en-US" sz="1800" b="1" dirty="0" smtClean="0">
              <a:solidFill>
                <a:srgbClr val="FFFF00"/>
              </a:solidFill>
            </a:endParaRPr>
          </a:p>
          <a:p>
            <a:pPr eaLnBrk="1" hangingPunct="1">
              <a:lnSpc>
                <a:spcPct val="80000"/>
              </a:lnSpc>
              <a:buFont typeface="Wingdings" pitchFamily="2" charset="2"/>
              <a:buNone/>
            </a:pPr>
            <a:endParaRPr lang="en-US" sz="1800" b="1" dirty="0" smtClean="0">
              <a:solidFill>
                <a:srgbClr val="990000"/>
              </a:solidFill>
            </a:endParaRPr>
          </a:p>
          <a:p>
            <a:pPr eaLnBrk="1" hangingPunct="1">
              <a:lnSpc>
                <a:spcPct val="80000"/>
              </a:lnSpc>
              <a:buFont typeface="Wingdings" pitchFamily="2" charset="2"/>
              <a:buBlip>
                <a:blip r:embed="rId3"/>
              </a:buBlip>
            </a:pPr>
            <a:r>
              <a:rPr lang="en-US" sz="1800" b="1" dirty="0" smtClean="0"/>
              <a:t>Another important regulator of osteoblast function is insulin-like growth factor I </a:t>
            </a:r>
            <a:r>
              <a:rPr lang="en-US" sz="1800" b="1" dirty="0" smtClean="0">
                <a:solidFill>
                  <a:srgbClr val="FFFF00"/>
                </a:solidFill>
              </a:rPr>
              <a:t>(IGF-I).</a:t>
            </a:r>
          </a:p>
          <a:p>
            <a:pPr eaLnBrk="1" hangingPunct="1">
              <a:lnSpc>
                <a:spcPct val="80000"/>
              </a:lnSpc>
            </a:pPr>
            <a:endParaRPr lang="en-US" sz="1800" b="1" dirty="0" smtClean="0"/>
          </a:p>
          <a:p>
            <a:pPr eaLnBrk="1" hangingPunct="1">
              <a:lnSpc>
                <a:spcPct val="80000"/>
              </a:lnSpc>
              <a:buFont typeface="Wingdings" pitchFamily="2" charset="2"/>
              <a:buBlip>
                <a:blip r:embed="rId3"/>
              </a:buBlip>
            </a:pPr>
            <a:r>
              <a:rPr lang="en-US" sz="1800" b="1" dirty="0"/>
              <a:t>Anabolic therapeutic agents might be designed to stimulate  the actions of these  </a:t>
            </a:r>
            <a:r>
              <a:rPr lang="en-US" sz="1800" b="1" dirty="0" err="1"/>
              <a:t>osteoblastic</a:t>
            </a:r>
            <a:r>
              <a:rPr lang="en-US" sz="1800" b="1" dirty="0"/>
              <a:t> signals directly or  to target their extracellular and intracellular regulators.</a:t>
            </a:r>
          </a:p>
          <a:p>
            <a:pPr eaLnBrk="1" hangingPunct="1">
              <a:lnSpc>
                <a:spcPct val="80000"/>
              </a:lnSpc>
            </a:pPr>
            <a:endParaRPr lang="en-US" sz="1600" b="1" dirty="0" smtClean="0"/>
          </a:p>
          <a:p>
            <a:pPr eaLnBrk="1" hangingPunct="1">
              <a:lnSpc>
                <a:spcPct val="80000"/>
              </a:lnSpc>
            </a:pPr>
            <a:endParaRPr lang="en-US" sz="1800" dirty="0" smtClean="0"/>
          </a:p>
        </p:txBody>
      </p:sp>
      <p:sp>
        <p:nvSpPr>
          <p:cNvPr id="5125" name="Text Box 5"/>
          <p:cNvSpPr txBox="1">
            <a:spLocks noChangeArrowheads="1"/>
          </p:cNvSpPr>
          <p:nvPr/>
        </p:nvSpPr>
        <p:spPr bwMode="auto">
          <a:xfrm>
            <a:off x="261119" y="5662295"/>
            <a:ext cx="69326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chemeClr val="accent6">
                    <a:lumMod val="75000"/>
                  </a:schemeClr>
                </a:solidFill>
              </a:rPr>
              <a:t>Signals Determining </a:t>
            </a:r>
            <a:r>
              <a:rPr lang="en-US" b="1" dirty="0" err="1">
                <a:solidFill>
                  <a:schemeClr val="accent6">
                    <a:lumMod val="75000"/>
                  </a:schemeClr>
                </a:solidFill>
              </a:rPr>
              <a:t>Mesenchymal</a:t>
            </a:r>
            <a:r>
              <a:rPr lang="en-US" b="1" dirty="0">
                <a:solidFill>
                  <a:schemeClr val="accent6">
                    <a:lumMod val="75000"/>
                  </a:schemeClr>
                </a:solidFill>
              </a:rPr>
              <a:t>-Cell</a:t>
            </a:r>
          </a:p>
          <a:p>
            <a:pPr eaLnBrk="1" hangingPunct="1"/>
            <a:r>
              <a:rPr lang="en-US" b="1" dirty="0">
                <a:solidFill>
                  <a:schemeClr val="accent6">
                    <a:lumMod val="75000"/>
                  </a:schemeClr>
                </a:solidFill>
              </a:rPr>
              <a:t>Differentiation toward Osteoblasts and Signals Acting</a:t>
            </a:r>
          </a:p>
          <a:p>
            <a:pPr eaLnBrk="1" hangingPunct="1"/>
            <a:r>
              <a:rPr lang="en-US" b="1" dirty="0">
                <a:solidFill>
                  <a:schemeClr val="accent6">
                    <a:lumMod val="75000"/>
                  </a:schemeClr>
                </a:solidFill>
              </a:rPr>
              <a:t>on Mature Osteoblasts to Enhance Bone Formation.</a:t>
            </a:r>
            <a:endParaRPr lang="en-US" dirty="0">
              <a:solidFill>
                <a:schemeClr val="accent6">
                  <a:lumMod val="75000"/>
                </a:schemeClr>
              </a:solidFill>
            </a:endParaRPr>
          </a:p>
          <a:p>
            <a:pPr eaLnBrk="1" hangingPunct="1"/>
            <a:endParaRPr lang="en-US" dirty="0">
              <a:solidFill>
                <a:srgbClr val="3333CC"/>
              </a:solidFill>
            </a:endParaRPr>
          </a:p>
        </p:txBody>
      </p:sp>
      <p:sp>
        <p:nvSpPr>
          <p:cNvPr id="5126" name="Text Box 6"/>
          <p:cNvSpPr txBox="1">
            <a:spLocks noChangeArrowheads="1"/>
          </p:cNvSpPr>
          <p:nvPr/>
        </p:nvSpPr>
        <p:spPr bwMode="auto">
          <a:xfrm>
            <a:off x="7216775" y="64008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CC00"/>
                </a:solidFill>
              </a:rPr>
              <a:t>NEJM 2007</a:t>
            </a:r>
          </a:p>
        </p:txBody>
      </p:sp>
    </p:spTree>
    <p:extLst>
      <p:ext uri="{BB962C8B-B14F-4D97-AF65-F5344CB8AC3E}">
        <p14:creationId xmlns:p14="http://schemas.microsoft.com/office/powerpoint/2010/main" val="413296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mtClean="0"/>
              <a:t>Effects on BMD </a:t>
            </a:r>
          </a:p>
        </p:txBody>
      </p:sp>
      <p:pic>
        <p:nvPicPr>
          <p:cNvPr id="3379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17500" y="1772816"/>
            <a:ext cx="4356100" cy="4824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5"/>
          <p:cNvSpPr>
            <a:spLocks noGrp="1" noChangeArrowheads="1"/>
          </p:cNvSpPr>
          <p:nvPr>
            <p:ph sz="quarter" idx="4294967295"/>
          </p:nvPr>
        </p:nvSpPr>
        <p:spPr>
          <a:xfrm>
            <a:off x="4756150" y="2362200"/>
            <a:ext cx="3992314" cy="3724275"/>
          </a:xfrm>
          <a:prstGeom prst="rect">
            <a:avLst/>
          </a:prstGeom>
        </p:spPr>
        <p:txBody>
          <a:bodyPr>
            <a:noAutofit/>
          </a:bodyPr>
          <a:lstStyle/>
          <a:p>
            <a:pPr eaLnBrk="1" hangingPunct="1">
              <a:lnSpc>
                <a:spcPct val="80000"/>
              </a:lnSpc>
              <a:buFont typeface="Wingdings" pitchFamily="2" charset="2"/>
              <a:buBlip>
                <a:blip r:embed="rId3"/>
              </a:buBlip>
            </a:pPr>
            <a:r>
              <a:rPr lang="en-US" sz="2000" b="1" dirty="0" smtClean="0"/>
              <a:t>corresponding to differences between the placebo and the treatment groups at three years of 14.4 percent, </a:t>
            </a:r>
            <a:r>
              <a:rPr lang="en-US" sz="2000" b="1" dirty="0"/>
              <a:t>8.3</a:t>
            </a:r>
            <a:r>
              <a:rPr lang="en-US" sz="2000" b="1" dirty="0" smtClean="0"/>
              <a:t> percent, and </a:t>
            </a:r>
            <a:r>
              <a:rPr lang="en-US" sz="2000" b="1" dirty="0"/>
              <a:t>9.8</a:t>
            </a:r>
            <a:r>
              <a:rPr lang="en-US" sz="2000" b="1" dirty="0" smtClean="0"/>
              <a:t> percent, respectively. At three years.</a:t>
            </a:r>
          </a:p>
          <a:p>
            <a:pPr algn="just" eaLnBrk="1" hangingPunct="1">
              <a:lnSpc>
                <a:spcPct val="80000"/>
              </a:lnSpc>
            </a:pPr>
            <a:endParaRPr lang="en-US" sz="2000" b="1" dirty="0" smtClean="0"/>
          </a:p>
          <a:p>
            <a:pPr eaLnBrk="1" hangingPunct="1">
              <a:lnSpc>
                <a:spcPct val="80000"/>
              </a:lnSpc>
              <a:buFont typeface="Wingdings" pitchFamily="2" charset="2"/>
              <a:buBlip>
                <a:blip r:embed="rId3"/>
              </a:buBlip>
            </a:pPr>
            <a:r>
              <a:rPr lang="en-US" sz="2000" b="1" dirty="0" smtClean="0"/>
              <a:t>the bone mineral density at the lumbar spine, adjusted for the strontium content, showed an increase over the base-line value </a:t>
            </a:r>
            <a:r>
              <a:rPr lang="en-US" sz="2000" b="1" dirty="0"/>
              <a:t>of 6.8 percent </a:t>
            </a:r>
            <a:r>
              <a:rPr lang="en-US" sz="2000" b="1" dirty="0" smtClean="0"/>
              <a:t>in the </a:t>
            </a:r>
            <a:r>
              <a:rPr lang="en-US" sz="2000" b="1" dirty="0"/>
              <a:t>strontium </a:t>
            </a:r>
            <a:r>
              <a:rPr lang="en-US" sz="2000" b="1" dirty="0" err="1" smtClean="0"/>
              <a:t>ranelate</a:t>
            </a:r>
            <a:r>
              <a:rPr lang="en-US" sz="2000" b="1" dirty="0" smtClean="0"/>
              <a:t> group and a decrease of 1.3 percent in the placebo group (P&lt;0.001).</a:t>
            </a:r>
          </a:p>
        </p:txBody>
      </p:sp>
      <mc:AlternateContent xmlns:mc="http://schemas.openxmlformats.org/markup-compatibility/2006" xmlns:p14="http://schemas.microsoft.com/office/powerpoint/2010/main">
        <mc:Choice Requires="p14">
          <p:contentPart p14:bwMode="auto" r:id="rId4">
            <p14:nvContentPartPr>
              <p14:cNvPr id="160775" name="Ink 7"/>
              <p14:cNvContentPartPr>
                <a14:cpLocks xmlns:a14="http://schemas.microsoft.com/office/drawing/2010/main" noRot="1" noChangeAspect="1" noEditPoints="1" noChangeArrowheads="1" noChangeShapeType="1"/>
              </p14:cNvContentPartPr>
              <p14:nvPr/>
            </p14:nvContentPartPr>
            <p14:xfrm>
              <a:off x="3768725" y="2928938"/>
              <a:ext cx="419100" cy="19050"/>
            </p14:xfrm>
          </p:contentPart>
        </mc:Choice>
        <mc:Fallback xmlns="">
          <p:pic>
            <p:nvPicPr>
              <p:cNvPr id="160775" name="Ink 7"/>
              <p:cNvPicPr>
                <a:picLocks noRot="1" noChangeAspect="1" noEditPoints="1" noChangeArrowheads="1" noChangeShapeType="1"/>
              </p:cNvPicPr>
              <p:nvPr/>
            </p:nvPicPr>
            <p:blipFill>
              <a:blip r:embed="rId5"/>
              <a:stretch>
                <a:fillRect/>
              </a:stretch>
            </p:blipFill>
            <p:spPr>
              <a:xfrm>
                <a:off x="3740281" y="2814638"/>
                <a:ext cx="475988" cy="2476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0776" name="Ink 8"/>
              <p14:cNvContentPartPr>
                <a14:cpLocks xmlns:a14="http://schemas.microsoft.com/office/drawing/2010/main" noRot="1" noChangeAspect="1" noEditPoints="1" noChangeArrowheads="1" noChangeShapeType="1"/>
              </p14:cNvContentPartPr>
              <p14:nvPr/>
            </p14:nvContentPartPr>
            <p14:xfrm>
              <a:off x="3875088" y="4545013"/>
              <a:ext cx="331787" cy="1587"/>
            </p14:xfrm>
          </p:contentPart>
        </mc:Choice>
        <mc:Fallback xmlns="">
          <p:pic>
            <p:nvPicPr>
              <p:cNvPr id="160776" name="Ink 8"/>
              <p:cNvPicPr>
                <a:picLocks noRot="1" noChangeAspect="1" noEditPoints="1" noChangeArrowheads="1" noChangeShapeType="1"/>
              </p:cNvPicPr>
              <p:nvPr/>
            </p:nvPicPr>
            <p:blipFill>
              <a:blip r:embed="rId7"/>
              <a:stretch>
                <a:fillRect/>
              </a:stretch>
            </p:blipFill>
            <p:spPr>
              <a:xfrm>
                <a:off x="3846659" y="4040347"/>
                <a:ext cx="388644" cy="101091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0777" name="Ink 9"/>
              <p14:cNvContentPartPr>
                <a14:cpLocks xmlns:a14="http://schemas.microsoft.com/office/drawing/2010/main" noRot="1" noChangeAspect="1" noEditPoints="1" noChangeArrowheads="1" noChangeShapeType="1"/>
              </p14:cNvContentPartPr>
              <p14:nvPr/>
            </p14:nvContentPartPr>
            <p14:xfrm>
              <a:off x="3857625" y="5938838"/>
              <a:ext cx="339725" cy="7937"/>
            </p14:xfrm>
          </p:contentPart>
        </mc:Choice>
        <mc:Fallback xmlns="">
          <p:pic>
            <p:nvPicPr>
              <p:cNvPr id="160777" name="Ink 9"/>
              <p:cNvPicPr>
                <a:picLocks noRot="1" noChangeAspect="1" noEditPoints="1" noChangeArrowheads="1" noChangeShapeType="1"/>
              </p:cNvPicPr>
              <p:nvPr/>
            </p:nvPicPr>
            <p:blipFill>
              <a:blip r:embed="rId9"/>
              <a:stretch>
                <a:fillRect/>
              </a:stretch>
            </p:blipFill>
            <p:spPr>
              <a:xfrm>
                <a:off x="3829195" y="5829100"/>
                <a:ext cx="396586" cy="2270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0778" name="Ink 10"/>
              <p14:cNvContentPartPr>
                <a14:cpLocks xmlns:a14="http://schemas.microsoft.com/office/drawing/2010/main" noRot="1" noChangeAspect="1" noEditPoints="1" noChangeArrowheads="1" noChangeShapeType="1"/>
              </p14:cNvContentPartPr>
              <p14:nvPr/>
            </p14:nvContentPartPr>
            <p14:xfrm>
              <a:off x="2089150" y="2147483647"/>
              <a:ext cx="812800" cy="0"/>
            </p14:xfrm>
          </p:contentPart>
        </mc:Choice>
        <mc:Fallback xmlns="">
          <p:pic>
            <p:nvPicPr>
              <p:cNvPr id="160778" name="Ink 10"/>
              <p:cNvPicPr>
                <a:picLocks noRot="1" noChangeAspect="1" noEditPoints="1" noChangeArrowheads="1" noChangeShapeType="1"/>
              </p:cNvPicPr>
              <p:nvPr/>
            </p:nvPicPr>
            <p:blipFill>
              <a:blip r:embed="rId11"/>
              <a:stretch>
                <a:fillRect/>
              </a:stretch>
            </p:blipFill>
            <p:spPr>
              <a:xfrm>
                <a:off x="2060725" y="2147483647"/>
                <a:ext cx="869649" cy="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0779" name="Ink 11"/>
              <p14:cNvContentPartPr>
                <a14:cpLocks xmlns:a14="http://schemas.microsoft.com/office/drawing/2010/main" noRot="1" noChangeAspect="1" noEditPoints="1" noChangeArrowheads="1" noChangeShapeType="1"/>
              </p14:cNvContentPartPr>
              <p14:nvPr/>
            </p14:nvContentPartPr>
            <p14:xfrm>
              <a:off x="2152650" y="3803650"/>
              <a:ext cx="731838" cy="9525"/>
            </p14:xfrm>
          </p:contentPart>
        </mc:Choice>
        <mc:Fallback xmlns="">
          <p:pic>
            <p:nvPicPr>
              <p:cNvPr id="160779" name="Ink 11"/>
              <p:cNvPicPr>
                <a:picLocks noRot="1" noChangeAspect="1" noEditPoints="1" noChangeArrowheads="1" noChangeShapeType="1"/>
              </p:cNvPicPr>
              <p:nvPr/>
            </p:nvPicPr>
            <p:blipFill>
              <a:blip r:embed="rId13"/>
              <a:stretch>
                <a:fillRect/>
              </a:stretch>
            </p:blipFill>
            <p:spPr>
              <a:xfrm>
                <a:off x="2124212" y="3687518"/>
                <a:ext cx="788715" cy="2421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0780" name="Ink 12"/>
              <p14:cNvContentPartPr>
                <a14:cpLocks xmlns:a14="http://schemas.microsoft.com/office/drawing/2010/main" noRot="1" noChangeAspect="1" noEditPoints="1" noChangeArrowheads="1" noChangeShapeType="1"/>
              </p14:cNvContentPartPr>
              <p14:nvPr/>
            </p14:nvContentPartPr>
            <p14:xfrm>
              <a:off x="2241550" y="5214938"/>
              <a:ext cx="588963" cy="9525"/>
            </p14:xfrm>
          </p:contentPart>
        </mc:Choice>
        <mc:Fallback xmlns="">
          <p:pic>
            <p:nvPicPr>
              <p:cNvPr id="160780" name="Ink 12"/>
              <p:cNvPicPr>
                <a:picLocks noRot="1" noChangeAspect="1" noEditPoints="1" noChangeArrowheads="1" noChangeShapeType="1"/>
              </p:cNvPicPr>
              <p:nvPr/>
            </p:nvPicPr>
            <p:blipFill>
              <a:blip r:embed="rId15"/>
              <a:stretch>
                <a:fillRect/>
              </a:stretch>
            </p:blipFill>
            <p:spPr>
              <a:xfrm>
                <a:off x="2213110" y="5098440"/>
                <a:ext cx="645843" cy="242155"/>
              </a:xfrm>
              <a:prstGeom prst="rect">
                <a:avLst/>
              </a:prstGeom>
            </p:spPr>
          </p:pic>
        </mc:Fallback>
      </mc:AlternateContent>
    </p:spTree>
    <p:extLst>
      <p:ext uri="{BB962C8B-B14F-4D97-AF65-F5344CB8AC3E}">
        <p14:creationId xmlns:p14="http://schemas.microsoft.com/office/powerpoint/2010/main" val="204907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07950" y="457200"/>
            <a:ext cx="9036050" cy="427038"/>
          </a:xfrm>
        </p:spPr>
        <p:txBody>
          <a:bodyPr>
            <a:normAutofit fontScale="90000"/>
          </a:bodyPr>
          <a:lstStyle/>
          <a:p>
            <a:r>
              <a:rPr lang="de-CH"/>
              <a:t>Strontium Ranelate: Effect on Bone Mineral Density</a:t>
            </a:r>
            <a:endParaRPr lang="de-DE"/>
          </a:p>
        </p:txBody>
      </p:sp>
      <p:graphicFrame>
        <p:nvGraphicFramePr>
          <p:cNvPr id="191491" name="Object 3"/>
          <p:cNvGraphicFramePr>
            <a:graphicFrameLocks noGrp="1" noChangeAspect="1"/>
          </p:cNvGraphicFramePr>
          <p:nvPr>
            <p:ph idx="1"/>
          </p:nvPr>
        </p:nvGraphicFramePr>
        <p:xfrm>
          <a:off x="1187450" y="1387475"/>
          <a:ext cx="6048375" cy="4057650"/>
        </p:xfrm>
        <a:graphic>
          <a:graphicData uri="http://schemas.openxmlformats.org/presentationml/2006/ole">
            <mc:AlternateContent xmlns:mc="http://schemas.openxmlformats.org/markup-compatibility/2006">
              <mc:Choice xmlns:v="urn:schemas-microsoft-com:vml" Requires="v">
                <p:oleObj spid="_x0000_s178336" name="Diagramm" r:id="rId4" imgW="6019800" imgH="4038600" progId="MSGraph.Chart.8">
                  <p:embed followColorScheme="full"/>
                </p:oleObj>
              </mc:Choice>
              <mc:Fallback>
                <p:oleObj name="Diagramm" r:id="rId4" imgW="6019800" imgH="40386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387475"/>
                        <a:ext cx="6048375" cy="405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492" name="Text Box 4"/>
          <p:cNvSpPr txBox="1">
            <a:spLocks noChangeArrowheads="1"/>
          </p:cNvSpPr>
          <p:nvPr/>
        </p:nvSpPr>
        <p:spPr bwMode="auto">
          <a:xfrm>
            <a:off x="1598613" y="5245100"/>
            <a:ext cx="296862" cy="336550"/>
          </a:xfrm>
          <a:prstGeom prst="rect">
            <a:avLst/>
          </a:prstGeom>
          <a:noFill/>
          <a:ln w="9525">
            <a:noFill/>
            <a:miter lim="800000"/>
            <a:headEnd/>
            <a:tailEnd/>
          </a:ln>
          <a:effectLst/>
        </p:spPr>
        <p:txBody>
          <a:bodyPr wrap="none">
            <a:spAutoFit/>
          </a:bodyPr>
          <a:lstStyle/>
          <a:p>
            <a:pPr eaLnBrk="1" hangingPunct="1"/>
            <a:r>
              <a:rPr lang="de-CH" sz="1600">
                <a:latin typeface="Arial" charset="0"/>
              </a:rPr>
              <a:t>0</a:t>
            </a:r>
            <a:endParaRPr lang="de-DE" sz="1600">
              <a:latin typeface="Arial" charset="0"/>
            </a:endParaRPr>
          </a:p>
        </p:txBody>
      </p:sp>
      <p:sp>
        <p:nvSpPr>
          <p:cNvPr id="191493" name="Text Box 5"/>
          <p:cNvSpPr txBox="1">
            <a:spLocks noChangeArrowheads="1"/>
          </p:cNvSpPr>
          <p:nvPr/>
        </p:nvSpPr>
        <p:spPr bwMode="auto">
          <a:xfrm>
            <a:off x="3348038" y="5273675"/>
            <a:ext cx="409575" cy="336550"/>
          </a:xfrm>
          <a:prstGeom prst="rect">
            <a:avLst/>
          </a:prstGeom>
          <a:noFill/>
          <a:ln w="9525">
            <a:noFill/>
            <a:miter lim="800000"/>
            <a:headEnd/>
            <a:tailEnd/>
          </a:ln>
          <a:effectLst/>
        </p:spPr>
        <p:txBody>
          <a:bodyPr wrap="none">
            <a:spAutoFit/>
          </a:bodyPr>
          <a:lstStyle/>
          <a:p>
            <a:pPr eaLnBrk="1" hangingPunct="1"/>
            <a:r>
              <a:rPr lang="de-CH" sz="1600">
                <a:latin typeface="Arial" charset="0"/>
              </a:rPr>
              <a:t>12</a:t>
            </a:r>
            <a:endParaRPr lang="de-DE" sz="1600">
              <a:latin typeface="Arial" charset="0"/>
            </a:endParaRPr>
          </a:p>
        </p:txBody>
      </p:sp>
      <p:sp>
        <p:nvSpPr>
          <p:cNvPr id="191494" name="Text Box 6"/>
          <p:cNvSpPr txBox="1">
            <a:spLocks noChangeArrowheads="1"/>
          </p:cNvSpPr>
          <p:nvPr/>
        </p:nvSpPr>
        <p:spPr bwMode="auto">
          <a:xfrm>
            <a:off x="2482850" y="5273675"/>
            <a:ext cx="296863" cy="336550"/>
          </a:xfrm>
          <a:prstGeom prst="rect">
            <a:avLst/>
          </a:prstGeom>
          <a:noFill/>
          <a:ln w="9525">
            <a:noFill/>
            <a:miter lim="800000"/>
            <a:headEnd/>
            <a:tailEnd/>
          </a:ln>
          <a:effectLst/>
        </p:spPr>
        <p:txBody>
          <a:bodyPr wrap="none">
            <a:spAutoFit/>
          </a:bodyPr>
          <a:lstStyle/>
          <a:p>
            <a:pPr eaLnBrk="1" hangingPunct="1"/>
            <a:r>
              <a:rPr lang="de-CH" sz="1600">
                <a:latin typeface="Arial" charset="0"/>
              </a:rPr>
              <a:t>6</a:t>
            </a:r>
            <a:endParaRPr lang="de-DE" sz="1600">
              <a:latin typeface="Arial" charset="0"/>
            </a:endParaRPr>
          </a:p>
        </p:txBody>
      </p:sp>
      <p:sp>
        <p:nvSpPr>
          <p:cNvPr id="191495" name="Text Box 7"/>
          <p:cNvSpPr txBox="1">
            <a:spLocks noChangeArrowheads="1"/>
          </p:cNvSpPr>
          <p:nvPr/>
        </p:nvSpPr>
        <p:spPr bwMode="auto">
          <a:xfrm>
            <a:off x="5075238" y="5273675"/>
            <a:ext cx="409575" cy="336550"/>
          </a:xfrm>
          <a:prstGeom prst="rect">
            <a:avLst/>
          </a:prstGeom>
          <a:noFill/>
          <a:ln w="9525">
            <a:noFill/>
            <a:miter lim="800000"/>
            <a:headEnd/>
            <a:tailEnd/>
          </a:ln>
          <a:effectLst/>
        </p:spPr>
        <p:txBody>
          <a:bodyPr wrap="none">
            <a:spAutoFit/>
          </a:bodyPr>
          <a:lstStyle/>
          <a:p>
            <a:pPr eaLnBrk="1" hangingPunct="1"/>
            <a:r>
              <a:rPr lang="de-CH" sz="1600">
                <a:latin typeface="Arial" charset="0"/>
              </a:rPr>
              <a:t>24</a:t>
            </a:r>
            <a:endParaRPr lang="de-DE" sz="1600">
              <a:latin typeface="Arial" charset="0"/>
            </a:endParaRPr>
          </a:p>
        </p:txBody>
      </p:sp>
      <p:sp>
        <p:nvSpPr>
          <p:cNvPr id="191496" name="Text Box 8"/>
          <p:cNvSpPr txBox="1">
            <a:spLocks noChangeArrowheads="1"/>
          </p:cNvSpPr>
          <p:nvPr/>
        </p:nvSpPr>
        <p:spPr bwMode="auto">
          <a:xfrm>
            <a:off x="4233863" y="5273675"/>
            <a:ext cx="409575" cy="336550"/>
          </a:xfrm>
          <a:prstGeom prst="rect">
            <a:avLst/>
          </a:prstGeom>
          <a:noFill/>
          <a:ln w="9525">
            <a:noFill/>
            <a:miter lim="800000"/>
            <a:headEnd/>
            <a:tailEnd/>
          </a:ln>
          <a:effectLst/>
        </p:spPr>
        <p:txBody>
          <a:bodyPr wrap="none">
            <a:spAutoFit/>
          </a:bodyPr>
          <a:lstStyle/>
          <a:p>
            <a:pPr eaLnBrk="1" hangingPunct="1"/>
            <a:r>
              <a:rPr lang="de-CH" sz="1600">
                <a:latin typeface="Arial" charset="0"/>
              </a:rPr>
              <a:t>18</a:t>
            </a:r>
            <a:endParaRPr lang="de-DE" sz="1600">
              <a:latin typeface="Arial" charset="0"/>
            </a:endParaRPr>
          </a:p>
        </p:txBody>
      </p:sp>
      <p:sp>
        <p:nvSpPr>
          <p:cNvPr id="191497" name="Text Box 9"/>
          <p:cNvSpPr txBox="1">
            <a:spLocks noChangeArrowheads="1"/>
          </p:cNvSpPr>
          <p:nvPr/>
        </p:nvSpPr>
        <p:spPr bwMode="auto">
          <a:xfrm>
            <a:off x="6875463" y="5273675"/>
            <a:ext cx="409575" cy="336550"/>
          </a:xfrm>
          <a:prstGeom prst="rect">
            <a:avLst/>
          </a:prstGeom>
          <a:noFill/>
          <a:ln w="9525">
            <a:noFill/>
            <a:miter lim="800000"/>
            <a:headEnd/>
            <a:tailEnd/>
          </a:ln>
          <a:effectLst/>
        </p:spPr>
        <p:txBody>
          <a:bodyPr wrap="none">
            <a:spAutoFit/>
          </a:bodyPr>
          <a:lstStyle/>
          <a:p>
            <a:pPr eaLnBrk="1" hangingPunct="1"/>
            <a:r>
              <a:rPr lang="de-CH" sz="1600">
                <a:latin typeface="Arial" charset="0"/>
              </a:rPr>
              <a:t>36</a:t>
            </a:r>
            <a:endParaRPr lang="de-DE" sz="1600">
              <a:latin typeface="Arial" charset="0"/>
            </a:endParaRPr>
          </a:p>
        </p:txBody>
      </p:sp>
      <p:sp>
        <p:nvSpPr>
          <p:cNvPr id="191498" name="Text Box 10"/>
          <p:cNvSpPr txBox="1">
            <a:spLocks noChangeArrowheads="1"/>
          </p:cNvSpPr>
          <p:nvPr/>
        </p:nvSpPr>
        <p:spPr bwMode="auto">
          <a:xfrm>
            <a:off x="6011863" y="5273675"/>
            <a:ext cx="409575" cy="336550"/>
          </a:xfrm>
          <a:prstGeom prst="rect">
            <a:avLst/>
          </a:prstGeom>
          <a:noFill/>
          <a:ln w="9525">
            <a:noFill/>
            <a:miter lim="800000"/>
            <a:headEnd/>
            <a:tailEnd/>
          </a:ln>
          <a:effectLst/>
        </p:spPr>
        <p:txBody>
          <a:bodyPr wrap="none">
            <a:spAutoFit/>
          </a:bodyPr>
          <a:lstStyle/>
          <a:p>
            <a:pPr eaLnBrk="1" hangingPunct="1"/>
            <a:r>
              <a:rPr lang="de-CH" sz="1600">
                <a:latin typeface="Arial" charset="0"/>
              </a:rPr>
              <a:t>30</a:t>
            </a:r>
            <a:endParaRPr lang="de-DE" sz="1600">
              <a:latin typeface="Arial" charset="0"/>
            </a:endParaRPr>
          </a:p>
        </p:txBody>
      </p:sp>
      <p:sp>
        <p:nvSpPr>
          <p:cNvPr id="191499" name="Text Box 11"/>
          <p:cNvSpPr txBox="1">
            <a:spLocks noChangeArrowheads="1"/>
          </p:cNvSpPr>
          <p:nvPr/>
        </p:nvSpPr>
        <p:spPr bwMode="auto">
          <a:xfrm>
            <a:off x="3997325" y="5634038"/>
            <a:ext cx="933450" cy="366712"/>
          </a:xfrm>
          <a:prstGeom prst="rect">
            <a:avLst/>
          </a:prstGeom>
          <a:noFill/>
          <a:ln w="9525">
            <a:noFill/>
            <a:miter lim="800000"/>
            <a:headEnd/>
            <a:tailEnd/>
          </a:ln>
          <a:effectLst/>
        </p:spPr>
        <p:txBody>
          <a:bodyPr wrap="none">
            <a:spAutoFit/>
          </a:bodyPr>
          <a:lstStyle/>
          <a:p>
            <a:pPr eaLnBrk="1" hangingPunct="1"/>
            <a:r>
              <a:rPr lang="de-CH" sz="1800">
                <a:latin typeface="Arial" charset="0"/>
              </a:rPr>
              <a:t>Months</a:t>
            </a:r>
            <a:endParaRPr lang="de-DE" sz="1800">
              <a:latin typeface="Arial" charset="0"/>
            </a:endParaRPr>
          </a:p>
        </p:txBody>
      </p:sp>
      <p:sp>
        <p:nvSpPr>
          <p:cNvPr id="191500" name="Text Box 12"/>
          <p:cNvSpPr txBox="1">
            <a:spLocks noChangeArrowheads="1"/>
          </p:cNvSpPr>
          <p:nvPr/>
        </p:nvSpPr>
        <p:spPr bwMode="auto">
          <a:xfrm rot="-5400000">
            <a:off x="105569" y="3115469"/>
            <a:ext cx="1809750" cy="366712"/>
          </a:xfrm>
          <a:prstGeom prst="rect">
            <a:avLst/>
          </a:prstGeom>
          <a:noFill/>
          <a:ln w="9525">
            <a:noFill/>
            <a:miter lim="800000"/>
            <a:headEnd/>
            <a:tailEnd/>
          </a:ln>
          <a:effectLst/>
        </p:spPr>
        <p:txBody>
          <a:bodyPr wrap="none">
            <a:spAutoFit/>
          </a:bodyPr>
          <a:lstStyle/>
          <a:p>
            <a:pPr eaLnBrk="1" hangingPunct="1"/>
            <a:r>
              <a:rPr lang="de-CH" sz="1800">
                <a:latin typeface="Arial" charset="0"/>
              </a:rPr>
              <a:t>BMD LWS (</a:t>
            </a:r>
            <a:r>
              <a:rPr lang="de-CH" sz="1800">
                <a:latin typeface="Symbol" pitchFamily="80" charset="2"/>
              </a:rPr>
              <a:t>D</a:t>
            </a:r>
            <a:r>
              <a:rPr lang="de-CH" sz="1800">
                <a:latin typeface="Arial" charset="0"/>
              </a:rPr>
              <a:t>%)</a:t>
            </a:r>
            <a:endParaRPr lang="de-DE" sz="1800">
              <a:latin typeface="Arial" charset="0"/>
            </a:endParaRPr>
          </a:p>
        </p:txBody>
      </p:sp>
      <p:sp>
        <p:nvSpPr>
          <p:cNvPr id="191501" name="Text Box 13"/>
          <p:cNvSpPr txBox="1">
            <a:spLocks noChangeArrowheads="1"/>
          </p:cNvSpPr>
          <p:nvPr/>
        </p:nvSpPr>
        <p:spPr bwMode="auto">
          <a:xfrm>
            <a:off x="2771775" y="2465388"/>
            <a:ext cx="2052638" cy="366712"/>
          </a:xfrm>
          <a:prstGeom prst="rect">
            <a:avLst/>
          </a:prstGeom>
          <a:noFill/>
          <a:ln w="9525">
            <a:noFill/>
            <a:miter lim="800000"/>
            <a:headEnd/>
            <a:tailEnd/>
          </a:ln>
          <a:effectLst/>
        </p:spPr>
        <p:txBody>
          <a:bodyPr wrap="none">
            <a:spAutoFit/>
          </a:bodyPr>
          <a:lstStyle/>
          <a:p>
            <a:pPr eaLnBrk="1" hangingPunct="1"/>
            <a:r>
              <a:rPr lang="de-CH" sz="1800" dirty="0">
                <a:latin typeface="Arial" charset="0"/>
              </a:rPr>
              <a:t>Strontium ranelate</a:t>
            </a:r>
            <a:endParaRPr lang="de-DE" sz="1800" dirty="0">
              <a:latin typeface="Arial" charset="0"/>
            </a:endParaRPr>
          </a:p>
        </p:txBody>
      </p:sp>
      <p:sp>
        <p:nvSpPr>
          <p:cNvPr id="191502" name="Text Box 14"/>
          <p:cNvSpPr txBox="1">
            <a:spLocks noChangeArrowheads="1"/>
          </p:cNvSpPr>
          <p:nvPr/>
        </p:nvSpPr>
        <p:spPr bwMode="auto">
          <a:xfrm>
            <a:off x="5651500" y="4121150"/>
            <a:ext cx="1009650" cy="366713"/>
          </a:xfrm>
          <a:prstGeom prst="rect">
            <a:avLst/>
          </a:prstGeom>
          <a:noFill/>
          <a:ln w="9525">
            <a:noFill/>
            <a:miter lim="800000"/>
            <a:headEnd/>
            <a:tailEnd/>
          </a:ln>
          <a:effectLst/>
        </p:spPr>
        <p:txBody>
          <a:bodyPr wrap="none">
            <a:spAutoFit/>
          </a:bodyPr>
          <a:lstStyle/>
          <a:p>
            <a:pPr eaLnBrk="1" hangingPunct="1"/>
            <a:r>
              <a:rPr lang="de-CH" sz="1800">
                <a:solidFill>
                  <a:srgbClr val="4D4D4D"/>
                </a:solidFill>
                <a:latin typeface="Arial" charset="0"/>
              </a:rPr>
              <a:t>Placebo</a:t>
            </a:r>
            <a:endParaRPr lang="de-DE" sz="1800">
              <a:solidFill>
                <a:srgbClr val="4D4D4D"/>
              </a:solidFill>
              <a:latin typeface="Arial" charset="0"/>
            </a:endParaRPr>
          </a:p>
        </p:txBody>
      </p:sp>
      <p:sp>
        <p:nvSpPr>
          <p:cNvPr id="191503" name="Text Box 15"/>
          <p:cNvSpPr txBox="1">
            <a:spLocks noChangeArrowheads="1"/>
          </p:cNvSpPr>
          <p:nvPr/>
        </p:nvSpPr>
        <p:spPr bwMode="auto">
          <a:xfrm>
            <a:off x="7235825" y="1989138"/>
            <a:ext cx="774700" cy="366712"/>
          </a:xfrm>
          <a:prstGeom prst="rect">
            <a:avLst/>
          </a:prstGeom>
          <a:noFill/>
          <a:ln w="9525">
            <a:noFill/>
            <a:miter lim="800000"/>
            <a:headEnd/>
            <a:tailEnd/>
          </a:ln>
          <a:effectLst/>
        </p:spPr>
        <p:txBody>
          <a:bodyPr wrap="none">
            <a:spAutoFit/>
          </a:bodyPr>
          <a:lstStyle/>
          <a:p>
            <a:pPr eaLnBrk="1" hangingPunct="1"/>
            <a:r>
              <a:rPr lang="de-CH" sz="1800">
                <a:latin typeface="Arial" charset="0"/>
              </a:rPr>
              <a:t>+14%</a:t>
            </a:r>
            <a:endParaRPr lang="de-DE" sz="1800">
              <a:latin typeface="Arial" charset="0"/>
            </a:endParaRPr>
          </a:p>
        </p:txBody>
      </p:sp>
      <p:sp>
        <p:nvSpPr>
          <p:cNvPr id="191504" name="Rectangle 16"/>
          <p:cNvSpPr>
            <a:spLocks noChangeArrowheads="1"/>
          </p:cNvSpPr>
          <p:nvPr/>
        </p:nvSpPr>
        <p:spPr bwMode="auto">
          <a:xfrm>
            <a:off x="482600" y="6453188"/>
            <a:ext cx="3079750" cy="304800"/>
          </a:xfrm>
          <a:prstGeom prst="rect">
            <a:avLst/>
          </a:prstGeom>
          <a:noFill/>
          <a:ln w="9525">
            <a:noFill/>
            <a:miter lim="800000"/>
            <a:headEnd/>
            <a:tailEnd/>
          </a:ln>
          <a:effectLst/>
        </p:spPr>
        <p:txBody>
          <a:bodyPr wrap="none" lIns="92075" tIns="46038" rIns="92075" bIns="46038">
            <a:spAutoFit/>
          </a:bodyPr>
          <a:lstStyle/>
          <a:p>
            <a:pPr defTabSz="762000"/>
            <a:r>
              <a:rPr lang="de-DE" sz="1400">
                <a:latin typeface="Arial" charset="0"/>
              </a:rPr>
              <a:t>Meunier et al., NEJM 2004; 350: 459</a:t>
            </a:r>
          </a:p>
        </p:txBody>
      </p:sp>
      <p:graphicFrame>
        <p:nvGraphicFramePr>
          <p:cNvPr id="191505" name="Object 17">
            <a:hlinkClick r:id="" action="ppaction://ole?verb=0"/>
          </p:cNvPr>
          <p:cNvGraphicFramePr>
            <a:graphicFrameLocks noChangeAspect="1"/>
          </p:cNvGraphicFramePr>
          <p:nvPr/>
        </p:nvGraphicFramePr>
        <p:xfrm>
          <a:off x="179388" y="6480175"/>
          <a:ext cx="166687" cy="215900"/>
        </p:xfrm>
        <a:graphic>
          <a:graphicData uri="http://schemas.openxmlformats.org/presentationml/2006/ole">
            <mc:AlternateContent xmlns:mc="http://schemas.openxmlformats.org/markup-compatibility/2006">
              <mc:Choice xmlns:v="urn:schemas-microsoft-com:vml" Requires="v">
                <p:oleObj spid="_x0000_s178337" name="Acrobat Document" r:id="rId6" imgW="5830114" imgH="7542857" progId="AcroExch.Document.7">
                  <p:embed/>
                </p:oleObj>
              </mc:Choice>
              <mc:Fallback>
                <p:oleObj name="Acrobat Document" r:id="rId6" imgW="5830114" imgH="7542857"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480175"/>
                        <a:ext cx="16668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06" name="Text Box 18"/>
          <p:cNvSpPr txBox="1">
            <a:spLocks noChangeArrowheads="1"/>
          </p:cNvSpPr>
          <p:nvPr/>
        </p:nvSpPr>
        <p:spPr bwMode="auto">
          <a:xfrm>
            <a:off x="7235825" y="2901950"/>
            <a:ext cx="1908175" cy="1130300"/>
          </a:xfrm>
          <a:prstGeom prst="rect">
            <a:avLst/>
          </a:prstGeom>
          <a:noFill/>
          <a:ln w="9525">
            <a:noFill/>
            <a:miter lim="800000"/>
            <a:headEnd/>
            <a:tailEnd/>
          </a:ln>
          <a:effectLst/>
        </p:spPr>
        <p:txBody>
          <a:bodyPr>
            <a:spAutoFit/>
          </a:bodyPr>
          <a:lstStyle/>
          <a:p>
            <a:pPr eaLnBrk="1" hangingPunct="1"/>
            <a:r>
              <a:rPr lang="de-CH" sz="1800">
                <a:latin typeface="Arial" charset="0"/>
              </a:rPr>
              <a:t>+8%</a:t>
            </a:r>
          </a:p>
          <a:p>
            <a:pPr eaLnBrk="1" hangingPunct="1"/>
            <a:r>
              <a:rPr lang="de-CH" sz="1600">
                <a:latin typeface="Arial" charset="0"/>
              </a:rPr>
              <a:t>(corrected for SR content of bone)</a:t>
            </a:r>
          </a:p>
          <a:p>
            <a:pPr eaLnBrk="1" hangingPunct="1"/>
            <a:endParaRPr lang="de-DE" sz="1800">
              <a:latin typeface="Arial" charset="0"/>
            </a:endParaRPr>
          </a:p>
        </p:txBody>
      </p:sp>
    </p:spTree>
    <p:extLst>
      <p:ext uri="{BB962C8B-B14F-4D97-AF65-F5344CB8AC3E}">
        <p14:creationId xmlns:p14="http://schemas.microsoft.com/office/powerpoint/2010/main" val="42316647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395288" y="260350"/>
            <a:ext cx="8382000" cy="974725"/>
          </a:xfrm>
        </p:spPr>
        <p:txBody>
          <a:bodyPr>
            <a:normAutofit fontScale="90000"/>
          </a:bodyPr>
          <a:lstStyle/>
          <a:p>
            <a:r>
              <a:rPr lang="en-US" sz="3200"/>
              <a:t>Effect of Strontium Ranelate on Fractures in Postmenopausal Osteoporosis</a:t>
            </a:r>
          </a:p>
        </p:txBody>
      </p:sp>
      <p:graphicFrame>
        <p:nvGraphicFramePr>
          <p:cNvPr id="110599" name="Object 7"/>
          <p:cNvGraphicFramePr>
            <a:graphicFrameLocks noChangeAspect="1"/>
          </p:cNvGraphicFramePr>
          <p:nvPr/>
        </p:nvGraphicFramePr>
        <p:xfrm>
          <a:off x="1512888" y="1627188"/>
          <a:ext cx="6096000" cy="4067175"/>
        </p:xfrm>
        <a:graphic>
          <a:graphicData uri="http://schemas.openxmlformats.org/presentationml/2006/ole">
            <mc:AlternateContent xmlns:mc="http://schemas.openxmlformats.org/markup-compatibility/2006">
              <mc:Choice xmlns:v="urn:schemas-microsoft-com:vml" Requires="v">
                <p:oleObj spid="_x0000_s179360" name="Diagramm" r:id="rId4" imgW="6096000" imgH="4076700" progId="MSGraph.Chart.8">
                  <p:embed followColorScheme="full"/>
                </p:oleObj>
              </mc:Choice>
              <mc:Fallback>
                <p:oleObj name="Diagramm" r:id="rId4" imgW="6096000" imgH="40767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8" y="1627188"/>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02" name="Text Box 10"/>
          <p:cNvSpPr txBox="1">
            <a:spLocks noChangeArrowheads="1"/>
          </p:cNvSpPr>
          <p:nvPr/>
        </p:nvSpPr>
        <p:spPr bwMode="auto">
          <a:xfrm>
            <a:off x="4310063" y="5659438"/>
            <a:ext cx="996950" cy="366712"/>
          </a:xfrm>
          <a:prstGeom prst="rect">
            <a:avLst/>
          </a:prstGeom>
          <a:noFill/>
          <a:ln w="9525">
            <a:noFill/>
            <a:miter lim="800000"/>
            <a:headEnd/>
            <a:tailEnd/>
          </a:ln>
          <a:effectLst/>
        </p:spPr>
        <p:txBody>
          <a:bodyPr wrap="none">
            <a:spAutoFit/>
          </a:bodyPr>
          <a:lstStyle/>
          <a:p>
            <a:pPr eaLnBrk="1" hangingPunct="1"/>
            <a:r>
              <a:rPr lang="de-CH" sz="1800" b="1">
                <a:latin typeface="Arial" charset="0"/>
              </a:rPr>
              <a:t>Months</a:t>
            </a:r>
            <a:endParaRPr lang="de-DE" sz="1800" b="1">
              <a:latin typeface="Arial" charset="0"/>
            </a:endParaRPr>
          </a:p>
        </p:txBody>
      </p:sp>
      <p:sp>
        <p:nvSpPr>
          <p:cNvPr id="110603" name="Text Box 11"/>
          <p:cNvSpPr txBox="1">
            <a:spLocks noChangeArrowheads="1"/>
          </p:cNvSpPr>
          <p:nvPr/>
        </p:nvSpPr>
        <p:spPr bwMode="auto">
          <a:xfrm rot="-5400000">
            <a:off x="-683419" y="3356769"/>
            <a:ext cx="3836988" cy="457200"/>
          </a:xfrm>
          <a:prstGeom prst="rect">
            <a:avLst/>
          </a:prstGeom>
          <a:noFill/>
          <a:ln w="9525">
            <a:noFill/>
            <a:miter lim="800000"/>
            <a:headEnd/>
            <a:tailEnd/>
          </a:ln>
          <a:effectLst/>
        </p:spPr>
        <p:txBody>
          <a:bodyPr wrap="none">
            <a:spAutoFit/>
          </a:bodyPr>
          <a:lstStyle/>
          <a:p>
            <a:pPr eaLnBrk="1" hangingPunct="1"/>
            <a:r>
              <a:rPr lang="de-CH" b="1">
                <a:latin typeface="Arial Narrow" pitchFamily="80" charset="0"/>
              </a:rPr>
              <a:t>Risk of Vertebral Fractures (%)</a:t>
            </a:r>
            <a:endParaRPr lang="de-DE" b="1">
              <a:latin typeface="Arial Narrow" pitchFamily="80" charset="0"/>
            </a:endParaRPr>
          </a:p>
        </p:txBody>
      </p:sp>
      <p:sp>
        <p:nvSpPr>
          <p:cNvPr id="110604" name="Text Box 12"/>
          <p:cNvSpPr txBox="1">
            <a:spLocks noChangeArrowheads="1"/>
          </p:cNvSpPr>
          <p:nvPr/>
        </p:nvSpPr>
        <p:spPr bwMode="auto">
          <a:xfrm>
            <a:off x="3162300" y="5440363"/>
            <a:ext cx="438150" cy="366712"/>
          </a:xfrm>
          <a:prstGeom prst="rect">
            <a:avLst/>
          </a:prstGeom>
          <a:noFill/>
          <a:ln w="9525">
            <a:noFill/>
            <a:miter lim="800000"/>
            <a:headEnd/>
            <a:tailEnd/>
          </a:ln>
          <a:effectLst/>
        </p:spPr>
        <p:txBody>
          <a:bodyPr wrap="none">
            <a:spAutoFit/>
          </a:bodyPr>
          <a:lstStyle/>
          <a:p>
            <a:pPr eaLnBrk="1" hangingPunct="1"/>
            <a:r>
              <a:rPr lang="de-CH" sz="1800">
                <a:latin typeface="Arial" charset="0"/>
              </a:rPr>
              <a:t>12</a:t>
            </a:r>
            <a:endParaRPr lang="de-DE" sz="1800">
              <a:latin typeface="Arial" charset="0"/>
            </a:endParaRPr>
          </a:p>
        </p:txBody>
      </p:sp>
      <p:sp>
        <p:nvSpPr>
          <p:cNvPr id="110605" name="Text Box 13"/>
          <p:cNvSpPr txBox="1">
            <a:spLocks noChangeArrowheads="1"/>
          </p:cNvSpPr>
          <p:nvPr/>
        </p:nvSpPr>
        <p:spPr bwMode="auto">
          <a:xfrm>
            <a:off x="5903913" y="5440363"/>
            <a:ext cx="438150" cy="366712"/>
          </a:xfrm>
          <a:prstGeom prst="rect">
            <a:avLst/>
          </a:prstGeom>
          <a:noFill/>
          <a:ln w="9525">
            <a:noFill/>
            <a:miter lim="800000"/>
            <a:headEnd/>
            <a:tailEnd/>
          </a:ln>
          <a:effectLst/>
        </p:spPr>
        <p:txBody>
          <a:bodyPr wrap="none">
            <a:spAutoFit/>
          </a:bodyPr>
          <a:lstStyle/>
          <a:p>
            <a:pPr eaLnBrk="1" hangingPunct="1"/>
            <a:r>
              <a:rPr lang="de-CH" sz="1800">
                <a:latin typeface="Arial" charset="0"/>
              </a:rPr>
              <a:t>36</a:t>
            </a:r>
            <a:endParaRPr lang="de-DE" sz="1800">
              <a:latin typeface="Arial" charset="0"/>
            </a:endParaRPr>
          </a:p>
        </p:txBody>
      </p:sp>
      <p:sp>
        <p:nvSpPr>
          <p:cNvPr id="110606" name="Rectangle 14"/>
          <p:cNvSpPr>
            <a:spLocks noChangeArrowheads="1"/>
          </p:cNvSpPr>
          <p:nvPr/>
        </p:nvSpPr>
        <p:spPr bwMode="auto">
          <a:xfrm>
            <a:off x="452438" y="6400800"/>
            <a:ext cx="3079750" cy="304800"/>
          </a:xfrm>
          <a:prstGeom prst="rect">
            <a:avLst/>
          </a:prstGeom>
          <a:noFill/>
          <a:ln w="9525">
            <a:noFill/>
            <a:miter lim="800000"/>
            <a:headEnd/>
            <a:tailEnd/>
          </a:ln>
          <a:effectLst/>
        </p:spPr>
        <p:txBody>
          <a:bodyPr wrap="none" lIns="92075" tIns="46038" rIns="92075" bIns="46038">
            <a:spAutoFit/>
          </a:bodyPr>
          <a:lstStyle/>
          <a:p>
            <a:pPr defTabSz="762000"/>
            <a:r>
              <a:rPr lang="de-DE" sz="1400">
                <a:latin typeface="Arial" charset="0"/>
              </a:rPr>
              <a:t>Meunier et al., NEJM 2004; 350: 459</a:t>
            </a:r>
          </a:p>
        </p:txBody>
      </p:sp>
      <p:graphicFrame>
        <p:nvGraphicFramePr>
          <p:cNvPr id="110607" name="Object 15">
            <a:hlinkClick r:id="" action="ppaction://ole?verb=0"/>
          </p:cNvPr>
          <p:cNvGraphicFramePr>
            <a:graphicFrameLocks noChangeAspect="1"/>
          </p:cNvGraphicFramePr>
          <p:nvPr/>
        </p:nvGraphicFramePr>
        <p:xfrm>
          <a:off x="304800" y="6429375"/>
          <a:ext cx="166688" cy="215900"/>
        </p:xfrm>
        <a:graphic>
          <a:graphicData uri="http://schemas.openxmlformats.org/presentationml/2006/ole">
            <mc:AlternateContent xmlns:mc="http://schemas.openxmlformats.org/markup-compatibility/2006">
              <mc:Choice xmlns:v="urn:schemas-microsoft-com:vml" Requires="v">
                <p:oleObj spid="_x0000_s179361" name="Acrobat Document" r:id="rId6" imgW="5830114" imgH="7542857" progId="AcroExch.Document.7">
                  <p:embed/>
                </p:oleObj>
              </mc:Choice>
              <mc:Fallback>
                <p:oleObj name="Acrobat Document" r:id="rId6" imgW="5830114" imgH="7542857"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429375"/>
                        <a:ext cx="166688"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39" name="Text Box 47"/>
          <p:cNvSpPr txBox="1">
            <a:spLocks noChangeArrowheads="1"/>
          </p:cNvSpPr>
          <p:nvPr/>
        </p:nvSpPr>
        <p:spPr bwMode="auto">
          <a:xfrm>
            <a:off x="2197100" y="3651250"/>
            <a:ext cx="2270173" cy="646331"/>
          </a:xfrm>
          <a:prstGeom prst="rect">
            <a:avLst/>
          </a:prstGeom>
          <a:noFill/>
          <a:ln w="9525">
            <a:noFill/>
            <a:miter lim="800000"/>
            <a:headEnd/>
            <a:tailEnd/>
          </a:ln>
          <a:effectLst/>
        </p:spPr>
        <p:txBody>
          <a:bodyPr wrap="none">
            <a:spAutoFit/>
          </a:bodyPr>
          <a:lstStyle/>
          <a:p>
            <a:pPr algn="ctr" eaLnBrk="1" hangingPunct="1"/>
            <a:r>
              <a:rPr lang="de-CH" sz="2000" dirty="0">
                <a:solidFill>
                  <a:srgbClr val="CC0099"/>
                </a:solidFill>
                <a:latin typeface="Arial" charset="0"/>
                <a:cs typeface="Arial" charset="0"/>
              </a:rPr>
              <a:t>↓ </a:t>
            </a:r>
            <a:r>
              <a:rPr lang="de-CH" sz="2000" dirty="0">
                <a:latin typeface="Arial" charset="0"/>
              </a:rPr>
              <a:t>RR -49% </a:t>
            </a:r>
          </a:p>
          <a:p>
            <a:pPr algn="ctr" eaLnBrk="1" hangingPunct="1"/>
            <a:r>
              <a:rPr lang="de-CH" sz="1600" dirty="0">
                <a:latin typeface="Arial" charset="0"/>
              </a:rPr>
              <a:t>(0.36 to 0.74, p&lt;0.001)</a:t>
            </a:r>
          </a:p>
        </p:txBody>
      </p:sp>
      <p:sp>
        <p:nvSpPr>
          <p:cNvPr id="110640" name="Text Box 48"/>
          <p:cNvSpPr txBox="1">
            <a:spLocks noChangeArrowheads="1"/>
          </p:cNvSpPr>
          <p:nvPr/>
        </p:nvSpPr>
        <p:spPr bwMode="auto">
          <a:xfrm>
            <a:off x="5060950" y="1916113"/>
            <a:ext cx="2270173" cy="646331"/>
          </a:xfrm>
          <a:prstGeom prst="rect">
            <a:avLst/>
          </a:prstGeom>
          <a:noFill/>
          <a:ln w="9525">
            <a:noFill/>
            <a:miter lim="800000"/>
            <a:headEnd/>
            <a:tailEnd/>
          </a:ln>
          <a:effectLst/>
        </p:spPr>
        <p:txBody>
          <a:bodyPr wrap="none">
            <a:spAutoFit/>
          </a:bodyPr>
          <a:lstStyle/>
          <a:p>
            <a:pPr algn="ctr" eaLnBrk="1" hangingPunct="1"/>
            <a:r>
              <a:rPr lang="de-CH" sz="2000" dirty="0">
                <a:solidFill>
                  <a:srgbClr val="CC0099"/>
                </a:solidFill>
                <a:latin typeface="Arial" charset="0"/>
                <a:cs typeface="Arial" charset="0"/>
              </a:rPr>
              <a:t>↓ </a:t>
            </a:r>
            <a:r>
              <a:rPr lang="de-CH" sz="2000" dirty="0">
                <a:latin typeface="Arial" charset="0"/>
              </a:rPr>
              <a:t>RR -41% </a:t>
            </a:r>
          </a:p>
          <a:p>
            <a:pPr algn="ctr" eaLnBrk="1" hangingPunct="1"/>
            <a:r>
              <a:rPr lang="de-CH" sz="1600" dirty="0">
                <a:latin typeface="Arial" charset="0"/>
              </a:rPr>
              <a:t>(0.48 to 0.73, p&lt;0.001)</a:t>
            </a:r>
            <a:endParaRPr lang="de-CH" sz="1600" dirty="0">
              <a:solidFill>
                <a:srgbClr val="FF0000"/>
              </a:solidFill>
              <a:latin typeface="Arial" charset="0"/>
            </a:endParaRPr>
          </a:p>
        </p:txBody>
      </p:sp>
    </p:spTree>
    <p:extLst>
      <p:ext uri="{BB962C8B-B14F-4D97-AF65-F5344CB8AC3E}">
        <p14:creationId xmlns:p14="http://schemas.microsoft.com/office/powerpoint/2010/main" val="334486631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646238" y="5375275"/>
            <a:ext cx="6380162" cy="246063"/>
            <a:chOff x="919" y="3589"/>
            <a:chExt cx="4350" cy="145"/>
          </a:xfrm>
        </p:grpSpPr>
        <p:sp>
          <p:nvSpPr>
            <p:cNvPr id="261124" name="Text Box 4"/>
            <p:cNvSpPr txBox="1">
              <a:spLocks noChangeArrowheads="1"/>
            </p:cNvSpPr>
            <p:nvPr/>
          </p:nvSpPr>
          <p:spPr bwMode="auto">
            <a:xfrm>
              <a:off x="4777" y="3590"/>
              <a:ext cx="492" cy="144"/>
            </a:xfrm>
            <a:prstGeom prst="rect">
              <a:avLst/>
            </a:prstGeom>
            <a:noFill/>
            <a:ln w="9525">
              <a:noFill/>
              <a:miter lim="800000"/>
              <a:headEnd/>
              <a:tailEnd/>
            </a:ln>
            <a:effectLst/>
          </p:spPr>
          <p:txBody>
            <a:bodyPr wrap="none" lIns="0" tIns="0" rIns="0" bIns="0">
              <a:spAutoFit/>
            </a:bodyPr>
            <a:lstStyle/>
            <a:p>
              <a:pPr algn="ctr">
                <a:spcBef>
                  <a:spcPct val="50000"/>
                </a:spcBef>
              </a:pPr>
              <a:r>
                <a:rPr lang="fr-FR" sz="1600" b="1">
                  <a:latin typeface="Arial" charset="0"/>
                  <a:cs typeface="Arial" charset="0"/>
                </a:rPr>
                <a:t>Months</a:t>
              </a:r>
            </a:p>
          </p:txBody>
        </p:sp>
        <p:grpSp>
          <p:nvGrpSpPr>
            <p:cNvPr id="3" name="Group 5"/>
            <p:cNvGrpSpPr>
              <a:grpSpLocks/>
            </p:cNvGrpSpPr>
            <p:nvPr/>
          </p:nvGrpSpPr>
          <p:grpSpPr bwMode="auto">
            <a:xfrm>
              <a:off x="919" y="3589"/>
              <a:ext cx="3846" cy="145"/>
              <a:chOff x="913" y="3588"/>
              <a:chExt cx="3846" cy="145"/>
            </a:xfrm>
          </p:grpSpPr>
          <p:sp>
            <p:nvSpPr>
              <p:cNvPr id="261126" name="Text Box 6"/>
              <p:cNvSpPr txBox="1">
                <a:spLocks noChangeArrowheads="1"/>
              </p:cNvSpPr>
              <p:nvPr/>
            </p:nvSpPr>
            <p:spPr bwMode="auto">
              <a:xfrm>
                <a:off x="913" y="3589"/>
                <a:ext cx="77"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0</a:t>
                </a:r>
              </a:p>
            </p:txBody>
          </p:sp>
          <p:sp>
            <p:nvSpPr>
              <p:cNvPr id="261127" name="Text Box 7"/>
              <p:cNvSpPr txBox="1">
                <a:spLocks noChangeArrowheads="1"/>
              </p:cNvSpPr>
              <p:nvPr/>
            </p:nvSpPr>
            <p:spPr bwMode="auto">
              <a:xfrm>
                <a:off x="1440" y="3588"/>
                <a:ext cx="77"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6</a:t>
                </a:r>
              </a:p>
            </p:txBody>
          </p:sp>
          <p:sp>
            <p:nvSpPr>
              <p:cNvPr id="261128" name="Text Box 8"/>
              <p:cNvSpPr txBox="1">
                <a:spLocks noChangeArrowheads="1"/>
              </p:cNvSpPr>
              <p:nvPr/>
            </p:nvSpPr>
            <p:spPr bwMode="auto">
              <a:xfrm>
                <a:off x="1938" y="3588"/>
                <a:ext cx="154"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12</a:t>
                </a:r>
              </a:p>
            </p:txBody>
          </p:sp>
          <p:sp>
            <p:nvSpPr>
              <p:cNvPr id="261129" name="Text Box 9"/>
              <p:cNvSpPr txBox="1">
                <a:spLocks noChangeArrowheads="1"/>
              </p:cNvSpPr>
              <p:nvPr/>
            </p:nvSpPr>
            <p:spPr bwMode="auto">
              <a:xfrm>
                <a:off x="2471" y="3589"/>
                <a:ext cx="153"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18</a:t>
                </a:r>
              </a:p>
            </p:txBody>
          </p:sp>
          <p:sp>
            <p:nvSpPr>
              <p:cNvPr id="261130" name="Text Box 10"/>
              <p:cNvSpPr txBox="1">
                <a:spLocks noChangeArrowheads="1"/>
              </p:cNvSpPr>
              <p:nvPr/>
            </p:nvSpPr>
            <p:spPr bwMode="auto">
              <a:xfrm>
                <a:off x="2997" y="3589"/>
                <a:ext cx="153"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24</a:t>
                </a:r>
              </a:p>
            </p:txBody>
          </p:sp>
          <p:sp>
            <p:nvSpPr>
              <p:cNvPr id="261131" name="Text Box 11"/>
              <p:cNvSpPr txBox="1">
                <a:spLocks noChangeArrowheads="1"/>
              </p:cNvSpPr>
              <p:nvPr/>
            </p:nvSpPr>
            <p:spPr bwMode="auto">
              <a:xfrm>
                <a:off x="3537" y="3589"/>
                <a:ext cx="154"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30</a:t>
                </a:r>
              </a:p>
            </p:txBody>
          </p:sp>
          <p:sp>
            <p:nvSpPr>
              <p:cNvPr id="261132" name="Text Box 12"/>
              <p:cNvSpPr txBox="1">
                <a:spLocks noChangeArrowheads="1"/>
              </p:cNvSpPr>
              <p:nvPr/>
            </p:nvSpPr>
            <p:spPr bwMode="auto">
              <a:xfrm>
                <a:off x="4072" y="3589"/>
                <a:ext cx="153"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36</a:t>
                </a:r>
              </a:p>
            </p:txBody>
          </p:sp>
          <p:sp>
            <p:nvSpPr>
              <p:cNvPr id="261133" name="Text Box 13"/>
              <p:cNvSpPr txBox="1">
                <a:spLocks noChangeArrowheads="1"/>
              </p:cNvSpPr>
              <p:nvPr/>
            </p:nvSpPr>
            <p:spPr bwMode="auto">
              <a:xfrm>
                <a:off x="4605" y="3589"/>
                <a:ext cx="154" cy="144"/>
              </a:xfrm>
              <a:prstGeom prst="rect">
                <a:avLst/>
              </a:prstGeom>
              <a:noFill/>
              <a:ln w="9525">
                <a:noFill/>
                <a:miter lim="800000"/>
                <a:headEnd/>
                <a:tailEnd/>
              </a:ln>
              <a:effectLst/>
            </p:spPr>
            <p:txBody>
              <a:bodyPr wrap="none" lIns="0" tIns="0" rIns="0" bIns="0">
                <a:spAutoFit/>
              </a:bodyPr>
              <a:lstStyle/>
              <a:p>
                <a:pPr algn="ctr" eaLnBrk="1" hangingPunct="1"/>
                <a:r>
                  <a:rPr lang="fr-FR" sz="1600">
                    <a:latin typeface="Arial" charset="0"/>
                    <a:cs typeface="Arial" charset="0"/>
                  </a:rPr>
                  <a:t>42</a:t>
                </a:r>
              </a:p>
            </p:txBody>
          </p:sp>
        </p:grpSp>
      </p:grpSp>
      <p:grpSp>
        <p:nvGrpSpPr>
          <p:cNvPr id="4" name="Group 14"/>
          <p:cNvGrpSpPr>
            <a:grpSpLocks/>
          </p:cNvGrpSpPr>
          <p:nvPr/>
        </p:nvGrpSpPr>
        <p:grpSpPr bwMode="auto">
          <a:xfrm>
            <a:off x="1306513" y="2168525"/>
            <a:ext cx="225425" cy="3209925"/>
            <a:chOff x="610" y="1139"/>
            <a:chExt cx="157" cy="2227"/>
          </a:xfrm>
        </p:grpSpPr>
        <p:sp>
          <p:nvSpPr>
            <p:cNvPr id="261135" name="Text Box 15"/>
            <p:cNvSpPr txBox="1">
              <a:spLocks noChangeArrowheads="1"/>
            </p:cNvSpPr>
            <p:nvPr/>
          </p:nvSpPr>
          <p:spPr bwMode="auto">
            <a:xfrm>
              <a:off x="685" y="3196"/>
              <a:ext cx="79" cy="170"/>
            </a:xfrm>
            <a:prstGeom prst="rect">
              <a:avLst/>
            </a:prstGeom>
            <a:noFill/>
            <a:ln w="9525">
              <a:noFill/>
              <a:miter lim="800000"/>
              <a:headEnd/>
              <a:tailEnd/>
            </a:ln>
            <a:effectLst/>
          </p:spPr>
          <p:txBody>
            <a:bodyPr wrap="none" lIns="0" tIns="0" rIns="0" bIns="0">
              <a:spAutoFit/>
            </a:bodyPr>
            <a:lstStyle/>
            <a:p>
              <a:pPr algn="r" eaLnBrk="1" hangingPunct="1"/>
              <a:r>
                <a:rPr lang="fr-FR" sz="1600">
                  <a:latin typeface="Arial" charset="0"/>
                  <a:cs typeface="Arial" charset="0"/>
                </a:rPr>
                <a:t>0</a:t>
              </a:r>
            </a:p>
          </p:txBody>
        </p:sp>
        <p:sp>
          <p:nvSpPr>
            <p:cNvPr id="261136" name="Text Box 16"/>
            <p:cNvSpPr txBox="1">
              <a:spLocks noChangeArrowheads="1"/>
            </p:cNvSpPr>
            <p:nvPr/>
          </p:nvSpPr>
          <p:spPr bwMode="auto">
            <a:xfrm>
              <a:off x="685" y="2776"/>
              <a:ext cx="79" cy="169"/>
            </a:xfrm>
            <a:prstGeom prst="rect">
              <a:avLst/>
            </a:prstGeom>
            <a:noFill/>
            <a:ln w="9525">
              <a:noFill/>
              <a:miter lim="800000"/>
              <a:headEnd/>
              <a:tailEnd/>
            </a:ln>
            <a:effectLst/>
          </p:spPr>
          <p:txBody>
            <a:bodyPr wrap="none" lIns="0" tIns="0" rIns="0" bIns="0">
              <a:spAutoFit/>
            </a:bodyPr>
            <a:lstStyle/>
            <a:p>
              <a:pPr algn="r" eaLnBrk="1" hangingPunct="1"/>
              <a:r>
                <a:rPr lang="fr-FR" sz="1600">
                  <a:latin typeface="Arial" charset="0"/>
                  <a:cs typeface="Arial" charset="0"/>
                </a:rPr>
                <a:t>2</a:t>
              </a:r>
            </a:p>
          </p:txBody>
        </p:sp>
        <p:sp>
          <p:nvSpPr>
            <p:cNvPr id="261137" name="Text Box 17"/>
            <p:cNvSpPr txBox="1">
              <a:spLocks noChangeArrowheads="1"/>
            </p:cNvSpPr>
            <p:nvPr/>
          </p:nvSpPr>
          <p:spPr bwMode="auto">
            <a:xfrm>
              <a:off x="685" y="2370"/>
              <a:ext cx="79" cy="170"/>
            </a:xfrm>
            <a:prstGeom prst="rect">
              <a:avLst/>
            </a:prstGeom>
            <a:noFill/>
            <a:ln w="9525">
              <a:noFill/>
              <a:miter lim="800000"/>
              <a:headEnd/>
              <a:tailEnd/>
            </a:ln>
            <a:effectLst/>
          </p:spPr>
          <p:txBody>
            <a:bodyPr wrap="none" lIns="0" tIns="0" rIns="0" bIns="0">
              <a:spAutoFit/>
            </a:bodyPr>
            <a:lstStyle/>
            <a:p>
              <a:pPr algn="r" eaLnBrk="1" hangingPunct="1"/>
              <a:r>
                <a:rPr lang="fr-FR" sz="1600">
                  <a:latin typeface="Arial" charset="0"/>
                  <a:cs typeface="Arial" charset="0"/>
                </a:rPr>
                <a:t>4</a:t>
              </a:r>
            </a:p>
          </p:txBody>
        </p:sp>
        <p:sp>
          <p:nvSpPr>
            <p:cNvPr id="261138" name="Text Box 18"/>
            <p:cNvSpPr txBox="1">
              <a:spLocks noChangeArrowheads="1"/>
            </p:cNvSpPr>
            <p:nvPr/>
          </p:nvSpPr>
          <p:spPr bwMode="auto">
            <a:xfrm>
              <a:off x="685" y="1954"/>
              <a:ext cx="79" cy="170"/>
            </a:xfrm>
            <a:prstGeom prst="rect">
              <a:avLst/>
            </a:prstGeom>
            <a:noFill/>
            <a:ln w="9525">
              <a:noFill/>
              <a:miter lim="800000"/>
              <a:headEnd/>
              <a:tailEnd/>
            </a:ln>
            <a:effectLst/>
          </p:spPr>
          <p:txBody>
            <a:bodyPr wrap="none" lIns="0" tIns="0" rIns="0" bIns="0">
              <a:spAutoFit/>
            </a:bodyPr>
            <a:lstStyle/>
            <a:p>
              <a:pPr algn="r" eaLnBrk="1" hangingPunct="1"/>
              <a:r>
                <a:rPr lang="fr-FR" sz="1600">
                  <a:latin typeface="Arial" charset="0"/>
                  <a:cs typeface="Arial" charset="0"/>
                </a:rPr>
                <a:t>6</a:t>
              </a:r>
            </a:p>
          </p:txBody>
        </p:sp>
        <p:sp>
          <p:nvSpPr>
            <p:cNvPr id="261139" name="Text Box 19"/>
            <p:cNvSpPr txBox="1">
              <a:spLocks noChangeArrowheads="1"/>
            </p:cNvSpPr>
            <p:nvPr/>
          </p:nvSpPr>
          <p:spPr bwMode="auto">
            <a:xfrm>
              <a:off x="685" y="1523"/>
              <a:ext cx="79" cy="170"/>
            </a:xfrm>
            <a:prstGeom prst="rect">
              <a:avLst/>
            </a:prstGeom>
            <a:noFill/>
            <a:ln w="9525">
              <a:noFill/>
              <a:miter lim="800000"/>
              <a:headEnd/>
              <a:tailEnd/>
            </a:ln>
            <a:effectLst/>
          </p:spPr>
          <p:txBody>
            <a:bodyPr wrap="none" lIns="0" tIns="0" rIns="0" bIns="0">
              <a:spAutoFit/>
            </a:bodyPr>
            <a:lstStyle/>
            <a:p>
              <a:pPr algn="r" eaLnBrk="1" hangingPunct="1"/>
              <a:r>
                <a:rPr lang="fr-FR" sz="1600">
                  <a:latin typeface="Arial" charset="0"/>
                  <a:cs typeface="Arial" charset="0"/>
                </a:rPr>
                <a:t>8</a:t>
              </a:r>
            </a:p>
          </p:txBody>
        </p:sp>
        <p:sp>
          <p:nvSpPr>
            <p:cNvPr id="261140" name="Text Box 20"/>
            <p:cNvSpPr txBox="1">
              <a:spLocks noChangeArrowheads="1"/>
            </p:cNvSpPr>
            <p:nvPr/>
          </p:nvSpPr>
          <p:spPr bwMode="auto">
            <a:xfrm>
              <a:off x="610" y="1139"/>
              <a:ext cx="157" cy="170"/>
            </a:xfrm>
            <a:prstGeom prst="rect">
              <a:avLst/>
            </a:prstGeom>
            <a:noFill/>
            <a:ln w="9525">
              <a:noFill/>
              <a:miter lim="800000"/>
              <a:headEnd/>
              <a:tailEnd/>
            </a:ln>
            <a:effectLst/>
          </p:spPr>
          <p:txBody>
            <a:bodyPr wrap="none" lIns="0" tIns="0" rIns="0" bIns="0">
              <a:spAutoFit/>
            </a:bodyPr>
            <a:lstStyle/>
            <a:p>
              <a:pPr algn="r" eaLnBrk="1" hangingPunct="1"/>
              <a:r>
                <a:rPr lang="fr-FR" sz="1600">
                  <a:latin typeface="Arial" charset="0"/>
                  <a:cs typeface="Arial" charset="0"/>
                </a:rPr>
                <a:t>10</a:t>
              </a:r>
            </a:p>
          </p:txBody>
        </p:sp>
      </p:grpSp>
      <p:grpSp>
        <p:nvGrpSpPr>
          <p:cNvPr id="5" name="Group 21"/>
          <p:cNvGrpSpPr>
            <a:grpSpLocks/>
          </p:cNvGrpSpPr>
          <p:nvPr/>
        </p:nvGrpSpPr>
        <p:grpSpPr bwMode="auto">
          <a:xfrm>
            <a:off x="1681163" y="2924175"/>
            <a:ext cx="5546725" cy="2266950"/>
            <a:chOff x="1131" y="1777"/>
            <a:chExt cx="3851" cy="1573"/>
          </a:xfrm>
        </p:grpSpPr>
        <p:sp>
          <p:nvSpPr>
            <p:cNvPr id="261142" name="Freeform 22"/>
            <p:cNvSpPr>
              <a:spLocks/>
            </p:cNvSpPr>
            <p:nvPr/>
          </p:nvSpPr>
          <p:spPr bwMode="auto">
            <a:xfrm>
              <a:off x="1131" y="2713"/>
              <a:ext cx="2208" cy="637"/>
            </a:xfrm>
            <a:custGeom>
              <a:avLst/>
              <a:gdLst/>
              <a:ahLst/>
              <a:cxnLst>
                <a:cxn ang="0">
                  <a:pos x="0" y="637"/>
                </a:cxn>
                <a:cxn ang="0">
                  <a:pos x="46" y="636"/>
                </a:cxn>
                <a:cxn ang="0">
                  <a:pos x="46" y="612"/>
                </a:cxn>
                <a:cxn ang="0">
                  <a:pos x="71" y="612"/>
                </a:cxn>
                <a:cxn ang="0">
                  <a:pos x="71" y="592"/>
                </a:cxn>
                <a:cxn ang="0">
                  <a:pos x="84" y="592"/>
                </a:cxn>
                <a:cxn ang="0">
                  <a:pos x="84" y="574"/>
                </a:cxn>
                <a:cxn ang="0">
                  <a:pos x="113" y="574"/>
                </a:cxn>
                <a:cxn ang="0">
                  <a:pos x="113" y="552"/>
                </a:cxn>
                <a:cxn ang="0">
                  <a:pos x="147" y="552"/>
                </a:cxn>
                <a:cxn ang="0">
                  <a:pos x="147" y="506"/>
                </a:cxn>
                <a:cxn ang="0">
                  <a:pos x="211" y="506"/>
                </a:cxn>
                <a:cxn ang="0">
                  <a:pos x="214" y="492"/>
                </a:cxn>
                <a:cxn ang="0">
                  <a:pos x="311" y="492"/>
                </a:cxn>
                <a:cxn ang="0">
                  <a:pos x="311" y="466"/>
                </a:cxn>
                <a:cxn ang="0">
                  <a:pos x="336" y="466"/>
                </a:cxn>
                <a:cxn ang="0">
                  <a:pos x="336" y="444"/>
                </a:cxn>
                <a:cxn ang="0">
                  <a:pos x="404" y="444"/>
                </a:cxn>
                <a:cxn ang="0">
                  <a:pos x="404" y="400"/>
                </a:cxn>
                <a:cxn ang="0">
                  <a:pos x="481" y="400"/>
                </a:cxn>
                <a:cxn ang="0">
                  <a:pos x="481" y="380"/>
                </a:cxn>
                <a:cxn ang="0">
                  <a:pos x="521" y="380"/>
                </a:cxn>
                <a:cxn ang="0">
                  <a:pos x="521" y="357"/>
                </a:cxn>
                <a:cxn ang="0">
                  <a:pos x="764" y="357"/>
                </a:cxn>
                <a:cxn ang="0">
                  <a:pos x="764" y="334"/>
                </a:cxn>
                <a:cxn ang="0">
                  <a:pos x="830" y="334"/>
                </a:cxn>
                <a:cxn ang="0">
                  <a:pos x="830" y="309"/>
                </a:cxn>
                <a:cxn ang="0">
                  <a:pos x="1045" y="309"/>
                </a:cxn>
                <a:cxn ang="0">
                  <a:pos x="1045" y="283"/>
                </a:cxn>
                <a:cxn ang="0">
                  <a:pos x="1076" y="283"/>
                </a:cxn>
                <a:cxn ang="0">
                  <a:pos x="1076" y="260"/>
                </a:cxn>
                <a:cxn ang="0">
                  <a:pos x="1229" y="260"/>
                </a:cxn>
                <a:cxn ang="0">
                  <a:pos x="1229" y="231"/>
                </a:cxn>
                <a:cxn ang="0">
                  <a:pos x="1246" y="231"/>
                </a:cxn>
                <a:cxn ang="0">
                  <a:pos x="1246" y="205"/>
                </a:cxn>
                <a:cxn ang="0">
                  <a:pos x="1278" y="205"/>
                </a:cxn>
                <a:cxn ang="0">
                  <a:pos x="1278" y="179"/>
                </a:cxn>
                <a:cxn ang="0">
                  <a:pos x="1434" y="179"/>
                </a:cxn>
                <a:cxn ang="0">
                  <a:pos x="1434" y="153"/>
                </a:cxn>
                <a:cxn ang="0">
                  <a:pos x="1667" y="153"/>
                </a:cxn>
                <a:cxn ang="0">
                  <a:pos x="1667" y="122"/>
                </a:cxn>
                <a:cxn ang="0">
                  <a:pos x="1679" y="122"/>
                </a:cxn>
                <a:cxn ang="0">
                  <a:pos x="1678" y="108"/>
                </a:cxn>
                <a:cxn ang="0">
                  <a:pos x="1690" y="107"/>
                </a:cxn>
                <a:cxn ang="0">
                  <a:pos x="1695" y="4"/>
                </a:cxn>
                <a:cxn ang="0">
                  <a:pos x="2208" y="0"/>
                </a:cxn>
              </a:cxnLst>
              <a:rect l="0" t="0" r="r" b="b"/>
              <a:pathLst>
                <a:path w="2208" h="637">
                  <a:moveTo>
                    <a:pt x="0" y="637"/>
                  </a:moveTo>
                  <a:lnTo>
                    <a:pt x="46" y="636"/>
                  </a:lnTo>
                  <a:lnTo>
                    <a:pt x="46" y="612"/>
                  </a:lnTo>
                  <a:lnTo>
                    <a:pt x="71" y="612"/>
                  </a:lnTo>
                  <a:lnTo>
                    <a:pt x="71" y="592"/>
                  </a:lnTo>
                  <a:lnTo>
                    <a:pt x="84" y="592"/>
                  </a:lnTo>
                  <a:lnTo>
                    <a:pt x="84" y="574"/>
                  </a:lnTo>
                  <a:lnTo>
                    <a:pt x="113" y="574"/>
                  </a:lnTo>
                  <a:lnTo>
                    <a:pt x="113" y="552"/>
                  </a:lnTo>
                  <a:lnTo>
                    <a:pt x="147" y="552"/>
                  </a:lnTo>
                  <a:lnTo>
                    <a:pt x="147" y="506"/>
                  </a:lnTo>
                  <a:lnTo>
                    <a:pt x="211" y="506"/>
                  </a:lnTo>
                  <a:lnTo>
                    <a:pt x="214" y="492"/>
                  </a:lnTo>
                  <a:lnTo>
                    <a:pt x="311" y="492"/>
                  </a:lnTo>
                  <a:lnTo>
                    <a:pt x="311" y="466"/>
                  </a:lnTo>
                  <a:lnTo>
                    <a:pt x="336" y="466"/>
                  </a:lnTo>
                  <a:lnTo>
                    <a:pt x="336" y="444"/>
                  </a:lnTo>
                  <a:lnTo>
                    <a:pt x="404" y="444"/>
                  </a:lnTo>
                  <a:lnTo>
                    <a:pt x="404" y="400"/>
                  </a:lnTo>
                  <a:lnTo>
                    <a:pt x="481" y="400"/>
                  </a:lnTo>
                  <a:lnTo>
                    <a:pt x="481" y="380"/>
                  </a:lnTo>
                  <a:lnTo>
                    <a:pt x="521" y="380"/>
                  </a:lnTo>
                  <a:lnTo>
                    <a:pt x="521" y="357"/>
                  </a:lnTo>
                  <a:lnTo>
                    <a:pt x="764" y="357"/>
                  </a:lnTo>
                  <a:lnTo>
                    <a:pt x="764" y="334"/>
                  </a:lnTo>
                  <a:lnTo>
                    <a:pt x="830" y="334"/>
                  </a:lnTo>
                  <a:lnTo>
                    <a:pt x="830" y="309"/>
                  </a:lnTo>
                  <a:lnTo>
                    <a:pt x="1045" y="309"/>
                  </a:lnTo>
                  <a:lnTo>
                    <a:pt x="1045" y="283"/>
                  </a:lnTo>
                  <a:lnTo>
                    <a:pt x="1076" y="283"/>
                  </a:lnTo>
                  <a:lnTo>
                    <a:pt x="1076" y="260"/>
                  </a:lnTo>
                  <a:lnTo>
                    <a:pt x="1229" y="260"/>
                  </a:lnTo>
                  <a:lnTo>
                    <a:pt x="1229" y="231"/>
                  </a:lnTo>
                  <a:lnTo>
                    <a:pt x="1246" y="231"/>
                  </a:lnTo>
                  <a:lnTo>
                    <a:pt x="1246" y="205"/>
                  </a:lnTo>
                  <a:lnTo>
                    <a:pt x="1278" y="205"/>
                  </a:lnTo>
                  <a:lnTo>
                    <a:pt x="1278" y="179"/>
                  </a:lnTo>
                  <a:lnTo>
                    <a:pt x="1434" y="179"/>
                  </a:lnTo>
                  <a:lnTo>
                    <a:pt x="1434" y="153"/>
                  </a:lnTo>
                  <a:lnTo>
                    <a:pt x="1667" y="153"/>
                  </a:lnTo>
                  <a:lnTo>
                    <a:pt x="1667" y="122"/>
                  </a:lnTo>
                  <a:lnTo>
                    <a:pt x="1679" y="122"/>
                  </a:lnTo>
                  <a:lnTo>
                    <a:pt x="1678" y="108"/>
                  </a:lnTo>
                  <a:lnTo>
                    <a:pt x="1690" y="107"/>
                  </a:lnTo>
                  <a:lnTo>
                    <a:pt x="1695" y="4"/>
                  </a:lnTo>
                  <a:lnTo>
                    <a:pt x="2208" y="0"/>
                  </a:lnTo>
                </a:path>
              </a:pathLst>
            </a:custGeom>
            <a:noFill/>
            <a:ln w="38100" cmpd="sng">
              <a:solidFill>
                <a:srgbClr val="990099"/>
              </a:solidFill>
              <a:prstDash val="solid"/>
              <a:round/>
              <a:headEnd/>
              <a:tailEnd/>
            </a:ln>
            <a:effectLst/>
          </p:spPr>
          <p:txBody>
            <a:bodyPr/>
            <a:lstStyle/>
            <a:p>
              <a:endParaRPr lang="en-US"/>
            </a:p>
          </p:txBody>
        </p:sp>
        <p:sp>
          <p:nvSpPr>
            <p:cNvPr id="261143" name="Freeform 23"/>
            <p:cNvSpPr>
              <a:spLocks/>
            </p:cNvSpPr>
            <p:nvPr/>
          </p:nvSpPr>
          <p:spPr bwMode="auto">
            <a:xfrm>
              <a:off x="3335" y="1777"/>
              <a:ext cx="1647" cy="934"/>
            </a:xfrm>
            <a:custGeom>
              <a:avLst/>
              <a:gdLst/>
              <a:ahLst/>
              <a:cxnLst>
                <a:cxn ang="0">
                  <a:pos x="0" y="793"/>
                </a:cxn>
                <a:cxn ang="0">
                  <a:pos x="39" y="793"/>
                </a:cxn>
                <a:cxn ang="0">
                  <a:pos x="39" y="742"/>
                </a:cxn>
                <a:cxn ang="0">
                  <a:pos x="57" y="742"/>
                </a:cxn>
                <a:cxn ang="0">
                  <a:pos x="57" y="716"/>
                </a:cxn>
                <a:cxn ang="0">
                  <a:pos x="148" y="716"/>
                </a:cxn>
                <a:cxn ang="0">
                  <a:pos x="148" y="687"/>
                </a:cxn>
                <a:cxn ang="0">
                  <a:pos x="163" y="687"/>
                </a:cxn>
                <a:cxn ang="0">
                  <a:pos x="163" y="660"/>
                </a:cxn>
                <a:cxn ang="0">
                  <a:pos x="180" y="660"/>
                </a:cxn>
                <a:cxn ang="0">
                  <a:pos x="180" y="606"/>
                </a:cxn>
                <a:cxn ang="0">
                  <a:pos x="388" y="606"/>
                </a:cxn>
                <a:cxn ang="0">
                  <a:pos x="388" y="579"/>
                </a:cxn>
                <a:cxn ang="0">
                  <a:pos x="471" y="579"/>
                </a:cxn>
                <a:cxn ang="0">
                  <a:pos x="471" y="548"/>
                </a:cxn>
                <a:cxn ang="0">
                  <a:pos x="501" y="548"/>
                </a:cxn>
                <a:cxn ang="0">
                  <a:pos x="501" y="519"/>
                </a:cxn>
                <a:cxn ang="0">
                  <a:pos x="525" y="519"/>
                </a:cxn>
                <a:cxn ang="0">
                  <a:pos x="525" y="492"/>
                </a:cxn>
                <a:cxn ang="0">
                  <a:pos x="551" y="492"/>
                </a:cxn>
                <a:cxn ang="0">
                  <a:pos x="551" y="463"/>
                </a:cxn>
                <a:cxn ang="0">
                  <a:pos x="588" y="463"/>
                </a:cxn>
                <a:cxn ang="0">
                  <a:pos x="588" y="433"/>
                </a:cxn>
                <a:cxn ang="0">
                  <a:pos x="736" y="433"/>
                </a:cxn>
                <a:cxn ang="0">
                  <a:pos x="736" y="402"/>
                </a:cxn>
                <a:cxn ang="0">
                  <a:pos x="764" y="402"/>
                </a:cxn>
                <a:cxn ang="0">
                  <a:pos x="764" y="373"/>
                </a:cxn>
                <a:cxn ang="0">
                  <a:pos x="846" y="373"/>
                </a:cxn>
                <a:cxn ang="0">
                  <a:pos x="846" y="343"/>
                </a:cxn>
                <a:cxn ang="0">
                  <a:pos x="888" y="343"/>
                </a:cxn>
                <a:cxn ang="0">
                  <a:pos x="888" y="249"/>
                </a:cxn>
                <a:cxn ang="0">
                  <a:pos x="1027" y="249"/>
                </a:cxn>
                <a:cxn ang="0">
                  <a:pos x="1027" y="214"/>
                </a:cxn>
                <a:cxn ang="0">
                  <a:pos x="1196" y="214"/>
                </a:cxn>
                <a:cxn ang="0">
                  <a:pos x="1196" y="163"/>
                </a:cxn>
                <a:cxn ang="0">
                  <a:pos x="1265" y="163"/>
                </a:cxn>
                <a:cxn ang="0">
                  <a:pos x="1265" y="109"/>
                </a:cxn>
                <a:cxn ang="0">
                  <a:pos x="1452" y="109"/>
                </a:cxn>
                <a:cxn ang="0">
                  <a:pos x="1452" y="0"/>
                </a:cxn>
                <a:cxn ang="0">
                  <a:pos x="1617" y="0"/>
                </a:cxn>
              </a:cxnLst>
              <a:rect l="0" t="0" r="r" b="b"/>
              <a:pathLst>
                <a:path w="1617" h="793">
                  <a:moveTo>
                    <a:pt x="0" y="793"/>
                  </a:moveTo>
                  <a:lnTo>
                    <a:pt x="39" y="793"/>
                  </a:lnTo>
                  <a:lnTo>
                    <a:pt x="39" y="742"/>
                  </a:lnTo>
                  <a:lnTo>
                    <a:pt x="57" y="742"/>
                  </a:lnTo>
                  <a:lnTo>
                    <a:pt x="57" y="716"/>
                  </a:lnTo>
                  <a:lnTo>
                    <a:pt x="148" y="716"/>
                  </a:lnTo>
                  <a:lnTo>
                    <a:pt x="148" y="687"/>
                  </a:lnTo>
                  <a:lnTo>
                    <a:pt x="163" y="687"/>
                  </a:lnTo>
                  <a:lnTo>
                    <a:pt x="163" y="660"/>
                  </a:lnTo>
                  <a:lnTo>
                    <a:pt x="180" y="660"/>
                  </a:lnTo>
                  <a:lnTo>
                    <a:pt x="180" y="606"/>
                  </a:lnTo>
                  <a:lnTo>
                    <a:pt x="388" y="606"/>
                  </a:lnTo>
                  <a:lnTo>
                    <a:pt x="388" y="579"/>
                  </a:lnTo>
                  <a:lnTo>
                    <a:pt x="471" y="579"/>
                  </a:lnTo>
                  <a:lnTo>
                    <a:pt x="471" y="548"/>
                  </a:lnTo>
                  <a:lnTo>
                    <a:pt x="501" y="548"/>
                  </a:lnTo>
                  <a:lnTo>
                    <a:pt x="501" y="519"/>
                  </a:lnTo>
                  <a:lnTo>
                    <a:pt x="525" y="519"/>
                  </a:lnTo>
                  <a:lnTo>
                    <a:pt x="525" y="492"/>
                  </a:lnTo>
                  <a:lnTo>
                    <a:pt x="551" y="492"/>
                  </a:lnTo>
                  <a:lnTo>
                    <a:pt x="551" y="463"/>
                  </a:lnTo>
                  <a:lnTo>
                    <a:pt x="588" y="463"/>
                  </a:lnTo>
                  <a:lnTo>
                    <a:pt x="588" y="433"/>
                  </a:lnTo>
                  <a:lnTo>
                    <a:pt x="736" y="433"/>
                  </a:lnTo>
                  <a:lnTo>
                    <a:pt x="736" y="402"/>
                  </a:lnTo>
                  <a:lnTo>
                    <a:pt x="764" y="402"/>
                  </a:lnTo>
                  <a:lnTo>
                    <a:pt x="764" y="373"/>
                  </a:lnTo>
                  <a:lnTo>
                    <a:pt x="846" y="373"/>
                  </a:lnTo>
                  <a:lnTo>
                    <a:pt x="846" y="343"/>
                  </a:lnTo>
                  <a:lnTo>
                    <a:pt x="888" y="343"/>
                  </a:lnTo>
                  <a:lnTo>
                    <a:pt x="888" y="249"/>
                  </a:lnTo>
                  <a:lnTo>
                    <a:pt x="1027" y="249"/>
                  </a:lnTo>
                  <a:lnTo>
                    <a:pt x="1027" y="214"/>
                  </a:lnTo>
                  <a:lnTo>
                    <a:pt x="1196" y="214"/>
                  </a:lnTo>
                  <a:lnTo>
                    <a:pt x="1196" y="163"/>
                  </a:lnTo>
                  <a:lnTo>
                    <a:pt x="1265" y="163"/>
                  </a:lnTo>
                  <a:lnTo>
                    <a:pt x="1265" y="109"/>
                  </a:lnTo>
                  <a:lnTo>
                    <a:pt x="1452" y="109"/>
                  </a:lnTo>
                  <a:lnTo>
                    <a:pt x="1452" y="0"/>
                  </a:lnTo>
                  <a:lnTo>
                    <a:pt x="1617" y="0"/>
                  </a:lnTo>
                </a:path>
              </a:pathLst>
            </a:custGeom>
            <a:noFill/>
            <a:ln w="38100" cmpd="sng">
              <a:solidFill>
                <a:srgbClr val="990099"/>
              </a:solidFill>
              <a:prstDash val="solid"/>
              <a:round/>
              <a:headEnd/>
              <a:tailEnd/>
            </a:ln>
            <a:effectLst/>
          </p:spPr>
          <p:txBody>
            <a:bodyPr/>
            <a:lstStyle/>
            <a:p>
              <a:endParaRPr lang="en-US"/>
            </a:p>
          </p:txBody>
        </p:sp>
      </p:grpSp>
      <p:sp>
        <p:nvSpPr>
          <p:cNvPr id="261144" name="Freeform 24"/>
          <p:cNvSpPr>
            <a:spLocks/>
          </p:cNvSpPr>
          <p:nvPr/>
        </p:nvSpPr>
        <p:spPr bwMode="auto">
          <a:xfrm>
            <a:off x="1684338" y="3917950"/>
            <a:ext cx="5543550" cy="1276350"/>
          </a:xfrm>
          <a:custGeom>
            <a:avLst/>
            <a:gdLst/>
            <a:ahLst/>
            <a:cxnLst>
              <a:cxn ang="0">
                <a:pos x="0" y="885"/>
              </a:cxn>
              <a:cxn ang="0">
                <a:pos x="89" y="886"/>
              </a:cxn>
              <a:cxn ang="0">
                <a:pos x="89" y="862"/>
              </a:cxn>
              <a:cxn ang="0">
                <a:pos x="109" y="842"/>
              </a:cxn>
              <a:cxn ang="0">
                <a:pos x="155" y="842"/>
              </a:cxn>
              <a:cxn ang="0">
                <a:pos x="155" y="821"/>
              </a:cxn>
              <a:cxn ang="0">
                <a:pos x="209" y="821"/>
              </a:cxn>
              <a:cxn ang="0">
                <a:pos x="209" y="794"/>
              </a:cxn>
              <a:cxn ang="0">
                <a:pos x="291" y="794"/>
              </a:cxn>
              <a:cxn ang="0">
                <a:pos x="293" y="775"/>
              </a:cxn>
              <a:cxn ang="0">
                <a:pos x="659" y="775"/>
              </a:cxn>
              <a:cxn ang="0">
                <a:pos x="659" y="763"/>
              </a:cxn>
              <a:cxn ang="0">
                <a:pos x="676" y="763"/>
              </a:cxn>
              <a:cxn ang="0">
                <a:pos x="676" y="737"/>
              </a:cxn>
              <a:cxn ang="0">
                <a:pos x="815" y="737"/>
              </a:cxn>
              <a:cxn ang="0">
                <a:pos x="815" y="705"/>
              </a:cxn>
              <a:cxn ang="0">
                <a:pos x="906" y="705"/>
              </a:cxn>
              <a:cxn ang="0">
                <a:pos x="906" y="681"/>
              </a:cxn>
              <a:cxn ang="0">
                <a:pos x="1298" y="681"/>
              </a:cxn>
              <a:cxn ang="0">
                <a:pos x="1298" y="653"/>
              </a:cxn>
              <a:cxn ang="0">
                <a:pos x="1375" y="653"/>
              </a:cxn>
              <a:cxn ang="0">
                <a:pos x="1375" y="629"/>
              </a:cxn>
              <a:cxn ang="0">
                <a:pos x="1407" y="629"/>
              </a:cxn>
              <a:cxn ang="0">
                <a:pos x="1407" y="595"/>
              </a:cxn>
              <a:cxn ang="0">
                <a:pos x="1644" y="595"/>
              </a:cxn>
              <a:cxn ang="0">
                <a:pos x="1645" y="570"/>
              </a:cxn>
              <a:cxn ang="0">
                <a:pos x="1691" y="568"/>
              </a:cxn>
              <a:cxn ang="0">
                <a:pos x="1691" y="543"/>
              </a:cxn>
              <a:cxn ang="0">
                <a:pos x="1705" y="546"/>
              </a:cxn>
              <a:cxn ang="0">
                <a:pos x="1705" y="510"/>
              </a:cxn>
              <a:cxn ang="0">
                <a:pos x="1718" y="511"/>
              </a:cxn>
              <a:cxn ang="0">
                <a:pos x="1719" y="478"/>
              </a:cxn>
              <a:cxn ang="0">
                <a:pos x="1777" y="478"/>
              </a:cxn>
              <a:cxn ang="0">
                <a:pos x="1777" y="448"/>
              </a:cxn>
              <a:cxn ang="0">
                <a:pos x="1906" y="448"/>
              </a:cxn>
              <a:cxn ang="0">
                <a:pos x="1906" y="419"/>
              </a:cxn>
              <a:cxn ang="0">
                <a:pos x="1916" y="418"/>
              </a:cxn>
              <a:cxn ang="0">
                <a:pos x="1914" y="384"/>
              </a:cxn>
              <a:cxn ang="0">
                <a:pos x="1968" y="382"/>
              </a:cxn>
              <a:cxn ang="0">
                <a:pos x="1968" y="358"/>
              </a:cxn>
              <a:cxn ang="0">
                <a:pos x="2123" y="358"/>
              </a:cxn>
              <a:cxn ang="0">
                <a:pos x="2123" y="321"/>
              </a:cxn>
              <a:cxn ang="0">
                <a:pos x="2275" y="321"/>
              </a:cxn>
              <a:cxn ang="0">
                <a:pos x="2275" y="290"/>
              </a:cxn>
              <a:cxn ang="0">
                <a:pos x="2405" y="290"/>
              </a:cxn>
              <a:cxn ang="0">
                <a:pos x="2405" y="256"/>
              </a:cxn>
              <a:cxn ang="0">
                <a:pos x="2467" y="256"/>
              </a:cxn>
              <a:cxn ang="0">
                <a:pos x="2467" y="225"/>
              </a:cxn>
              <a:cxn ang="0">
                <a:pos x="2561" y="225"/>
              </a:cxn>
              <a:cxn ang="0">
                <a:pos x="2561" y="190"/>
              </a:cxn>
              <a:cxn ang="0">
                <a:pos x="2774" y="190"/>
              </a:cxn>
              <a:cxn ang="0">
                <a:pos x="2774" y="149"/>
              </a:cxn>
              <a:cxn ang="0">
                <a:pos x="2855" y="149"/>
              </a:cxn>
              <a:cxn ang="0">
                <a:pos x="2855" y="118"/>
              </a:cxn>
              <a:cxn ang="0">
                <a:pos x="2886" y="117"/>
              </a:cxn>
              <a:cxn ang="0">
                <a:pos x="2888" y="79"/>
              </a:cxn>
              <a:cxn ang="0">
                <a:pos x="2937" y="78"/>
              </a:cxn>
              <a:cxn ang="0">
                <a:pos x="2937" y="36"/>
              </a:cxn>
              <a:cxn ang="0">
                <a:pos x="3205" y="36"/>
              </a:cxn>
              <a:cxn ang="0">
                <a:pos x="3204" y="1"/>
              </a:cxn>
              <a:cxn ang="0">
                <a:pos x="3850" y="0"/>
              </a:cxn>
            </a:cxnLst>
            <a:rect l="0" t="0" r="r" b="b"/>
            <a:pathLst>
              <a:path w="3850" h="886">
                <a:moveTo>
                  <a:pt x="0" y="885"/>
                </a:moveTo>
                <a:lnTo>
                  <a:pt x="89" y="886"/>
                </a:lnTo>
                <a:lnTo>
                  <a:pt x="89" y="862"/>
                </a:lnTo>
                <a:lnTo>
                  <a:pt x="109" y="842"/>
                </a:lnTo>
                <a:lnTo>
                  <a:pt x="155" y="842"/>
                </a:lnTo>
                <a:lnTo>
                  <a:pt x="155" y="821"/>
                </a:lnTo>
                <a:lnTo>
                  <a:pt x="209" y="821"/>
                </a:lnTo>
                <a:lnTo>
                  <a:pt x="209" y="794"/>
                </a:lnTo>
                <a:lnTo>
                  <a:pt x="291" y="794"/>
                </a:lnTo>
                <a:lnTo>
                  <a:pt x="293" y="775"/>
                </a:lnTo>
                <a:lnTo>
                  <a:pt x="659" y="775"/>
                </a:lnTo>
                <a:lnTo>
                  <a:pt x="659" y="763"/>
                </a:lnTo>
                <a:lnTo>
                  <a:pt x="676" y="763"/>
                </a:lnTo>
                <a:lnTo>
                  <a:pt x="676" y="737"/>
                </a:lnTo>
                <a:lnTo>
                  <a:pt x="815" y="737"/>
                </a:lnTo>
                <a:lnTo>
                  <a:pt x="815" y="705"/>
                </a:lnTo>
                <a:lnTo>
                  <a:pt x="906" y="705"/>
                </a:lnTo>
                <a:lnTo>
                  <a:pt x="906" y="681"/>
                </a:lnTo>
                <a:lnTo>
                  <a:pt x="1298" y="681"/>
                </a:lnTo>
                <a:lnTo>
                  <a:pt x="1298" y="653"/>
                </a:lnTo>
                <a:lnTo>
                  <a:pt x="1375" y="653"/>
                </a:lnTo>
                <a:lnTo>
                  <a:pt x="1375" y="629"/>
                </a:lnTo>
                <a:lnTo>
                  <a:pt x="1407" y="629"/>
                </a:lnTo>
                <a:lnTo>
                  <a:pt x="1407" y="595"/>
                </a:lnTo>
                <a:lnTo>
                  <a:pt x="1644" y="595"/>
                </a:lnTo>
                <a:lnTo>
                  <a:pt x="1645" y="570"/>
                </a:lnTo>
                <a:lnTo>
                  <a:pt x="1691" y="568"/>
                </a:lnTo>
                <a:lnTo>
                  <a:pt x="1691" y="543"/>
                </a:lnTo>
                <a:lnTo>
                  <a:pt x="1705" y="546"/>
                </a:lnTo>
                <a:lnTo>
                  <a:pt x="1705" y="510"/>
                </a:lnTo>
                <a:lnTo>
                  <a:pt x="1718" y="511"/>
                </a:lnTo>
                <a:lnTo>
                  <a:pt x="1719" y="478"/>
                </a:lnTo>
                <a:lnTo>
                  <a:pt x="1777" y="478"/>
                </a:lnTo>
                <a:lnTo>
                  <a:pt x="1777" y="448"/>
                </a:lnTo>
                <a:lnTo>
                  <a:pt x="1906" y="448"/>
                </a:lnTo>
                <a:lnTo>
                  <a:pt x="1906" y="419"/>
                </a:lnTo>
                <a:lnTo>
                  <a:pt x="1916" y="418"/>
                </a:lnTo>
                <a:lnTo>
                  <a:pt x="1914" y="384"/>
                </a:lnTo>
                <a:lnTo>
                  <a:pt x="1968" y="382"/>
                </a:lnTo>
                <a:lnTo>
                  <a:pt x="1968" y="358"/>
                </a:lnTo>
                <a:lnTo>
                  <a:pt x="2123" y="358"/>
                </a:lnTo>
                <a:lnTo>
                  <a:pt x="2123" y="321"/>
                </a:lnTo>
                <a:lnTo>
                  <a:pt x="2275" y="321"/>
                </a:lnTo>
                <a:lnTo>
                  <a:pt x="2275" y="290"/>
                </a:lnTo>
                <a:lnTo>
                  <a:pt x="2405" y="290"/>
                </a:lnTo>
                <a:lnTo>
                  <a:pt x="2405" y="256"/>
                </a:lnTo>
                <a:lnTo>
                  <a:pt x="2467" y="256"/>
                </a:lnTo>
                <a:lnTo>
                  <a:pt x="2467" y="225"/>
                </a:lnTo>
                <a:lnTo>
                  <a:pt x="2561" y="225"/>
                </a:lnTo>
                <a:lnTo>
                  <a:pt x="2561" y="190"/>
                </a:lnTo>
                <a:lnTo>
                  <a:pt x="2774" y="190"/>
                </a:lnTo>
                <a:lnTo>
                  <a:pt x="2774" y="149"/>
                </a:lnTo>
                <a:lnTo>
                  <a:pt x="2855" y="149"/>
                </a:lnTo>
                <a:lnTo>
                  <a:pt x="2855" y="118"/>
                </a:lnTo>
                <a:lnTo>
                  <a:pt x="2886" y="117"/>
                </a:lnTo>
                <a:lnTo>
                  <a:pt x="2888" y="79"/>
                </a:lnTo>
                <a:lnTo>
                  <a:pt x="2937" y="78"/>
                </a:lnTo>
                <a:lnTo>
                  <a:pt x="2937" y="36"/>
                </a:lnTo>
                <a:lnTo>
                  <a:pt x="3205" y="36"/>
                </a:lnTo>
                <a:lnTo>
                  <a:pt x="3204" y="1"/>
                </a:lnTo>
                <a:lnTo>
                  <a:pt x="3850" y="0"/>
                </a:lnTo>
              </a:path>
            </a:pathLst>
          </a:custGeom>
          <a:noFill/>
          <a:ln w="38100" cmpd="sng">
            <a:solidFill>
              <a:srgbClr val="CC0099"/>
            </a:solidFill>
            <a:prstDash val="solid"/>
            <a:round/>
            <a:headEnd/>
            <a:tailEnd/>
          </a:ln>
          <a:effectLst/>
        </p:spPr>
        <p:txBody>
          <a:bodyPr/>
          <a:lstStyle/>
          <a:p>
            <a:endParaRPr lang="en-US"/>
          </a:p>
        </p:txBody>
      </p:sp>
      <p:grpSp>
        <p:nvGrpSpPr>
          <p:cNvPr id="6" name="Group 25"/>
          <p:cNvGrpSpPr>
            <a:grpSpLocks/>
          </p:cNvGrpSpPr>
          <p:nvPr/>
        </p:nvGrpSpPr>
        <p:grpSpPr bwMode="auto">
          <a:xfrm>
            <a:off x="1682750" y="5268913"/>
            <a:ext cx="5516563" cy="96837"/>
            <a:chOff x="950" y="3511"/>
            <a:chExt cx="3761" cy="68"/>
          </a:xfrm>
        </p:grpSpPr>
        <p:sp>
          <p:nvSpPr>
            <p:cNvPr id="261146" name="Line 26"/>
            <p:cNvSpPr>
              <a:spLocks noChangeShapeType="1"/>
            </p:cNvSpPr>
            <p:nvPr/>
          </p:nvSpPr>
          <p:spPr bwMode="auto">
            <a:xfrm>
              <a:off x="950" y="3511"/>
              <a:ext cx="0" cy="68"/>
            </a:xfrm>
            <a:prstGeom prst="line">
              <a:avLst/>
            </a:prstGeom>
            <a:noFill/>
            <a:ln w="19050">
              <a:solidFill>
                <a:schemeClr val="tx1"/>
              </a:solidFill>
              <a:round/>
              <a:headEnd/>
              <a:tailEnd/>
            </a:ln>
            <a:effectLst/>
          </p:spPr>
          <p:txBody>
            <a:bodyPr/>
            <a:lstStyle/>
            <a:p>
              <a:endParaRPr lang="en-US"/>
            </a:p>
          </p:txBody>
        </p:sp>
        <p:sp>
          <p:nvSpPr>
            <p:cNvPr id="261147" name="Line 27"/>
            <p:cNvSpPr>
              <a:spLocks noChangeShapeType="1"/>
            </p:cNvSpPr>
            <p:nvPr/>
          </p:nvSpPr>
          <p:spPr bwMode="auto">
            <a:xfrm>
              <a:off x="1494" y="3511"/>
              <a:ext cx="0" cy="68"/>
            </a:xfrm>
            <a:prstGeom prst="line">
              <a:avLst/>
            </a:prstGeom>
            <a:noFill/>
            <a:ln w="19050">
              <a:solidFill>
                <a:schemeClr val="tx1"/>
              </a:solidFill>
              <a:round/>
              <a:headEnd/>
              <a:tailEnd/>
            </a:ln>
            <a:effectLst/>
          </p:spPr>
          <p:txBody>
            <a:bodyPr/>
            <a:lstStyle/>
            <a:p>
              <a:endParaRPr lang="en-US"/>
            </a:p>
          </p:txBody>
        </p:sp>
        <p:sp>
          <p:nvSpPr>
            <p:cNvPr id="261148" name="Line 28"/>
            <p:cNvSpPr>
              <a:spLocks noChangeShapeType="1"/>
            </p:cNvSpPr>
            <p:nvPr/>
          </p:nvSpPr>
          <p:spPr bwMode="auto">
            <a:xfrm>
              <a:off x="2028" y="3511"/>
              <a:ext cx="0" cy="68"/>
            </a:xfrm>
            <a:prstGeom prst="line">
              <a:avLst/>
            </a:prstGeom>
            <a:noFill/>
            <a:ln w="19050">
              <a:solidFill>
                <a:schemeClr val="tx1"/>
              </a:solidFill>
              <a:round/>
              <a:headEnd/>
              <a:tailEnd/>
            </a:ln>
            <a:effectLst/>
          </p:spPr>
          <p:txBody>
            <a:bodyPr/>
            <a:lstStyle/>
            <a:p>
              <a:endParaRPr lang="en-US"/>
            </a:p>
          </p:txBody>
        </p:sp>
        <p:sp>
          <p:nvSpPr>
            <p:cNvPr id="261149" name="Line 29"/>
            <p:cNvSpPr>
              <a:spLocks noChangeShapeType="1"/>
            </p:cNvSpPr>
            <p:nvPr/>
          </p:nvSpPr>
          <p:spPr bwMode="auto">
            <a:xfrm>
              <a:off x="2563" y="3511"/>
              <a:ext cx="0" cy="68"/>
            </a:xfrm>
            <a:prstGeom prst="line">
              <a:avLst/>
            </a:prstGeom>
            <a:noFill/>
            <a:ln w="19050">
              <a:solidFill>
                <a:schemeClr val="tx1"/>
              </a:solidFill>
              <a:round/>
              <a:headEnd/>
              <a:tailEnd/>
            </a:ln>
            <a:effectLst/>
          </p:spPr>
          <p:txBody>
            <a:bodyPr/>
            <a:lstStyle/>
            <a:p>
              <a:endParaRPr lang="en-US"/>
            </a:p>
          </p:txBody>
        </p:sp>
        <p:sp>
          <p:nvSpPr>
            <p:cNvPr id="261150" name="Line 30"/>
            <p:cNvSpPr>
              <a:spLocks noChangeShapeType="1"/>
            </p:cNvSpPr>
            <p:nvPr/>
          </p:nvSpPr>
          <p:spPr bwMode="auto">
            <a:xfrm>
              <a:off x="3097" y="3511"/>
              <a:ext cx="0" cy="68"/>
            </a:xfrm>
            <a:prstGeom prst="line">
              <a:avLst/>
            </a:prstGeom>
            <a:noFill/>
            <a:ln w="19050">
              <a:solidFill>
                <a:schemeClr val="tx1"/>
              </a:solidFill>
              <a:round/>
              <a:headEnd/>
              <a:tailEnd/>
            </a:ln>
            <a:effectLst/>
          </p:spPr>
          <p:txBody>
            <a:bodyPr/>
            <a:lstStyle/>
            <a:p>
              <a:endParaRPr lang="en-US"/>
            </a:p>
          </p:txBody>
        </p:sp>
        <p:sp>
          <p:nvSpPr>
            <p:cNvPr id="261151" name="Line 31"/>
            <p:cNvSpPr>
              <a:spLocks noChangeShapeType="1"/>
            </p:cNvSpPr>
            <p:nvPr/>
          </p:nvSpPr>
          <p:spPr bwMode="auto">
            <a:xfrm>
              <a:off x="3637" y="3511"/>
              <a:ext cx="0" cy="68"/>
            </a:xfrm>
            <a:prstGeom prst="line">
              <a:avLst/>
            </a:prstGeom>
            <a:noFill/>
            <a:ln w="19050">
              <a:solidFill>
                <a:schemeClr val="tx1"/>
              </a:solidFill>
              <a:round/>
              <a:headEnd/>
              <a:tailEnd/>
            </a:ln>
            <a:effectLst/>
          </p:spPr>
          <p:txBody>
            <a:bodyPr/>
            <a:lstStyle/>
            <a:p>
              <a:endParaRPr lang="en-US"/>
            </a:p>
          </p:txBody>
        </p:sp>
        <p:sp>
          <p:nvSpPr>
            <p:cNvPr id="261152" name="Line 32"/>
            <p:cNvSpPr>
              <a:spLocks noChangeShapeType="1"/>
            </p:cNvSpPr>
            <p:nvPr/>
          </p:nvSpPr>
          <p:spPr bwMode="auto">
            <a:xfrm>
              <a:off x="4165" y="3511"/>
              <a:ext cx="0" cy="68"/>
            </a:xfrm>
            <a:prstGeom prst="line">
              <a:avLst/>
            </a:prstGeom>
            <a:noFill/>
            <a:ln w="19050">
              <a:solidFill>
                <a:schemeClr val="tx1"/>
              </a:solidFill>
              <a:round/>
              <a:headEnd/>
              <a:tailEnd/>
            </a:ln>
            <a:effectLst/>
          </p:spPr>
          <p:txBody>
            <a:bodyPr/>
            <a:lstStyle/>
            <a:p>
              <a:endParaRPr lang="en-US"/>
            </a:p>
          </p:txBody>
        </p:sp>
        <p:sp>
          <p:nvSpPr>
            <p:cNvPr id="261153" name="Line 33"/>
            <p:cNvSpPr>
              <a:spLocks noChangeShapeType="1"/>
            </p:cNvSpPr>
            <p:nvPr/>
          </p:nvSpPr>
          <p:spPr bwMode="auto">
            <a:xfrm>
              <a:off x="4711" y="3511"/>
              <a:ext cx="0" cy="68"/>
            </a:xfrm>
            <a:prstGeom prst="line">
              <a:avLst/>
            </a:prstGeom>
            <a:noFill/>
            <a:ln w="19050">
              <a:solidFill>
                <a:schemeClr val="tx1"/>
              </a:solidFill>
              <a:round/>
              <a:headEnd/>
              <a:tailEnd/>
            </a:ln>
            <a:effectLst/>
          </p:spPr>
          <p:txBody>
            <a:bodyPr/>
            <a:lstStyle/>
            <a:p>
              <a:endParaRPr lang="en-US"/>
            </a:p>
          </p:txBody>
        </p:sp>
      </p:grpSp>
      <p:grpSp>
        <p:nvGrpSpPr>
          <p:cNvPr id="7" name="Group 34"/>
          <p:cNvGrpSpPr>
            <a:grpSpLocks/>
          </p:cNvGrpSpPr>
          <p:nvPr/>
        </p:nvGrpSpPr>
        <p:grpSpPr bwMode="auto">
          <a:xfrm>
            <a:off x="1593850" y="2300288"/>
            <a:ext cx="96838" cy="2959100"/>
            <a:chOff x="809" y="1242"/>
            <a:chExt cx="68" cy="2054"/>
          </a:xfrm>
        </p:grpSpPr>
        <p:sp>
          <p:nvSpPr>
            <p:cNvPr id="261155" name="Line 35"/>
            <p:cNvSpPr>
              <a:spLocks noChangeShapeType="1"/>
            </p:cNvSpPr>
            <p:nvPr/>
          </p:nvSpPr>
          <p:spPr bwMode="auto">
            <a:xfrm flipH="1">
              <a:off x="809" y="3296"/>
              <a:ext cx="68" cy="0"/>
            </a:xfrm>
            <a:prstGeom prst="line">
              <a:avLst/>
            </a:prstGeom>
            <a:noFill/>
            <a:ln w="19050">
              <a:solidFill>
                <a:schemeClr val="tx1"/>
              </a:solidFill>
              <a:round/>
              <a:headEnd/>
              <a:tailEnd/>
            </a:ln>
            <a:effectLst/>
          </p:spPr>
          <p:txBody>
            <a:bodyPr/>
            <a:lstStyle/>
            <a:p>
              <a:endParaRPr lang="en-US"/>
            </a:p>
          </p:txBody>
        </p:sp>
        <p:sp>
          <p:nvSpPr>
            <p:cNvPr id="261156" name="Line 36"/>
            <p:cNvSpPr>
              <a:spLocks noChangeShapeType="1"/>
            </p:cNvSpPr>
            <p:nvPr/>
          </p:nvSpPr>
          <p:spPr bwMode="auto">
            <a:xfrm flipH="1">
              <a:off x="809" y="1242"/>
              <a:ext cx="68" cy="0"/>
            </a:xfrm>
            <a:prstGeom prst="line">
              <a:avLst/>
            </a:prstGeom>
            <a:noFill/>
            <a:ln w="19050">
              <a:solidFill>
                <a:schemeClr val="tx1"/>
              </a:solidFill>
              <a:round/>
              <a:headEnd/>
              <a:tailEnd/>
            </a:ln>
            <a:effectLst/>
          </p:spPr>
          <p:txBody>
            <a:bodyPr/>
            <a:lstStyle/>
            <a:p>
              <a:endParaRPr lang="en-US"/>
            </a:p>
          </p:txBody>
        </p:sp>
        <p:sp>
          <p:nvSpPr>
            <p:cNvPr id="261157" name="Line 37"/>
            <p:cNvSpPr>
              <a:spLocks noChangeShapeType="1"/>
            </p:cNvSpPr>
            <p:nvPr/>
          </p:nvSpPr>
          <p:spPr bwMode="auto">
            <a:xfrm flipH="1">
              <a:off x="809" y="1626"/>
              <a:ext cx="68" cy="0"/>
            </a:xfrm>
            <a:prstGeom prst="line">
              <a:avLst/>
            </a:prstGeom>
            <a:noFill/>
            <a:ln w="19050">
              <a:solidFill>
                <a:schemeClr val="tx1"/>
              </a:solidFill>
              <a:round/>
              <a:headEnd/>
              <a:tailEnd/>
            </a:ln>
            <a:effectLst/>
          </p:spPr>
          <p:txBody>
            <a:bodyPr/>
            <a:lstStyle/>
            <a:p>
              <a:endParaRPr lang="en-US"/>
            </a:p>
          </p:txBody>
        </p:sp>
        <p:sp>
          <p:nvSpPr>
            <p:cNvPr id="261158" name="Line 38"/>
            <p:cNvSpPr>
              <a:spLocks noChangeShapeType="1"/>
            </p:cNvSpPr>
            <p:nvPr/>
          </p:nvSpPr>
          <p:spPr bwMode="auto">
            <a:xfrm flipH="1">
              <a:off x="809" y="2046"/>
              <a:ext cx="68" cy="0"/>
            </a:xfrm>
            <a:prstGeom prst="line">
              <a:avLst/>
            </a:prstGeom>
            <a:noFill/>
            <a:ln w="19050">
              <a:solidFill>
                <a:schemeClr val="tx1"/>
              </a:solidFill>
              <a:round/>
              <a:headEnd/>
              <a:tailEnd/>
            </a:ln>
            <a:effectLst/>
          </p:spPr>
          <p:txBody>
            <a:bodyPr/>
            <a:lstStyle/>
            <a:p>
              <a:endParaRPr lang="en-US"/>
            </a:p>
          </p:txBody>
        </p:sp>
        <p:sp>
          <p:nvSpPr>
            <p:cNvPr id="261159" name="Line 39"/>
            <p:cNvSpPr>
              <a:spLocks noChangeShapeType="1"/>
            </p:cNvSpPr>
            <p:nvPr/>
          </p:nvSpPr>
          <p:spPr bwMode="auto">
            <a:xfrm flipH="1">
              <a:off x="809" y="2460"/>
              <a:ext cx="68" cy="0"/>
            </a:xfrm>
            <a:prstGeom prst="line">
              <a:avLst/>
            </a:prstGeom>
            <a:noFill/>
            <a:ln w="19050">
              <a:solidFill>
                <a:schemeClr val="tx1"/>
              </a:solidFill>
              <a:round/>
              <a:headEnd/>
              <a:tailEnd/>
            </a:ln>
            <a:effectLst/>
          </p:spPr>
          <p:txBody>
            <a:bodyPr/>
            <a:lstStyle/>
            <a:p>
              <a:endParaRPr lang="en-US"/>
            </a:p>
          </p:txBody>
        </p:sp>
        <p:sp>
          <p:nvSpPr>
            <p:cNvPr id="261160" name="Line 40"/>
            <p:cNvSpPr>
              <a:spLocks noChangeShapeType="1"/>
            </p:cNvSpPr>
            <p:nvPr/>
          </p:nvSpPr>
          <p:spPr bwMode="auto">
            <a:xfrm flipH="1">
              <a:off x="809" y="2861"/>
              <a:ext cx="68" cy="0"/>
            </a:xfrm>
            <a:prstGeom prst="line">
              <a:avLst/>
            </a:prstGeom>
            <a:noFill/>
            <a:ln w="19050">
              <a:solidFill>
                <a:schemeClr val="tx1"/>
              </a:solidFill>
              <a:round/>
              <a:headEnd/>
              <a:tailEnd/>
            </a:ln>
            <a:effectLst/>
          </p:spPr>
          <p:txBody>
            <a:bodyPr/>
            <a:lstStyle/>
            <a:p>
              <a:endParaRPr lang="en-US"/>
            </a:p>
          </p:txBody>
        </p:sp>
      </p:grpSp>
      <p:sp>
        <p:nvSpPr>
          <p:cNvPr id="261161" name="Freeform 41"/>
          <p:cNvSpPr>
            <a:spLocks/>
          </p:cNvSpPr>
          <p:nvPr/>
        </p:nvSpPr>
        <p:spPr bwMode="auto">
          <a:xfrm>
            <a:off x="1684338" y="1989138"/>
            <a:ext cx="5842000" cy="3268662"/>
          </a:xfrm>
          <a:custGeom>
            <a:avLst/>
            <a:gdLst/>
            <a:ahLst/>
            <a:cxnLst>
              <a:cxn ang="0">
                <a:pos x="0" y="0"/>
              </a:cxn>
              <a:cxn ang="0">
                <a:pos x="0" y="2487"/>
              </a:cxn>
              <a:cxn ang="0">
                <a:pos x="4060" y="2487"/>
              </a:cxn>
            </a:cxnLst>
            <a:rect l="0" t="0" r="r" b="b"/>
            <a:pathLst>
              <a:path w="4060" h="2487">
                <a:moveTo>
                  <a:pt x="0" y="0"/>
                </a:moveTo>
                <a:lnTo>
                  <a:pt x="0" y="2487"/>
                </a:lnTo>
                <a:lnTo>
                  <a:pt x="4060" y="2487"/>
                </a:lnTo>
              </a:path>
            </a:pathLst>
          </a:custGeom>
          <a:noFill/>
          <a:ln w="19050" cmpd="sng">
            <a:solidFill>
              <a:schemeClr val="tx1"/>
            </a:solidFill>
            <a:prstDash val="solid"/>
            <a:round/>
            <a:headEnd type="none" w="med" len="med"/>
            <a:tailEnd type="none" w="med" len="med"/>
          </a:ln>
          <a:effectLst/>
        </p:spPr>
        <p:txBody>
          <a:bodyPr/>
          <a:lstStyle/>
          <a:p>
            <a:endParaRPr lang="en-US"/>
          </a:p>
        </p:txBody>
      </p:sp>
      <p:sp>
        <p:nvSpPr>
          <p:cNvPr id="261162" name="Text Box 42"/>
          <p:cNvSpPr txBox="1">
            <a:spLocks noChangeArrowheads="1"/>
          </p:cNvSpPr>
          <p:nvPr/>
        </p:nvSpPr>
        <p:spPr bwMode="auto">
          <a:xfrm>
            <a:off x="5219700" y="4400550"/>
            <a:ext cx="2259013" cy="396875"/>
          </a:xfrm>
          <a:prstGeom prst="rect">
            <a:avLst/>
          </a:prstGeom>
          <a:noFill/>
          <a:ln w="9525">
            <a:noFill/>
            <a:miter lim="800000"/>
            <a:headEnd/>
            <a:tailEnd/>
          </a:ln>
          <a:effectLst/>
        </p:spPr>
        <p:txBody>
          <a:bodyPr wrap="none">
            <a:spAutoFit/>
          </a:bodyPr>
          <a:lstStyle/>
          <a:p>
            <a:pPr eaLnBrk="1" hangingPunct="1"/>
            <a:r>
              <a:rPr lang="de-CH" sz="2000">
                <a:solidFill>
                  <a:srgbClr val="CC0099"/>
                </a:solidFill>
                <a:latin typeface="Arial" charset="0"/>
              </a:rPr>
              <a:t>Strontium ranelate</a:t>
            </a:r>
            <a:endParaRPr lang="de-DE" sz="2000">
              <a:solidFill>
                <a:srgbClr val="CC0099"/>
              </a:solidFill>
              <a:latin typeface="Arial" charset="0"/>
            </a:endParaRPr>
          </a:p>
        </p:txBody>
      </p:sp>
      <p:sp>
        <p:nvSpPr>
          <p:cNvPr id="261163" name="Text Box 43"/>
          <p:cNvSpPr txBox="1">
            <a:spLocks noChangeArrowheads="1"/>
          </p:cNvSpPr>
          <p:nvPr/>
        </p:nvSpPr>
        <p:spPr bwMode="auto">
          <a:xfrm>
            <a:off x="4932363" y="2820988"/>
            <a:ext cx="1101725" cy="396875"/>
          </a:xfrm>
          <a:prstGeom prst="rect">
            <a:avLst/>
          </a:prstGeom>
          <a:noFill/>
          <a:ln w="9525">
            <a:noFill/>
            <a:miter lim="800000"/>
            <a:headEnd/>
            <a:tailEnd/>
          </a:ln>
          <a:effectLst/>
        </p:spPr>
        <p:txBody>
          <a:bodyPr wrap="none">
            <a:spAutoFit/>
          </a:bodyPr>
          <a:lstStyle/>
          <a:p>
            <a:pPr eaLnBrk="1" hangingPunct="1"/>
            <a:r>
              <a:rPr lang="de-CH" sz="2000">
                <a:solidFill>
                  <a:srgbClr val="990099"/>
                </a:solidFill>
                <a:latin typeface="Arial" charset="0"/>
              </a:rPr>
              <a:t>Placebo</a:t>
            </a:r>
            <a:endParaRPr lang="de-DE" sz="2000">
              <a:solidFill>
                <a:srgbClr val="990099"/>
              </a:solidFill>
              <a:latin typeface="Arial" charset="0"/>
            </a:endParaRPr>
          </a:p>
        </p:txBody>
      </p:sp>
      <p:sp>
        <p:nvSpPr>
          <p:cNvPr id="261164" name="Rectangle 44"/>
          <p:cNvSpPr>
            <a:spLocks noChangeArrowheads="1"/>
          </p:cNvSpPr>
          <p:nvPr/>
        </p:nvSpPr>
        <p:spPr bwMode="auto">
          <a:xfrm>
            <a:off x="387350" y="6381750"/>
            <a:ext cx="4040188" cy="274638"/>
          </a:xfrm>
          <a:prstGeom prst="rect">
            <a:avLst/>
          </a:prstGeom>
          <a:noFill/>
          <a:ln w="9525">
            <a:noFill/>
            <a:miter lim="800000"/>
            <a:headEnd/>
            <a:tailEnd/>
          </a:ln>
          <a:effectLst/>
        </p:spPr>
        <p:txBody>
          <a:bodyPr lIns="92075" tIns="46038" rIns="92075" bIns="46038">
            <a:spAutoFit/>
          </a:bodyPr>
          <a:lstStyle/>
          <a:p>
            <a:r>
              <a:rPr lang="en-GB" sz="1200">
                <a:latin typeface="Arial" charset="0"/>
              </a:rPr>
              <a:t>Reginster et al, J Clin Endocrinol Metab 2005, 90: 2816</a:t>
            </a:r>
          </a:p>
        </p:txBody>
      </p:sp>
      <p:sp>
        <p:nvSpPr>
          <p:cNvPr id="261165" name="Rectangle 45"/>
          <p:cNvSpPr>
            <a:spLocks noGrp="1" noChangeArrowheads="1"/>
          </p:cNvSpPr>
          <p:nvPr>
            <p:ph type="title"/>
          </p:nvPr>
        </p:nvSpPr>
        <p:spPr>
          <a:xfrm>
            <a:off x="0" y="457200"/>
            <a:ext cx="9144000" cy="427038"/>
          </a:xfrm>
          <a:noFill/>
          <a:ln/>
        </p:spPr>
        <p:txBody>
          <a:bodyPr anchor="ctr">
            <a:normAutofit fontScale="90000"/>
          </a:bodyPr>
          <a:lstStyle/>
          <a:p>
            <a:r>
              <a:rPr lang="de-CH"/>
              <a:t>Effect of Strontium Ranelate on Hip Fracture Risk</a:t>
            </a:r>
            <a:endParaRPr lang="de-DE"/>
          </a:p>
        </p:txBody>
      </p:sp>
      <p:sp>
        <p:nvSpPr>
          <p:cNvPr id="261166" name="Text Box 46"/>
          <p:cNvSpPr txBox="1">
            <a:spLocks noChangeArrowheads="1"/>
          </p:cNvSpPr>
          <p:nvPr/>
        </p:nvSpPr>
        <p:spPr bwMode="auto">
          <a:xfrm rot="16200000">
            <a:off x="264319" y="3436144"/>
            <a:ext cx="1492250" cy="366712"/>
          </a:xfrm>
          <a:prstGeom prst="rect">
            <a:avLst/>
          </a:prstGeom>
          <a:noFill/>
          <a:ln w="9525">
            <a:noFill/>
            <a:miter lim="800000"/>
            <a:headEnd/>
            <a:tailEnd/>
          </a:ln>
          <a:effectLst/>
        </p:spPr>
        <p:txBody>
          <a:bodyPr wrap="none">
            <a:spAutoFit/>
          </a:bodyPr>
          <a:lstStyle/>
          <a:p>
            <a:pPr eaLnBrk="1" hangingPunct="1"/>
            <a:r>
              <a:rPr lang="de-CH" sz="1800" b="1">
                <a:latin typeface="Arial" charset="0"/>
              </a:rPr>
              <a:t>Patients (%)</a:t>
            </a:r>
            <a:endParaRPr lang="de-DE" sz="1800" b="1">
              <a:latin typeface="Arial" charset="0"/>
            </a:endParaRPr>
          </a:p>
        </p:txBody>
      </p:sp>
      <p:sp>
        <p:nvSpPr>
          <p:cNvPr id="261167" name="Text Box 47"/>
          <p:cNvSpPr txBox="1">
            <a:spLocks noChangeArrowheads="1"/>
          </p:cNvSpPr>
          <p:nvPr/>
        </p:nvSpPr>
        <p:spPr bwMode="auto">
          <a:xfrm>
            <a:off x="1835150" y="1700213"/>
            <a:ext cx="5846763" cy="641350"/>
          </a:xfrm>
          <a:prstGeom prst="rect">
            <a:avLst/>
          </a:prstGeom>
          <a:noFill/>
          <a:ln w="9525">
            <a:noFill/>
            <a:miter lim="800000"/>
            <a:headEnd/>
            <a:tailEnd/>
          </a:ln>
          <a:effectLst/>
        </p:spPr>
        <p:txBody>
          <a:bodyPr wrap="none">
            <a:spAutoFit/>
          </a:bodyPr>
          <a:lstStyle/>
          <a:p>
            <a:pPr eaLnBrk="1" hangingPunct="1"/>
            <a:r>
              <a:rPr lang="de-CH" sz="1800">
                <a:latin typeface="Arial" charset="0"/>
              </a:rPr>
              <a:t>Osteoporotic women, n=1977</a:t>
            </a:r>
          </a:p>
          <a:p>
            <a:pPr eaLnBrk="1" hangingPunct="1"/>
            <a:r>
              <a:rPr lang="de-CH" sz="1800">
                <a:latin typeface="Arial" charset="0"/>
              </a:rPr>
              <a:t>(age </a:t>
            </a:r>
            <a:r>
              <a:rPr lang="de-CH" sz="1800">
                <a:latin typeface="Arial" charset="0"/>
                <a:cs typeface="Arial" charset="0"/>
              </a:rPr>
              <a:t>≥74 yrs and </a:t>
            </a:r>
            <a:r>
              <a:rPr lang="de-CH" sz="1800">
                <a:latin typeface="Arial" charset="0"/>
              </a:rPr>
              <a:t>T-score FN </a:t>
            </a:r>
            <a:r>
              <a:rPr lang="de-CH" sz="1800">
                <a:latin typeface="Arial" charset="0"/>
                <a:cs typeface="Arial" charset="0"/>
              </a:rPr>
              <a:t>≤</a:t>
            </a:r>
            <a:r>
              <a:rPr lang="de-CH" sz="1800">
                <a:latin typeface="Arial" charset="0"/>
              </a:rPr>
              <a:t>-3 SD), post-hoc analysis</a:t>
            </a:r>
            <a:endParaRPr lang="de-CH" sz="1800">
              <a:latin typeface="Arial" charset="0"/>
              <a:cs typeface="Arial" charset="0"/>
            </a:endParaRPr>
          </a:p>
        </p:txBody>
      </p:sp>
      <p:sp>
        <p:nvSpPr>
          <p:cNvPr id="261168" name="Text Box 48"/>
          <p:cNvSpPr txBox="1">
            <a:spLocks noChangeArrowheads="1"/>
          </p:cNvSpPr>
          <p:nvPr/>
        </p:nvSpPr>
        <p:spPr bwMode="auto">
          <a:xfrm>
            <a:off x="7310438" y="2962275"/>
            <a:ext cx="1260475" cy="925513"/>
          </a:xfrm>
          <a:prstGeom prst="rect">
            <a:avLst/>
          </a:prstGeom>
          <a:noFill/>
          <a:ln w="9525">
            <a:solidFill>
              <a:schemeClr val="tx1"/>
            </a:solidFill>
            <a:miter lim="800000"/>
            <a:headEnd/>
            <a:tailEnd/>
          </a:ln>
          <a:effectLst/>
        </p:spPr>
        <p:txBody>
          <a:bodyPr wrap="none">
            <a:spAutoFit/>
          </a:bodyPr>
          <a:lstStyle/>
          <a:p>
            <a:pPr eaLnBrk="1" hangingPunct="1"/>
            <a:r>
              <a:rPr lang="de-CH" sz="1800">
                <a:latin typeface="Arial" charset="0"/>
              </a:rPr>
              <a:t>RRR 36%</a:t>
            </a:r>
          </a:p>
          <a:p>
            <a:pPr eaLnBrk="1" hangingPunct="1"/>
            <a:r>
              <a:rPr lang="de-CH" sz="1800">
                <a:latin typeface="Arial" charset="0"/>
              </a:rPr>
              <a:t>ARR 2.1%</a:t>
            </a:r>
          </a:p>
          <a:p>
            <a:pPr eaLnBrk="1" hangingPunct="1"/>
            <a:r>
              <a:rPr lang="de-CH" sz="1800">
                <a:latin typeface="Arial" charset="0"/>
              </a:rPr>
              <a:t>NNT 48</a:t>
            </a:r>
            <a:endParaRPr lang="de-DE" sz="1800">
              <a:latin typeface="Arial" charset="0"/>
            </a:endParaRPr>
          </a:p>
        </p:txBody>
      </p:sp>
      <p:sp>
        <p:nvSpPr>
          <p:cNvPr id="261169" name="Line 49"/>
          <p:cNvSpPr>
            <a:spLocks noChangeShapeType="1"/>
          </p:cNvSpPr>
          <p:nvPr/>
        </p:nvSpPr>
        <p:spPr bwMode="auto">
          <a:xfrm>
            <a:off x="6372225" y="3429000"/>
            <a:ext cx="0" cy="433388"/>
          </a:xfrm>
          <a:prstGeom prst="line">
            <a:avLst/>
          </a:prstGeom>
          <a:noFill/>
          <a:ln w="19050">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84654310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00338" y="2060575"/>
            <a:ext cx="4464050" cy="3097213"/>
            <a:chOff x="1701" y="1298"/>
            <a:chExt cx="2812" cy="1951"/>
          </a:xfrm>
        </p:grpSpPr>
        <p:sp>
          <p:nvSpPr>
            <p:cNvPr id="257027" name="Line 3"/>
            <p:cNvSpPr>
              <a:spLocks noChangeShapeType="1"/>
            </p:cNvSpPr>
            <p:nvPr/>
          </p:nvSpPr>
          <p:spPr bwMode="auto">
            <a:xfrm>
              <a:off x="1701" y="3203"/>
              <a:ext cx="2812" cy="0"/>
            </a:xfrm>
            <a:prstGeom prst="line">
              <a:avLst/>
            </a:prstGeom>
            <a:noFill/>
            <a:ln w="19050">
              <a:solidFill>
                <a:schemeClr val="tx1"/>
              </a:solidFill>
              <a:round/>
              <a:headEnd/>
              <a:tailEnd/>
            </a:ln>
            <a:effectLst/>
          </p:spPr>
          <p:txBody>
            <a:bodyPr/>
            <a:lstStyle/>
            <a:p>
              <a:endParaRPr lang="en-US"/>
            </a:p>
          </p:txBody>
        </p:sp>
        <p:sp>
          <p:nvSpPr>
            <p:cNvPr id="257028" name="Line 4"/>
            <p:cNvSpPr>
              <a:spLocks noChangeShapeType="1"/>
            </p:cNvSpPr>
            <p:nvPr/>
          </p:nvSpPr>
          <p:spPr bwMode="auto">
            <a:xfrm>
              <a:off x="1701" y="3203"/>
              <a:ext cx="0" cy="46"/>
            </a:xfrm>
            <a:prstGeom prst="line">
              <a:avLst/>
            </a:prstGeom>
            <a:noFill/>
            <a:ln w="19050">
              <a:solidFill>
                <a:schemeClr val="tx1"/>
              </a:solidFill>
              <a:round/>
              <a:headEnd/>
              <a:tailEnd/>
            </a:ln>
            <a:effectLst/>
          </p:spPr>
          <p:txBody>
            <a:bodyPr/>
            <a:lstStyle/>
            <a:p>
              <a:endParaRPr lang="en-US"/>
            </a:p>
          </p:txBody>
        </p:sp>
        <p:sp>
          <p:nvSpPr>
            <p:cNvPr id="257029" name="Line 5"/>
            <p:cNvSpPr>
              <a:spLocks noChangeShapeType="1"/>
            </p:cNvSpPr>
            <p:nvPr/>
          </p:nvSpPr>
          <p:spPr bwMode="auto">
            <a:xfrm>
              <a:off x="2653" y="3203"/>
              <a:ext cx="0" cy="46"/>
            </a:xfrm>
            <a:prstGeom prst="line">
              <a:avLst/>
            </a:prstGeom>
            <a:noFill/>
            <a:ln w="19050">
              <a:solidFill>
                <a:schemeClr val="tx1"/>
              </a:solidFill>
              <a:round/>
              <a:headEnd/>
              <a:tailEnd/>
            </a:ln>
            <a:effectLst/>
          </p:spPr>
          <p:txBody>
            <a:bodyPr/>
            <a:lstStyle/>
            <a:p>
              <a:endParaRPr lang="en-US"/>
            </a:p>
          </p:txBody>
        </p:sp>
        <p:sp>
          <p:nvSpPr>
            <p:cNvPr id="257030" name="Line 6"/>
            <p:cNvSpPr>
              <a:spLocks noChangeShapeType="1"/>
            </p:cNvSpPr>
            <p:nvPr/>
          </p:nvSpPr>
          <p:spPr bwMode="auto">
            <a:xfrm>
              <a:off x="4513" y="3203"/>
              <a:ext cx="0" cy="46"/>
            </a:xfrm>
            <a:prstGeom prst="line">
              <a:avLst/>
            </a:prstGeom>
            <a:noFill/>
            <a:ln w="19050">
              <a:solidFill>
                <a:schemeClr val="tx1"/>
              </a:solidFill>
              <a:round/>
              <a:headEnd/>
              <a:tailEnd/>
            </a:ln>
            <a:effectLst/>
          </p:spPr>
          <p:txBody>
            <a:bodyPr/>
            <a:lstStyle/>
            <a:p>
              <a:endParaRPr lang="en-US"/>
            </a:p>
          </p:txBody>
        </p:sp>
        <p:sp>
          <p:nvSpPr>
            <p:cNvPr id="257031" name="Line 7"/>
            <p:cNvSpPr>
              <a:spLocks noChangeShapeType="1"/>
            </p:cNvSpPr>
            <p:nvPr/>
          </p:nvSpPr>
          <p:spPr bwMode="auto">
            <a:xfrm>
              <a:off x="3560" y="1298"/>
              <a:ext cx="0" cy="1951"/>
            </a:xfrm>
            <a:prstGeom prst="line">
              <a:avLst/>
            </a:prstGeom>
            <a:noFill/>
            <a:ln w="19050">
              <a:solidFill>
                <a:schemeClr val="tx1"/>
              </a:solidFill>
              <a:round/>
              <a:headEnd/>
              <a:tailEnd/>
            </a:ln>
            <a:effectLst/>
          </p:spPr>
          <p:txBody>
            <a:bodyPr/>
            <a:lstStyle/>
            <a:p>
              <a:endParaRPr lang="en-US"/>
            </a:p>
          </p:txBody>
        </p:sp>
      </p:grpSp>
      <p:grpSp>
        <p:nvGrpSpPr>
          <p:cNvPr id="3" name="Group 8"/>
          <p:cNvGrpSpPr>
            <a:grpSpLocks/>
          </p:cNvGrpSpPr>
          <p:nvPr/>
        </p:nvGrpSpPr>
        <p:grpSpPr bwMode="auto">
          <a:xfrm>
            <a:off x="4645025" y="2997200"/>
            <a:ext cx="935038" cy="144463"/>
            <a:chOff x="2926" y="1888"/>
            <a:chExt cx="589" cy="91"/>
          </a:xfrm>
        </p:grpSpPr>
        <p:sp>
          <p:nvSpPr>
            <p:cNvPr id="257033" name="Line 9"/>
            <p:cNvSpPr>
              <a:spLocks noChangeShapeType="1"/>
            </p:cNvSpPr>
            <p:nvPr/>
          </p:nvSpPr>
          <p:spPr bwMode="auto">
            <a:xfrm>
              <a:off x="2926" y="1933"/>
              <a:ext cx="589" cy="0"/>
            </a:xfrm>
            <a:prstGeom prst="line">
              <a:avLst/>
            </a:prstGeom>
            <a:noFill/>
            <a:ln w="19050">
              <a:solidFill>
                <a:schemeClr val="tx1"/>
              </a:solidFill>
              <a:round/>
              <a:headEnd/>
              <a:tailEnd/>
            </a:ln>
            <a:effectLst/>
          </p:spPr>
          <p:txBody>
            <a:bodyPr/>
            <a:lstStyle/>
            <a:p>
              <a:endParaRPr lang="en-US"/>
            </a:p>
          </p:txBody>
        </p:sp>
        <p:sp>
          <p:nvSpPr>
            <p:cNvPr id="257034" name="Line 10"/>
            <p:cNvSpPr>
              <a:spLocks noChangeShapeType="1"/>
            </p:cNvSpPr>
            <p:nvPr/>
          </p:nvSpPr>
          <p:spPr bwMode="auto">
            <a:xfrm>
              <a:off x="2926" y="1888"/>
              <a:ext cx="0" cy="91"/>
            </a:xfrm>
            <a:prstGeom prst="line">
              <a:avLst/>
            </a:prstGeom>
            <a:noFill/>
            <a:ln w="19050">
              <a:solidFill>
                <a:schemeClr val="tx1"/>
              </a:solidFill>
              <a:round/>
              <a:headEnd/>
              <a:tailEnd/>
            </a:ln>
            <a:effectLst/>
          </p:spPr>
          <p:txBody>
            <a:bodyPr/>
            <a:lstStyle/>
            <a:p>
              <a:endParaRPr lang="en-US"/>
            </a:p>
          </p:txBody>
        </p:sp>
        <p:sp>
          <p:nvSpPr>
            <p:cNvPr id="257035" name="Line 11"/>
            <p:cNvSpPr>
              <a:spLocks noChangeShapeType="1"/>
            </p:cNvSpPr>
            <p:nvPr/>
          </p:nvSpPr>
          <p:spPr bwMode="auto">
            <a:xfrm>
              <a:off x="3515" y="1888"/>
              <a:ext cx="0" cy="91"/>
            </a:xfrm>
            <a:prstGeom prst="line">
              <a:avLst/>
            </a:prstGeom>
            <a:noFill/>
            <a:ln w="19050">
              <a:solidFill>
                <a:schemeClr val="tx1"/>
              </a:solidFill>
              <a:round/>
              <a:headEnd/>
              <a:tailEnd/>
            </a:ln>
            <a:effectLst/>
          </p:spPr>
          <p:txBody>
            <a:bodyPr/>
            <a:lstStyle/>
            <a:p>
              <a:endParaRPr lang="en-US"/>
            </a:p>
          </p:txBody>
        </p:sp>
        <p:sp>
          <p:nvSpPr>
            <p:cNvPr id="257036" name="Oval 12"/>
            <p:cNvSpPr>
              <a:spLocks noChangeArrowheads="1"/>
            </p:cNvSpPr>
            <p:nvPr/>
          </p:nvSpPr>
          <p:spPr bwMode="auto">
            <a:xfrm>
              <a:off x="3152" y="1888"/>
              <a:ext cx="90" cy="91"/>
            </a:xfrm>
            <a:prstGeom prst="ellipse">
              <a:avLst/>
            </a:prstGeom>
            <a:solidFill>
              <a:srgbClr val="CC0099"/>
            </a:solidFill>
            <a:ln w="19050">
              <a:solidFill>
                <a:schemeClr val="tx1"/>
              </a:solidFill>
              <a:round/>
              <a:headEnd/>
              <a:tailEnd/>
            </a:ln>
            <a:effectLst/>
          </p:spPr>
          <p:txBody>
            <a:bodyPr wrap="none" anchor="ctr"/>
            <a:lstStyle/>
            <a:p>
              <a:endParaRPr lang="en-US"/>
            </a:p>
          </p:txBody>
        </p:sp>
      </p:grpSp>
      <p:grpSp>
        <p:nvGrpSpPr>
          <p:cNvPr id="4" name="Group 13"/>
          <p:cNvGrpSpPr>
            <a:grpSpLocks/>
          </p:cNvGrpSpPr>
          <p:nvPr/>
        </p:nvGrpSpPr>
        <p:grpSpPr bwMode="auto">
          <a:xfrm>
            <a:off x="4716463" y="2276475"/>
            <a:ext cx="862012" cy="144463"/>
            <a:chOff x="2971" y="1434"/>
            <a:chExt cx="543" cy="91"/>
          </a:xfrm>
        </p:grpSpPr>
        <p:sp>
          <p:nvSpPr>
            <p:cNvPr id="257038" name="Line 14"/>
            <p:cNvSpPr>
              <a:spLocks noChangeShapeType="1"/>
            </p:cNvSpPr>
            <p:nvPr/>
          </p:nvSpPr>
          <p:spPr bwMode="auto">
            <a:xfrm>
              <a:off x="2971" y="1479"/>
              <a:ext cx="543" cy="0"/>
            </a:xfrm>
            <a:prstGeom prst="line">
              <a:avLst/>
            </a:prstGeom>
            <a:noFill/>
            <a:ln w="19050">
              <a:solidFill>
                <a:schemeClr val="tx1"/>
              </a:solidFill>
              <a:round/>
              <a:headEnd/>
              <a:tailEnd/>
            </a:ln>
            <a:effectLst/>
          </p:spPr>
          <p:txBody>
            <a:bodyPr/>
            <a:lstStyle/>
            <a:p>
              <a:endParaRPr lang="en-US"/>
            </a:p>
          </p:txBody>
        </p:sp>
        <p:sp>
          <p:nvSpPr>
            <p:cNvPr id="257039" name="Line 15"/>
            <p:cNvSpPr>
              <a:spLocks noChangeShapeType="1"/>
            </p:cNvSpPr>
            <p:nvPr/>
          </p:nvSpPr>
          <p:spPr bwMode="auto">
            <a:xfrm>
              <a:off x="2971" y="1434"/>
              <a:ext cx="0" cy="91"/>
            </a:xfrm>
            <a:prstGeom prst="line">
              <a:avLst/>
            </a:prstGeom>
            <a:noFill/>
            <a:ln w="19050">
              <a:solidFill>
                <a:schemeClr val="tx1"/>
              </a:solidFill>
              <a:round/>
              <a:headEnd/>
              <a:tailEnd/>
            </a:ln>
            <a:effectLst/>
          </p:spPr>
          <p:txBody>
            <a:bodyPr/>
            <a:lstStyle/>
            <a:p>
              <a:endParaRPr lang="en-US"/>
            </a:p>
          </p:txBody>
        </p:sp>
        <p:sp>
          <p:nvSpPr>
            <p:cNvPr id="257040" name="Line 16"/>
            <p:cNvSpPr>
              <a:spLocks noChangeShapeType="1"/>
            </p:cNvSpPr>
            <p:nvPr/>
          </p:nvSpPr>
          <p:spPr bwMode="auto">
            <a:xfrm>
              <a:off x="3514" y="1434"/>
              <a:ext cx="0" cy="91"/>
            </a:xfrm>
            <a:prstGeom prst="line">
              <a:avLst/>
            </a:prstGeom>
            <a:noFill/>
            <a:ln w="19050">
              <a:solidFill>
                <a:schemeClr val="tx1"/>
              </a:solidFill>
              <a:round/>
              <a:headEnd/>
              <a:tailEnd/>
            </a:ln>
            <a:effectLst/>
          </p:spPr>
          <p:txBody>
            <a:bodyPr/>
            <a:lstStyle/>
            <a:p>
              <a:endParaRPr lang="en-US"/>
            </a:p>
          </p:txBody>
        </p:sp>
        <p:sp>
          <p:nvSpPr>
            <p:cNvPr id="257041" name="Oval 17"/>
            <p:cNvSpPr>
              <a:spLocks noChangeArrowheads="1"/>
            </p:cNvSpPr>
            <p:nvPr/>
          </p:nvSpPr>
          <p:spPr bwMode="auto">
            <a:xfrm>
              <a:off x="3152" y="1434"/>
              <a:ext cx="90" cy="91"/>
            </a:xfrm>
            <a:prstGeom prst="ellipse">
              <a:avLst/>
            </a:prstGeom>
            <a:solidFill>
              <a:srgbClr val="CC0099"/>
            </a:solidFill>
            <a:ln w="19050">
              <a:solidFill>
                <a:schemeClr val="tx1"/>
              </a:solidFill>
              <a:round/>
              <a:headEnd/>
              <a:tailEnd/>
            </a:ln>
            <a:effectLst/>
          </p:spPr>
          <p:txBody>
            <a:bodyPr wrap="none" anchor="ctr"/>
            <a:lstStyle/>
            <a:p>
              <a:endParaRPr lang="en-US"/>
            </a:p>
          </p:txBody>
        </p:sp>
      </p:grpSp>
      <p:grpSp>
        <p:nvGrpSpPr>
          <p:cNvPr id="5" name="Group 18"/>
          <p:cNvGrpSpPr>
            <a:grpSpLocks/>
          </p:cNvGrpSpPr>
          <p:nvPr/>
        </p:nvGrpSpPr>
        <p:grpSpPr bwMode="auto">
          <a:xfrm>
            <a:off x="4789488" y="3716338"/>
            <a:ext cx="1438275" cy="144462"/>
            <a:chOff x="3017" y="2341"/>
            <a:chExt cx="906" cy="91"/>
          </a:xfrm>
        </p:grpSpPr>
        <p:sp>
          <p:nvSpPr>
            <p:cNvPr id="257043" name="Line 19"/>
            <p:cNvSpPr>
              <a:spLocks noChangeShapeType="1"/>
            </p:cNvSpPr>
            <p:nvPr/>
          </p:nvSpPr>
          <p:spPr bwMode="auto">
            <a:xfrm>
              <a:off x="3017" y="2387"/>
              <a:ext cx="906" cy="0"/>
            </a:xfrm>
            <a:prstGeom prst="line">
              <a:avLst/>
            </a:prstGeom>
            <a:noFill/>
            <a:ln w="19050">
              <a:solidFill>
                <a:schemeClr val="tx1"/>
              </a:solidFill>
              <a:round/>
              <a:headEnd/>
              <a:tailEnd/>
            </a:ln>
            <a:effectLst/>
          </p:spPr>
          <p:txBody>
            <a:bodyPr/>
            <a:lstStyle/>
            <a:p>
              <a:endParaRPr lang="en-US"/>
            </a:p>
          </p:txBody>
        </p:sp>
        <p:sp>
          <p:nvSpPr>
            <p:cNvPr id="257044" name="Line 20"/>
            <p:cNvSpPr>
              <a:spLocks noChangeShapeType="1"/>
            </p:cNvSpPr>
            <p:nvPr/>
          </p:nvSpPr>
          <p:spPr bwMode="auto">
            <a:xfrm>
              <a:off x="3017" y="2341"/>
              <a:ext cx="0" cy="91"/>
            </a:xfrm>
            <a:prstGeom prst="line">
              <a:avLst/>
            </a:prstGeom>
            <a:noFill/>
            <a:ln w="19050">
              <a:solidFill>
                <a:schemeClr val="tx1"/>
              </a:solidFill>
              <a:round/>
              <a:headEnd/>
              <a:tailEnd/>
            </a:ln>
            <a:effectLst/>
          </p:spPr>
          <p:txBody>
            <a:bodyPr/>
            <a:lstStyle/>
            <a:p>
              <a:endParaRPr lang="en-US"/>
            </a:p>
          </p:txBody>
        </p:sp>
        <p:sp>
          <p:nvSpPr>
            <p:cNvPr id="257045" name="Line 21"/>
            <p:cNvSpPr>
              <a:spLocks noChangeShapeType="1"/>
            </p:cNvSpPr>
            <p:nvPr/>
          </p:nvSpPr>
          <p:spPr bwMode="auto">
            <a:xfrm>
              <a:off x="3923" y="2341"/>
              <a:ext cx="0" cy="91"/>
            </a:xfrm>
            <a:prstGeom prst="line">
              <a:avLst/>
            </a:prstGeom>
            <a:noFill/>
            <a:ln w="19050">
              <a:solidFill>
                <a:schemeClr val="tx1"/>
              </a:solidFill>
              <a:round/>
              <a:headEnd/>
              <a:tailEnd/>
            </a:ln>
            <a:effectLst/>
          </p:spPr>
          <p:txBody>
            <a:bodyPr/>
            <a:lstStyle/>
            <a:p>
              <a:endParaRPr lang="en-US"/>
            </a:p>
          </p:txBody>
        </p:sp>
        <p:sp>
          <p:nvSpPr>
            <p:cNvPr id="257046" name="Oval 22"/>
            <p:cNvSpPr>
              <a:spLocks noChangeArrowheads="1"/>
            </p:cNvSpPr>
            <p:nvPr/>
          </p:nvSpPr>
          <p:spPr bwMode="auto">
            <a:xfrm>
              <a:off x="3244" y="2341"/>
              <a:ext cx="90" cy="91"/>
            </a:xfrm>
            <a:prstGeom prst="ellipse">
              <a:avLst/>
            </a:prstGeom>
            <a:solidFill>
              <a:srgbClr val="CC0099"/>
            </a:solidFill>
            <a:ln w="19050">
              <a:solidFill>
                <a:schemeClr val="tx1"/>
              </a:solidFill>
              <a:round/>
              <a:headEnd/>
              <a:tailEnd/>
            </a:ln>
            <a:effectLst/>
          </p:spPr>
          <p:txBody>
            <a:bodyPr wrap="none" anchor="ctr"/>
            <a:lstStyle/>
            <a:p>
              <a:endParaRPr lang="en-US"/>
            </a:p>
          </p:txBody>
        </p:sp>
      </p:grpSp>
      <p:sp>
        <p:nvSpPr>
          <p:cNvPr id="257047" name="Text Box 23"/>
          <p:cNvSpPr txBox="1">
            <a:spLocks noChangeArrowheads="1"/>
          </p:cNvSpPr>
          <p:nvPr/>
        </p:nvSpPr>
        <p:spPr bwMode="auto">
          <a:xfrm>
            <a:off x="2535238" y="5200650"/>
            <a:ext cx="4907113" cy="338554"/>
          </a:xfrm>
          <a:prstGeom prst="rect">
            <a:avLst/>
          </a:prstGeom>
          <a:noFill/>
          <a:ln w="9525">
            <a:noFill/>
            <a:miter lim="800000"/>
            <a:headEnd/>
            <a:tailEnd/>
          </a:ln>
          <a:effectLst/>
        </p:spPr>
        <p:txBody>
          <a:bodyPr wrap="none">
            <a:spAutoFit/>
          </a:bodyPr>
          <a:lstStyle/>
          <a:p>
            <a:pPr eaLnBrk="1" hangingPunct="1"/>
            <a:r>
              <a:rPr lang="de-CH" sz="1600">
                <a:latin typeface="Arial" charset="0"/>
              </a:rPr>
              <a:t>0                       0.5                      1                       1.5</a:t>
            </a:r>
            <a:endParaRPr lang="de-DE" sz="1600">
              <a:latin typeface="Arial" charset="0"/>
            </a:endParaRPr>
          </a:p>
        </p:txBody>
      </p:sp>
      <p:sp>
        <p:nvSpPr>
          <p:cNvPr id="257048" name="Text Box 24"/>
          <p:cNvSpPr txBox="1">
            <a:spLocks noChangeArrowheads="1"/>
          </p:cNvSpPr>
          <p:nvPr/>
        </p:nvSpPr>
        <p:spPr bwMode="auto">
          <a:xfrm>
            <a:off x="6565900" y="2111375"/>
            <a:ext cx="1098378" cy="523220"/>
          </a:xfrm>
          <a:prstGeom prst="rect">
            <a:avLst/>
          </a:prstGeom>
          <a:noFill/>
          <a:ln w="9525">
            <a:noFill/>
            <a:miter lim="800000"/>
            <a:headEnd/>
            <a:tailEnd/>
          </a:ln>
          <a:effectLst/>
        </p:spPr>
        <p:txBody>
          <a:bodyPr wrap="none">
            <a:spAutoFit/>
          </a:bodyPr>
          <a:lstStyle/>
          <a:p>
            <a:pPr algn="ctr" eaLnBrk="1" hangingPunct="1"/>
            <a:r>
              <a:rPr lang="de-CH" sz="1400">
                <a:latin typeface="Arial" charset="0"/>
              </a:rPr>
              <a:t>0.84</a:t>
            </a:r>
          </a:p>
          <a:p>
            <a:pPr algn="ctr" eaLnBrk="1" hangingPunct="1"/>
            <a:r>
              <a:rPr lang="de-CH" sz="1400">
                <a:latin typeface="Arial" charset="0"/>
              </a:rPr>
              <a:t>(0.70, 0.99)</a:t>
            </a:r>
            <a:endParaRPr lang="de-DE" sz="1400">
              <a:latin typeface="Arial" charset="0"/>
            </a:endParaRPr>
          </a:p>
        </p:txBody>
      </p:sp>
      <p:sp>
        <p:nvSpPr>
          <p:cNvPr id="257049" name="Text Box 25"/>
          <p:cNvSpPr txBox="1">
            <a:spLocks noChangeArrowheads="1"/>
          </p:cNvSpPr>
          <p:nvPr/>
        </p:nvSpPr>
        <p:spPr bwMode="auto">
          <a:xfrm>
            <a:off x="6577013" y="3522663"/>
            <a:ext cx="1098378" cy="523220"/>
          </a:xfrm>
          <a:prstGeom prst="rect">
            <a:avLst/>
          </a:prstGeom>
          <a:noFill/>
          <a:ln w="9525">
            <a:noFill/>
            <a:miter lim="800000"/>
            <a:headEnd/>
            <a:tailEnd/>
          </a:ln>
          <a:effectLst/>
        </p:spPr>
        <p:txBody>
          <a:bodyPr wrap="none">
            <a:spAutoFit/>
          </a:bodyPr>
          <a:lstStyle/>
          <a:p>
            <a:pPr algn="ctr" eaLnBrk="1" hangingPunct="1"/>
            <a:r>
              <a:rPr lang="de-CH" sz="1400">
                <a:latin typeface="Arial" charset="0"/>
              </a:rPr>
              <a:t>0.85</a:t>
            </a:r>
          </a:p>
          <a:p>
            <a:pPr algn="ctr" eaLnBrk="1" hangingPunct="1"/>
            <a:r>
              <a:rPr lang="de-CH" sz="1400">
                <a:latin typeface="Arial" charset="0"/>
              </a:rPr>
              <a:t>(0.61, 1.19)</a:t>
            </a:r>
            <a:endParaRPr lang="de-DE" sz="1400">
              <a:latin typeface="Arial" charset="0"/>
            </a:endParaRPr>
          </a:p>
        </p:txBody>
      </p:sp>
      <p:sp>
        <p:nvSpPr>
          <p:cNvPr id="257050" name="Text Box 26"/>
          <p:cNvSpPr txBox="1">
            <a:spLocks noChangeArrowheads="1"/>
          </p:cNvSpPr>
          <p:nvPr/>
        </p:nvSpPr>
        <p:spPr bwMode="auto">
          <a:xfrm>
            <a:off x="6575425" y="2808288"/>
            <a:ext cx="1098378" cy="523220"/>
          </a:xfrm>
          <a:prstGeom prst="rect">
            <a:avLst/>
          </a:prstGeom>
          <a:noFill/>
          <a:ln w="9525">
            <a:noFill/>
            <a:miter lim="800000"/>
            <a:headEnd/>
            <a:tailEnd/>
          </a:ln>
          <a:effectLst/>
        </p:spPr>
        <p:txBody>
          <a:bodyPr wrap="none">
            <a:spAutoFit/>
          </a:bodyPr>
          <a:lstStyle/>
          <a:p>
            <a:pPr algn="ctr" eaLnBrk="1" hangingPunct="1"/>
            <a:r>
              <a:rPr lang="de-CH" sz="1400">
                <a:latin typeface="Arial" charset="0"/>
              </a:rPr>
              <a:t>0.81</a:t>
            </a:r>
          </a:p>
          <a:p>
            <a:pPr algn="ctr" eaLnBrk="1" hangingPunct="1"/>
            <a:r>
              <a:rPr lang="de-CH" sz="1400">
                <a:latin typeface="Arial" charset="0"/>
              </a:rPr>
              <a:t>(0.66, 0.98)</a:t>
            </a:r>
            <a:endParaRPr lang="de-DE" sz="1400">
              <a:latin typeface="Arial" charset="0"/>
            </a:endParaRPr>
          </a:p>
        </p:txBody>
      </p:sp>
      <p:sp>
        <p:nvSpPr>
          <p:cNvPr id="257051" name="Text Box 27"/>
          <p:cNvSpPr txBox="1">
            <a:spLocks noChangeArrowheads="1"/>
          </p:cNvSpPr>
          <p:nvPr/>
        </p:nvSpPr>
        <p:spPr bwMode="auto">
          <a:xfrm>
            <a:off x="728663" y="2108200"/>
            <a:ext cx="2787650" cy="396875"/>
          </a:xfrm>
          <a:prstGeom prst="rect">
            <a:avLst/>
          </a:prstGeom>
          <a:noFill/>
          <a:ln w="9525">
            <a:noFill/>
            <a:miter lim="800000"/>
            <a:headEnd/>
            <a:tailEnd/>
          </a:ln>
          <a:effectLst/>
        </p:spPr>
        <p:txBody>
          <a:bodyPr wrap="none">
            <a:spAutoFit/>
          </a:bodyPr>
          <a:lstStyle/>
          <a:p>
            <a:pPr eaLnBrk="1" hangingPunct="1"/>
            <a:r>
              <a:rPr lang="de-CH" sz="2000" b="1">
                <a:latin typeface="Arial Narrow" pitchFamily="80" charset="0"/>
              </a:rPr>
              <a:t>All non-vertebral fractures</a:t>
            </a:r>
            <a:endParaRPr lang="de-DE" sz="2000" b="1">
              <a:latin typeface="Arial Narrow" pitchFamily="80" charset="0"/>
            </a:endParaRPr>
          </a:p>
        </p:txBody>
      </p:sp>
      <p:sp>
        <p:nvSpPr>
          <p:cNvPr id="257052" name="Text Box 28"/>
          <p:cNvSpPr txBox="1">
            <a:spLocks noChangeArrowheads="1"/>
          </p:cNvSpPr>
          <p:nvPr/>
        </p:nvSpPr>
        <p:spPr bwMode="auto">
          <a:xfrm>
            <a:off x="728663" y="2732088"/>
            <a:ext cx="3448050" cy="701675"/>
          </a:xfrm>
          <a:prstGeom prst="rect">
            <a:avLst/>
          </a:prstGeom>
          <a:noFill/>
          <a:ln w="9525">
            <a:noFill/>
            <a:miter lim="800000"/>
            <a:headEnd/>
            <a:tailEnd/>
          </a:ln>
          <a:effectLst/>
        </p:spPr>
        <p:txBody>
          <a:bodyPr wrap="none">
            <a:spAutoFit/>
          </a:bodyPr>
          <a:lstStyle/>
          <a:p>
            <a:pPr eaLnBrk="1" hangingPunct="1"/>
            <a:r>
              <a:rPr lang="de-CH" sz="2000" b="1">
                <a:latin typeface="Arial Narrow" pitchFamily="80" charset="0"/>
              </a:rPr>
              <a:t>Major osteoporotic non-vertebral</a:t>
            </a:r>
          </a:p>
          <a:p>
            <a:pPr eaLnBrk="1" hangingPunct="1"/>
            <a:r>
              <a:rPr lang="de-CH" sz="2000" b="1">
                <a:latin typeface="Arial Narrow" pitchFamily="80" charset="0"/>
              </a:rPr>
              <a:t>fractures*</a:t>
            </a:r>
            <a:endParaRPr lang="de-DE" sz="2000" b="1">
              <a:latin typeface="Arial Narrow" pitchFamily="80" charset="0"/>
            </a:endParaRPr>
          </a:p>
        </p:txBody>
      </p:sp>
      <p:sp>
        <p:nvSpPr>
          <p:cNvPr id="257053" name="Text Box 29"/>
          <p:cNvSpPr txBox="1">
            <a:spLocks noChangeArrowheads="1"/>
          </p:cNvSpPr>
          <p:nvPr/>
        </p:nvSpPr>
        <p:spPr bwMode="auto">
          <a:xfrm>
            <a:off x="728663" y="3548063"/>
            <a:ext cx="3297237" cy="396875"/>
          </a:xfrm>
          <a:prstGeom prst="rect">
            <a:avLst/>
          </a:prstGeom>
          <a:noFill/>
          <a:ln w="9525">
            <a:noFill/>
            <a:miter lim="800000"/>
            <a:headEnd/>
            <a:tailEnd/>
          </a:ln>
          <a:effectLst/>
        </p:spPr>
        <p:txBody>
          <a:bodyPr wrap="none">
            <a:spAutoFit/>
          </a:bodyPr>
          <a:lstStyle/>
          <a:p>
            <a:pPr eaLnBrk="1" hangingPunct="1"/>
            <a:r>
              <a:rPr lang="de-CH" sz="2000" b="1">
                <a:latin typeface="Arial Narrow" pitchFamily="80" charset="0"/>
              </a:rPr>
              <a:t>Hip fractures, whole population</a:t>
            </a:r>
            <a:endParaRPr lang="de-DE" sz="2000" b="1">
              <a:latin typeface="Arial Narrow" pitchFamily="80" charset="0"/>
            </a:endParaRPr>
          </a:p>
        </p:txBody>
      </p:sp>
      <p:grpSp>
        <p:nvGrpSpPr>
          <p:cNvPr id="6" name="Group 30"/>
          <p:cNvGrpSpPr>
            <a:grpSpLocks/>
          </p:cNvGrpSpPr>
          <p:nvPr/>
        </p:nvGrpSpPr>
        <p:grpSpPr bwMode="auto">
          <a:xfrm>
            <a:off x="728663" y="4124328"/>
            <a:ext cx="6950075" cy="646113"/>
            <a:chOff x="476" y="2598"/>
            <a:chExt cx="4378" cy="407"/>
          </a:xfrm>
        </p:grpSpPr>
        <p:grpSp>
          <p:nvGrpSpPr>
            <p:cNvPr id="7" name="Group 31"/>
            <p:cNvGrpSpPr>
              <a:grpSpLocks/>
            </p:cNvGrpSpPr>
            <p:nvPr/>
          </p:nvGrpSpPr>
          <p:grpSpPr bwMode="auto">
            <a:xfrm>
              <a:off x="2426" y="2750"/>
              <a:ext cx="1088" cy="91"/>
              <a:chOff x="2426" y="2750"/>
              <a:chExt cx="1088" cy="91"/>
            </a:xfrm>
          </p:grpSpPr>
          <p:sp>
            <p:nvSpPr>
              <p:cNvPr id="257056" name="Line 32"/>
              <p:cNvSpPr>
                <a:spLocks noChangeShapeType="1"/>
              </p:cNvSpPr>
              <p:nvPr/>
            </p:nvSpPr>
            <p:spPr bwMode="auto">
              <a:xfrm>
                <a:off x="2426" y="2795"/>
                <a:ext cx="1088" cy="0"/>
              </a:xfrm>
              <a:prstGeom prst="line">
                <a:avLst/>
              </a:prstGeom>
              <a:noFill/>
              <a:ln w="19050">
                <a:noFill/>
                <a:round/>
                <a:headEnd/>
                <a:tailEnd/>
              </a:ln>
              <a:effectLst/>
            </p:spPr>
            <p:txBody>
              <a:bodyPr/>
              <a:lstStyle/>
              <a:p>
                <a:endParaRPr lang="en-US"/>
              </a:p>
            </p:txBody>
          </p:sp>
          <p:sp>
            <p:nvSpPr>
              <p:cNvPr id="257057" name="Line 33"/>
              <p:cNvSpPr>
                <a:spLocks noChangeShapeType="1"/>
              </p:cNvSpPr>
              <p:nvPr/>
            </p:nvSpPr>
            <p:spPr bwMode="auto">
              <a:xfrm>
                <a:off x="2426" y="2750"/>
                <a:ext cx="0" cy="91"/>
              </a:xfrm>
              <a:prstGeom prst="line">
                <a:avLst/>
              </a:prstGeom>
              <a:noFill/>
              <a:ln w="19050">
                <a:noFill/>
                <a:round/>
                <a:headEnd/>
                <a:tailEnd/>
              </a:ln>
              <a:effectLst/>
            </p:spPr>
            <p:txBody>
              <a:bodyPr/>
              <a:lstStyle/>
              <a:p>
                <a:endParaRPr lang="en-US"/>
              </a:p>
            </p:txBody>
          </p:sp>
          <p:sp>
            <p:nvSpPr>
              <p:cNvPr id="257058" name="Line 34"/>
              <p:cNvSpPr>
                <a:spLocks noChangeShapeType="1"/>
              </p:cNvSpPr>
              <p:nvPr/>
            </p:nvSpPr>
            <p:spPr bwMode="auto">
              <a:xfrm>
                <a:off x="3514" y="2750"/>
                <a:ext cx="0" cy="91"/>
              </a:xfrm>
              <a:prstGeom prst="line">
                <a:avLst/>
              </a:prstGeom>
              <a:noFill/>
              <a:ln w="19050">
                <a:noFill/>
                <a:round/>
                <a:headEnd/>
                <a:tailEnd/>
              </a:ln>
              <a:effectLst/>
            </p:spPr>
            <p:txBody>
              <a:bodyPr/>
              <a:lstStyle/>
              <a:p>
                <a:endParaRPr lang="en-US"/>
              </a:p>
            </p:txBody>
          </p:sp>
          <p:sp>
            <p:nvSpPr>
              <p:cNvPr id="257059" name="Oval 35"/>
              <p:cNvSpPr>
                <a:spLocks noChangeArrowheads="1"/>
              </p:cNvSpPr>
              <p:nvPr/>
            </p:nvSpPr>
            <p:spPr bwMode="auto">
              <a:xfrm>
                <a:off x="2789" y="2750"/>
                <a:ext cx="90" cy="91"/>
              </a:xfrm>
              <a:prstGeom prst="ellipse">
                <a:avLst/>
              </a:prstGeom>
              <a:solidFill>
                <a:srgbClr val="CC0099"/>
              </a:solidFill>
              <a:ln w="19050">
                <a:noFill/>
                <a:round/>
                <a:headEnd/>
                <a:tailEnd/>
              </a:ln>
              <a:effectLst/>
            </p:spPr>
            <p:txBody>
              <a:bodyPr wrap="none" anchor="ctr"/>
              <a:lstStyle/>
              <a:p>
                <a:endParaRPr lang="en-US"/>
              </a:p>
            </p:txBody>
          </p:sp>
        </p:grpSp>
        <p:sp>
          <p:nvSpPr>
            <p:cNvPr id="257060" name="Text Box 36"/>
            <p:cNvSpPr txBox="1">
              <a:spLocks noChangeArrowheads="1"/>
            </p:cNvSpPr>
            <p:nvPr/>
          </p:nvSpPr>
          <p:spPr bwMode="auto">
            <a:xfrm>
              <a:off x="4126" y="2598"/>
              <a:ext cx="728" cy="407"/>
            </a:xfrm>
            <a:prstGeom prst="rect">
              <a:avLst/>
            </a:prstGeom>
            <a:noFill/>
            <a:ln w="9525">
              <a:noFill/>
              <a:miter lim="800000"/>
              <a:headEnd/>
              <a:tailEnd/>
            </a:ln>
            <a:effectLst/>
          </p:spPr>
          <p:txBody>
            <a:bodyPr wrap="none">
              <a:spAutoFit/>
            </a:bodyPr>
            <a:lstStyle/>
            <a:p>
              <a:pPr algn="ctr" eaLnBrk="1" hangingPunct="1"/>
              <a:r>
                <a:rPr lang="de-CH" sz="1800" b="1">
                  <a:latin typeface="Arial Narrow" pitchFamily="80" charset="0"/>
                </a:rPr>
                <a:t>0.64</a:t>
              </a:r>
            </a:p>
            <a:p>
              <a:pPr algn="ctr" eaLnBrk="1" hangingPunct="1"/>
              <a:r>
                <a:rPr lang="de-CH" sz="1800" b="1">
                  <a:latin typeface="Arial Narrow" pitchFamily="80" charset="0"/>
                </a:rPr>
                <a:t>(0.41, 0.99)</a:t>
              </a:r>
              <a:endParaRPr lang="de-DE" sz="1800" b="1">
                <a:latin typeface="Arial Narrow" pitchFamily="80" charset="0"/>
              </a:endParaRPr>
            </a:p>
          </p:txBody>
        </p:sp>
        <p:sp>
          <p:nvSpPr>
            <p:cNvPr id="257061" name="Text Box 37"/>
            <p:cNvSpPr txBox="1">
              <a:spLocks noChangeArrowheads="1"/>
            </p:cNvSpPr>
            <p:nvPr/>
          </p:nvSpPr>
          <p:spPr bwMode="auto">
            <a:xfrm>
              <a:off x="476" y="2643"/>
              <a:ext cx="1953" cy="250"/>
            </a:xfrm>
            <a:prstGeom prst="rect">
              <a:avLst/>
            </a:prstGeom>
            <a:noFill/>
            <a:ln w="9525">
              <a:noFill/>
              <a:miter lim="800000"/>
              <a:headEnd/>
              <a:tailEnd/>
            </a:ln>
            <a:effectLst/>
          </p:spPr>
          <p:txBody>
            <a:bodyPr wrap="none">
              <a:spAutoFit/>
            </a:bodyPr>
            <a:lstStyle/>
            <a:p>
              <a:pPr eaLnBrk="1" hangingPunct="1"/>
              <a:r>
                <a:rPr lang="de-CH" sz="2000" b="1">
                  <a:latin typeface="Arial Narrow" pitchFamily="80" charset="0"/>
                </a:rPr>
                <a:t>Hip fractures, high risk group</a:t>
              </a:r>
              <a:endParaRPr lang="de-DE" sz="2000" b="1">
                <a:latin typeface="Arial Narrow" pitchFamily="80" charset="0"/>
              </a:endParaRPr>
            </a:p>
          </p:txBody>
        </p:sp>
      </p:grpSp>
      <p:sp>
        <p:nvSpPr>
          <p:cNvPr id="257062" name="Rectangle 38"/>
          <p:cNvSpPr>
            <a:spLocks noGrp="1" noChangeArrowheads="1"/>
          </p:cNvSpPr>
          <p:nvPr>
            <p:ph type="title"/>
          </p:nvPr>
        </p:nvSpPr>
        <p:spPr>
          <a:noFill/>
          <a:ln>
            <a:noFill/>
          </a:ln>
        </p:spPr>
        <p:txBody>
          <a:bodyPr anchor="ctr">
            <a:normAutofit fontScale="90000"/>
          </a:bodyPr>
          <a:lstStyle/>
          <a:p>
            <a:r>
              <a:rPr lang="de-CH"/>
              <a:t>Effect of Strontium Ranelate on </a:t>
            </a:r>
            <a:br>
              <a:rPr lang="de-CH"/>
            </a:br>
            <a:r>
              <a:rPr lang="de-CH"/>
              <a:t>Non-Vertebral Fracture Risk</a:t>
            </a:r>
            <a:endParaRPr lang="de-DE"/>
          </a:p>
        </p:txBody>
      </p:sp>
      <p:sp>
        <p:nvSpPr>
          <p:cNvPr id="257063" name="Rectangle 39"/>
          <p:cNvSpPr>
            <a:spLocks noChangeArrowheads="1"/>
          </p:cNvSpPr>
          <p:nvPr/>
        </p:nvSpPr>
        <p:spPr bwMode="auto">
          <a:xfrm>
            <a:off x="387350" y="6381750"/>
            <a:ext cx="5192713" cy="308419"/>
          </a:xfrm>
          <a:prstGeom prst="rect">
            <a:avLst/>
          </a:prstGeom>
          <a:noFill/>
          <a:ln w="9525">
            <a:noFill/>
            <a:miter lim="800000"/>
            <a:headEnd/>
            <a:tailEnd/>
          </a:ln>
          <a:effectLst/>
        </p:spPr>
        <p:txBody>
          <a:bodyPr lIns="92075" tIns="46038" rIns="92075" bIns="46038">
            <a:spAutoFit/>
          </a:bodyPr>
          <a:lstStyle/>
          <a:p>
            <a:r>
              <a:rPr lang="en-GB" sz="1400">
                <a:latin typeface="Arial" charset="0"/>
              </a:rPr>
              <a:t>Reginster et al, J Clin Endocrinol Metab 2005, 90: 2816</a:t>
            </a:r>
          </a:p>
        </p:txBody>
      </p:sp>
      <p:sp>
        <p:nvSpPr>
          <p:cNvPr id="257064" name="Text Box 40"/>
          <p:cNvSpPr txBox="1">
            <a:spLocks noChangeArrowheads="1"/>
          </p:cNvSpPr>
          <p:nvPr/>
        </p:nvSpPr>
        <p:spPr bwMode="auto">
          <a:xfrm>
            <a:off x="3995738" y="5589588"/>
            <a:ext cx="2321469" cy="338554"/>
          </a:xfrm>
          <a:prstGeom prst="rect">
            <a:avLst/>
          </a:prstGeom>
          <a:noFill/>
          <a:ln w="9525">
            <a:noFill/>
            <a:miter lim="800000"/>
            <a:headEnd/>
            <a:tailEnd/>
          </a:ln>
          <a:effectLst/>
        </p:spPr>
        <p:txBody>
          <a:bodyPr wrap="none">
            <a:spAutoFit/>
          </a:bodyPr>
          <a:lstStyle/>
          <a:p>
            <a:pPr eaLnBrk="1" hangingPunct="1"/>
            <a:r>
              <a:rPr lang="de-CH" sz="1600">
                <a:latin typeface="Arial" charset="0"/>
              </a:rPr>
              <a:t>RR (95% CI) after 3 yrs</a:t>
            </a:r>
            <a:endParaRPr lang="de-DE" sz="1600">
              <a:latin typeface="Arial" charset="0"/>
            </a:endParaRPr>
          </a:p>
        </p:txBody>
      </p:sp>
      <p:sp>
        <p:nvSpPr>
          <p:cNvPr id="257065" name="Text Box 41"/>
          <p:cNvSpPr txBox="1">
            <a:spLocks noChangeArrowheads="1"/>
          </p:cNvSpPr>
          <p:nvPr/>
        </p:nvSpPr>
        <p:spPr bwMode="auto">
          <a:xfrm>
            <a:off x="385763" y="6021388"/>
            <a:ext cx="3470275" cy="274637"/>
          </a:xfrm>
          <a:prstGeom prst="rect">
            <a:avLst/>
          </a:prstGeom>
          <a:noFill/>
          <a:ln w="9525">
            <a:noFill/>
            <a:miter lim="800000"/>
            <a:headEnd/>
            <a:tailEnd/>
          </a:ln>
          <a:effectLst/>
        </p:spPr>
        <p:txBody>
          <a:bodyPr wrap="none">
            <a:spAutoFit/>
          </a:bodyPr>
          <a:lstStyle/>
          <a:p>
            <a:pPr eaLnBrk="1" hangingPunct="1"/>
            <a:r>
              <a:rPr lang="de-CH" sz="1200">
                <a:latin typeface="Arial" charset="0"/>
              </a:rPr>
              <a:t>*hip, wrist, pelvis, sacrum, rib, sternum, humerus</a:t>
            </a:r>
            <a:endParaRPr lang="de-DE" sz="1200">
              <a:latin typeface="Arial" charset="0"/>
            </a:endParaRPr>
          </a:p>
        </p:txBody>
      </p:sp>
    </p:spTree>
    <p:extLst>
      <p:ext uri="{BB962C8B-B14F-4D97-AF65-F5344CB8AC3E}">
        <p14:creationId xmlns:p14="http://schemas.microsoft.com/office/powerpoint/2010/main" val="186417427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p:cNvSpPr>
            <a:spLocks noGrp="1" noChangeArrowheads="1"/>
          </p:cNvSpPr>
          <p:nvPr>
            <p:ph type="title"/>
          </p:nvPr>
        </p:nvSpPr>
        <p:spPr/>
        <p:txBody>
          <a:bodyPr/>
          <a:lstStyle/>
          <a:p>
            <a:pPr eaLnBrk="1" hangingPunct="1"/>
            <a:r>
              <a:rPr lang="en-US" sz="3200" smtClean="0">
                <a:solidFill>
                  <a:schemeClr val="tx1"/>
                </a:solidFill>
              </a:rPr>
              <a:t>Anti-fracture efficacy of strontium  ranelate</a:t>
            </a:r>
          </a:p>
        </p:txBody>
      </p:sp>
      <p:pic>
        <p:nvPicPr>
          <p:cNvPr id="34820" name="Picture 7"/>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81075" y="2446338"/>
            <a:ext cx="3144838" cy="2366962"/>
          </a:xfrm>
          <a:prstGeom prst="rect">
            <a:avLst/>
          </a:prstGeom>
          <a:noFill/>
        </p:spPr>
      </p:pic>
      <p:sp>
        <p:nvSpPr>
          <p:cNvPr id="34819" name="Rectangle 6"/>
          <p:cNvSpPr>
            <a:spLocks noGrp="1" noChangeArrowheads="1"/>
          </p:cNvSpPr>
          <p:nvPr>
            <p:ph sz="quarter" idx="4294967295"/>
          </p:nvPr>
        </p:nvSpPr>
        <p:spPr>
          <a:xfrm>
            <a:off x="4756150" y="2204864"/>
            <a:ext cx="3775075" cy="3881611"/>
          </a:xfrm>
          <a:prstGeom prst="rect">
            <a:avLst/>
          </a:prstGeom>
        </p:spPr>
        <p:txBody>
          <a:bodyPr/>
          <a:lstStyle/>
          <a:p>
            <a:pPr eaLnBrk="1" hangingPunct="1">
              <a:lnSpc>
                <a:spcPct val="80000"/>
              </a:lnSpc>
            </a:pPr>
            <a:r>
              <a:rPr lang="en-US" sz="1800" b="1" dirty="0" smtClean="0"/>
              <a:t>strontium </a:t>
            </a:r>
            <a:r>
              <a:rPr lang="en-US" sz="1800" b="1" dirty="0" err="1" smtClean="0"/>
              <a:t>ranelate</a:t>
            </a:r>
            <a:r>
              <a:rPr lang="en-US" sz="1800" b="1" dirty="0" smtClean="0"/>
              <a:t> significantly reduced the incidence of new vertebral  and clinical vertebral fractures by </a:t>
            </a:r>
            <a:r>
              <a:rPr lang="en-US" sz="1800" b="1" dirty="0" smtClean="0">
                <a:solidFill>
                  <a:srgbClr val="FFFF00"/>
                </a:solidFill>
              </a:rPr>
              <a:t>40–50% </a:t>
            </a:r>
            <a:r>
              <a:rPr lang="en-US" sz="1800" b="1" dirty="0" smtClean="0"/>
              <a:t>after one and three years of treatment.</a:t>
            </a:r>
          </a:p>
          <a:p>
            <a:pPr eaLnBrk="1" hangingPunct="1">
              <a:lnSpc>
                <a:spcPct val="80000"/>
              </a:lnSpc>
            </a:pPr>
            <a:endParaRPr lang="en-US" sz="1800" dirty="0" smtClean="0"/>
          </a:p>
          <a:p>
            <a:pPr eaLnBrk="1" hangingPunct="1">
              <a:lnSpc>
                <a:spcPct val="80000"/>
              </a:lnSpc>
            </a:pPr>
            <a:r>
              <a:rPr lang="en-US" sz="1800" b="1" dirty="0" smtClean="0"/>
              <a:t>Reduced by </a:t>
            </a:r>
            <a:r>
              <a:rPr lang="en-US" sz="1800" b="1" dirty="0" smtClean="0">
                <a:solidFill>
                  <a:srgbClr val="FFFF00"/>
                </a:solidFill>
              </a:rPr>
              <a:t>16%</a:t>
            </a:r>
            <a:r>
              <a:rPr lang="en-US" sz="1800" b="1" dirty="0" smtClean="0"/>
              <a:t> the risk of non-vertebral fractures throughout the three year study compared with placebo.</a:t>
            </a:r>
          </a:p>
          <a:p>
            <a:pPr eaLnBrk="1" hangingPunct="1">
              <a:lnSpc>
                <a:spcPct val="80000"/>
              </a:lnSpc>
            </a:pPr>
            <a:endParaRPr lang="en-US" sz="1800" b="1" dirty="0" smtClean="0"/>
          </a:p>
          <a:p>
            <a:pPr eaLnBrk="1" hangingPunct="1">
              <a:lnSpc>
                <a:spcPct val="80000"/>
              </a:lnSpc>
            </a:pPr>
            <a:r>
              <a:rPr lang="en-US" sz="1800" b="1" dirty="0" smtClean="0"/>
              <a:t>reduced by </a:t>
            </a:r>
            <a:r>
              <a:rPr lang="en-US" sz="1800" b="1" dirty="0" smtClean="0">
                <a:solidFill>
                  <a:srgbClr val="FFFF00"/>
                </a:solidFill>
              </a:rPr>
              <a:t>19%</a:t>
            </a:r>
            <a:r>
              <a:rPr lang="en-US" sz="1800" b="1" dirty="0" smtClean="0"/>
              <a:t> the relative risk for major fragility fractures (i.e. hip, wrist, pelvis and sacrum, ribs and sternum, clavicle, </a:t>
            </a:r>
            <a:r>
              <a:rPr lang="en-US" sz="1800" b="1" dirty="0" err="1" smtClean="0"/>
              <a:t>humerus</a:t>
            </a:r>
            <a:r>
              <a:rPr lang="en-US" sz="1800" b="1" dirty="0" smtClean="0"/>
              <a:t>).</a:t>
            </a:r>
          </a:p>
          <a:p>
            <a:pPr eaLnBrk="1" hangingPunct="1">
              <a:lnSpc>
                <a:spcPct val="80000"/>
              </a:lnSpc>
            </a:pPr>
            <a:endParaRPr lang="en-US" sz="1600" b="1" dirty="0" smtClean="0"/>
          </a:p>
        </p:txBody>
      </p:sp>
      <p:sp>
        <p:nvSpPr>
          <p:cNvPr id="34821" name="Text Box 8"/>
          <p:cNvSpPr txBox="1">
            <a:spLocks noChangeArrowheads="1"/>
          </p:cNvSpPr>
          <p:nvPr/>
        </p:nvSpPr>
        <p:spPr bwMode="auto">
          <a:xfrm>
            <a:off x="757114" y="5949280"/>
            <a:ext cx="68167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Tx/>
              <a:buChar char="•"/>
            </a:pPr>
            <a:r>
              <a:rPr lang="en-US" b="1" dirty="0"/>
              <a:t>Accompanied by </a:t>
            </a:r>
            <a:r>
              <a:rPr lang="en-US" b="1" dirty="0">
                <a:solidFill>
                  <a:srgbClr val="E75C01"/>
                </a:solidFill>
              </a:rPr>
              <a:t>decreased back pain and body height loss</a:t>
            </a:r>
            <a:r>
              <a:rPr lang="en-US" b="1" dirty="0"/>
              <a:t>.</a:t>
            </a:r>
          </a:p>
          <a:p>
            <a:pPr eaLnBrk="1" hangingPunct="1"/>
            <a:endParaRPr lang="en-US" dirty="0"/>
          </a:p>
        </p:txBody>
      </p:sp>
    </p:spTree>
    <p:extLst>
      <p:ext uri="{BB962C8B-B14F-4D97-AF65-F5344CB8AC3E}">
        <p14:creationId xmlns:p14="http://schemas.microsoft.com/office/powerpoint/2010/main" val="75495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67544" y="1556792"/>
            <a:ext cx="8229600" cy="4525963"/>
          </a:xfrm>
        </p:spPr>
        <p:txBody>
          <a:bodyPr>
            <a:normAutofit/>
          </a:bodyPr>
          <a:lstStyle/>
          <a:p>
            <a:pPr marL="0" indent="0" eaLnBrk="1" hangingPunct="1">
              <a:lnSpc>
                <a:spcPct val="80000"/>
              </a:lnSpc>
              <a:buNone/>
            </a:pPr>
            <a:r>
              <a:rPr lang="en-US" sz="2400" dirty="0" smtClean="0"/>
              <a:t> </a:t>
            </a:r>
            <a:endParaRPr lang="en-US" sz="2400" dirty="0" smtClean="0"/>
          </a:p>
          <a:p>
            <a:pPr eaLnBrk="1" hangingPunct="1">
              <a:lnSpc>
                <a:spcPct val="80000"/>
              </a:lnSpc>
              <a:buFont typeface="Wingdings" pitchFamily="2" charset="2"/>
              <a:buBlip>
                <a:blip r:embed="rId2"/>
              </a:buBlip>
            </a:pPr>
            <a:r>
              <a:rPr lang="en-US" sz="2400" dirty="0" err="1" smtClean="0"/>
              <a:t>Overally</a:t>
            </a:r>
            <a:r>
              <a:rPr lang="en-US" sz="2400" dirty="0" smtClean="0"/>
              <a:t> </a:t>
            </a:r>
            <a:r>
              <a:rPr lang="en-US" sz="2400" dirty="0" smtClean="0"/>
              <a:t>, well tolerated, especially in the upper gastrointestinal area.</a:t>
            </a:r>
          </a:p>
          <a:p>
            <a:pPr eaLnBrk="1" hangingPunct="1">
              <a:lnSpc>
                <a:spcPct val="80000"/>
              </a:lnSpc>
            </a:pPr>
            <a:endParaRPr lang="en-US" sz="2400" dirty="0" smtClean="0"/>
          </a:p>
          <a:p>
            <a:pPr eaLnBrk="1" hangingPunct="1">
              <a:lnSpc>
                <a:spcPct val="80000"/>
              </a:lnSpc>
              <a:buFont typeface="Wingdings" pitchFamily="2" charset="2"/>
              <a:buBlip>
                <a:blip r:embed="rId2"/>
              </a:buBlip>
            </a:pPr>
            <a:r>
              <a:rPr lang="en-US" sz="2400" dirty="0" smtClean="0"/>
              <a:t>Like SOTI study, the most common adverse effects consisted of </a:t>
            </a:r>
            <a:r>
              <a:rPr lang="en-US" u="sng" dirty="0" smtClean="0"/>
              <a:t>nausea</a:t>
            </a:r>
            <a:r>
              <a:rPr lang="en-US" sz="2400" dirty="0" smtClean="0"/>
              <a:t> and </a:t>
            </a:r>
            <a:r>
              <a:rPr lang="en-US" u="sng" dirty="0" smtClean="0"/>
              <a:t>diarrhea</a:t>
            </a:r>
            <a:r>
              <a:rPr lang="en-US" sz="2400" dirty="0" smtClean="0"/>
              <a:t>, which disappeared after the first three months.</a:t>
            </a:r>
          </a:p>
          <a:p>
            <a:pPr eaLnBrk="1" hangingPunct="1">
              <a:lnSpc>
                <a:spcPct val="80000"/>
              </a:lnSpc>
            </a:pPr>
            <a:endParaRPr lang="en-US" sz="2400" dirty="0" smtClean="0"/>
          </a:p>
          <a:p>
            <a:pPr eaLnBrk="1" hangingPunct="1">
              <a:lnSpc>
                <a:spcPct val="80000"/>
              </a:lnSpc>
              <a:buFont typeface="Wingdings" pitchFamily="2" charset="2"/>
              <a:buBlip>
                <a:blip r:embed="rId2"/>
              </a:buBlip>
            </a:pPr>
            <a:r>
              <a:rPr lang="en-US" sz="2400" dirty="0" smtClean="0"/>
              <a:t>There was a lower incidence of </a:t>
            </a:r>
            <a:r>
              <a:rPr lang="en-US" u="sng" dirty="0" smtClean="0"/>
              <a:t>gastritis</a:t>
            </a:r>
            <a:r>
              <a:rPr lang="en-US" sz="2400" dirty="0" smtClean="0"/>
              <a:t>, as diagnosed clinically by the investigators, in the strontium </a:t>
            </a:r>
            <a:r>
              <a:rPr lang="en-US" sz="2400" dirty="0" err="1" smtClean="0"/>
              <a:t>ranelate</a:t>
            </a:r>
            <a:r>
              <a:rPr lang="en-US" sz="2400" dirty="0" smtClean="0"/>
              <a:t> group than in the placebo group </a:t>
            </a:r>
            <a:r>
              <a:rPr lang="fr-FR" sz="2400" dirty="0" smtClean="0"/>
              <a:t>(3.6 percent vs. 5.5 percent, P=0.07).</a:t>
            </a:r>
            <a:endParaRPr lang="en-US" sz="2400" dirty="0" smtClean="0"/>
          </a:p>
        </p:txBody>
      </p:sp>
      <p:sp>
        <p:nvSpPr>
          <p:cNvPr id="35842" name="AutoShape 2"/>
          <p:cNvSpPr>
            <a:spLocks noGrp="1" noChangeArrowheads="1"/>
          </p:cNvSpPr>
          <p:nvPr>
            <p:ph type="title"/>
          </p:nvPr>
        </p:nvSpPr>
        <p:spPr/>
        <p:txBody>
          <a:bodyPr/>
          <a:lstStyle/>
          <a:p>
            <a:pPr eaLnBrk="1" hangingPunct="1"/>
            <a:r>
              <a:rPr lang="en-US" smtClean="0">
                <a:solidFill>
                  <a:srgbClr val="00B050"/>
                </a:solidFill>
              </a:rPr>
              <a:t>adverse effects(1)</a:t>
            </a:r>
          </a:p>
        </p:txBody>
      </p:sp>
    </p:spTree>
    <p:extLst>
      <p:ext uri="{BB962C8B-B14F-4D97-AF65-F5344CB8AC3E}">
        <p14:creationId xmlns:p14="http://schemas.microsoft.com/office/powerpoint/2010/main" val="17723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ln>
            <a:solidFill>
              <a:srgbClr val="990000"/>
            </a:solidFill>
            <a:miter lim="800000"/>
            <a:headEnd/>
            <a:tailEnd/>
          </a:ln>
        </p:spPr>
        <p:txBody>
          <a:bodyPr>
            <a:normAutofit fontScale="92500"/>
          </a:bodyPr>
          <a:lstStyle/>
          <a:p>
            <a:pPr eaLnBrk="1" hangingPunct="1">
              <a:lnSpc>
                <a:spcPct val="80000"/>
              </a:lnSpc>
              <a:buFont typeface="Wingdings" pitchFamily="2" charset="2"/>
              <a:buBlip>
                <a:blip r:embed="rId2"/>
              </a:buBlip>
            </a:pPr>
            <a:r>
              <a:rPr lang="en-US" sz="2400" b="1" dirty="0" smtClean="0"/>
              <a:t>Serum </a:t>
            </a:r>
            <a:r>
              <a:rPr lang="en-US" sz="2400" b="1" dirty="0" smtClean="0">
                <a:solidFill>
                  <a:srgbClr val="FFFF00"/>
                </a:solidFill>
              </a:rPr>
              <a:t>calcium</a:t>
            </a:r>
            <a:r>
              <a:rPr lang="en-US" sz="2400" b="1" dirty="0" smtClean="0"/>
              <a:t> concentrations were lower and serum </a:t>
            </a:r>
            <a:r>
              <a:rPr lang="en-US" sz="2400" b="1" dirty="0">
                <a:solidFill>
                  <a:srgbClr val="FFFF00"/>
                </a:solidFill>
              </a:rPr>
              <a:t>phosphate</a:t>
            </a:r>
            <a:r>
              <a:rPr lang="en-US" sz="2400" b="1" dirty="0" smtClean="0"/>
              <a:t> concentrations higher in the strontium </a:t>
            </a:r>
            <a:r>
              <a:rPr lang="en-US" sz="2400" b="1" dirty="0" err="1" smtClean="0"/>
              <a:t>ranelate</a:t>
            </a:r>
            <a:r>
              <a:rPr lang="en-US" sz="2400" b="1" dirty="0" smtClean="0"/>
              <a:t> group than in the control group at month 3, with a plateau thereafter.</a:t>
            </a:r>
          </a:p>
          <a:p>
            <a:pPr eaLnBrk="1" hangingPunct="1">
              <a:lnSpc>
                <a:spcPct val="80000"/>
              </a:lnSpc>
            </a:pPr>
            <a:endParaRPr lang="en-US" sz="2400" b="1" dirty="0" smtClean="0"/>
          </a:p>
          <a:p>
            <a:pPr eaLnBrk="1" hangingPunct="1">
              <a:lnSpc>
                <a:spcPct val="80000"/>
              </a:lnSpc>
              <a:spcBef>
                <a:spcPct val="0"/>
              </a:spcBef>
              <a:buFont typeface="Wingdings" pitchFamily="2" charset="2"/>
              <a:buBlip>
                <a:blip r:embed="rId2"/>
              </a:buBlip>
            </a:pPr>
            <a:r>
              <a:rPr lang="en-US" sz="2400" b="1" dirty="0" smtClean="0"/>
              <a:t>There was a slight reduction in serum parathyroid hormone from the level at month 6 in both groups (decrease from base-line to six-month values)</a:t>
            </a:r>
          </a:p>
          <a:p>
            <a:pPr eaLnBrk="1" hangingPunct="1">
              <a:lnSpc>
                <a:spcPct val="80000"/>
              </a:lnSpc>
              <a:spcBef>
                <a:spcPct val="0"/>
              </a:spcBef>
              <a:buFont typeface="Wingdings" pitchFamily="2" charset="2"/>
              <a:buChar char="q"/>
            </a:pPr>
            <a:endParaRPr lang="en-US" sz="2400" b="1" dirty="0" smtClean="0"/>
          </a:p>
          <a:p>
            <a:pPr eaLnBrk="1" hangingPunct="1">
              <a:lnSpc>
                <a:spcPct val="80000"/>
              </a:lnSpc>
              <a:spcBef>
                <a:spcPct val="0"/>
              </a:spcBef>
              <a:buFont typeface="Wingdings" pitchFamily="2" charset="2"/>
              <a:buBlip>
                <a:blip r:embed="rId2"/>
              </a:buBlip>
            </a:pPr>
            <a:r>
              <a:rPr lang="en-US" sz="2400" b="1" dirty="0" smtClean="0"/>
              <a:t>No changes were observed for serum 25-hydroxyvitamin D, 1,25-dihydroxyvitamin D, or calcitonin.</a:t>
            </a:r>
          </a:p>
          <a:p>
            <a:pPr eaLnBrk="1" hangingPunct="1">
              <a:lnSpc>
                <a:spcPct val="80000"/>
              </a:lnSpc>
              <a:spcBef>
                <a:spcPct val="0"/>
              </a:spcBef>
              <a:buFont typeface="Wingdings" pitchFamily="2" charset="2"/>
              <a:buChar char="q"/>
            </a:pPr>
            <a:endParaRPr lang="en-US" sz="2400" b="1" dirty="0" smtClean="0"/>
          </a:p>
          <a:p>
            <a:pPr eaLnBrk="1" hangingPunct="1">
              <a:lnSpc>
                <a:spcPct val="80000"/>
              </a:lnSpc>
              <a:buFont typeface="Wingdings" pitchFamily="2" charset="2"/>
              <a:buBlip>
                <a:blip r:embed="rId2"/>
              </a:buBlip>
            </a:pPr>
            <a:r>
              <a:rPr lang="en-US" sz="2400" b="1" dirty="0" smtClean="0"/>
              <a:t>Serum </a:t>
            </a:r>
            <a:r>
              <a:rPr lang="en-US" sz="2400" b="1" dirty="0" err="1" smtClean="0"/>
              <a:t>creatine</a:t>
            </a:r>
            <a:r>
              <a:rPr lang="en-US" sz="2400" b="1" dirty="0" smtClean="0"/>
              <a:t>  kinase  concentrations in the skeletal muscle increased in some patients ; at least twice the upper limit of the normal range. No increase in muscular symptoms or other biologic abnormalities were observed. Most of the increases in </a:t>
            </a:r>
            <a:r>
              <a:rPr lang="en-US" sz="2400" b="1" dirty="0" err="1" smtClean="0"/>
              <a:t>creatine</a:t>
            </a:r>
            <a:r>
              <a:rPr lang="en-US" sz="2400" b="1" dirty="0" smtClean="0"/>
              <a:t> phosphokinase were transient</a:t>
            </a:r>
          </a:p>
          <a:p>
            <a:pPr eaLnBrk="1" hangingPunct="1">
              <a:lnSpc>
                <a:spcPct val="80000"/>
              </a:lnSpc>
              <a:spcBef>
                <a:spcPct val="0"/>
              </a:spcBef>
              <a:buFont typeface="Wingdings" pitchFamily="2" charset="2"/>
              <a:buChar char="q"/>
            </a:pPr>
            <a:endParaRPr lang="en-US" sz="2400" b="1" dirty="0" smtClean="0"/>
          </a:p>
          <a:p>
            <a:pPr eaLnBrk="1" hangingPunct="1">
              <a:lnSpc>
                <a:spcPct val="80000"/>
              </a:lnSpc>
            </a:pPr>
            <a:endParaRPr lang="en-US" sz="700" b="1" dirty="0" smtClean="0"/>
          </a:p>
          <a:p>
            <a:pPr eaLnBrk="1" hangingPunct="1">
              <a:lnSpc>
                <a:spcPct val="80000"/>
              </a:lnSpc>
            </a:pPr>
            <a:endParaRPr lang="en-US" sz="800" dirty="0" smtClean="0"/>
          </a:p>
        </p:txBody>
      </p:sp>
      <p:sp>
        <p:nvSpPr>
          <p:cNvPr id="36866" name="AutoShape 2"/>
          <p:cNvSpPr>
            <a:spLocks noGrp="1" noChangeArrowheads="1"/>
          </p:cNvSpPr>
          <p:nvPr>
            <p:ph type="title"/>
          </p:nvPr>
        </p:nvSpPr>
        <p:spPr/>
        <p:txBody>
          <a:bodyPr/>
          <a:lstStyle/>
          <a:p>
            <a:pPr eaLnBrk="1" hangingPunct="1"/>
            <a:r>
              <a:rPr lang="en-US" smtClean="0"/>
              <a:t>(2)</a:t>
            </a:r>
          </a:p>
        </p:txBody>
      </p:sp>
    </p:spTree>
    <p:extLst>
      <p:ext uri="{BB962C8B-B14F-4D97-AF65-F5344CB8AC3E}">
        <p14:creationId xmlns:p14="http://schemas.microsoft.com/office/powerpoint/2010/main" val="261411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838200" y="1219200"/>
            <a:ext cx="7239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dirty="0">
                <a:latin typeface="Century Schoolbook" pitchFamily="18" charset="0"/>
              </a:rPr>
              <a:t>Conclusions:</a:t>
            </a:r>
          </a:p>
          <a:p>
            <a:endParaRPr lang="en-US" sz="4400" b="1" dirty="0">
              <a:latin typeface="Century Schoolbook" pitchFamily="18" charset="0"/>
            </a:endParaRPr>
          </a:p>
          <a:p>
            <a:r>
              <a:rPr lang="en-US" sz="3200" dirty="0" smtClean="0">
                <a:latin typeface="Century Schoolbook" pitchFamily="18" charset="0"/>
              </a:rPr>
              <a:t>Treatment </a:t>
            </a:r>
            <a:r>
              <a:rPr lang="en-US" sz="3200" dirty="0">
                <a:latin typeface="Century Schoolbook" pitchFamily="18" charset="0"/>
              </a:rPr>
              <a:t>of postmenopausal osteoporosis with strontium </a:t>
            </a:r>
            <a:r>
              <a:rPr lang="en-US" sz="3200" dirty="0" err="1">
                <a:latin typeface="Century Schoolbook" pitchFamily="18" charset="0"/>
              </a:rPr>
              <a:t>ranelate</a:t>
            </a:r>
            <a:r>
              <a:rPr lang="en-US" sz="3200" dirty="0">
                <a:latin typeface="Century Schoolbook" pitchFamily="18" charset="0"/>
              </a:rPr>
              <a:t> leads to </a:t>
            </a:r>
            <a:r>
              <a:rPr lang="en-US" sz="3200" b="1" u="sng" dirty="0">
                <a:solidFill>
                  <a:srgbClr val="FFC000"/>
                </a:solidFill>
                <a:latin typeface="Century Schoolbook" pitchFamily="18" charset="0"/>
              </a:rPr>
              <a:t>early and sustained reductions in the risk of vertebral fractures.</a:t>
            </a:r>
          </a:p>
        </p:txBody>
      </p:sp>
    </p:spTree>
    <p:extLst>
      <p:ext uri="{BB962C8B-B14F-4D97-AF65-F5344CB8AC3E}">
        <p14:creationId xmlns:p14="http://schemas.microsoft.com/office/powerpoint/2010/main" val="4249234977"/>
      </p:ext>
    </p:extLst>
  </p:cSld>
  <p:clrMapOvr>
    <a:masterClrMapping/>
  </p:clrMapOvr>
  <p:transition>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5" name="Picture 4" descr="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49500"/>
            <a:ext cx="83883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WordArt 5"/>
          <p:cNvSpPr>
            <a:spLocks noChangeArrowheads="1" noChangeShapeType="1" noTextEdit="1"/>
          </p:cNvSpPr>
          <p:nvPr/>
        </p:nvSpPr>
        <p:spPr bwMode="auto">
          <a:xfrm>
            <a:off x="971550" y="404813"/>
            <a:ext cx="6192838" cy="1295400"/>
          </a:xfrm>
          <a:prstGeom prst="rect">
            <a:avLst/>
          </a:prstGeom>
        </p:spPr>
        <p:txBody>
          <a:bodyPr wrap="none" fromWordArt="1">
            <a:prstTxWarp prst="textPlain">
              <a:avLst>
                <a:gd name="adj" fmla="val 50000"/>
              </a:avLst>
            </a:prstTxWarp>
          </a:bodyPr>
          <a:lstStyle/>
          <a:p>
            <a:pPr algn="ctr"/>
            <a:r>
              <a:rPr lang="en-US" sz="3600" kern="10" dirty="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GROWTH HORMON</a:t>
            </a:r>
          </a:p>
        </p:txBody>
      </p:sp>
    </p:spTree>
    <p:extLst>
      <p:ext uri="{BB962C8B-B14F-4D97-AF65-F5344CB8AC3E}">
        <p14:creationId xmlns:p14="http://schemas.microsoft.com/office/powerpoint/2010/main" val="3714692065"/>
      </p:ext>
    </p:extLst>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p:txBody>
          <a:bodyPr/>
          <a:lstStyle/>
          <a:p>
            <a:pPr marL="273050" indent="-273050" eaLnBrk="1" hangingPunct="1">
              <a:lnSpc>
                <a:spcPct val="80000"/>
              </a:lnSpc>
              <a:buFont typeface="Wingdings" pitchFamily="2" charset="2"/>
              <a:buNone/>
            </a:pPr>
            <a:r>
              <a:rPr lang="en-US" sz="2400" b="1" dirty="0" smtClean="0">
                <a:solidFill>
                  <a:schemeClr val="tx2"/>
                </a:solidFill>
              </a:rPr>
              <a:t>Osteoblasts</a:t>
            </a:r>
            <a:r>
              <a:rPr lang="en-US" sz="2400" b="1" dirty="0" smtClean="0"/>
              <a:t>, the cells responsible for bone formation, are rational therapeutic anabolic targets.</a:t>
            </a:r>
          </a:p>
          <a:p>
            <a:pPr marL="273050" indent="-273050" eaLnBrk="1" hangingPunct="1">
              <a:lnSpc>
                <a:spcPct val="80000"/>
              </a:lnSpc>
              <a:buFont typeface="Wingdings" pitchFamily="2" charset="2"/>
              <a:buNone/>
            </a:pPr>
            <a:endParaRPr lang="en-US" sz="2000" dirty="0" smtClean="0">
              <a:solidFill>
                <a:srgbClr val="862110"/>
              </a:solidFill>
            </a:endParaRPr>
          </a:p>
          <a:p>
            <a:pPr marL="273050" indent="-273050" eaLnBrk="1" hangingPunct="1">
              <a:lnSpc>
                <a:spcPct val="80000"/>
              </a:lnSpc>
              <a:buFont typeface="Wingdings" pitchFamily="2" charset="2"/>
              <a:buBlip>
                <a:blip r:embed="rId2"/>
              </a:buBlip>
            </a:pPr>
            <a:r>
              <a:rPr lang="en-US" sz="2400" dirty="0" smtClean="0">
                <a:solidFill>
                  <a:srgbClr val="FF0000"/>
                </a:solidFill>
              </a:rPr>
              <a:t> </a:t>
            </a:r>
            <a:r>
              <a:rPr lang="en-US" sz="2400" dirty="0">
                <a:solidFill>
                  <a:srgbClr val="FFFF00"/>
                </a:solidFill>
              </a:rPr>
              <a:t>increas</a:t>
            </a:r>
            <a:r>
              <a:rPr lang="en-US" sz="2400" dirty="0">
                <a:solidFill>
                  <a:srgbClr val="FFFF00"/>
                </a:solidFill>
              </a:rPr>
              <a:t>e the </a:t>
            </a:r>
            <a:r>
              <a:rPr lang="en-US" sz="2400" dirty="0" smtClean="0"/>
              <a:t>number </a:t>
            </a:r>
            <a:r>
              <a:rPr lang="en-US" sz="2400" dirty="0">
                <a:solidFill>
                  <a:srgbClr val="FFFF00"/>
                </a:solidFill>
              </a:rPr>
              <a:t>of osteoblast  </a:t>
            </a:r>
            <a:r>
              <a:rPr lang="en-US" sz="2400" dirty="0"/>
              <a:t>precursors.</a:t>
            </a:r>
          </a:p>
          <a:p>
            <a:pPr marL="273050" indent="-273050" eaLnBrk="1" hangingPunct="1">
              <a:lnSpc>
                <a:spcPct val="80000"/>
              </a:lnSpc>
              <a:buFont typeface="Wingdings" pitchFamily="2" charset="2"/>
              <a:buNone/>
            </a:pPr>
            <a:endParaRPr lang="en-US" sz="2400" dirty="0" smtClean="0">
              <a:solidFill>
                <a:srgbClr val="862110"/>
              </a:solidFill>
            </a:endParaRPr>
          </a:p>
          <a:p>
            <a:pPr marL="273050" indent="-273050" eaLnBrk="1" hangingPunct="1">
              <a:lnSpc>
                <a:spcPct val="80000"/>
              </a:lnSpc>
              <a:buFont typeface="Wingdings" pitchFamily="2" charset="2"/>
              <a:buBlip>
                <a:blip r:embed="rId2"/>
              </a:buBlip>
            </a:pPr>
            <a:r>
              <a:rPr lang="en-US" sz="2400" dirty="0">
                <a:solidFill>
                  <a:srgbClr val="FF0000"/>
                </a:solidFill>
              </a:rPr>
              <a:t>  </a:t>
            </a:r>
            <a:r>
              <a:rPr lang="en-US" sz="2400" dirty="0">
                <a:solidFill>
                  <a:srgbClr val="FFFF00"/>
                </a:solidFill>
              </a:rPr>
              <a:t>stimulate the </a:t>
            </a:r>
            <a:r>
              <a:rPr lang="en-US" sz="2400" dirty="0"/>
              <a:t>differentiation </a:t>
            </a:r>
            <a:r>
              <a:rPr lang="en-US" sz="2400" dirty="0">
                <a:solidFill>
                  <a:srgbClr val="FFFF00"/>
                </a:solidFill>
              </a:rPr>
              <a:t>of  osteoblasts into mature cells.</a:t>
            </a:r>
          </a:p>
          <a:p>
            <a:pPr marL="273050" indent="-273050" eaLnBrk="1" hangingPunct="1">
              <a:lnSpc>
                <a:spcPct val="80000"/>
              </a:lnSpc>
              <a:buFont typeface="Wingdings" pitchFamily="2" charset="2"/>
              <a:buChar char="v"/>
            </a:pPr>
            <a:endParaRPr lang="en-US" sz="2400" dirty="0" smtClean="0">
              <a:solidFill>
                <a:srgbClr val="862110"/>
              </a:solidFill>
            </a:endParaRPr>
          </a:p>
          <a:p>
            <a:pPr marL="273050" indent="-273050" eaLnBrk="1" hangingPunct="1">
              <a:lnSpc>
                <a:spcPct val="80000"/>
              </a:lnSpc>
              <a:buFont typeface="Wingdings" pitchFamily="2" charset="2"/>
              <a:buBlip>
                <a:blip r:embed="rId2"/>
              </a:buBlip>
            </a:pPr>
            <a:r>
              <a:rPr lang="en-US" sz="2400" dirty="0">
                <a:solidFill>
                  <a:srgbClr val="FFFF00"/>
                </a:solidFill>
              </a:rPr>
              <a:t>Enhance </a:t>
            </a:r>
            <a:r>
              <a:rPr lang="en-US" sz="2400" dirty="0" err="1">
                <a:solidFill>
                  <a:srgbClr val="FFFF00"/>
                </a:solidFill>
              </a:rPr>
              <a:t>osteoblastic</a:t>
            </a:r>
            <a:r>
              <a:rPr lang="en-US" sz="2400" dirty="0">
                <a:solidFill>
                  <a:srgbClr val="FFFF00"/>
                </a:solidFill>
              </a:rPr>
              <a:t> </a:t>
            </a:r>
            <a:r>
              <a:rPr lang="en-US" sz="2400" dirty="0"/>
              <a:t>function or survival.</a:t>
            </a:r>
          </a:p>
          <a:p>
            <a:pPr marL="0" indent="0" eaLnBrk="1" hangingPunct="1">
              <a:lnSpc>
                <a:spcPct val="80000"/>
              </a:lnSpc>
              <a:buNone/>
            </a:pPr>
            <a:endParaRPr lang="en-US" sz="2400" dirty="0" smtClean="0">
              <a:solidFill>
                <a:srgbClr val="862110"/>
              </a:solidFill>
            </a:endParaRPr>
          </a:p>
          <a:p>
            <a:pPr marL="273050" indent="-273050" eaLnBrk="1" hangingPunct="1">
              <a:lnSpc>
                <a:spcPct val="80000"/>
              </a:lnSpc>
              <a:buFont typeface="Wingdings" pitchFamily="2" charset="2"/>
              <a:buBlip>
                <a:blip r:embed="rId2"/>
              </a:buBlip>
            </a:pPr>
            <a:r>
              <a:rPr lang="en-US" sz="2400" dirty="0">
                <a:solidFill>
                  <a:srgbClr val="FFFF00"/>
                </a:solidFill>
              </a:rPr>
              <a:t>Finally leads to a </a:t>
            </a:r>
            <a:r>
              <a:rPr lang="en-US" sz="2400" dirty="0"/>
              <a:t>net gain of bone tissue</a:t>
            </a:r>
            <a:r>
              <a:rPr lang="en-US" sz="2400" dirty="0" smtClean="0">
                <a:solidFill>
                  <a:srgbClr val="862110"/>
                </a:solidFill>
              </a:rPr>
              <a:t>.</a:t>
            </a:r>
          </a:p>
          <a:p>
            <a:pPr marL="273050" indent="-273050" eaLnBrk="1" hangingPunct="1">
              <a:lnSpc>
                <a:spcPct val="80000"/>
              </a:lnSpc>
              <a:buFont typeface="Wingdings" pitchFamily="2" charset="2"/>
              <a:buNone/>
            </a:pPr>
            <a:endParaRPr lang="en-US" sz="1800" dirty="0" smtClean="0"/>
          </a:p>
          <a:p>
            <a:pPr marL="273050" indent="-273050" eaLnBrk="1" hangingPunct="1">
              <a:lnSpc>
                <a:spcPct val="80000"/>
              </a:lnSpc>
              <a:buFont typeface="Wingdings" pitchFamily="2" charset="2"/>
              <a:buChar char="v"/>
            </a:pPr>
            <a:endParaRPr lang="en-US" sz="1000" i="1" dirty="0" smtClean="0"/>
          </a:p>
        </p:txBody>
      </p:sp>
      <p:sp>
        <p:nvSpPr>
          <p:cNvPr id="6147" name="Title 2"/>
          <p:cNvSpPr>
            <a:spLocks noGrp="1"/>
          </p:cNvSpPr>
          <p:nvPr>
            <p:ph type="title"/>
          </p:nvPr>
        </p:nvSpPr>
        <p:spPr/>
        <p:txBody>
          <a:bodyPr>
            <a:normAutofit fontScale="90000"/>
          </a:bodyPr>
          <a:lstStyle/>
          <a:p>
            <a:r>
              <a:rPr lang="en-US" b="0" i="1" dirty="0" smtClean="0"/>
              <a:t/>
            </a:r>
            <a:br>
              <a:rPr lang="en-US" b="0" i="1" dirty="0" smtClean="0"/>
            </a:br>
            <a:r>
              <a:rPr lang="en-US" b="0" i="1" dirty="0" smtClean="0"/>
              <a:t/>
            </a:r>
            <a:br>
              <a:rPr lang="en-US" b="0" i="1" dirty="0" smtClean="0"/>
            </a:br>
            <a:r>
              <a:rPr lang="en-US" i="1" dirty="0"/>
              <a:t>MECHANISMS of </a:t>
            </a:r>
            <a:r>
              <a:rPr lang="en-US" dirty="0"/>
              <a:t>ANABOLIC AGENTS </a:t>
            </a:r>
            <a:r>
              <a:rPr lang="en-US" b="0" i="1" dirty="0" smtClean="0"/>
              <a:t/>
            </a:r>
            <a:br>
              <a:rPr lang="en-US" b="0" i="1" dirty="0" smtClean="0"/>
            </a:br>
            <a:r>
              <a:rPr lang="en-US" b="0" i="1" dirty="0" smtClean="0"/>
              <a:t/>
            </a:r>
            <a:br>
              <a:rPr lang="en-US" b="0" i="1" dirty="0" smtClean="0"/>
            </a:br>
            <a:endParaRPr lang="en-US" dirty="0" smtClean="0"/>
          </a:p>
        </p:txBody>
      </p:sp>
      <p:sp>
        <p:nvSpPr>
          <p:cNvPr id="6148" name="Text Box 6"/>
          <p:cNvSpPr txBox="1">
            <a:spLocks noChangeArrowheads="1"/>
          </p:cNvSpPr>
          <p:nvPr/>
        </p:nvSpPr>
        <p:spPr bwMode="auto">
          <a:xfrm>
            <a:off x="7504113" y="6256338"/>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CC00"/>
                </a:solidFill>
              </a:rPr>
              <a:t>NEJM 2007</a:t>
            </a:r>
          </a:p>
        </p:txBody>
      </p:sp>
    </p:spTree>
    <p:extLst>
      <p:ext uri="{BB962C8B-B14F-4D97-AF65-F5344CB8AC3E}">
        <p14:creationId xmlns:p14="http://schemas.microsoft.com/office/powerpoint/2010/main" val="2168215188"/>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23528" y="620688"/>
            <a:ext cx="8568952" cy="4525963"/>
          </a:xfrm>
        </p:spPr>
        <p:txBody>
          <a:bodyPr>
            <a:normAutofit fontScale="92500" lnSpcReduction="10000"/>
          </a:bodyPr>
          <a:lstStyle/>
          <a:p>
            <a:pPr eaLnBrk="1" hangingPunct="1">
              <a:lnSpc>
                <a:spcPct val="90000"/>
              </a:lnSpc>
              <a:buFont typeface="Wingdings" pitchFamily="2" charset="2"/>
              <a:buNone/>
            </a:pPr>
            <a:r>
              <a:rPr lang="en-US" sz="3600" dirty="0" smtClean="0">
                <a:solidFill>
                  <a:srgbClr val="FFFF00"/>
                </a:solidFill>
              </a:rPr>
              <a:t>Changes in bone mass are minimal in both men  and women . </a:t>
            </a: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buFont typeface="Wingdings" pitchFamily="2" charset="2"/>
              <a:buNone/>
            </a:pPr>
            <a:r>
              <a:rPr lang="en-US" sz="2800" dirty="0" smtClean="0"/>
              <a:t>The lack of a beneficial effect with GH on bone mass could be due to </a:t>
            </a:r>
            <a:r>
              <a:rPr lang="en-US" sz="2800" dirty="0" smtClean="0"/>
              <a:t>:</a:t>
            </a:r>
          </a:p>
          <a:p>
            <a:pPr eaLnBrk="1" hangingPunct="1">
              <a:lnSpc>
                <a:spcPct val="90000"/>
              </a:lnSpc>
              <a:buFont typeface="Wingdings" pitchFamily="2" charset="2"/>
              <a:buNone/>
            </a:pPr>
            <a:endParaRPr lang="en-US" sz="1700" dirty="0" smtClean="0"/>
          </a:p>
          <a:p>
            <a:pPr eaLnBrk="1" hangingPunct="1">
              <a:lnSpc>
                <a:spcPct val="90000"/>
              </a:lnSpc>
            </a:pPr>
            <a:r>
              <a:rPr lang="en-US" sz="2800" dirty="0" smtClean="0"/>
              <a:t>T</a:t>
            </a:r>
            <a:r>
              <a:rPr lang="en-US" sz="2800" dirty="0" smtClean="0"/>
              <a:t>he </a:t>
            </a:r>
            <a:r>
              <a:rPr lang="en-US" sz="2800" dirty="0" smtClean="0"/>
              <a:t>concomitant activation of bone </a:t>
            </a:r>
            <a:r>
              <a:rPr lang="en-US" sz="2800" dirty="0" err="1" smtClean="0"/>
              <a:t>resorption</a:t>
            </a:r>
            <a:r>
              <a:rPr lang="en-US" sz="2800" dirty="0" smtClean="0"/>
              <a:t> along with formation, so that a net gain does not </a:t>
            </a:r>
            <a:r>
              <a:rPr lang="en-US" sz="2800" dirty="0" smtClean="0"/>
              <a:t>occur</a:t>
            </a:r>
          </a:p>
          <a:p>
            <a:pPr eaLnBrk="1" hangingPunct="1">
              <a:lnSpc>
                <a:spcPct val="90000"/>
              </a:lnSpc>
            </a:pPr>
            <a:endParaRPr lang="en-US" sz="1100" dirty="0" smtClean="0"/>
          </a:p>
          <a:p>
            <a:pPr eaLnBrk="1" hangingPunct="1">
              <a:lnSpc>
                <a:spcPct val="90000"/>
              </a:lnSpc>
            </a:pPr>
            <a:r>
              <a:rPr lang="en-US" sz="2800" dirty="0" smtClean="0"/>
              <a:t>Another </a:t>
            </a:r>
            <a:r>
              <a:rPr lang="en-US" sz="2800" dirty="0" smtClean="0"/>
              <a:t>explanation for a lack of effect could be the relatively short, one year, duration of many of these studies.</a:t>
            </a:r>
          </a:p>
          <a:p>
            <a:pPr eaLnBrk="1" hangingPunct="1">
              <a:lnSpc>
                <a:spcPct val="90000"/>
              </a:lnSpc>
            </a:pPr>
            <a:endParaRPr lang="en-US" sz="2400" dirty="0" smtClean="0"/>
          </a:p>
          <a:p>
            <a:pPr eaLnBrk="1" hangingPunct="1">
              <a:lnSpc>
                <a:spcPct val="90000"/>
              </a:lnSpc>
              <a:buFont typeface="Wingdings" pitchFamily="2" charset="2"/>
              <a:buNone/>
            </a:pPr>
            <a:endParaRPr lang="en-US" sz="2400" dirty="0" smtClean="0"/>
          </a:p>
          <a:p>
            <a:pPr eaLnBrk="1" hangingPunct="1">
              <a:lnSpc>
                <a:spcPct val="90000"/>
              </a:lnSpc>
            </a:pPr>
            <a:endParaRPr lang="en-US" sz="2400" dirty="0" smtClean="0"/>
          </a:p>
        </p:txBody>
      </p:sp>
    </p:spTree>
    <p:extLst>
      <p:ext uri="{BB962C8B-B14F-4D97-AF65-F5344CB8AC3E}">
        <p14:creationId xmlns:p14="http://schemas.microsoft.com/office/powerpoint/2010/main" val="92189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980728"/>
            <a:ext cx="8507288" cy="5145435"/>
          </a:xfrm>
        </p:spPr>
        <p:txBody>
          <a:bodyPr/>
          <a:lstStyle/>
          <a:p>
            <a:pPr algn="ctr" eaLnBrk="1" hangingPunct="1">
              <a:lnSpc>
                <a:spcPct val="80000"/>
              </a:lnSpc>
              <a:buFont typeface="Wingdings" pitchFamily="2" charset="2"/>
              <a:buNone/>
            </a:pPr>
            <a:r>
              <a:rPr lang="en-US" b="1" dirty="0" smtClean="0"/>
              <a:t>Recent evidence suggested a delayed and </a:t>
            </a:r>
            <a:r>
              <a:rPr lang="en-US" b="1" dirty="0" smtClean="0"/>
              <a:t>what was </a:t>
            </a:r>
            <a:r>
              <a:rPr lang="en-US" b="1" dirty="0" smtClean="0"/>
              <a:t>ultimately a positive effect of </a:t>
            </a:r>
            <a:r>
              <a:rPr lang="en-US" b="1" u="sng" dirty="0" smtClean="0"/>
              <a:t>GH</a:t>
            </a:r>
            <a:r>
              <a:rPr lang="en-US" b="1" dirty="0" smtClean="0"/>
              <a:t> on bone</a:t>
            </a:r>
          </a:p>
          <a:p>
            <a:pPr eaLnBrk="1" hangingPunct="1">
              <a:lnSpc>
                <a:spcPct val="80000"/>
              </a:lnSpc>
            </a:pPr>
            <a:endParaRPr lang="en-US" sz="2000" b="1" dirty="0" smtClean="0">
              <a:solidFill>
                <a:srgbClr val="00B050"/>
              </a:solidFill>
            </a:endParaRPr>
          </a:p>
          <a:p>
            <a:pPr eaLnBrk="1" hangingPunct="1">
              <a:lnSpc>
                <a:spcPct val="80000"/>
              </a:lnSpc>
            </a:pPr>
            <a:endParaRPr lang="en-US" sz="2000" b="1" dirty="0" smtClean="0">
              <a:solidFill>
                <a:srgbClr val="00B050"/>
              </a:solidFill>
            </a:endParaRPr>
          </a:p>
          <a:p>
            <a:pPr eaLnBrk="1" hangingPunct="1">
              <a:lnSpc>
                <a:spcPct val="80000"/>
              </a:lnSpc>
            </a:pPr>
            <a:r>
              <a:rPr lang="en-US" sz="2400" b="1" dirty="0" smtClean="0">
                <a:solidFill>
                  <a:srgbClr val="FFFF00"/>
                </a:solidFill>
              </a:rPr>
              <a:t>J Bone Miner Res 2006:</a:t>
            </a:r>
            <a:r>
              <a:rPr lang="en-US" sz="2400" b="1" dirty="0" smtClean="0"/>
              <a:t>(A cross-sectional study) patients with growth hormone deficiency who are receiving growth hormone-replacement therapy have a reduced risk of vertebral fractures as compared with untreated patients.</a:t>
            </a:r>
          </a:p>
          <a:p>
            <a:pPr eaLnBrk="1" hangingPunct="1">
              <a:lnSpc>
                <a:spcPct val="80000"/>
              </a:lnSpc>
            </a:pPr>
            <a:endParaRPr lang="en-US" sz="2400" b="1" dirty="0" smtClean="0"/>
          </a:p>
          <a:p>
            <a:pPr eaLnBrk="1" hangingPunct="1">
              <a:lnSpc>
                <a:spcPct val="80000"/>
              </a:lnSpc>
            </a:pPr>
            <a:r>
              <a:rPr lang="en-US" sz="2400" b="1" dirty="0" smtClean="0">
                <a:solidFill>
                  <a:srgbClr val="FFFF00"/>
                </a:solidFill>
              </a:rPr>
              <a:t>Rev </a:t>
            </a:r>
            <a:r>
              <a:rPr lang="en-US" sz="2400" b="1" dirty="0" err="1" smtClean="0">
                <a:solidFill>
                  <a:srgbClr val="FFFF00"/>
                </a:solidFill>
              </a:rPr>
              <a:t>Endocr</a:t>
            </a:r>
            <a:r>
              <a:rPr lang="en-US" sz="2400" b="1" dirty="0" smtClean="0">
                <a:solidFill>
                  <a:srgbClr val="FFFF00"/>
                </a:solidFill>
              </a:rPr>
              <a:t>. </a:t>
            </a:r>
            <a:r>
              <a:rPr lang="en-US" sz="2400" b="1" dirty="0" err="1" smtClean="0">
                <a:solidFill>
                  <a:srgbClr val="FFFF00"/>
                </a:solidFill>
              </a:rPr>
              <a:t>Metab</a:t>
            </a:r>
            <a:r>
              <a:rPr lang="en-US" sz="2400" b="1" dirty="0" smtClean="0">
                <a:solidFill>
                  <a:srgbClr val="FFFF00"/>
                </a:solidFill>
              </a:rPr>
              <a:t> .</a:t>
            </a:r>
            <a:r>
              <a:rPr lang="en-US" sz="2400" b="1" dirty="0" err="1" smtClean="0">
                <a:solidFill>
                  <a:srgbClr val="FFFF00"/>
                </a:solidFill>
              </a:rPr>
              <a:t>Disord</a:t>
            </a:r>
            <a:r>
              <a:rPr lang="en-US" sz="2400" b="1" dirty="0" smtClean="0">
                <a:solidFill>
                  <a:srgbClr val="FFFF00"/>
                </a:solidFill>
              </a:rPr>
              <a:t> 2005</a:t>
            </a:r>
            <a:r>
              <a:rPr lang="en-US" sz="2400" b="1" dirty="0" smtClean="0"/>
              <a:t>:The</a:t>
            </a:r>
            <a:r>
              <a:rPr lang="en-US" sz="2400" b="1" dirty="0" smtClean="0">
                <a:solidFill>
                  <a:srgbClr val="FFFF00"/>
                </a:solidFill>
              </a:rPr>
              <a:t> </a:t>
            </a:r>
            <a:r>
              <a:rPr lang="en-US" sz="2400" b="1" dirty="0" smtClean="0"/>
              <a:t>use of growth hormone in osteoporosis also is limited by side effects such as weight gain, carpal tunnel syndrome, glucose intolerance, and edema.</a:t>
            </a:r>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p:txBody>
      </p:sp>
    </p:spTree>
    <p:extLst>
      <p:ext uri="{BB962C8B-B14F-4D97-AF65-F5344CB8AC3E}">
        <p14:creationId xmlns:p14="http://schemas.microsoft.com/office/powerpoint/2010/main" val="424934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7" name="Picture 4" descr="IGF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349500"/>
            <a:ext cx="37798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WordArt 5"/>
          <p:cNvSpPr>
            <a:spLocks noChangeArrowheads="1" noChangeShapeType="1" noTextEdit="1"/>
          </p:cNvSpPr>
          <p:nvPr/>
        </p:nvSpPr>
        <p:spPr bwMode="auto">
          <a:xfrm>
            <a:off x="2627313" y="188913"/>
            <a:ext cx="4824412" cy="1655762"/>
          </a:xfrm>
          <a:prstGeom prst="rect">
            <a:avLst/>
          </a:prstGeom>
        </p:spPr>
        <p:txBody>
          <a:bodyPr wrap="none" fromWordArt="1">
            <a:prstTxWarp prst="textPlain">
              <a:avLst>
                <a:gd name="adj" fmla="val 50000"/>
              </a:avLst>
            </a:prstTxWarp>
          </a:bodyPr>
          <a:lstStyle/>
          <a:p>
            <a:pPr algn="ctr"/>
            <a:r>
              <a:rPr lang="en-US" sz="3600" kern="1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IGF - 1</a:t>
            </a:r>
          </a:p>
        </p:txBody>
      </p:sp>
    </p:spTree>
    <p:extLst>
      <p:ext uri="{BB962C8B-B14F-4D97-AF65-F5344CB8AC3E}">
        <p14:creationId xmlns:p14="http://schemas.microsoft.com/office/powerpoint/2010/main" val="2243211556"/>
      </p:ext>
    </p:extLst>
  </p:cSld>
  <p:clrMapOvr>
    <a:masterClrMapping/>
  </p:clrMapOvr>
  <p:transition>
    <p:comb/>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83568" y="620688"/>
            <a:ext cx="7631112" cy="5215880"/>
          </a:xfrm>
          <a:ln>
            <a:solidFill>
              <a:srgbClr val="3333CC"/>
            </a:solidFill>
            <a:miter lim="800000"/>
            <a:headEnd/>
            <a:tailEnd/>
          </a:ln>
        </p:spPr>
        <p:txBody>
          <a:bodyPr>
            <a:normAutofit fontScale="25000" lnSpcReduction="20000"/>
          </a:bodyPr>
          <a:lstStyle/>
          <a:p>
            <a:pPr eaLnBrk="1" hangingPunct="1">
              <a:lnSpc>
                <a:spcPct val="120000"/>
              </a:lnSpc>
            </a:pPr>
            <a:r>
              <a:rPr lang="en-US" sz="11200" b="1" dirty="0" smtClean="0">
                <a:solidFill>
                  <a:srgbClr val="FFFF00"/>
                </a:solidFill>
              </a:rPr>
              <a:t>IGF-1</a:t>
            </a:r>
            <a:r>
              <a:rPr lang="en-US" sz="7200" b="1" dirty="0" smtClean="0"/>
              <a:t> promotes chondrocyte and osteoblast differentiation  and growth.</a:t>
            </a:r>
          </a:p>
          <a:p>
            <a:pPr eaLnBrk="1" hangingPunct="1">
              <a:lnSpc>
                <a:spcPct val="80000"/>
              </a:lnSpc>
            </a:pPr>
            <a:endParaRPr lang="en-US" sz="7200" b="1" dirty="0" smtClean="0"/>
          </a:p>
          <a:p>
            <a:pPr eaLnBrk="1" hangingPunct="1">
              <a:lnSpc>
                <a:spcPct val="120000"/>
              </a:lnSpc>
            </a:pPr>
            <a:r>
              <a:rPr lang="en-US" sz="7200" b="1" dirty="0" smtClean="0"/>
              <a:t>In a prospective clinical studies) Low levels of IGF-1 are associated with a greater risk of spine and hip fractures.</a:t>
            </a:r>
          </a:p>
          <a:p>
            <a:pPr eaLnBrk="1" hangingPunct="1">
              <a:lnSpc>
                <a:spcPct val="120000"/>
              </a:lnSpc>
            </a:pPr>
            <a:endParaRPr lang="en-US" sz="7200" b="1" dirty="0" smtClean="0"/>
          </a:p>
          <a:p>
            <a:pPr eaLnBrk="1" hangingPunct="1">
              <a:lnSpc>
                <a:spcPct val="120000"/>
              </a:lnSpc>
            </a:pPr>
            <a:r>
              <a:rPr lang="en-US" sz="7200" b="1" dirty="0" smtClean="0"/>
              <a:t>At high doses, IGF-I increases biochemical markers of bone remodeling, whereas at low doses, it increases exclusively markers of bone formation, without an effect on bone </a:t>
            </a:r>
            <a:r>
              <a:rPr lang="en-US" sz="7200" b="1" dirty="0" err="1" smtClean="0"/>
              <a:t>resorption</a:t>
            </a:r>
            <a:r>
              <a:rPr lang="en-US" sz="7200" b="1" dirty="0" smtClean="0"/>
              <a:t>.</a:t>
            </a:r>
          </a:p>
          <a:p>
            <a:pPr eaLnBrk="1" hangingPunct="1">
              <a:lnSpc>
                <a:spcPct val="120000"/>
              </a:lnSpc>
            </a:pPr>
            <a:endParaRPr lang="en-US" sz="7200" b="1" dirty="0" smtClean="0"/>
          </a:p>
          <a:p>
            <a:pPr eaLnBrk="1" hangingPunct="1">
              <a:lnSpc>
                <a:spcPct val="120000"/>
              </a:lnSpc>
            </a:pPr>
            <a:r>
              <a:rPr lang="en-US" sz="7200" b="1" dirty="0" smtClean="0"/>
              <a:t> IGF-I has been studied in patients with anorexia nervosa, a disorder associated with low serum IGF-I levels. In such patients, the administration of IGF-I at doses that normalize serum IGF-I, in combination with estrogen-replacement therapy, increases BMD</a:t>
            </a:r>
          </a:p>
          <a:p>
            <a:pPr eaLnBrk="1" hangingPunct="1">
              <a:lnSpc>
                <a:spcPct val="120000"/>
              </a:lnSpc>
            </a:pPr>
            <a:endParaRPr lang="en-US" sz="7200" b="1" dirty="0" smtClean="0"/>
          </a:p>
          <a:p>
            <a:pPr eaLnBrk="1" hangingPunct="1">
              <a:lnSpc>
                <a:spcPct val="80000"/>
              </a:lnSpc>
            </a:pPr>
            <a:endParaRPr lang="en-US" sz="7200" b="1" dirty="0" smtClean="0"/>
          </a:p>
          <a:p>
            <a:pPr eaLnBrk="1" hangingPunct="1">
              <a:lnSpc>
                <a:spcPct val="120000"/>
              </a:lnSpc>
            </a:pPr>
            <a:r>
              <a:rPr lang="en-US" sz="7200" b="1" dirty="0" smtClean="0"/>
              <a:t>A major drawback to the development of IGF-1 as a therapy for</a:t>
            </a:r>
          </a:p>
          <a:p>
            <a:pPr eaLnBrk="1" hangingPunct="1">
              <a:lnSpc>
                <a:spcPct val="120000"/>
              </a:lnSpc>
              <a:buFont typeface="Wingdings" pitchFamily="2" charset="2"/>
              <a:buNone/>
            </a:pPr>
            <a:r>
              <a:rPr lang="en-US" sz="7200" b="1" dirty="0" smtClean="0"/>
              <a:t>     osteoporosis is its ubiquitous effect on many organ systems. Similar to GH, potential serious adverse effects could surface with its chronic use.</a:t>
            </a:r>
          </a:p>
          <a:p>
            <a:pPr eaLnBrk="1" hangingPunct="1">
              <a:lnSpc>
                <a:spcPct val="120000"/>
              </a:lnSpc>
            </a:pPr>
            <a:endParaRPr lang="en-US" b="1" dirty="0" smtClean="0">
              <a:solidFill>
                <a:srgbClr val="E75C01"/>
              </a:solidFill>
            </a:endParaRPr>
          </a:p>
          <a:p>
            <a:pPr eaLnBrk="1" hangingPunct="1">
              <a:lnSpc>
                <a:spcPct val="120000"/>
              </a:lnSpc>
            </a:pPr>
            <a:endParaRPr lang="en-US" sz="2500" b="1" dirty="0" smtClean="0">
              <a:solidFill>
                <a:srgbClr val="E75C01"/>
              </a:solidFill>
            </a:endParaRPr>
          </a:p>
          <a:p>
            <a:pPr eaLnBrk="1" hangingPunct="1">
              <a:lnSpc>
                <a:spcPct val="80000"/>
              </a:lnSpc>
            </a:pPr>
            <a:endParaRPr lang="en-US" sz="900" dirty="0" smtClean="0">
              <a:solidFill>
                <a:srgbClr val="E75C01"/>
              </a:solidFill>
            </a:endParaRPr>
          </a:p>
          <a:p>
            <a:pPr eaLnBrk="1" hangingPunct="1">
              <a:lnSpc>
                <a:spcPct val="80000"/>
              </a:lnSpc>
            </a:pPr>
            <a:endParaRPr lang="en-US" sz="800" b="1" dirty="0" smtClean="0"/>
          </a:p>
          <a:p>
            <a:pPr eaLnBrk="1" hangingPunct="1">
              <a:lnSpc>
                <a:spcPct val="80000"/>
              </a:lnSpc>
              <a:spcBef>
                <a:spcPct val="0"/>
              </a:spcBef>
              <a:buFont typeface="Wingdings" pitchFamily="2" charset="2"/>
              <a:buNone/>
            </a:pPr>
            <a:endParaRPr lang="en-US" sz="800" dirty="0" smtClean="0"/>
          </a:p>
        </p:txBody>
      </p:sp>
    </p:spTree>
    <p:extLst>
      <p:ext uri="{BB962C8B-B14F-4D97-AF65-F5344CB8AC3E}">
        <p14:creationId xmlns:p14="http://schemas.microsoft.com/office/powerpoint/2010/main" val="36135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404813"/>
            <a:ext cx="6934200" cy="3100387"/>
          </a:xfrm>
        </p:spPr>
        <p:txBody>
          <a:bodyPr>
            <a:normAutofit fontScale="90000"/>
          </a:bodyPr>
          <a:lstStyle/>
          <a:p>
            <a:pPr eaLnBrk="1" hangingPunct="1"/>
            <a:r>
              <a:rPr lang="en-US" sz="6300" smtClean="0">
                <a:solidFill>
                  <a:srgbClr val="EB6E5A"/>
                </a:solidFill>
              </a:rPr>
              <a:t/>
            </a:r>
            <a:br>
              <a:rPr lang="en-US" sz="6300" smtClean="0">
                <a:solidFill>
                  <a:srgbClr val="EB6E5A"/>
                </a:solidFill>
              </a:rPr>
            </a:br>
            <a:r>
              <a:rPr lang="en-US" sz="6300" smtClean="0">
                <a:solidFill>
                  <a:srgbClr val="EB6E5A"/>
                </a:solidFill>
              </a:rPr>
              <a:t/>
            </a:r>
            <a:br>
              <a:rPr lang="en-US" sz="6300" smtClean="0">
                <a:solidFill>
                  <a:srgbClr val="EB6E5A"/>
                </a:solidFill>
              </a:rPr>
            </a:br>
            <a:r>
              <a:rPr lang="en-US" sz="6300" smtClean="0">
                <a:solidFill>
                  <a:srgbClr val="EB6E5A"/>
                </a:solidFill>
              </a:rPr>
              <a:t> </a:t>
            </a:r>
            <a:br>
              <a:rPr lang="en-US" sz="6300" smtClean="0">
                <a:solidFill>
                  <a:srgbClr val="EB6E5A"/>
                </a:solidFill>
              </a:rPr>
            </a:br>
            <a:endParaRPr lang="en-US" sz="6300" smtClean="0">
              <a:solidFill>
                <a:schemeClr val="tx1"/>
              </a:solidFill>
            </a:endParaRPr>
          </a:p>
        </p:txBody>
      </p:sp>
      <p:pic>
        <p:nvPicPr>
          <p:cNvPr id="44035" name="Picture 3" descr="OSTEOB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65400"/>
            <a:ext cx="8459787"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WordArt 5"/>
          <p:cNvSpPr>
            <a:spLocks noChangeArrowheads="1" noChangeShapeType="1" noTextEdit="1"/>
          </p:cNvSpPr>
          <p:nvPr/>
        </p:nvSpPr>
        <p:spPr bwMode="auto">
          <a:xfrm>
            <a:off x="0" y="404813"/>
            <a:ext cx="8748713" cy="1223962"/>
          </a:xfrm>
          <a:prstGeom prst="rect">
            <a:avLst/>
          </a:prstGeom>
        </p:spPr>
        <p:txBody>
          <a:bodyPr wrap="none" fromWordArt="1">
            <a:prstTxWarp prst="textPlain">
              <a:avLst>
                <a:gd name="adj" fmla="val 47718"/>
              </a:avLst>
            </a:prstTxWarp>
          </a:bodyPr>
          <a:lstStyle/>
          <a:p>
            <a:pPr algn="ctr"/>
            <a:r>
              <a:rPr lang="en-US" sz="3600" kern="1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OSTEOBLAST PROTEASOME INHIBITORS</a:t>
            </a:r>
          </a:p>
        </p:txBody>
      </p:sp>
    </p:spTree>
    <p:extLst>
      <p:ext uri="{BB962C8B-B14F-4D97-AF65-F5344CB8AC3E}">
        <p14:creationId xmlns:p14="http://schemas.microsoft.com/office/powerpoint/2010/main" val="137570822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67544" y="1124744"/>
            <a:ext cx="8229600" cy="4525963"/>
          </a:xfrm>
        </p:spPr>
        <p:txBody>
          <a:bodyPr>
            <a:normAutofit fontScale="92500" lnSpcReduction="10000"/>
          </a:bodyPr>
          <a:lstStyle/>
          <a:p>
            <a:pPr eaLnBrk="1" hangingPunct="1"/>
            <a:r>
              <a:rPr lang="en-US" u="sng" dirty="0" smtClean="0">
                <a:solidFill>
                  <a:srgbClr val="FFFF00"/>
                </a:solidFill>
              </a:rPr>
              <a:t>Proteasome</a:t>
            </a:r>
            <a:r>
              <a:rPr lang="en-US" dirty="0" smtClean="0"/>
              <a:t> is a major structure for intracellular protein degradation.</a:t>
            </a:r>
          </a:p>
          <a:p>
            <a:pPr eaLnBrk="1" hangingPunct="1"/>
            <a:endParaRPr lang="en-US" dirty="0" smtClean="0"/>
          </a:p>
          <a:p>
            <a:pPr eaLnBrk="1" hangingPunct="1"/>
            <a:r>
              <a:rPr lang="en-US" dirty="0" smtClean="0"/>
              <a:t>The use of proteasome inhibitors will depend on their skeletal specificity and their safety profile.</a:t>
            </a:r>
          </a:p>
          <a:p>
            <a:pPr eaLnBrk="1" hangingPunct="1"/>
            <a:endParaRPr lang="en-US" dirty="0" smtClean="0"/>
          </a:p>
          <a:p>
            <a:pPr eaLnBrk="1" hangingPunct="1"/>
            <a:r>
              <a:rPr lang="en-US" dirty="0" smtClean="0"/>
              <a:t>such inhibitors can induce cellular toxic effects and the intracellular accumulation of </a:t>
            </a:r>
            <a:r>
              <a:rPr lang="en-US" dirty="0" err="1" smtClean="0"/>
              <a:t>misfolded</a:t>
            </a:r>
            <a:r>
              <a:rPr lang="en-US" dirty="0" smtClean="0"/>
              <a:t> proteins.</a:t>
            </a:r>
          </a:p>
          <a:p>
            <a:pPr eaLnBrk="1" hangingPunct="1"/>
            <a:endParaRPr lang="en-US" dirty="0" smtClean="0">
              <a:solidFill>
                <a:srgbClr val="E75C01"/>
              </a:solidFill>
            </a:endParaRPr>
          </a:p>
          <a:p>
            <a:pPr eaLnBrk="1" hangingPunct="1"/>
            <a:endParaRPr lang="en-US" sz="2400" dirty="0" smtClean="0"/>
          </a:p>
          <a:p>
            <a:pPr eaLnBrk="1" hangingPunct="1"/>
            <a:endParaRPr lang="en-US" sz="2400" dirty="0" smtClean="0"/>
          </a:p>
          <a:p>
            <a:pPr eaLnBrk="1" hangingPunct="1"/>
            <a:endParaRPr lang="en-US" sz="2400" dirty="0" smtClean="0"/>
          </a:p>
        </p:txBody>
      </p:sp>
    </p:spTree>
    <p:extLst>
      <p:ext uri="{BB962C8B-B14F-4D97-AF65-F5344CB8AC3E}">
        <p14:creationId xmlns:p14="http://schemas.microsoft.com/office/powerpoint/2010/main" val="32196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1447800"/>
            <a:ext cx="8183562" cy="1752600"/>
          </a:xfrm>
        </p:spPr>
        <p:txBody>
          <a:bodyPr/>
          <a:lstStyle/>
          <a:p>
            <a:pPr eaLnBrk="1" hangingPunct="1"/>
            <a:r>
              <a:rPr lang="en-US" sz="7400" i="1" smtClean="0">
                <a:solidFill>
                  <a:srgbClr val="EB6E5A"/>
                </a:solidFill>
              </a:rPr>
              <a:t>DKK-1</a:t>
            </a:r>
            <a:r>
              <a:rPr lang="en-US" i="1" smtClean="0">
                <a:solidFill>
                  <a:srgbClr val="EB6E5A"/>
                </a:solidFill>
              </a:rPr>
              <a:t> ANTAGONIST</a:t>
            </a:r>
          </a:p>
        </p:txBody>
      </p:sp>
      <p:sp>
        <p:nvSpPr>
          <p:cNvPr id="46083" name="Text Box 3"/>
          <p:cNvSpPr txBox="1">
            <a:spLocks noChangeArrowheads="1"/>
          </p:cNvSpPr>
          <p:nvPr/>
        </p:nvSpPr>
        <p:spPr bwMode="auto">
          <a:xfrm>
            <a:off x="1958975" y="3643472"/>
            <a:ext cx="598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FFFF00"/>
                </a:solidFill>
              </a:rPr>
              <a:t>A secreted </a:t>
            </a:r>
            <a:r>
              <a:rPr lang="en-US" b="1" dirty="0" err="1">
                <a:solidFill>
                  <a:srgbClr val="FFFF00"/>
                </a:solidFill>
              </a:rPr>
              <a:t>Wnt</a:t>
            </a:r>
            <a:r>
              <a:rPr lang="en-US" b="1" dirty="0">
                <a:solidFill>
                  <a:srgbClr val="FFFF00"/>
                </a:solidFill>
              </a:rPr>
              <a:t> antagonist that binds LRP5 and LRP6</a:t>
            </a:r>
          </a:p>
        </p:txBody>
      </p:sp>
      <p:sp>
        <p:nvSpPr>
          <p:cNvPr id="46084" name="AutoShape 4"/>
          <p:cNvSpPr>
            <a:spLocks noChangeArrowheads="1"/>
          </p:cNvSpPr>
          <p:nvPr/>
        </p:nvSpPr>
        <p:spPr bwMode="auto">
          <a:xfrm>
            <a:off x="1763713" y="3068638"/>
            <a:ext cx="576262" cy="647700"/>
          </a:xfrm>
          <a:prstGeom prst="curvedRightArrow">
            <a:avLst>
              <a:gd name="adj1" fmla="val 22479"/>
              <a:gd name="adj2" fmla="val 4495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5" name="WordArt 5"/>
          <p:cNvSpPr>
            <a:spLocks noChangeArrowheads="1" noChangeShapeType="1" noTextEdit="1"/>
          </p:cNvSpPr>
          <p:nvPr/>
        </p:nvSpPr>
        <p:spPr bwMode="auto">
          <a:xfrm>
            <a:off x="1187450" y="692150"/>
            <a:ext cx="7272338" cy="1150938"/>
          </a:xfrm>
          <a:prstGeom prst="rect">
            <a:avLst/>
          </a:prstGeom>
        </p:spPr>
        <p:txBody>
          <a:bodyPr wrap="none" fromWordArt="1">
            <a:prstTxWarp prst="textPlain">
              <a:avLst>
                <a:gd name="adj" fmla="val 50000"/>
              </a:avLst>
            </a:prstTxWarp>
          </a:bodyPr>
          <a:lstStyle/>
          <a:p>
            <a:pPr algn="ctr"/>
            <a:r>
              <a:rPr lang="en-US" sz="3600" kern="1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DKK-1 ANTAGONIST</a:t>
            </a:r>
          </a:p>
        </p:txBody>
      </p:sp>
    </p:spTree>
    <p:extLst>
      <p:ext uri="{BB962C8B-B14F-4D97-AF65-F5344CB8AC3E}">
        <p14:creationId xmlns:p14="http://schemas.microsoft.com/office/powerpoint/2010/main" val="124853437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67544" y="908720"/>
            <a:ext cx="8229600" cy="4525963"/>
          </a:xfrm>
        </p:spPr>
        <p:txBody>
          <a:bodyPr/>
          <a:lstStyle/>
          <a:p>
            <a:pPr eaLnBrk="1" hangingPunct="1"/>
            <a:r>
              <a:rPr lang="en-US" dirty="0" smtClean="0">
                <a:solidFill>
                  <a:srgbClr val="FFFF00"/>
                </a:solidFill>
              </a:rPr>
              <a:t>Dkk-1 neutralization with an antibody </a:t>
            </a:r>
            <a:r>
              <a:rPr lang="en-US" dirty="0" smtClean="0"/>
              <a:t>increased BMD, trabecular bone volume, and bone formation in rodents</a:t>
            </a:r>
            <a:r>
              <a:rPr lang="en-US" dirty="0" smtClean="0"/>
              <a:t>.</a:t>
            </a:r>
          </a:p>
          <a:p>
            <a:pPr eaLnBrk="1" hangingPunct="1"/>
            <a:endParaRPr lang="en-US" dirty="0" smtClean="0"/>
          </a:p>
          <a:p>
            <a:pPr eaLnBrk="1" hangingPunct="1"/>
            <a:r>
              <a:rPr lang="en-US" dirty="0" smtClean="0"/>
              <a:t> suggesting that Dkk-1 inhibitors might have potential as an anabolic approach in the treatment of osteoporosis, particularly if they are targeted specifically to bone</a:t>
            </a:r>
          </a:p>
          <a:p>
            <a:pPr eaLnBrk="1" hangingPunct="1"/>
            <a:endParaRPr lang="en-US" dirty="0" smtClean="0">
              <a:solidFill>
                <a:srgbClr val="990000"/>
              </a:solidFill>
            </a:endParaRPr>
          </a:p>
        </p:txBody>
      </p:sp>
    </p:spTree>
    <p:extLst>
      <p:ext uri="{BB962C8B-B14F-4D97-AF65-F5344CB8AC3E}">
        <p14:creationId xmlns:p14="http://schemas.microsoft.com/office/powerpoint/2010/main" val="379873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WordArt 5"/>
          <p:cNvSpPr>
            <a:spLocks noChangeArrowheads="1" noChangeShapeType="1" noTextEdit="1"/>
          </p:cNvSpPr>
          <p:nvPr/>
        </p:nvSpPr>
        <p:spPr bwMode="auto">
          <a:xfrm>
            <a:off x="755650" y="2420938"/>
            <a:ext cx="7586663" cy="1439862"/>
          </a:xfrm>
          <a:prstGeom prst="rect">
            <a:avLst/>
          </a:prstGeom>
        </p:spPr>
        <p:txBody>
          <a:bodyPr wrap="none" fromWordArt="1">
            <a:prstTxWarp prst="textPlain">
              <a:avLst>
                <a:gd name="adj" fmla="val 49431"/>
              </a:avLst>
            </a:prstTxWarp>
          </a:bodyPr>
          <a:lstStyle/>
          <a:p>
            <a:pPr algn="ctr"/>
            <a:r>
              <a:rPr lang="en-US" sz="4000" kern="1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SCLEROSTIN ANTAGONIST</a:t>
            </a:r>
          </a:p>
        </p:txBody>
      </p:sp>
    </p:spTree>
    <p:extLst>
      <p:ext uri="{BB962C8B-B14F-4D97-AF65-F5344CB8AC3E}">
        <p14:creationId xmlns:p14="http://schemas.microsoft.com/office/powerpoint/2010/main" val="849505971"/>
      </p:ext>
    </p:extLst>
  </p:cSld>
  <p:clrMapOvr>
    <a:masterClrMapping/>
  </p:clrMapOvr>
  <p:transition>
    <p:comb/>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39552" y="908720"/>
            <a:ext cx="8229600" cy="4525963"/>
          </a:xfrm>
        </p:spPr>
        <p:txBody>
          <a:bodyPr>
            <a:normAutofit fontScale="85000" lnSpcReduction="10000"/>
          </a:bodyPr>
          <a:lstStyle/>
          <a:p>
            <a:pPr eaLnBrk="1" hangingPunct="1">
              <a:lnSpc>
                <a:spcPct val="80000"/>
              </a:lnSpc>
            </a:pPr>
            <a:r>
              <a:rPr lang="en-US" sz="2800" b="1" dirty="0" smtClean="0">
                <a:solidFill>
                  <a:srgbClr val="FFFF00"/>
                </a:solidFill>
              </a:rPr>
              <a:t>Mutations in </a:t>
            </a:r>
            <a:r>
              <a:rPr lang="en-US" sz="2800" b="1" i="1" dirty="0" smtClean="0">
                <a:solidFill>
                  <a:srgbClr val="FFFF00"/>
                </a:solidFill>
              </a:rPr>
              <a:t>SOST, </a:t>
            </a:r>
            <a:r>
              <a:rPr lang="en-US" sz="2800" b="1" dirty="0" smtClean="0"/>
              <a:t>the gene that encodes </a:t>
            </a:r>
            <a:r>
              <a:rPr lang="en-US" sz="2800" b="1" dirty="0" err="1" smtClean="0"/>
              <a:t>sclerostin</a:t>
            </a:r>
            <a:r>
              <a:rPr lang="en-US" sz="2800" b="1" dirty="0" smtClean="0"/>
              <a:t>, eliminate the expression of </a:t>
            </a:r>
            <a:r>
              <a:rPr lang="en-US" sz="2800" b="1" dirty="0" err="1" smtClean="0"/>
              <a:t>sclerostin</a:t>
            </a:r>
            <a:r>
              <a:rPr lang="en-US" sz="2800" b="1" dirty="0" smtClean="0"/>
              <a:t>; this causes skeletal </a:t>
            </a:r>
            <a:r>
              <a:rPr lang="en-US" sz="2800" b="1" dirty="0" err="1" smtClean="0"/>
              <a:t>dysplasias</a:t>
            </a:r>
            <a:r>
              <a:rPr lang="en-US" sz="2800" b="1" dirty="0" smtClean="0"/>
              <a:t> characterized by increased bone mass (</a:t>
            </a:r>
            <a:r>
              <a:rPr lang="en-US" sz="2800" b="1" dirty="0" err="1" smtClean="0"/>
              <a:t>sclerosteosis</a:t>
            </a:r>
            <a:r>
              <a:rPr lang="en-US" sz="2800" b="1" dirty="0" smtClean="0"/>
              <a:t> and van </a:t>
            </a:r>
            <a:r>
              <a:rPr lang="en-US" sz="2800" b="1" dirty="0" err="1" smtClean="0"/>
              <a:t>Buchem’s</a:t>
            </a:r>
            <a:r>
              <a:rPr lang="en-US" sz="2800" b="1" dirty="0" smtClean="0"/>
              <a:t> syndrome);characterized by hyperostosis, </a:t>
            </a:r>
            <a:r>
              <a:rPr lang="en-US" sz="2800" b="1" dirty="0" err="1" smtClean="0"/>
              <a:t>syndactyly</a:t>
            </a:r>
            <a:r>
              <a:rPr lang="en-US" sz="2800" b="1" dirty="0" smtClean="0"/>
              <a:t>, facial palsy, deafness, and the absence of nails. Patients with </a:t>
            </a:r>
            <a:r>
              <a:rPr lang="en-US" sz="2800" b="1" dirty="0" err="1" smtClean="0"/>
              <a:t>sclerosteosis</a:t>
            </a:r>
            <a:r>
              <a:rPr lang="en-US" sz="2800" b="1" dirty="0" smtClean="0"/>
              <a:t>, as well as heterozygous carriers, have increased BMD.</a:t>
            </a:r>
          </a:p>
          <a:p>
            <a:pPr eaLnBrk="1" hangingPunct="1">
              <a:lnSpc>
                <a:spcPct val="80000"/>
              </a:lnSpc>
            </a:pPr>
            <a:endParaRPr lang="en-US" sz="2800" b="1" dirty="0" smtClean="0"/>
          </a:p>
          <a:p>
            <a:pPr eaLnBrk="1" hangingPunct="1">
              <a:lnSpc>
                <a:spcPct val="80000"/>
              </a:lnSpc>
            </a:pPr>
            <a:r>
              <a:rPr lang="en-US" sz="2800" b="1" dirty="0" smtClean="0">
                <a:solidFill>
                  <a:srgbClr val="FFFF00"/>
                </a:solidFill>
              </a:rPr>
              <a:t>Monoclonal antibodies against </a:t>
            </a:r>
            <a:r>
              <a:rPr lang="en-US" sz="2800" b="1" dirty="0" err="1" smtClean="0">
                <a:solidFill>
                  <a:srgbClr val="FFFF00"/>
                </a:solidFill>
              </a:rPr>
              <a:t>sclerostin</a:t>
            </a:r>
            <a:r>
              <a:rPr lang="en-US" sz="2800" b="1" dirty="0" smtClean="0">
                <a:solidFill>
                  <a:srgbClr val="FFFF00"/>
                </a:solidFill>
              </a:rPr>
              <a:t>,</a:t>
            </a:r>
            <a:r>
              <a:rPr lang="en-US" sz="2800" b="1" dirty="0" smtClean="0"/>
              <a:t> prevent its binding to </a:t>
            </a:r>
            <a:r>
              <a:rPr lang="en-US" sz="2800" b="1" dirty="0" err="1" smtClean="0"/>
              <a:t>Wnt</a:t>
            </a:r>
            <a:r>
              <a:rPr lang="en-US" sz="2800" b="1" dirty="0" smtClean="0"/>
              <a:t> </a:t>
            </a:r>
            <a:r>
              <a:rPr lang="en-US" sz="2800" b="1" dirty="0" err="1" smtClean="0"/>
              <a:t>coreceptors</a:t>
            </a:r>
            <a:r>
              <a:rPr lang="en-US" sz="2800" b="1" dirty="0" smtClean="0"/>
              <a:t>, enhancing </a:t>
            </a:r>
            <a:r>
              <a:rPr lang="en-US" sz="2800" b="1" dirty="0" err="1" smtClean="0"/>
              <a:t>Wnt</a:t>
            </a:r>
            <a:r>
              <a:rPr lang="en-US" sz="2800" b="1" dirty="0" smtClean="0"/>
              <a:t> signaling and increasing bone mass in rodents and nonhuman primates.</a:t>
            </a:r>
          </a:p>
          <a:p>
            <a:pPr eaLnBrk="1" hangingPunct="1">
              <a:lnSpc>
                <a:spcPct val="80000"/>
              </a:lnSpc>
            </a:pPr>
            <a:endParaRPr lang="en-US" sz="2800" b="1" dirty="0" smtClean="0"/>
          </a:p>
          <a:p>
            <a:pPr eaLnBrk="1" hangingPunct="1">
              <a:spcBef>
                <a:spcPct val="0"/>
              </a:spcBef>
            </a:pPr>
            <a:r>
              <a:rPr lang="en-US" sz="2800" b="1" dirty="0" smtClean="0"/>
              <a:t>it is possible that enhancement of </a:t>
            </a:r>
            <a:r>
              <a:rPr lang="en-US" sz="2800" b="1" dirty="0" err="1" smtClean="0"/>
              <a:t>Wnt</a:t>
            </a:r>
            <a:r>
              <a:rPr lang="en-US" sz="2800" b="1" dirty="0" smtClean="0"/>
              <a:t> signaling through the inhibition of a </a:t>
            </a:r>
            <a:r>
              <a:rPr lang="en-US" sz="2800" b="1" dirty="0" err="1" smtClean="0"/>
              <a:t>Wnt</a:t>
            </a:r>
            <a:r>
              <a:rPr lang="en-US" sz="2800" b="1" dirty="0" smtClean="0"/>
              <a:t> antagonist will have unwanted effects in </a:t>
            </a:r>
            <a:r>
              <a:rPr lang="en-US" sz="2800" b="1" dirty="0" err="1" smtClean="0"/>
              <a:t>nonskeletal</a:t>
            </a:r>
            <a:r>
              <a:rPr lang="en-US" sz="2800" b="1" dirty="0" smtClean="0"/>
              <a:t> tissues.</a:t>
            </a:r>
          </a:p>
          <a:p>
            <a:pPr eaLnBrk="1" hangingPunct="1">
              <a:lnSpc>
                <a:spcPct val="80000"/>
              </a:lnSpc>
            </a:pPr>
            <a:endParaRPr lang="en-US" sz="2800" b="1" dirty="0" smtClean="0"/>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1800" dirty="0" smtClean="0"/>
          </a:p>
        </p:txBody>
      </p:sp>
    </p:spTree>
    <p:extLst>
      <p:ext uri="{BB962C8B-B14F-4D97-AF65-F5344CB8AC3E}">
        <p14:creationId xmlns:p14="http://schemas.microsoft.com/office/powerpoint/2010/main" val="163430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77838" y="980728"/>
            <a:ext cx="8229600" cy="4525963"/>
          </a:xfrm>
        </p:spPr>
        <p:txBody>
          <a:bodyPr/>
          <a:lstStyle/>
          <a:p>
            <a:pPr eaLnBrk="1" hangingPunct="1">
              <a:buClr>
                <a:srgbClr val="990000"/>
              </a:buClr>
              <a:buFont typeface="Wingdings" pitchFamily="2" charset="2"/>
              <a:buBlip>
                <a:blip r:embed="rId2"/>
              </a:buBlip>
            </a:pPr>
            <a:r>
              <a:rPr lang="en-US" dirty="0" smtClean="0"/>
              <a:t>The </a:t>
            </a:r>
            <a:r>
              <a:rPr lang="en-US" dirty="0" smtClean="0">
                <a:solidFill>
                  <a:srgbClr val="FFFF00"/>
                </a:solidFill>
              </a:rPr>
              <a:t>anabolic skeletal agents</a:t>
            </a:r>
            <a:r>
              <a:rPr lang="en-US" dirty="0" smtClean="0"/>
              <a:t>, in contrast to the </a:t>
            </a:r>
            <a:r>
              <a:rPr lang="en-US" dirty="0" err="1" smtClean="0"/>
              <a:t>antiresorptive</a:t>
            </a:r>
            <a:r>
              <a:rPr lang="en-US" dirty="0" smtClean="0"/>
              <a:t> drugs, influence processes associated with </a:t>
            </a:r>
            <a:r>
              <a:rPr lang="en-US" dirty="0">
                <a:solidFill>
                  <a:srgbClr val="FFFF00"/>
                </a:solidFill>
              </a:rPr>
              <a:t>bone formation</a:t>
            </a:r>
            <a:r>
              <a:rPr lang="en-US" dirty="0" smtClean="0"/>
              <a:t>.</a:t>
            </a:r>
          </a:p>
          <a:p>
            <a:pPr eaLnBrk="1" hangingPunct="1"/>
            <a:endParaRPr lang="en-US" dirty="0" smtClean="0"/>
          </a:p>
          <a:p>
            <a:pPr eaLnBrk="1" hangingPunct="1">
              <a:buClr>
                <a:srgbClr val="990000"/>
              </a:buClr>
              <a:buFont typeface="Wingdings" pitchFamily="2" charset="2"/>
              <a:buBlip>
                <a:blip r:embed="rId2"/>
              </a:buBlip>
            </a:pPr>
            <a:r>
              <a:rPr lang="en-US" dirty="0" smtClean="0"/>
              <a:t>anabolic agents have the potential to positively affect a number of skeletal properties besides </a:t>
            </a:r>
            <a:r>
              <a:rPr lang="en-US" dirty="0">
                <a:solidFill>
                  <a:srgbClr val="FFFF00"/>
                </a:solidFill>
              </a:rPr>
              <a:t>bone density</a:t>
            </a:r>
            <a:r>
              <a:rPr lang="en-US" dirty="0" smtClean="0"/>
              <a:t>. These include </a:t>
            </a:r>
            <a:r>
              <a:rPr lang="en-US" dirty="0">
                <a:solidFill>
                  <a:srgbClr val="FFFF00"/>
                </a:solidFill>
              </a:rPr>
              <a:t>bone size </a:t>
            </a:r>
            <a:r>
              <a:rPr lang="en-US" dirty="0" smtClean="0"/>
              <a:t>and</a:t>
            </a:r>
            <a:r>
              <a:rPr lang="en-US" dirty="0" smtClean="0">
                <a:solidFill>
                  <a:srgbClr val="990000"/>
                </a:solidFill>
              </a:rPr>
              <a:t> </a:t>
            </a:r>
            <a:r>
              <a:rPr lang="en-US" dirty="0">
                <a:solidFill>
                  <a:srgbClr val="FFFF00"/>
                </a:solidFill>
              </a:rPr>
              <a:t>microarchitecture</a:t>
            </a:r>
            <a:r>
              <a:rPr lang="en-US" dirty="0" smtClean="0"/>
              <a:t>.</a:t>
            </a:r>
          </a:p>
          <a:p>
            <a:pPr eaLnBrk="1" hangingPunct="1">
              <a:buFont typeface="Wingdings" pitchFamily="2" charset="2"/>
              <a:buNone/>
            </a:pPr>
            <a:endParaRPr lang="en-US" dirty="0" smtClean="0">
              <a:solidFill>
                <a:srgbClr val="00CC00"/>
              </a:solidFill>
            </a:endParaRPr>
          </a:p>
          <a:p>
            <a:pPr eaLnBrk="1" hangingPunct="1">
              <a:buFont typeface="Wingdings" pitchFamily="2" charset="2"/>
              <a:buNone/>
            </a:pPr>
            <a:endParaRPr lang="en-US" dirty="0" smtClean="0">
              <a:solidFill>
                <a:srgbClr val="00CC00"/>
              </a:solidFill>
            </a:endParaRPr>
          </a:p>
          <a:p>
            <a:pPr eaLnBrk="1" hangingPunct="1">
              <a:buFont typeface="Wingdings" pitchFamily="2" charset="2"/>
              <a:buNone/>
            </a:pPr>
            <a:endParaRPr lang="en-US" dirty="0" smtClean="0">
              <a:solidFill>
                <a:srgbClr val="00CC00"/>
              </a:solidFill>
            </a:endParaRPr>
          </a:p>
          <a:p>
            <a:pPr eaLnBrk="1" hangingPunct="1">
              <a:buFont typeface="Wingdings" pitchFamily="2" charset="2"/>
              <a:buNone/>
            </a:pPr>
            <a:endParaRPr lang="en-US" dirty="0" smtClean="0">
              <a:solidFill>
                <a:srgbClr val="00CC00"/>
              </a:solidFill>
            </a:endParaRPr>
          </a:p>
          <a:p>
            <a:pPr eaLnBrk="1" hangingPunct="1">
              <a:buFont typeface="Wingdings" pitchFamily="2" charset="2"/>
              <a:buNone/>
            </a:pPr>
            <a:endParaRPr lang="en-US" dirty="0" smtClean="0">
              <a:solidFill>
                <a:srgbClr val="00CC00"/>
              </a:solidFill>
            </a:endParaRPr>
          </a:p>
        </p:txBody>
      </p:sp>
      <p:sp>
        <p:nvSpPr>
          <p:cNvPr id="7172" name="Text Box 5"/>
          <p:cNvSpPr txBox="1">
            <a:spLocks noChangeArrowheads="1"/>
          </p:cNvSpPr>
          <p:nvPr/>
        </p:nvSpPr>
        <p:spPr bwMode="auto">
          <a:xfrm>
            <a:off x="7380288" y="6453188"/>
            <a:ext cx="26543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Clr>
                <a:schemeClr val="tx1"/>
              </a:buClr>
              <a:buSzPct val="75000"/>
              <a:buFont typeface="Wingdings" pitchFamily="2" charset="2"/>
              <a:buNone/>
            </a:pPr>
            <a:r>
              <a:rPr lang="en-US">
                <a:solidFill>
                  <a:srgbClr val="00CC00"/>
                </a:solidFill>
              </a:rPr>
              <a:t>NEJM 2007</a:t>
            </a:r>
          </a:p>
          <a:p>
            <a:pPr eaLnBrk="1" hangingPunct="1"/>
            <a:endParaRPr lang="en-US"/>
          </a:p>
        </p:txBody>
      </p:sp>
    </p:spTree>
    <p:extLst>
      <p:ext uri="{BB962C8B-B14F-4D97-AF65-F5344CB8AC3E}">
        <p14:creationId xmlns:p14="http://schemas.microsoft.com/office/powerpoint/2010/main" val="355809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WordArt 5"/>
          <p:cNvSpPr>
            <a:spLocks noChangeArrowheads="1" noChangeShapeType="1" noTextEdit="1"/>
          </p:cNvSpPr>
          <p:nvPr/>
        </p:nvSpPr>
        <p:spPr bwMode="auto">
          <a:xfrm>
            <a:off x="827088" y="2349500"/>
            <a:ext cx="7705725" cy="1655763"/>
          </a:xfrm>
          <a:prstGeom prst="rect">
            <a:avLst/>
          </a:prstGeom>
        </p:spPr>
        <p:txBody>
          <a:bodyPr wrap="none" fromWordArt="1">
            <a:prstTxWarp prst="textPlain">
              <a:avLst>
                <a:gd name="adj" fmla="val 50370"/>
              </a:avLst>
            </a:prstTxWarp>
          </a:bodyPr>
          <a:lstStyle/>
          <a:p>
            <a:pPr algn="ctr"/>
            <a:r>
              <a:rPr lang="en-US" sz="3600" kern="1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ANDROGEN DRUGS</a:t>
            </a:r>
          </a:p>
        </p:txBody>
      </p:sp>
    </p:spTree>
    <p:extLst>
      <p:ext uri="{BB962C8B-B14F-4D97-AF65-F5344CB8AC3E}">
        <p14:creationId xmlns:p14="http://schemas.microsoft.com/office/powerpoint/2010/main" val="3731925160"/>
      </p:ext>
    </p:extLst>
  </p:cSld>
  <p:clrMapOvr>
    <a:masterClrMapping/>
  </p:clrMapOvr>
  <p:transition>
    <p:comb/>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67544" y="1196752"/>
            <a:ext cx="8229600" cy="4525963"/>
          </a:xfrm>
        </p:spPr>
        <p:txBody>
          <a:bodyPr>
            <a:normAutofit fontScale="92500" lnSpcReduction="10000"/>
          </a:bodyPr>
          <a:lstStyle/>
          <a:p>
            <a:pPr eaLnBrk="1" hangingPunct="1">
              <a:lnSpc>
                <a:spcPct val="90000"/>
              </a:lnSpc>
            </a:pPr>
            <a:r>
              <a:rPr lang="en-US" sz="2800" b="1" dirty="0" smtClean="0"/>
              <a:t>Studies of </a:t>
            </a:r>
            <a:r>
              <a:rPr lang="en-US" sz="3900" b="1" dirty="0" smtClean="0">
                <a:solidFill>
                  <a:srgbClr val="FFFF00"/>
                </a:solidFill>
              </a:rPr>
              <a:t>testosterone</a:t>
            </a:r>
            <a:r>
              <a:rPr lang="en-US" sz="2800" b="1" dirty="0" smtClean="0"/>
              <a:t> in men with osteoporosis are limited, and none have used fractures as a primary end point.</a:t>
            </a:r>
          </a:p>
          <a:p>
            <a:pPr eaLnBrk="1" hangingPunct="1">
              <a:lnSpc>
                <a:spcPct val="90000"/>
              </a:lnSpc>
              <a:buFont typeface="Wingdings" pitchFamily="2" charset="2"/>
              <a:buNone/>
            </a:pPr>
            <a:endParaRPr lang="en-US" sz="2800" b="1" dirty="0" smtClean="0"/>
          </a:p>
          <a:p>
            <a:pPr eaLnBrk="1" hangingPunct="1">
              <a:lnSpc>
                <a:spcPct val="90000"/>
              </a:lnSpc>
            </a:pPr>
            <a:r>
              <a:rPr lang="en-US" sz="2800" b="1" dirty="0"/>
              <a:t>The effects </a:t>
            </a:r>
            <a:r>
              <a:rPr lang="en-US" sz="2800" b="1" dirty="0" smtClean="0"/>
              <a:t>of testosterone on cortical and trabecular bone mass are </a:t>
            </a:r>
            <a:r>
              <a:rPr lang="en-US" sz="2800" b="1" dirty="0"/>
              <a:t>greatest </a:t>
            </a:r>
            <a:r>
              <a:rPr lang="en-US" sz="2800" b="1" dirty="0" smtClean="0"/>
              <a:t>when it is used in </a:t>
            </a:r>
            <a:r>
              <a:rPr lang="en-US" sz="2800" b="1" u="sng" dirty="0" err="1" smtClean="0"/>
              <a:t>hypogonadal</a:t>
            </a:r>
            <a:r>
              <a:rPr lang="en-US" sz="2800" b="1" u="sng" dirty="0" smtClean="0"/>
              <a:t> adolescents.</a:t>
            </a:r>
          </a:p>
          <a:p>
            <a:pPr eaLnBrk="1" hangingPunct="1">
              <a:lnSpc>
                <a:spcPct val="90000"/>
              </a:lnSpc>
              <a:buFont typeface="Wingdings" pitchFamily="2" charset="2"/>
              <a:buNone/>
            </a:pPr>
            <a:endParaRPr lang="en-US" sz="2800" b="1" dirty="0" smtClean="0"/>
          </a:p>
          <a:p>
            <a:pPr eaLnBrk="1" hangingPunct="1">
              <a:lnSpc>
                <a:spcPct val="90000"/>
              </a:lnSpc>
            </a:pPr>
            <a:r>
              <a:rPr lang="en-US" sz="2800" b="1" dirty="0" smtClean="0"/>
              <a:t>In a 3-year study of </a:t>
            </a:r>
            <a:r>
              <a:rPr lang="en-US" sz="2800" b="1" dirty="0" err="1" smtClean="0"/>
              <a:t>hypogonadal</a:t>
            </a:r>
            <a:r>
              <a:rPr lang="en-US" sz="2800" b="1" dirty="0" smtClean="0"/>
              <a:t> men over 65 years of age, those receiving testosterone-replacement therapy had an 8.9% greater </a:t>
            </a:r>
            <a:r>
              <a:rPr lang="en-US" sz="2800" b="1" dirty="0"/>
              <a:t>increase in the bone mineral density of their spine </a:t>
            </a:r>
            <a:r>
              <a:rPr lang="en-US" sz="2800" b="1" dirty="0" smtClean="0"/>
              <a:t>than did those receiving placebo.</a:t>
            </a:r>
          </a:p>
          <a:p>
            <a:pPr eaLnBrk="1" hangingPunct="1">
              <a:lnSpc>
                <a:spcPct val="90000"/>
              </a:lnSpc>
              <a:buFont typeface="Wingdings" pitchFamily="2" charset="2"/>
              <a:buNone/>
            </a:pPr>
            <a:endParaRPr lang="en-US" sz="2000" b="1"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p:txBody>
      </p:sp>
    </p:spTree>
    <p:extLst>
      <p:ext uri="{BB962C8B-B14F-4D97-AF65-F5344CB8AC3E}">
        <p14:creationId xmlns:p14="http://schemas.microsoft.com/office/powerpoint/2010/main" val="150760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Text Box 5"/>
          <p:cNvSpPr txBox="1">
            <a:spLocks noChangeArrowheads="1"/>
          </p:cNvSpPr>
          <p:nvPr/>
        </p:nvSpPr>
        <p:spPr bwMode="auto">
          <a:xfrm>
            <a:off x="0" y="4797425"/>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t>The failure of bone mineral density at three sites in the hip to increase during testosterone treatment even in men with relatively low pretreatment serum testosterone concentrations could be at least partly related to the </a:t>
            </a:r>
            <a:r>
              <a:rPr lang="en-US" sz="2000" b="1" dirty="0">
                <a:solidFill>
                  <a:srgbClr val="FFFF00"/>
                </a:solidFill>
              </a:rPr>
              <a:t>slower response of this bone to changes in gonadal steroids</a:t>
            </a:r>
          </a:p>
          <a:p>
            <a:pPr eaLnBrk="1" hangingPunct="1"/>
            <a:endParaRPr lang="en-US" sz="2000" b="1" dirty="0">
              <a:solidFill>
                <a:srgbClr val="990000"/>
              </a:solidFill>
            </a:endParaRPr>
          </a:p>
        </p:txBody>
      </p:sp>
    </p:spTree>
    <p:extLst>
      <p:ext uri="{BB962C8B-B14F-4D97-AF65-F5344CB8AC3E}">
        <p14:creationId xmlns:p14="http://schemas.microsoft.com/office/powerpoint/2010/main" val="37314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normAutofit fontScale="90000"/>
          </a:bodyPr>
          <a:lstStyle/>
          <a:p>
            <a:pPr eaLnBrk="1" hangingPunct="1"/>
            <a:r>
              <a:rPr lang="en-US" sz="3600" b="1" dirty="0" smtClean="0">
                <a:solidFill>
                  <a:srgbClr val="FFFF00"/>
                </a:solidFill>
              </a:rPr>
              <a:t>The effects of testosterone in </a:t>
            </a:r>
            <a:r>
              <a:rPr lang="en-US" sz="3600" b="1" dirty="0" err="1" smtClean="0">
                <a:solidFill>
                  <a:srgbClr val="FFFF00"/>
                </a:solidFill>
              </a:rPr>
              <a:t>eugonadal</a:t>
            </a:r>
            <a:r>
              <a:rPr lang="en-US" sz="3600" b="1" dirty="0" smtClean="0">
                <a:solidFill>
                  <a:srgbClr val="FFFF00"/>
                </a:solidFill>
              </a:rPr>
              <a:t> men are more </a:t>
            </a:r>
            <a:r>
              <a:rPr lang="en-US" sz="3600" b="1" dirty="0" smtClean="0">
                <a:solidFill>
                  <a:srgbClr val="FFFF00"/>
                </a:solidFill>
              </a:rPr>
              <a:t>controversial</a:t>
            </a:r>
            <a:r>
              <a:rPr lang="en-US" sz="2800" dirty="0" smtClean="0"/>
              <a:t/>
            </a:r>
            <a:br>
              <a:rPr lang="en-US" sz="2800" dirty="0" smtClean="0"/>
            </a:br>
            <a:endParaRPr lang="en-US" sz="2800" dirty="0" smtClean="0"/>
          </a:p>
        </p:txBody>
      </p:sp>
      <p:sp>
        <p:nvSpPr>
          <p:cNvPr id="53251" name="Rectangle 3"/>
          <p:cNvSpPr>
            <a:spLocks noGrp="1" noChangeArrowheads="1"/>
          </p:cNvSpPr>
          <p:nvPr>
            <p:ph sz="quarter" idx="4294967295"/>
          </p:nvPr>
        </p:nvSpPr>
        <p:spPr>
          <a:xfrm>
            <a:off x="676655" y="2679192"/>
            <a:ext cx="3822192" cy="3447288"/>
          </a:xfrm>
          <a:prstGeom prst="rect">
            <a:avLst/>
          </a:prstGeom>
        </p:spPr>
        <p:txBody>
          <a:bodyPr/>
          <a:lstStyle/>
          <a:p>
            <a:pPr eaLnBrk="1" hangingPunct="1">
              <a:buFont typeface="Wingdings" pitchFamily="2" charset="2"/>
              <a:buNone/>
            </a:pPr>
            <a:endParaRPr lang="en-US" sz="2000" smtClean="0"/>
          </a:p>
          <a:p>
            <a:pPr eaLnBrk="1" hangingPunct="1">
              <a:buFont typeface="Wingdings" pitchFamily="2" charset="2"/>
              <a:buNone/>
            </a:pPr>
            <a:endParaRPr lang="en-US" sz="2000" smtClean="0"/>
          </a:p>
          <a:p>
            <a:pPr eaLnBrk="1" hangingPunct="1"/>
            <a:endParaRPr lang="en-US" sz="2000" smtClean="0"/>
          </a:p>
        </p:txBody>
      </p:sp>
      <p:sp>
        <p:nvSpPr>
          <p:cNvPr id="53252" name="Rectangle 4"/>
          <p:cNvSpPr>
            <a:spLocks noGrp="1" noChangeArrowheads="1"/>
          </p:cNvSpPr>
          <p:nvPr>
            <p:ph sz="quarter" idx="4294967295"/>
          </p:nvPr>
        </p:nvSpPr>
        <p:spPr>
          <a:xfrm>
            <a:off x="5148064" y="2060848"/>
            <a:ext cx="3770312" cy="3724275"/>
          </a:xfrm>
          <a:prstGeom prst="rect">
            <a:avLst/>
          </a:prstGeom>
        </p:spPr>
        <p:txBody>
          <a:bodyPr/>
          <a:lstStyle/>
          <a:p>
            <a:pPr eaLnBrk="1" hangingPunct="1">
              <a:buFont typeface="Wingdings" pitchFamily="2" charset="2"/>
              <a:buNone/>
            </a:pPr>
            <a:r>
              <a:rPr lang="en-US" sz="2000" b="1" dirty="0" smtClean="0"/>
              <a:t>Differences in response in </a:t>
            </a:r>
            <a:r>
              <a:rPr lang="en-US" sz="2000" b="1" dirty="0" err="1" smtClean="0"/>
              <a:t>eugonadal</a:t>
            </a:r>
            <a:r>
              <a:rPr lang="en-US" sz="2000" b="1" dirty="0" smtClean="0"/>
              <a:t> men</a:t>
            </a:r>
            <a:r>
              <a:rPr lang="en-US" sz="1800" b="1" dirty="0" smtClean="0"/>
              <a:t> </a:t>
            </a:r>
            <a:r>
              <a:rPr lang="en-US" sz="2000" b="1" dirty="0" smtClean="0"/>
              <a:t>may be related to pretreatment testosterone levels.</a:t>
            </a:r>
          </a:p>
          <a:p>
            <a:pPr eaLnBrk="1" hangingPunct="1">
              <a:buFont typeface="Wingdings" pitchFamily="2" charset="2"/>
              <a:buNone/>
            </a:pPr>
            <a:r>
              <a:rPr lang="en-US" sz="2000" b="1" dirty="0" smtClean="0"/>
              <a:t> In a pre  specified analysis , men with a testosterone level below 200 </a:t>
            </a:r>
            <a:r>
              <a:rPr lang="en-US" sz="2000" b="1" dirty="0" err="1" smtClean="0"/>
              <a:t>ng</a:t>
            </a:r>
            <a:r>
              <a:rPr lang="en-US" sz="2000" b="1" dirty="0" smtClean="0"/>
              <a:t> per deciliter had significant increases in spinal bone mineral density with treatment</a:t>
            </a:r>
          </a:p>
          <a:p>
            <a:pPr eaLnBrk="1" hangingPunct="1"/>
            <a:endParaRPr lang="en-US" sz="2000" b="1" dirty="0" smtClean="0"/>
          </a:p>
        </p:txBody>
      </p:sp>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76475"/>
            <a:ext cx="424815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Text Box 6"/>
          <p:cNvSpPr txBox="1">
            <a:spLocks noChangeArrowheads="1"/>
          </p:cNvSpPr>
          <p:nvPr/>
        </p:nvSpPr>
        <p:spPr bwMode="auto">
          <a:xfrm>
            <a:off x="407358" y="5085184"/>
            <a:ext cx="513238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t>This analysis showed a minimal effect (0.9%)</a:t>
            </a:r>
          </a:p>
          <a:p>
            <a:pPr eaLnBrk="1" hangingPunct="1"/>
            <a:r>
              <a:rPr lang="en-US" sz="1400" b="1" dirty="0"/>
              <a:t> of testosterone treatment over that </a:t>
            </a:r>
            <a:r>
              <a:rPr lang="en-US" sz="1400" b="1" dirty="0" smtClean="0"/>
              <a:t>of </a:t>
            </a:r>
            <a:r>
              <a:rPr lang="en-US" sz="1400" b="1" dirty="0"/>
              <a:t>placebo for a pretreatment serum testosterone </a:t>
            </a:r>
            <a:r>
              <a:rPr lang="en-US" sz="1400" b="1" dirty="0" smtClean="0"/>
              <a:t>concentration </a:t>
            </a:r>
            <a:r>
              <a:rPr lang="en-US" sz="1400" b="1" dirty="0"/>
              <a:t>of 400 </a:t>
            </a:r>
            <a:r>
              <a:rPr lang="en-US" sz="1400" b="1" dirty="0" err="1"/>
              <a:t>ng</a:t>
            </a:r>
            <a:r>
              <a:rPr lang="en-US" sz="1400" b="1" dirty="0"/>
              <a:t>/</a:t>
            </a:r>
            <a:r>
              <a:rPr lang="en-US" sz="1400" b="1" dirty="0" err="1"/>
              <a:t>dL</a:t>
            </a:r>
            <a:r>
              <a:rPr lang="en-US" sz="1400" b="1" dirty="0"/>
              <a:t> (13.9 </a:t>
            </a:r>
            <a:r>
              <a:rPr lang="en-US" sz="1400" b="1" dirty="0" err="1"/>
              <a:t>nmol</a:t>
            </a:r>
            <a:r>
              <a:rPr lang="en-US" sz="1400" b="1" dirty="0"/>
              <a:t>/L), but an increase of 3.4% for  testosterone of 300 </a:t>
            </a:r>
            <a:r>
              <a:rPr lang="en-US" sz="1400" b="1" dirty="0" err="1"/>
              <a:t>ng</a:t>
            </a:r>
            <a:r>
              <a:rPr lang="en-US" sz="1400" b="1" dirty="0"/>
              <a:t>/</a:t>
            </a:r>
            <a:r>
              <a:rPr lang="en-US" sz="1400" b="1" dirty="0" err="1"/>
              <a:t>dL</a:t>
            </a:r>
            <a:r>
              <a:rPr lang="en-US" sz="1400" b="1" dirty="0"/>
              <a:t> (10.4 </a:t>
            </a:r>
            <a:r>
              <a:rPr lang="en-US" sz="1400" b="1" dirty="0" err="1"/>
              <a:t>nmol</a:t>
            </a:r>
            <a:r>
              <a:rPr lang="en-US" sz="1400" b="1" dirty="0"/>
              <a:t>/L) and a increase of 5.9% for a testosterone of 200 </a:t>
            </a:r>
            <a:r>
              <a:rPr lang="en-US" sz="1400" b="1" dirty="0" err="1"/>
              <a:t>ng</a:t>
            </a:r>
            <a:r>
              <a:rPr lang="en-US" sz="1400" b="1" dirty="0"/>
              <a:t>/</a:t>
            </a:r>
            <a:r>
              <a:rPr lang="en-US" sz="1400" b="1" dirty="0" err="1"/>
              <a:t>dL</a:t>
            </a:r>
            <a:r>
              <a:rPr lang="en-US" sz="1400" b="1" dirty="0"/>
              <a:t> (10.9nmol/L).</a:t>
            </a:r>
          </a:p>
          <a:p>
            <a:pPr eaLnBrk="1" hangingPunct="1"/>
            <a:endParaRPr lang="en-US" dirty="0"/>
          </a:p>
        </p:txBody>
      </p:sp>
    </p:spTree>
    <p:extLst>
      <p:ext uri="{BB962C8B-B14F-4D97-AF65-F5344CB8AC3E}">
        <p14:creationId xmlns:p14="http://schemas.microsoft.com/office/powerpoint/2010/main" val="175310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4"/>
          <p:cNvSpPr>
            <a:spLocks noGrp="1" noChangeArrowheads="1"/>
          </p:cNvSpPr>
          <p:nvPr>
            <p:ph type="title"/>
          </p:nvPr>
        </p:nvSpPr>
        <p:spPr/>
        <p:txBody>
          <a:bodyPr>
            <a:normAutofit fontScale="90000"/>
          </a:bodyPr>
          <a:lstStyle/>
          <a:p>
            <a:pPr eaLnBrk="1" hangingPunct="1"/>
            <a:r>
              <a:rPr lang="en-US" sz="3600" u="sng" dirty="0" smtClean="0">
                <a:solidFill>
                  <a:srgbClr val="FFFF00"/>
                </a:solidFill>
              </a:rPr>
              <a:t>non-</a:t>
            </a:r>
            <a:r>
              <a:rPr lang="en-US" sz="3600" u="sng" dirty="0" err="1" smtClean="0">
                <a:solidFill>
                  <a:srgbClr val="FFFF00"/>
                </a:solidFill>
              </a:rPr>
              <a:t>aromatizable</a:t>
            </a:r>
            <a:r>
              <a:rPr lang="en-US" sz="3600" u="sng" dirty="0" smtClean="0">
                <a:solidFill>
                  <a:srgbClr val="FFFF00"/>
                </a:solidFill>
              </a:rPr>
              <a:t> androgens like </a:t>
            </a:r>
            <a:r>
              <a:rPr lang="en-US" sz="3600" u="sng" dirty="0" err="1" smtClean="0">
                <a:solidFill>
                  <a:srgbClr val="FFFF00"/>
                </a:solidFill>
              </a:rPr>
              <a:t>nandrolone</a:t>
            </a:r>
            <a:r>
              <a:rPr lang="en-US" sz="2800" dirty="0" smtClean="0">
                <a:solidFill>
                  <a:srgbClr val="FF9900"/>
                </a:solidFill>
              </a:rPr>
              <a:t/>
            </a:r>
            <a:br>
              <a:rPr lang="en-US" sz="2800" dirty="0" smtClean="0">
                <a:solidFill>
                  <a:srgbClr val="FF9900"/>
                </a:solidFill>
              </a:rPr>
            </a:br>
            <a:endParaRPr lang="en-US" sz="2800" dirty="0" smtClean="0">
              <a:solidFill>
                <a:srgbClr val="FF9900"/>
              </a:solidFill>
            </a:endParaRPr>
          </a:p>
        </p:txBody>
      </p:sp>
      <p:pic>
        <p:nvPicPr>
          <p:cNvPr id="54276" name="Picture 7"/>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11188" y="2276475"/>
            <a:ext cx="3960812" cy="2881313"/>
          </a:xfrm>
          <a:prstGeom prst="rect">
            <a:avLst/>
          </a:prstGeo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4275" name="Rectangle 6"/>
          <p:cNvSpPr>
            <a:spLocks noGrp="1" noChangeArrowheads="1"/>
          </p:cNvSpPr>
          <p:nvPr>
            <p:ph sz="quarter" idx="4294967295"/>
          </p:nvPr>
        </p:nvSpPr>
        <p:spPr>
          <a:xfrm>
            <a:off x="4645152" y="2679192"/>
            <a:ext cx="3822192" cy="3447288"/>
          </a:xfrm>
          <a:prstGeom prst="rect">
            <a:avLst/>
          </a:prstGeom>
        </p:spPr>
        <p:txBody>
          <a:bodyPr/>
          <a:lstStyle/>
          <a:p>
            <a:pPr eaLnBrk="1" hangingPunct="1"/>
            <a:r>
              <a:rPr lang="en-US" sz="2400" dirty="0" smtClean="0"/>
              <a:t>Testosterone seems to be more effective in improving BMD than</a:t>
            </a:r>
          </a:p>
          <a:p>
            <a:pPr eaLnBrk="1" hangingPunct="1">
              <a:buFont typeface="Wingdings" pitchFamily="2" charset="2"/>
              <a:buNone/>
            </a:pPr>
            <a:r>
              <a:rPr lang="en-US" sz="2400" dirty="0" smtClean="0"/>
              <a:t>  </a:t>
            </a:r>
            <a:r>
              <a:rPr lang="en-US" sz="2400" dirty="0" smtClean="0"/>
              <a:t>   </a:t>
            </a:r>
            <a:r>
              <a:rPr lang="en-US" sz="2400" dirty="0" smtClean="0"/>
              <a:t>other non-</a:t>
            </a:r>
            <a:r>
              <a:rPr lang="en-US" sz="2400" dirty="0" err="1" smtClean="0"/>
              <a:t>aromatizable</a:t>
            </a:r>
            <a:r>
              <a:rPr lang="en-US" sz="2400" dirty="0" smtClean="0"/>
              <a:t> androgens like </a:t>
            </a:r>
            <a:r>
              <a:rPr lang="en-US" sz="2400" dirty="0" err="1" smtClean="0"/>
              <a:t>nandrolone</a:t>
            </a:r>
            <a:endParaRPr lang="en-US" sz="2400" dirty="0" smtClean="0"/>
          </a:p>
          <a:p>
            <a:pPr eaLnBrk="1" hangingPunct="1"/>
            <a:endParaRPr lang="en-US" sz="2400" dirty="0" smtClean="0"/>
          </a:p>
        </p:txBody>
      </p:sp>
      <p:sp>
        <p:nvSpPr>
          <p:cNvPr id="54277" name="Text Box 8"/>
          <p:cNvSpPr txBox="1">
            <a:spLocks noChangeArrowheads="1"/>
          </p:cNvSpPr>
          <p:nvPr/>
        </p:nvSpPr>
        <p:spPr bwMode="auto">
          <a:xfrm>
            <a:off x="755650" y="5324475"/>
            <a:ext cx="71135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BMD changes in the lumbar spine in men treated with</a:t>
            </a:r>
          </a:p>
          <a:p>
            <a:pPr eaLnBrk="1" hangingPunct="1">
              <a:buFont typeface="Wingdings" pitchFamily="2" charset="2"/>
              <a:buNone/>
            </a:pPr>
            <a:r>
              <a:rPr lang="en-US" b="1"/>
              <a:t> testosterone</a:t>
            </a:r>
            <a:r>
              <a:rPr lang="en-US" b="1">
                <a:latin typeface="Arial Unicode MS" pitchFamily="34" charset="-128"/>
                <a:ea typeface="Arial Unicode MS" pitchFamily="34" charset="-128"/>
                <a:cs typeface="Arial Unicode MS" pitchFamily="34" charset="-128"/>
              </a:rPr>
              <a:t>•</a:t>
            </a:r>
            <a:r>
              <a:rPr lang="en-US" b="1"/>
              <a:t>  nandrolone(</a:t>
            </a:r>
            <a:r>
              <a:rPr lang="en-US" b="1">
                <a:latin typeface="Agency FB" pitchFamily="34" charset="0"/>
              </a:rPr>
              <a:t>•</a:t>
            </a:r>
            <a:r>
              <a:rPr lang="en-US" b="1"/>
              <a:t> or placeb(</a:t>
            </a:r>
            <a:r>
              <a:rPr lang="en-US" b="1">
                <a:latin typeface="Arial Unicode MS" pitchFamily="34" charset="-128"/>
                <a:ea typeface="Arial Unicode MS" pitchFamily="34" charset="-128"/>
                <a:cs typeface="Arial Unicode MS" pitchFamily="34" charset="-128"/>
              </a:rPr>
              <a:t>o)</a:t>
            </a:r>
            <a:r>
              <a:rPr lang="en-US" b="1"/>
              <a:t> . The </a:t>
            </a:r>
            <a:r>
              <a:rPr lang="en-US" b="1" i="1"/>
              <a:t>dashed line through zero </a:t>
            </a:r>
            <a:r>
              <a:rPr lang="en-US" b="1"/>
              <a:t>represents no change from baselin</a:t>
            </a:r>
          </a:p>
          <a:p>
            <a:pPr eaLnBrk="1" hangingPunct="1"/>
            <a:endParaRPr lang="en-US" b="1"/>
          </a:p>
        </p:txBody>
      </p:sp>
      <p:sp>
        <p:nvSpPr>
          <p:cNvPr id="54278" name="Text Box 9"/>
          <p:cNvSpPr txBox="1">
            <a:spLocks noChangeArrowheads="1"/>
          </p:cNvSpPr>
          <p:nvPr/>
        </p:nvSpPr>
        <p:spPr bwMode="auto">
          <a:xfrm>
            <a:off x="2247900" y="2801938"/>
            <a:ext cx="12271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t>TESTOSTRON</a:t>
            </a:r>
          </a:p>
        </p:txBody>
      </p:sp>
      <p:sp>
        <p:nvSpPr>
          <p:cNvPr id="54279" name="Text Box 11"/>
          <p:cNvSpPr txBox="1">
            <a:spLocks noChangeArrowheads="1"/>
          </p:cNvSpPr>
          <p:nvPr/>
        </p:nvSpPr>
        <p:spPr bwMode="auto">
          <a:xfrm>
            <a:off x="2751138" y="32321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3333CC"/>
                </a:solidFill>
              </a:rPr>
              <a:t>nandrolone</a:t>
            </a:r>
          </a:p>
        </p:txBody>
      </p:sp>
      <p:sp>
        <p:nvSpPr>
          <p:cNvPr id="54280" name="Text Box 12"/>
          <p:cNvSpPr txBox="1">
            <a:spLocks noChangeArrowheads="1"/>
          </p:cNvSpPr>
          <p:nvPr/>
        </p:nvSpPr>
        <p:spPr bwMode="auto">
          <a:xfrm>
            <a:off x="2463800" y="4240213"/>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placeb</a:t>
            </a:r>
          </a:p>
        </p:txBody>
      </p:sp>
      <mc:AlternateContent xmlns:mc="http://schemas.openxmlformats.org/markup-compatibility/2006" xmlns:p14="http://schemas.microsoft.com/office/powerpoint/2010/main">
        <mc:Choice Requires="p14">
          <p:contentPart p14:bwMode="auto" r:id="rId3">
            <p14:nvContentPartPr>
              <p14:cNvPr id="206861" name="Ink 13"/>
              <p14:cNvContentPartPr>
                <a14:cpLocks xmlns:a14="http://schemas.microsoft.com/office/drawing/2010/main" noRot="1" noChangeAspect="1" noEditPoints="1" noChangeArrowheads="1" noChangeShapeType="1"/>
              </p14:cNvContentPartPr>
              <p14:nvPr/>
            </p14:nvContentPartPr>
            <p14:xfrm>
              <a:off x="2320925" y="2928938"/>
              <a:ext cx="938213" cy="1587"/>
            </p14:xfrm>
          </p:contentPart>
        </mc:Choice>
        <mc:Fallback xmlns="">
          <p:pic>
            <p:nvPicPr>
              <p:cNvPr id="206861" name="Ink 13"/>
              <p:cNvPicPr>
                <a:picLocks noRot="1" noChangeAspect="1" noEditPoints="1" noChangeArrowheads="1" noChangeShapeType="1"/>
              </p:cNvPicPr>
              <p:nvPr/>
            </p:nvPicPr>
            <p:blipFill>
              <a:blip r:embed="rId4"/>
              <a:stretch>
                <a:fillRect/>
              </a:stretch>
            </p:blipFill>
            <p:spPr>
              <a:xfrm>
                <a:off x="2292483" y="2424272"/>
                <a:ext cx="995096" cy="10109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6862" name="Ink 14"/>
              <p14:cNvContentPartPr>
                <a14:cpLocks xmlns:a14="http://schemas.microsoft.com/office/drawing/2010/main" noRot="1" noChangeAspect="1" noEditPoints="1" noChangeArrowheads="1" noChangeShapeType="1"/>
              </p14:cNvContentPartPr>
              <p14:nvPr/>
            </p14:nvContentPartPr>
            <p14:xfrm>
              <a:off x="2527300" y="2147483647"/>
              <a:ext cx="785813" cy="0"/>
            </p14:xfrm>
          </p:contentPart>
        </mc:Choice>
        <mc:Fallback xmlns="">
          <p:pic>
            <p:nvPicPr>
              <p:cNvPr id="206862" name="Ink 14"/>
              <p:cNvPicPr>
                <a:picLocks noRot="1" noChangeAspect="1" noEditPoints="1" noChangeArrowheads="1" noChangeShapeType="1"/>
              </p:cNvPicPr>
              <p:nvPr/>
            </p:nvPicPr>
            <p:blipFill>
              <a:blip r:embed="rId6"/>
              <a:stretch>
                <a:fillRect/>
              </a:stretch>
            </p:blipFill>
            <p:spPr>
              <a:xfrm>
                <a:off x="2498875" y="2147483647"/>
                <a:ext cx="842662"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6863" name="Ink 15"/>
              <p14:cNvContentPartPr>
                <a14:cpLocks xmlns:a14="http://schemas.microsoft.com/office/drawing/2010/main" noRot="1" noChangeAspect="1" noEditPoints="1" noChangeArrowheads="1" noChangeShapeType="1"/>
              </p14:cNvContentPartPr>
              <p14:nvPr/>
            </p14:nvContentPartPr>
            <p14:xfrm>
              <a:off x="2813050" y="2147483647"/>
              <a:ext cx="1169988" cy="0"/>
            </p14:xfrm>
          </p:contentPart>
        </mc:Choice>
        <mc:Fallback xmlns="">
          <p:pic>
            <p:nvPicPr>
              <p:cNvPr id="206863" name="Ink 15"/>
              <p:cNvPicPr>
                <a:picLocks noRot="1" noChangeAspect="1" noEditPoints="1" noChangeArrowheads="1" noChangeShapeType="1"/>
              </p:cNvPicPr>
              <p:nvPr/>
            </p:nvPicPr>
            <p:blipFill>
              <a:blip r:embed="rId8"/>
              <a:stretch>
                <a:fillRect/>
              </a:stretch>
            </p:blipFill>
            <p:spPr>
              <a:xfrm>
                <a:off x="2784619" y="2147483647"/>
                <a:ext cx="1226850" cy="0"/>
              </a:xfrm>
              <a:prstGeom prst="rect">
                <a:avLst/>
              </a:prstGeom>
            </p:spPr>
          </p:pic>
        </mc:Fallback>
      </mc:AlternateContent>
    </p:spTree>
    <p:extLst>
      <p:ext uri="{BB962C8B-B14F-4D97-AF65-F5344CB8AC3E}">
        <p14:creationId xmlns:p14="http://schemas.microsoft.com/office/powerpoint/2010/main" val="63702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67544" y="1844824"/>
            <a:ext cx="8229600" cy="4525963"/>
          </a:xfrm>
        </p:spPr>
        <p:txBody>
          <a:bodyPr/>
          <a:lstStyle/>
          <a:p>
            <a:pPr eaLnBrk="1" hangingPunct="1"/>
            <a:r>
              <a:rPr lang="en-US" sz="3200" b="1" u="sng" dirty="0" smtClean="0"/>
              <a:t>Androgen replacement in </a:t>
            </a:r>
            <a:r>
              <a:rPr lang="en-US" sz="3200" b="1" u="sng" dirty="0" err="1" smtClean="0"/>
              <a:t>hypogonadal</a:t>
            </a:r>
            <a:r>
              <a:rPr lang="en-US" sz="3200" b="1" u="sng" dirty="0" smtClean="0"/>
              <a:t> AND </a:t>
            </a:r>
            <a:r>
              <a:rPr lang="en-US" sz="3200" b="1" u="sng" dirty="0" err="1" smtClean="0"/>
              <a:t>eugonadal</a:t>
            </a:r>
            <a:r>
              <a:rPr lang="en-US" sz="3200" b="1" u="sng" dirty="0" smtClean="0"/>
              <a:t> </a:t>
            </a:r>
            <a:r>
              <a:rPr lang="en-US" sz="3200" b="1" u="sng" dirty="0" err="1" smtClean="0"/>
              <a:t>mens</a:t>
            </a:r>
            <a:r>
              <a:rPr lang="en-US" sz="3200" b="1" u="sng" dirty="0" smtClean="0"/>
              <a:t> remains a controversial issue.</a:t>
            </a:r>
          </a:p>
          <a:p>
            <a:pPr eaLnBrk="1" hangingPunct="1"/>
            <a:endParaRPr lang="en-US" sz="3200" b="1" u="sng" dirty="0" smtClean="0">
              <a:solidFill>
                <a:srgbClr val="00CC00"/>
              </a:solidFill>
            </a:endParaRPr>
          </a:p>
          <a:p>
            <a:pPr eaLnBrk="1" hangingPunct="1"/>
            <a:endParaRPr lang="en-US" sz="3200" b="1" u="sng" dirty="0" smtClean="0">
              <a:solidFill>
                <a:srgbClr val="00CC00"/>
              </a:solidFill>
            </a:endParaRPr>
          </a:p>
          <a:p>
            <a:pPr eaLnBrk="1" hangingPunct="1"/>
            <a:endParaRPr lang="en-US" dirty="0" smtClean="0"/>
          </a:p>
        </p:txBody>
      </p:sp>
      <p:sp>
        <p:nvSpPr>
          <p:cNvPr id="55298" name="AutoShape 2"/>
          <p:cNvSpPr>
            <a:spLocks noGrp="1" noChangeArrowheads="1"/>
          </p:cNvSpPr>
          <p:nvPr>
            <p:ph type="title"/>
          </p:nvPr>
        </p:nvSpPr>
        <p:spPr/>
        <p:txBody>
          <a:bodyPr/>
          <a:lstStyle/>
          <a:p>
            <a:pPr eaLnBrk="1" hangingPunct="1"/>
            <a:r>
              <a:rPr lang="en-US" dirty="0" smtClean="0">
                <a:solidFill>
                  <a:srgbClr val="FFFF00"/>
                </a:solidFill>
              </a:rPr>
              <a:t>CONCLUSION :</a:t>
            </a:r>
          </a:p>
        </p:txBody>
      </p:sp>
    </p:spTree>
    <p:extLst>
      <p:ext uri="{BB962C8B-B14F-4D97-AF65-F5344CB8AC3E}">
        <p14:creationId xmlns:p14="http://schemas.microsoft.com/office/powerpoint/2010/main" val="56980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11340" y="2674938"/>
            <a:ext cx="5329257" cy="3451225"/>
          </a:xfr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6322" name="AutoShape 2"/>
          <p:cNvSpPr>
            <a:spLocks noGrp="1" noChangeArrowheads="1"/>
          </p:cNvSpPr>
          <p:nvPr>
            <p:ph type="title"/>
          </p:nvPr>
        </p:nvSpPr>
        <p:spPr/>
        <p:txBody>
          <a:bodyPr>
            <a:normAutofit fontScale="90000"/>
          </a:bodyPr>
          <a:lstStyle/>
          <a:p>
            <a:pPr eaLnBrk="1" hangingPunct="1"/>
            <a:r>
              <a:rPr lang="en-US" sz="2400" u="sng" dirty="0" smtClean="0">
                <a:solidFill>
                  <a:schemeClr val="tx1"/>
                </a:solidFill>
              </a:rPr>
              <a:t>AND FINALLY</a:t>
            </a:r>
            <a:r>
              <a:rPr lang="en-US" sz="2400" u="sng" dirty="0" smtClean="0"/>
              <a:t> ,</a:t>
            </a:r>
            <a:r>
              <a:rPr lang="en-US" sz="2700" u="sng" dirty="0" smtClean="0">
                <a:solidFill>
                  <a:srgbClr val="FFFF00"/>
                </a:solidFill>
              </a:rPr>
              <a:t>Selective androgen receptor modulators (SARMs) </a:t>
            </a:r>
            <a:r>
              <a:rPr lang="en-US" sz="2400" u="sng" dirty="0" smtClean="0">
                <a:solidFill>
                  <a:schemeClr val="tx1"/>
                </a:solidFill>
              </a:rPr>
              <a:t>are a novel class of androgen receptor (AR) ligands that might change the future of androgen therapy dramatically</a:t>
            </a:r>
            <a:r>
              <a:rPr lang="en-US" sz="3200" u="sng" dirty="0" smtClean="0">
                <a:solidFill>
                  <a:schemeClr val="tx1"/>
                </a:solidFill>
              </a:rPr>
              <a:t>.</a:t>
            </a:r>
          </a:p>
        </p:txBody>
      </p:sp>
      <mc:AlternateContent xmlns:mc="http://schemas.openxmlformats.org/markup-compatibility/2006" xmlns:p14="http://schemas.microsoft.com/office/powerpoint/2010/main">
        <mc:Choice Requires="p14">
          <p:contentPart p14:bwMode="auto" r:id="rId3">
            <p14:nvContentPartPr>
              <p14:cNvPr id="217093" name="Ink 5"/>
              <p14:cNvContentPartPr>
                <a14:cpLocks xmlns:a14="http://schemas.microsoft.com/office/drawing/2010/main" noRot="1" noChangeAspect="1" noEditPoints="1" noChangeArrowheads="1" noChangeShapeType="1"/>
              </p14:cNvContentPartPr>
              <p14:nvPr/>
            </p14:nvContentPartPr>
            <p14:xfrm>
              <a:off x="1054100" y="2147483647"/>
              <a:ext cx="1589088" cy="0"/>
            </p14:xfrm>
          </p:contentPart>
        </mc:Choice>
        <mc:Fallback xmlns="">
          <p:pic>
            <p:nvPicPr>
              <p:cNvPr id="217093" name="Ink 5"/>
              <p:cNvPicPr>
                <a:picLocks noRot="1" noChangeAspect="1" noEditPoints="1" noChangeArrowheads="1" noChangeShapeType="1"/>
              </p:cNvPicPr>
              <p:nvPr/>
            </p:nvPicPr>
            <p:blipFill>
              <a:blip r:embed="rId4"/>
              <a:stretch>
                <a:fillRect/>
              </a:stretch>
            </p:blipFill>
            <p:spPr>
              <a:xfrm>
                <a:off x="1025672" y="2147483647"/>
                <a:ext cx="1645944"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7094" name="Ink 6"/>
              <p14:cNvContentPartPr>
                <a14:cpLocks xmlns:a14="http://schemas.microsoft.com/office/drawing/2010/main" noRot="1" noChangeAspect="1" noEditPoints="1" noChangeArrowheads="1" noChangeShapeType="1"/>
              </p14:cNvContentPartPr>
              <p14:nvPr/>
            </p14:nvContentPartPr>
            <p14:xfrm>
              <a:off x="1143000" y="2147483647"/>
              <a:ext cx="1054100" cy="0"/>
            </p14:xfrm>
          </p:contentPart>
        </mc:Choice>
        <mc:Fallback xmlns="">
          <p:pic>
            <p:nvPicPr>
              <p:cNvPr id="217094" name="Ink 6"/>
              <p:cNvPicPr>
                <a:picLocks noRot="1" noChangeAspect="1" noEditPoints="1" noChangeArrowheads="1" noChangeShapeType="1"/>
              </p:cNvPicPr>
              <p:nvPr/>
            </p:nvPicPr>
            <p:blipFill>
              <a:blip r:embed="rId6"/>
              <a:stretch>
                <a:fillRect/>
              </a:stretch>
            </p:blipFill>
            <p:spPr>
              <a:xfrm>
                <a:off x="1114559" y="2147483647"/>
                <a:ext cx="1110981"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7095" name="Ink 7"/>
              <p14:cNvContentPartPr>
                <a14:cpLocks xmlns:a14="http://schemas.microsoft.com/office/drawing/2010/main" noRot="1" noChangeAspect="1" noEditPoints="1" noChangeArrowheads="1" noChangeShapeType="1"/>
              </p14:cNvContentPartPr>
              <p14:nvPr/>
            </p14:nvContentPartPr>
            <p14:xfrm>
              <a:off x="1169988" y="2147483647"/>
              <a:ext cx="955675" cy="0"/>
            </p14:xfrm>
          </p:contentPart>
        </mc:Choice>
        <mc:Fallback xmlns="">
          <p:pic>
            <p:nvPicPr>
              <p:cNvPr id="217095" name="Ink 7"/>
              <p:cNvPicPr>
                <a:picLocks noRot="1" noChangeAspect="1" noEditPoints="1" noChangeArrowheads="1" noChangeShapeType="1"/>
              </p:cNvPicPr>
              <p:nvPr/>
            </p:nvPicPr>
            <p:blipFill>
              <a:blip r:embed="rId8"/>
              <a:stretch>
                <a:fillRect/>
              </a:stretch>
            </p:blipFill>
            <p:spPr>
              <a:xfrm>
                <a:off x="1141562" y="2147483647"/>
                <a:ext cx="1012526"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7096" name="Ink 8"/>
              <p14:cNvContentPartPr>
                <a14:cpLocks xmlns:a14="http://schemas.microsoft.com/office/drawing/2010/main" noRot="1" noChangeAspect="1" noEditPoints="1" noChangeArrowheads="1" noChangeShapeType="1"/>
              </p14:cNvContentPartPr>
              <p14:nvPr/>
            </p14:nvContentPartPr>
            <p14:xfrm>
              <a:off x="1204913" y="6027738"/>
              <a:ext cx="938212" cy="17462"/>
            </p14:xfrm>
          </p:contentPart>
        </mc:Choice>
        <mc:Fallback xmlns="">
          <p:pic>
            <p:nvPicPr>
              <p:cNvPr id="217096" name="Ink 8"/>
              <p:cNvPicPr>
                <a:picLocks noRot="1" noChangeAspect="1" noEditPoints="1" noChangeArrowheads="1" noChangeShapeType="1"/>
              </p:cNvPicPr>
              <p:nvPr/>
            </p:nvPicPr>
            <p:blipFill>
              <a:blip r:embed="rId10"/>
              <a:stretch>
                <a:fillRect/>
              </a:stretch>
            </p:blipFill>
            <p:spPr>
              <a:xfrm>
                <a:off x="1176471" y="5912052"/>
                <a:ext cx="995095" cy="24883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7097" name="Ink 9"/>
              <p14:cNvContentPartPr>
                <a14:cpLocks xmlns:a14="http://schemas.microsoft.com/office/drawing/2010/main" noRot="1" noChangeAspect="1" noEditPoints="1" noChangeArrowheads="1" noChangeShapeType="1"/>
              </p14:cNvContentPartPr>
              <p14:nvPr/>
            </p14:nvContentPartPr>
            <p14:xfrm>
              <a:off x="1125538" y="2840038"/>
              <a:ext cx="1160462" cy="1587"/>
            </p14:xfrm>
          </p:contentPart>
        </mc:Choice>
        <mc:Fallback xmlns="">
          <p:pic>
            <p:nvPicPr>
              <p:cNvPr id="217097" name="Ink 9"/>
              <p:cNvPicPr>
                <a:picLocks noRot="1" noChangeAspect="1" noEditPoints="1" noChangeArrowheads="1" noChangeShapeType="1"/>
              </p:cNvPicPr>
              <p:nvPr/>
            </p:nvPicPr>
            <p:blipFill>
              <a:blip r:embed="rId12"/>
              <a:stretch>
                <a:fillRect/>
              </a:stretch>
            </p:blipFill>
            <p:spPr>
              <a:xfrm>
                <a:off x="1097102" y="2335372"/>
                <a:ext cx="1217333" cy="1010919"/>
              </a:xfrm>
              <a:prstGeom prst="rect">
                <a:avLst/>
              </a:prstGeom>
            </p:spPr>
          </p:pic>
        </mc:Fallback>
      </mc:AlternateContent>
    </p:spTree>
    <p:extLst>
      <p:ext uri="{BB962C8B-B14F-4D97-AF65-F5344CB8AC3E}">
        <p14:creationId xmlns:p14="http://schemas.microsoft.com/office/powerpoint/2010/main" val="373329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noAutofit/>
          </a:bodyPr>
          <a:lstStyle/>
          <a:p>
            <a:pPr eaLnBrk="1" hangingPunct="1">
              <a:lnSpc>
                <a:spcPct val="90000"/>
              </a:lnSpc>
            </a:pPr>
            <a:r>
              <a:rPr lang="en-US" sz="2400" dirty="0" smtClean="0">
                <a:solidFill>
                  <a:srgbClr val="FFFF00"/>
                </a:solidFill>
              </a:rPr>
              <a:t>A</a:t>
            </a:r>
            <a:r>
              <a:rPr lang="en-US" sz="2400" dirty="0" smtClean="0">
                <a:solidFill>
                  <a:srgbClr val="FFFF00"/>
                </a:solidFill>
              </a:rPr>
              <a:t>ndrogen </a:t>
            </a:r>
            <a:r>
              <a:rPr lang="en-US" sz="2400" dirty="0" smtClean="0">
                <a:solidFill>
                  <a:srgbClr val="FFFF00"/>
                </a:solidFill>
              </a:rPr>
              <a:t>receptors (ARs) </a:t>
            </a:r>
            <a:r>
              <a:rPr lang="en-US" sz="2400" dirty="0" smtClean="0"/>
              <a:t>are present on the osteoblasts, osteoclasts and </a:t>
            </a:r>
            <a:r>
              <a:rPr lang="en-US" sz="2400" dirty="0" err="1" smtClean="0"/>
              <a:t>mesenchymal</a:t>
            </a:r>
            <a:r>
              <a:rPr lang="en-US" sz="2400" dirty="0" smtClean="0"/>
              <a:t> stromal cells that differentiate toward the osteoblast lineage.</a:t>
            </a:r>
          </a:p>
          <a:p>
            <a:pPr eaLnBrk="1" hangingPunct="1">
              <a:lnSpc>
                <a:spcPct val="90000"/>
              </a:lnSpc>
            </a:pPr>
            <a:r>
              <a:rPr lang="en-US" sz="2400" dirty="0" smtClean="0"/>
              <a:t>Androgens increase bone mass through effects on bone cells, enhancing osteoblast activity but inhibiting that of osteoclasts.</a:t>
            </a:r>
          </a:p>
          <a:p>
            <a:pPr eaLnBrk="1" hangingPunct="1">
              <a:lnSpc>
                <a:spcPct val="90000"/>
              </a:lnSpc>
            </a:pPr>
            <a:endParaRPr lang="en-US" sz="2400" dirty="0" smtClean="0"/>
          </a:p>
          <a:p>
            <a:pPr eaLnBrk="1" hangingPunct="1">
              <a:lnSpc>
                <a:spcPct val="90000"/>
              </a:lnSpc>
            </a:pPr>
            <a:r>
              <a:rPr lang="en-US" sz="2400" dirty="0" smtClean="0"/>
              <a:t>responsible for the development of a sexually dimorphic skeleton (i.e. male bones are wider than female) and is a significant determinant of bone strength. AND important for the production of peak bone mass in males.</a:t>
            </a:r>
          </a:p>
        </p:txBody>
      </p:sp>
      <p:sp>
        <p:nvSpPr>
          <p:cNvPr id="61442" name="AutoShape 2"/>
          <p:cNvSpPr>
            <a:spLocks noGrp="1" noChangeArrowheads="1"/>
          </p:cNvSpPr>
          <p:nvPr>
            <p:ph type="title"/>
          </p:nvPr>
        </p:nvSpPr>
        <p:spPr/>
        <p:txBody>
          <a:bodyPr/>
          <a:lstStyle/>
          <a:p>
            <a:pPr eaLnBrk="1" hangingPunct="1"/>
            <a:r>
              <a:rPr lang="en-US" sz="4000" dirty="0" smtClean="0">
                <a:solidFill>
                  <a:schemeClr val="accent6">
                    <a:lumMod val="75000"/>
                  </a:schemeClr>
                </a:solidFill>
              </a:rPr>
              <a:t>Mechanisms:</a:t>
            </a:r>
          </a:p>
        </p:txBody>
      </p:sp>
    </p:spTree>
    <p:extLst>
      <p:ext uri="{BB962C8B-B14F-4D97-AF65-F5344CB8AC3E}">
        <p14:creationId xmlns:p14="http://schemas.microsoft.com/office/powerpoint/2010/main" val="44804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67544" y="908720"/>
            <a:ext cx="8229600" cy="4525963"/>
          </a:xfrm>
        </p:spPr>
        <p:txBody>
          <a:bodyPr>
            <a:normAutofit fontScale="47500" lnSpcReduction="20000"/>
          </a:bodyPr>
          <a:lstStyle/>
          <a:p>
            <a:pPr eaLnBrk="1" hangingPunct="1">
              <a:lnSpc>
                <a:spcPct val="120000"/>
              </a:lnSpc>
              <a:spcBef>
                <a:spcPct val="0"/>
              </a:spcBef>
              <a:buClrTx/>
              <a:buSzTx/>
              <a:buFont typeface="Wingdings" pitchFamily="2" charset="2"/>
              <a:buBlip>
                <a:blip r:embed="rId2"/>
              </a:buBlip>
            </a:pPr>
            <a:r>
              <a:rPr lang="en-US" sz="4200" b="1" dirty="0"/>
              <a:t>T</a:t>
            </a:r>
            <a:r>
              <a:rPr lang="en-US" sz="4200" b="1" dirty="0" smtClean="0"/>
              <a:t>estosterone</a:t>
            </a:r>
            <a:r>
              <a:rPr lang="en-US" sz="4200" b="1" dirty="0" smtClean="0"/>
              <a:t>, is also a substrate for the production of estradiol through aromatase activity.</a:t>
            </a:r>
          </a:p>
          <a:p>
            <a:pPr eaLnBrk="1" hangingPunct="1">
              <a:lnSpc>
                <a:spcPct val="120000"/>
              </a:lnSpc>
              <a:spcBef>
                <a:spcPct val="0"/>
              </a:spcBef>
              <a:buClrTx/>
              <a:buSzTx/>
              <a:buFont typeface="Wingdings" pitchFamily="2" charset="2"/>
              <a:buChar char="Ø"/>
            </a:pPr>
            <a:endParaRPr lang="en-US" sz="4200" b="1" dirty="0" smtClean="0"/>
          </a:p>
          <a:p>
            <a:pPr eaLnBrk="1" hangingPunct="1">
              <a:lnSpc>
                <a:spcPct val="80000"/>
              </a:lnSpc>
              <a:spcBef>
                <a:spcPct val="0"/>
              </a:spcBef>
              <a:buClrTx/>
              <a:buSzTx/>
              <a:buFont typeface="Wingdings" pitchFamily="2" charset="2"/>
              <a:buChar char="Ø"/>
            </a:pPr>
            <a:endParaRPr lang="en-US" sz="4200" b="1" dirty="0" smtClean="0"/>
          </a:p>
          <a:p>
            <a:pPr eaLnBrk="1" hangingPunct="1">
              <a:lnSpc>
                <a:spcPct val="120000"/>
              </a:lnSpc>
              <a:spcBef>
                <a:spcPct val="0"/>
              </a:spcBef>
              <a:buClrTx/>
              <a:buSzTx/>
              <a:buFont typeface="Wingdings" pitchFamily="2" charset="2"/>
              <a:buBlip>
                <a:blip r:embed="rId2"/>
              </a:buBlip>
            </a:pPr>
            <a:r>
              <a:rPr lang="en-US" sz="4200" b="1" u="sng" dirty="0" smtClean="0">
                <a:solidFill>
                  <a:srgbClr val="FFFF00"/>
                </a:solidFill>
              </a:rPr>
              <a:t>E</a:t>
            </a:r>
            <a:r>
              <a:rPr lang="en-US" sz="4200" b="1" u="sng" dirty="0" smtClean="0">
                <a:solidFill>
                  <a:srgbClr val="FFFF00"/>
                </a:solidFill>
              </a:rPr>
              <a:t>strogen </a:t>
            </a:r>
            <a:r>
              <a:rPr lang="en-US" sz="4200" b="1" u="sng" dirty="0" smtClean="0">
                <a:solidFill>
                  <a:srgbClr val="FFFF00"/>
                </a:solidFill>
              </a:rPr>
              <a:t>replacement</a:t>
            </a:r>
            <a:r>
              <a:rPr lang="en-US" sz="4200" b="1" dirty="0" smtClean="0"/>
              <a:t> therapy tends to suppress bone </a:t>
            </a:r>
            <a:r>
              <a:rPr lang="en-US" sz="4200" b="1" dirty="0" err="1" smtClean="0"/>
              <a:t>resorption</a:t>
            </a:r>
            <a:r>
              <a:rPr lang="en-US" sz="4200" b="1" dirty="0" smtClean="0"/>
              <a:t> with only modest effects on bone formation; By contrast, </a:t>
            </a:r>
            <a:r>
              <a:rPr lang="en-US" sz="4200" b="1" u="sng" dirty="0" smtClean="0"/>
              <a:t>androgen replacement</a:t>
            </a:r>
            <a:r>
              <a:rPr lang="en-US" sz="4200" b="1" dirty="0" smtClean="0"/>
              <a:t> data have demonstrated clear effects on bone formation.</a:t>
            </a:r>
            <a:r>
              <a:rPr lang="it-IT" sz="4200" b="1" dirty="0" smtClean="0"/>
              <a:t> </a:t>
            </a:r>
          </a:p>
          <a:p>
            <a:pPr eaLnBrk="1" hangingPunct="1">
              <a:lnSpc>
                <a:spcPct val="80000"/>
              </a:lnSpc>
              <a:spcBef>
                <a:spcPct val="0"/>
              </a:spcBef>
              <a:buClrTx/>
              <a:buSzTx/>
              <a:buFont typeface="Wingdings" pitchFamily="2" charset="2"/>
              <a:buChar char="Ø"/>
            </a:pPr>
            <a:endParaRPr lang="en-US" sz="4200" b="1" dirty="0" smtClean="0"/>
          </a:p>
          <a:p>
            <a:pPr eaLnBrk="1" hangingPunct="1">
              <a:lnSpc>
                <a:spcPct val="80000"/>
              </a:lnSpc>
              <a:spcBef>
                <a:spcPct val="0"/>
              </a:spcBef>
              <a:buClrTx/>
              <a:buSzTx/>
              <a:buFont typeface="Wingdings" pitchFamily="2" charset="2"/>
              <a:buChar char="Ø"/>
            </a:pPr>
            <a:endParaRPr lang="en-US" sz="4200" b="1" dirty="0" smtClean="0"/>
          </a:p>
          <a:p>
            <a:pPr eaLnBrk="1" hangingPunct="1">
              <a:lnSpc>
                <a:spcPct val="120000"/>
              </a:lnSpc>
              <a:spcBef>
                <a:spcPct val="0"/>
              </a:spcBef>
              <a:buClrTx/>
              <a:buSzTx/>
              <a:buFont typeface="Wingdings" pitchFamily="2" charset="2"/>
              <a:buBlip>
                <a:blip r:embed="rId2"/>
              </a:buBlip>
            </a:pPr>
            <a:r>
              <a:rPr lang="en-US" sz="4200" b="1" dirty="0" smtClean="0"/>
              <a:t>The skeletal response to androgen administration is characterized as increased cortical and trabecular bone mass, together with increased bone width with surface periosteal expansion but a lack of inner </a:t>
            </a:r>
            <a:r>
              <a:rPr lang="en-US" sz="4200" b="1" dirty="0" err="1" smtClean="0"/>
              <a:t>endosteal</a:t>
            </a:r>
            <a:r>
              <a:rPr lang="en-US" sz="4200" b="1" dirty="0" smtClean="0"/>
              <a:t> deposition, in the setting of inhibition of </a:t>
            </a:r>
            <a:r>
              <a:rPr lang="en-US" sz="4200" b="1" dirty="0" err="1" smtClean="0"/>
              <a:t>resorption</a:t>
            </a:r>
            <a:r>
              <a:rPr lang="en-US" sz="4200" b="1" dirty="0" smtClean="0"/>
              <a:t> owing to reduced osteoclast activity. Thus maintains trabecular bone and expands cortical bone.</a:t>
            </a:r>
            <a:r>
              <a:rPr lang="it-IT" sz="4200" b="1" dirty="0" smtClean="0"/>
              <a:t> </a:t>
            </a:r>
            <a:endParaRPr lang="en-US" sz="4200" b="1" dirty="0" smtClean="0"/>
          </a:p>
          <a:p>
            <a:pPr eaLnBrk="1" hangingPunct="1">
              <a:lnSpc>
                <a:spcPct val="120000"/>
              </a:lnSpc>
              <a:spcBef>
                <a:spcPct val="0"/>
              </a:spcBef>
              <a:buClrTx/>
              <a:buSzTx/>
              <a:buFont typeface="Wingdings" pitchFamily="2" charset="2"/>
              <a:buChar char="Ø"/>
            </a:pPr>
            <a:endParaRPr lang="en-US" sz="900" dirty="0" smtClean="0"/>
          </a:p>
          <a:p>
            <a:pPr eaLnBrk="1" hangingPunct="1">
              <a:lnSpc>
                <a:spcPct val="80000"/>
              </a:lnSpc>
            </a:pPr>
            <a:endParaRPr lang="en-US" sz="800" dirty="0" smtClean="0"/>
          </a:p>
        </p:txBody>
      </p:sp>
    </p:spTree>
    <p:extLst>
      <p:ext uri="{BB962C8B-B14F-4D97-AF65-F5344CB8AC3E}">
        <p14:creationId xmlns:p14="http://schemas.microsoft.com/office/powerpoint/2010/main" val="346945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67544" y="1124744"/>
            <a:ext cx="8229600" cy="4525963"/>
          </a:xfrm>
        </p:spPr>
        <p:txBody>
          <a:bodyPr/>
          <a:lstStyle/>
          <a:p>
            <a:pPr eaLnBrk="1" hangingPunct="1">
              <a:lnSpc>
                <a:spcPct val="90000"/>
              </a:lnSpc>
            </a:pPr>
            <a:r>
              <a:rPr lang="en-US" sz="2800" dirty="0" smtClean="0"/>
              <a:t>An unresolved clinical issue is the management of </a:t>
            </a:r>
            <a:r>
              <a:rPr lang="en-US" sz="2800" dirty="0" smtClean="0">
                <a:solidFill>
                  <a:srgbClr val="FFFF00"/>
                </a:solidFill>
              </a:rPr>
              <a:t>older men</a:t>
            </a:r>
            <a:r>
              <a:rPr lang="en-US" sz="2800" dirty="0" smtClean="0"/>
              <a:t> with low BMD who have moderately low testosterone levels</a:t>
            </a:r>
          </a:p>
          <a:p>
            <a:pPr eaLnBrk="1" hangingPunct="1">
              <a:lnSpc>
                <a:spcPct val="90000"/>
              </a:lnSpc>
            </a:pPr>
            <a:endParaRPr lang="en-US" sz="2800" dirty="0" smtClean="0"/>
          </a:p>
          <a:p>
            <a:pPr eaLnBrk="1" hangingPunct="1">
              <a:lnSpc>
                <a:spcPct val="90000"/>
              </a:lnSpc>
            </a:pPr>
            <a:r>
              <a:rPr lang="en-US" sz="2800" dirty="0" smtClean="0"/>
              <a:t>A meta-analysis of placebo-controlled trials of testosterone treatment in men with any degree of androgen deficiency (most of them showing low</a:t>
            </a:r>
          </a:p>
          <a:p>
            <a:pPr eaLnBrk="1" hangingPunct="1">
              <a:lnSpc>
                <a:spcPct val="90000"/>
              </a:lnSpc>
              <a:buFont typeface="Wingdings" pitchFamily="2" charset="2"/>
              <a:buNone/>
            </a:pPr>
            <a:r>
              <a:rPr lang="en-US" sz="2800" dirty="0" smtClean="0"/>
              <a:t>   normal or normal testosterone levels at baseline) suggested a beneficial effect on </a:t>
            </a:r>
            <a:r>
              <a:rPr lang="en-US" sz="2800" dirty="0" smtClean="0">
                <a:solidFill>
                  <a:srgbClr val="FFFF00"/>
                </a:solidFill>
              </a:rPr>
              <a:t>lumbar spine </a:t>
            </a:r>
            <a:r>
              <a:rPr lang="en-US" sz="2800" dirty="0" smtClean="0"/>
              <a:t>BMD, but equivocal findings at the femoral neck</a:t>
            </a:r>
          </a:p>
          <a:p>
            <a:pPr eaLnBrk="1" hangingPunct="1">
              <a:lnSpc>
                <a:spcPct val="90000"/>
              </a:lnSpc>
            </a:pPr>
            <a:endParaRPr lang="en-US" sz="2800" dirty="0" smtClean="0"/>
          </a:p>
          <a:p>
            <a:pPr eaLnBrk="1" hangingPunct="1">
              <a:lnSpc>
                <a:spcPct val="90000"/>
              </a:lnSpc>
            </a:pPr>
            <a:endParaRPr lang="en-US" sz="2400" dirty="0" smtClean="0"/>
          </a:p>
        </p:txBody>
      </p:sp>
    </p:spTree>
    <p:extLst>
      <p:ext uri="{BB962C8B-B14F-4D97-AF65-F5344CB8AC3E}">
        <p14:creationId xmlns:p14="http://schemas.microsoft.com/office/powerpoint/2010/main" val="30538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2" descr="p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6624638"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16"/>
          <p:cNvSpPr>
            <a:spLocks noChangeArrowheads="1" noChangeShapeType="1" noTextEdit="1"/>
          </p:cNvSpPr>
          <p:nvPr/>
        </p:nvSpPr>
        <p:spPr bwMode="auto">
          <a:xfrm>
            <a:off x="971550" y="2349500"/>
            <a:ext cx="7561263" cy="3671888"/>
          </a:xfrm>
          <a:prstGeom prst="rect">
            <a:avLst/>
          </a:prstGeom>
        </p:spPr>
        <p:txBody>
          <a:bodyPr wrap="none" fromWordArt="1">
            <a:prstTxWarp prst="textPlain">
              <a:avLst>
                <a:gd name="adj" fmla="val 50000"/>
              </a:avLst>
            </a:prstTxWarp>
          </a:bodyPr>
          <a:lstStyle/>
          <a:p>
            <a:pPr algn="ctr"/>
            <a:r>
              <a:rPr lang="en-US" sz="4000" kern="10" dirty="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PTH(1 - 84)</a:t>
            </a:r>
          </a:p>
          <a:p>
            <a:pPr algn="ctr"/>
            <a:endParaRPr lang="en-US" sz="4000" kern="10" dirty="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endParaRPr>
          </a:p>
          <a:p>
            <a:pPr algn="ctr"/>
            <a:r>
              <a:rPr lang="en-US" sz="4000" kern="10" dirty="0" err="1">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teriparatide</a:t>
            </a:r>
            <a:r>
              <a:rPr lang="en-US" sz="4000" kern="10" dirty="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 (1 – 34)</a:t>
            </a:r>
          </a:p>
          <a:p>
            <a:pPr algn="ctr"/>
            <a:endParaRPr lang="en-US" sz="4000" kern="10" dirty="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endParaRPr>
          </a:p>
          <a:p>
            <a:pPr algn="ctr"/>
            <a:r>
              <a:rPr lang="en-US" sz="4000" kern="10" dirty="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 </a:t>
            </a:r>
            <a:r>
              <a:rPr lang="en-US" sz="4000" kern="10" dirty="0" err="1">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PTHrP</a:t>
            </a:r>
            <a:r>
              <a:rPr lang="en-US" sz="4000" kern="10" dirty="0">
                <a:ln w="12700" cap="sq">
                  <a:solidFill>
                    <a:srgbClr val="3333CC"/>
                  </a:solidFill>
                  <a:round/>
                  <a:headEnd type="none" w="sm" len="sm"/>
                  <a:tailEnd type="none" w="sm" len="sm"/>
                </a:ln>
                <a:solidFill>
                  <a:srgbClr val="B2B2B2">
                    <a:alpha val="50195"/>
                  </a:srgbClr>
                </a:solidFill>
                <a:effectLst>
                  <a:outerShdw dist="45791" dir="2021404" algn="ctr" rotWithShape="0">
                    <a:srgbClr val="9999FF"/>
                  </a:outerShdw>
                </a:effectLst>
                <a:latin typeface="Arial Black"/>
              </a:rPr>
              <a:t>(1 – 36)</a:t>
            </a:r>
          </a:p>
        </p:txBody>
      </p:sp>
    </p:spTree>
    <p:extLst>
      <p:ext uri="{BB962C8B-B14F-4D97-AF65-F5344CB8AC3E}">
        <p14:creationId xmlns:p14="http://schemas.microsoft.com/office/powerpoint/2010/main" val="4089332912"/>
      </p:ext>
    </p:extLst>
  </p:cSld>
  <p:clrMapOvr>
    <a:masterClrMapping/>
  </p:clrMapOvr>
  <p:transition>
    <p:comb/>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28596" y="1428733"/>
          <a:ext cx="8229600" cy="5143539"/>
        </p:xfrm>
        <a:graphic>
          <a:graphicData uri="http://schemas.openxmlformats.org/drawingml/2006/table">
            <a:tbl>
              <a:tblPr firstRow="1" bandRow="1">
                <a:tableStyleId>{5C22544A-7EE6-4342-B048-85BDC9FD1C3A}</a:tableStyleId>
              </a:tblPr>
              <a:tblGrid>
                <a:gridCol w="1428760"/>
                <a:gridCol w="1314440"/>
                <a:gridCol w="1371600"/>
                <a:gridCol w="1600240"/>
                <a:gridCol w="1142960"/>
                <a:gridCol w="1371600"/>
              </a:tblGrid>
              <a:tr h="1098208">
                <a:tc>
                  <a:txBody>
                    <a:bodyPr/>
                    <a:lstStyle/>
                    <a:p>
                      <a:r>
                        <a:rPr lang="en-US" dirty="0" smtClean="0"/>
                        <a:t>Agent</a:t>
                      </a:r>
                      <a:endParaRPr lang="en-US" dirty="0"/>
                    </a:p>
                  </a:txBody>
                  <a:tcPr/>
                </a:tc>
                <a:tc>
                  <a:txBody>
                    <a:bodyPr/>
                    <a:lstStyle/>
                    <a:p>
                      <a:r>
                        <a:rPr lang="en-US" dirty="0" smtClean="0"/>
                        <a:t> </a:t>
                      </a:r>
                      <a:r>
                        <a:rPr lang="en-US" dirty="0" err="1" smtClean="0"/>
                        <a:t>vetebral</a:t>
                      </a:r>
                      <a:r>
                        <a:rPr lang="en-US" dirty="0" smtClean="0"/>
                        <a:t> </a:t>
                      </a:r>
                      <a:r>
                        <a:rPr lang="en-US" dirty="0" err="1" smtClean="0"/>
                        <a:t>Fx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Quality of</a:t>
                      </a:r>
                      <a:r>
                        <a:rPr lang="en-US" baseline="0" dirty="0" smtClean="0"/>
                        <a:t> </a:t>
                      </a:r>
                      <a:r>
                        <a:rPr lang="en-US" dirty="0" smtClean="0"/>
                        <a:t>evidence</a:t>
                      </a:r>
                    </a:p>
                    <a:p>
                      <a:endParaRPr lang="en-US" dirty="0"/>
                    </a:p>
                  </a:txBody>
                  <a:tcPr/>
                </a:tc>
                <a:tc>
                  <a:txBody>
                    <a:bodyPr/>
                    <a:lstStyle/>
                    <a:p>
                      <a:r>
                        <a:rPr lang="en-US" dirty="0" smtClean="0"/>
                        <a:t>   Hip </a:t>
                      </a:r>
                      <a:r>
                        <a:rPr lang="en-US" dirty="0" err="1" smtClean="0"/>
                        <a:t>Fx</a:t>
                      </a:r>
                      <a:endParaRPr lang="en-US" dirty="0" smtClean="0"/>
                    </a:p>
                    <a:p>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Quality of</a:t>
                      </a:r>
                      <a:r>
                        <a:rPr lang="en-US" baseline="0" dirty="0" smtClean="0"/>
                        <a:t> </a:t>
                      </a:r>
                      <a:r>
                        <a:rPr lang="en-US" dirty="0" smtClean="0"/>
                        <a:t>evidence</a:t>
                      </a:r>
                    </a:p>
                    <a:p>
                      <a:endParaRPr lang="en-US" dirty="0"/>
                    </a:p>
                  </a:txBody>
                  <a:tcPr/>
                </a:tc>
                <a:tc>
                  <a:txBody>
                    <a:bodyPr/>
                    <a:lstStyle/>
                    <a:p>
                      <a:endParaRPr lang="en-US"/>
                    </a:p>
                  </a:txBody>
                  <a:tcPr/>
                </a:tc>
              </a:tr>
              <a:tr h="435938">
                <a:tc>
                  <a:txBody>
                    <a:bodyPr/>
                    <a:lstStyle/>
                    <a:p>
                      <a:r>
                        <a:rPr lang="en-US" dirty="0" err="1" smtClean="0"/>
                        <a:t>Alendronate</a:t>
                      </a:r>
                      <a:endParaRPr lang="en-US" dirty="0"/>
                    </a:p>
                  </a:txBody>
                  <a:tcPr/>
                </a:tc>
                <a:tc>
                  <a:txBody>
                    <a:bodyPr/>
                    <a:lstStyle/>
                    <a:p>
                      <a:pPr>
                        <a:buFont typeface="Wingdings" pitchFamily="2" charset="2"/>
                        <a:buNone/>
                      </a:pPr>
                      <a:r>
                        <a:rPr lang="en-US" dirty="0" smtClean="0"/>
                        <a:t>       +    </a:t>
                      </a:r>
                      <a:endParaRPr lang="en-US" dirty="0"/>
                    </a:p>
                  </a:txBody>
                  <a:tcPr/>
                </a:tc>
                <a:tc>
                  <a:txBody>
                    <a:bodyPr/>
                    <a:lstStyle/>
                    <a:p>
                      <a:r>
                        <a:rPr lang="en-US" dirty="0" smtClean="0"/>
                        <a:t>  Good</a:t>
                      </a:r>
                      <a:endParaRPr lang="en-US" dirty="0"/>
                    </a:p>
                  </a:txBody>
                  <a:tcPr/>
                </a:tc>
                <a:tc>
                  <a:txBody>
                    <a:bodyPr/>
                    <a:lstStyle/>
                    <a:p>
                      <a:pPr>
                        <a:buFont typeface="Wingdings" pitchFamily="2" charset="2"/>
                        <a:buNone/>
                      </a:pPr>
                      <a:r>
                        <a:rPr lang="en-US" dirty="0" smtClean="0"/>
                        <a:t>          +    </a:t>
                      </a:r>
                      <a:endParaRPr lang="en-US" dirty="0"/>
                    </a:p>
                  </a:txBody>
                  <a:tcPr/>
                </a:tc>
                <a:tc>
                  <a:txBody>
                    <a:bodyPr/>
                    <a:lstStyle/>
                    <a:p>
                      <a:r>
                        <a:rPr lang="en-US" dirty="0" smtClean="0"/>
                        <a:t> Good</a:t>
                      </a:r>
                      <a:endParaRPr lang="en-US" dirty="0"/>
                    </a:p>
                  </a:txBody>
                  <a:tcPr/>
                </a:tc>
                <a:tc>
                  <a:txBody>
                    <a:bodyPr/>
                    <a:lstStyle/>
                    <a:p>
                      <a:endParaRPr lang="en-US"/>
                    </a:p>
                  </a:txBody>
                  <a:tcPr/>
                </a:tc>
              </a:tr>
              <a:tr h="435938">
                <a:tc>
                  <a:txBody>
                    <a:bodyPr/>
                    <a:lstStyle/>
                    <a:p>
                      <a:r>
                        <a:rPr lang="en-US" dirty="0" err="1" smtClean="0"/>
                        <a:t>Residronate</a:t>
                      </a:r>
                      <a:endParaRPr lang="en-US" dirty="0"/>
                    </a:p>
                  </a:txBody>
                  <a:tcPr/>
                </a:tc>
                <a:tc>
                  <a:txBody>
                    <a:bodyPr/>
                    <a:lstStyle/>
                    <a:p>
                      <a:pPr>
                        <a:buFont typeface="Wingdings" pitchFamily="2" charset="2"/>
                        <a:buNone/>
                      </a:pPr>
                      <a:r>
                        <a:rPr lang="en-US" dirty="0" smtClean="0"/>
                        <a:t>       +    </a:t>
                      </a:r>
                      <a:endParaRPr lang="en-US" dirty="0"/>
                    </a:p>
                  </a:txBody>
                  <a:tcPr/>
                </a:tc>
                <a:tc>
                  <a:txBody>
                    <a:bodyPr/>
                    <a:lstStyle/>
                    <a:p>
                      <a:r>
                        <a:rPr lang="en-US" dirty="0" smtClean="0"/>
                        <a:t>  Good</a:t>
                      </a:r>
                      <a:endParaRPr lang="en-US" dirty="0"/>
                    </a:p>
                  </a:txBody>
                  <a:tcPr/>
                </a:tc>
                <a:tc>
                  <a:txBody>
                    <a:bodyPr/>
                    <a:lstStyle/>
                    <a:p>
                      <a:pPr>
                        <a:buFont typeface="Wingdings" pitchFamily="2" charset="2"/>
                        <a:buNone/>
                      </a:pPr>
                      <a:r>
                        <a:rPr lang="en-US" baseline="0" dirty="0" smtClean="0"/>
                        <a:t>          +</a:t>
                      </a:r>
                      <a:endParaRPr lang="en-US" dirty="0"/>
                    </a:p>
                  </a:txBody>
                  <a:tcPr/>
                </a:tc>
                <a:tc>
                  <a:txBody>
                    <a:bodyPr/>
                    <a:lstStyle/>
                    <a:p>
                      <a:r>
                        <a:rPr lang="en-US" dirty="0" smtClean="0"/>
                        <a:t> Good</a:t>
                      </a:r>
                      <a:endParaRPr lang="en-US" dirty="0"/>
                    </a:p>
                  </a:txBody>
                  <a:tcPr/>
                </a:tc>
                <a:tc>
                  <a:txBody>
                    <a:bodyPr/>
                    <a:lstStyle/>
                    <a:p>
                      <a:endParaRPr lang="en-US"/>
                    </a:p>
                  </a:txBody>
                  <a:tcPr/>
                </a:tc>
              </a:tr>
              <a:tr h="435938">
                <a:tc>
                  <a:txBody>
                    <a:bodyPr/>
                    <a:lstStyle/>
                    <a:p>
                      <a:r>
                        <a:rPr lang="en-US" dirty="0" err="1" smtClean="0"/>
                        <a:t>Etidronate</a:t>
                      </a:r>
                      <a:endParaRPr lang="en-US" dirty="0"/>
                    </a:p>
                  </a:txBody>
                  <a:tcPr/>
                </a:tc>
                <a:tc>
                  <a:txBody>
                    <a:bodyPr/>
                    <a:lstStyle/>
                    <a:p>
                      <a:pPr>
                        <a:buFont typeface="Wingdings" pitchFamily="2" charset="2"/>
                        <a:buNone/>
                      </a:pPr>
                      <a:r>
                        <a:rPr lang="en-US" dirty="0" smtClean="0"/>
                        <a:t>       +</a:t>
                      </a:r>
                      <a:endParaRPr lang="en-US" dirty="0"/>
                    </a:p>
                  </a:txBody>
                  <a:tcPr/>
                </a:tc>
                <a:tc>
                  <a:txBody>
                    <a:bodyPr/>
                    <a:lstStyle/>
                    <a:p>
                      <a:r>
                        <a:rPr lang="en-US" dirty="0" smtClean="0"/>
                        <a:t>  Good</a:t>
                      </a:r>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a:p>
                  </a:txBody>
                  <a:tcPr/>
                </a:tc>
              </a:tr>
              <a:tr h="435938">
                <a:tc>
                  <a:txBody>
                    <a:bodyPr/>
                    <a:lstStyle/>
                    <a:p>
                      <a:r>
                        <a:rPr lang="en-US" dirty="0" err="1" smtClean="0"/>
                        <a:t>Ibandronate</a:t>
                      </a:r>
                      <a:endParaRPr lang="en-US" dirty="0"/>
                    </a:p>
                  </a:txBody>
                  <a:tcPr/>
                </a:tc>
                <a:tc>
                  <a:txBody>
                    <a:bodyPr/>
                    <a:lstStyle/>
                    <a:p>
                      <a:pPr>
                        <a:buFont typeface="Wingdings" pitchFamily="2" charset="2"/>
                        <a:buNone/>
                      </a:pPr>
                      <a:r>
                        <a:rPr lang="en-US" dirty="0" smtClean="0"/>
                        <a:t>       +</a:t>
                      </a:r>
                      <a:endParaRPr lang="en-US" dirty="0"/>
                    </a:p>
                  </a:txBody>
                  <a:tcPr/>
                </a:tc>
                <a:tc>
                  <a:txBody>
                    <a:bodyPr/>
                    <a:lstStyle/>
                    <a:p>
                      <a:r>
                        <a:rPr lang="en-US" dirty="0" smtClean="0"/>
                        <a:t>  Good</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35938">
                <a:tc>
                  <a:txBody>
                    <a:bodyPr/>
                    <a:lstStyle/>
                    <a:p>
                      <a:r>
                        <a:rPr lang="en-US" dirty="0" err="1" smtClean="0"/>
                        <a:t>zolendronate</a:t>
                      </a:r>
                      <a:endParaRPr lang="en-US" dirty="0"/>
                    </a:p>
                  </a:txBody>
                  <a:tcPr/>
                </a:tc>
                <a:tc>
                  <a:txBody>
                    <a:bodyPr/>
                    <a:lstStyle/>
                    <a:p>
                      <a:pPr>
                        <a:buFont typeface="Wingdings" pitchFamily="2" charset="2"/>
                        <a:buNone/>
                      </a:pPr>
                      <a:r>
                        <a:rPr lang="en-US" baseline="0" dirty="0" smtClean="0"/>
                        <a:t>    </a:t>
                      </a:r>
                      <a:r>
                        <a:rPr lang="en-US" dirty="0" smtClean="0"/>
                        <a:t>   +</a:t>
                      </a:r>
                      <a:endParaRPr lang="en-US" dirty="0"/>
                    </a:p>
                  </a:txBody>
                  <a:tcPr/>
                </a:tc>
                <a:tc>
                  <a:txBody>
                    <a:bodyPr/>
                    <a:lstStyle/>
                    <a:p>
                      <a:r>
                        <a:rPr lang="en-US" dirty="0" smtClean="0"/>
                        <a:t>  Good</a:t>
                      </a:r>
                      <a:endParaRPr lang="en-US" dirty="0"/>
                    </a:p>
                  </a:txBody>
                  <a:tcPr/>
                </a:tc>
                <a:tc>
                  <a:txBody>
                    <a:bodyPr/>
                    <a:lstStyle/>
                    <a:p>
                      <a:r>
                        <a:rPr lang="en-US" dirty="0" smtClean="0"/>
                        <a:t>          +</a:t>
                      </a:r>
                      <a:endParaRPr lang="en-US" dirty="0"/>
                    </a:p>
                  </a:txBody>
                  <a:tcPr/>
                </a:tc>
                <a:tc>
                  <a:txBody>
                    <a:bodyPr/>
                    <a:lstStyle/>
                    <a:p>
                      <a:r>
                        <a:rPr lang="en-US" dirty="0" smtClean="0"/>
                        <a:t>  Fair</a:t>
                      </a:r>
                      <a:endParaRPr lang="en-US" dirty="0"/>
                    </a:p>
                  </a:txBody>
                  <a:tcPr/>
                </a:tc>
                <a:tc>
                  <a:txBody>
                    <a:bodyPr/>
                    <a:lstStyle/>
                    <a:p>
                      <a:endParaRPr lang="en-US"/>
                    </a:p>
                  </a:txBody>
                  <a:tcPr/>
                </a:tc>
              </a:tr>
              <a:tr h="435938">
                <a:tc>
                  <a:txBody>
                    <a:bodyPr/>
                    <a:lstStyle/>
                    <a:p>
                      <a:r>
                        <a:rPr lang="en-US" dirty="0" smtClean="0"/>
                        <a:t>HRT</a:t>
                      </a:r>
                      <a:endParaRPr lang="en-US" dirty="0"/>
                    </a:p>
                  </a:txBody>
                  <a:tcPr/>
                </a:tc>
                <a:tc>
                  <a:txBody>
                    <a:bodyPr/>
                    <a:lstStyle/>
                    <a:p>
                      <a:r>
                        <a:rPr lang="en-US" dirty="0" smtClean="0"/>
                        <a:t>       +</a:t>
                      </a:r>
                      <a:endParaRPr lang="en-US" dirty="0"/>
                    </a:p>
                  </a:txBody>
                  <a:tcPr/>
                </a:tc>
                <a:tc>
                  <a:txBody>
                    <a:bodyPr/>
                    <a:lstStyle/>
                    <a:p>
                      <a:r>
                        <a:rPr lang="en-US" dirty="0" smtClean="0"/>
                        <a:t>  Good</a:t>
                      </a:r>
                      <a:endParaRPr lang="en-US" dirty="0"/>
                    </a:p>
                  </a:txBody>
                  <a:tcPr/>
                </a:tc>
                <a:tc>
                  <a:txBody>
                    <a:bodyPr/>
                    <a:lstStyle/>
                    <a:p>
                      <a:r>
                        <a:rPr lang="en-US" dirty="0" smtClean="0"/>
                        <a:t>          +</a:t>
                      </a:r>
                      <a:endParaRPr lang="en-US" dirty="0"/>
                    </a:p>
                  </a:txBody>
                  <a:tcPr/>
                </a:tc>
                <a:tc>
                  <a:txBody>
                    <a:bodyPr/>
                    <a:lstStyle/>
                    <a:p>
                      <a:r>
                        <a:rPr lang="en-US" dirty="0" smtClean="0"/>
                        <a:t>  Good</a:t>
                      </a:r>
                      <a:endParaRPr lang="en-US" dirty="0"/>
                    </a:p>
                  </a:txBody>
                  <a:tcPr/>
                </a:tc>
                <a:tc>
                  <a:txBody>
                    <a:bodyPr/>
                    <a:lstStyle/>
                    <a:p>
                      <a:endParaRPr lang="en-US"/>
                    </a:p>
                  </a:txBody>
                  <a:tcPr/>
                </a:tc>
              </a:tr>
              <a:tr h="435938">
                <a:tc>
                  <a:txBody>
                    <a:bodyPr/>
                    <a:lstStyle/>
                    <a:p>
                      <a:r>
                        <a:rPr lang="en-US" dirty="0" err="1" smtClean="0"/>
                        <a:t>Raloxifen</a:t>
                      </a:r>
                      <a:endParaRPr lang="en-US" dirty="0"/>
                    </a:p>
                  </a:txBody>
                  <a:tcPr/>
                </a:tc>
                <a:tc>
                  <a:txBody>
                    <a:bodyPr/>
                    <a:lstStyle/>
                    <a:p>
                      <a:r>
                        <a:rPr lang="en-US" dirty="0" smtClean="0"/>
                        <a:t>       +</a:t>
                      </a:r>
                      <a:endParaRPr lang="en-US" dirty="0"/>
                    </a:p>
                  </a:txBody>
                  <a:tcPr/>
                </a:tc>
                <a:tc>
                  <a:txBody>
                    <a:bodyPr/>
                    <a:lstStyle/>
                    <a:p>
                      <a:r>
                        <a:rPr lang="en-US" dirty="0" smtClean="0"/>
                        <a:t>  Good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35938">
                <a:tc>
                  <a:txBody>
                    <a:bodyPr/>
                    <a:lstStyle/>
                    <a:p>
                      <a:r>
                        <a:rPr lang="en-US" dirty="0" err="1" smtClean="0"/>
                        <a:t>Calcitonin</a:t>
                      </a:r>
                      <a:endParaRPr lang="en-US" dirty="0"/>
                    </a:p>
                  </a:txBody>
                  <a:tcPr/>
                </a:tc>
                <a:tc>
                  <a:txBody>
                    <a:bodyPr/>
                    <a:lstStyle/>
                    <a:p>
                      <a:pPr>
                        <a:buFont typeface="Wingdings" pitchFamily="2" charset="2"/>
                        <a:buNone/>
                      </a:pPr>
                      <a:r>
                        <a:rPr lang="en-US" dirty="0" smtClean="0"/>
                        <a:t>       +</a:t>
                      </a:r>
                      <a:endParaRPr lang="en-US" dirty="0"/>
                    </a:p>
                  </a:txBody>
                  <a:tcPr/>
                </a:tc>
                <a:tc>
                  <a:txBody>
                    <a:bodyPr/>
                    <a:lstStyle/>
                    <a:p>
                      <a:r>
                        <a:rPr lang="en-US" dirty="0" smtClean="0"/>
                        <a:t>   Fair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57827">
                <a:tc>
                  <a:txBody>
                    <a:bodyPr/>
                    <a:lstStyle/>
                    <a:p>
                      <a:r>
                        <a:rPr lang="en-US" dirty="0" smtClean="0"/>
                        <a:t>PTH</a:t>
                      </a:r>
                      <a:endParaRPr lang="en-US" dirty="0"/>
                    </a:p>
                  </a:txBody>
                  <a:tcPr/>
                </a:tc>
                <a:tc>
                  <a:txBody>
                    <a:bodyPr/>
                    <a:lstStyle/>
                    <a:p>
                      <a:r>
                        <a:rPr lang="en-US" dirty="0" smtClean="0"/>
                        <a:t>       +</a:t>
                      </a:r>
                      <a:endParaRPr lang="en-US" dirty="0"/>
                    </a:p>
                  </a:txBody>
                  <a:tcPr/>
                </a:tc>
                <a:tc>
                  <a:txBody>
                    <a:bodyPr/>
                    <a:lstStyle/>
                    <a:p>
                      <a:r>
                        <a:rPr lang="en-US" dirty="0" smtClean="0"/>
                        <a:t>   Good</a:t>
                      </a:r>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5143504" y="6488668"/>
            <a:ext cx="3528595" cy="369332"/>
          </a:xfrm>
          <a:prstGeom prst="rect">
            <a:avLst/>
          </a:prstGeom>
          <a:noFill/>
        </p:spPr>
        <p:txBody>
          <a:bodyPr wrap="none" rtlCol="0">
            <a:spAutoFit/>
          </a:bodyPr>
          <a:lstStyle/>
          <a:p>
            <a:r>
              <a:rPr lang="en-US" i="1" dirty="0" smtClean="0"/>
              <a:t>Ann Intern Med. 2008;148:197-213.</a:t>
            </a:r>
          </a:p>
        </p:txBody>
      </p:sp>
      <p:pic>
        <p:nvPicPr>
          <p:cNvPr id="6" name="Picture 3"/>
          <p:cNvPicPr>
            <a:picLocks noGrp="1" noChangeAspect="1" noChangeArrowheads="1"/>
          </p:cNvPicPr>
          <p:nvPr>
            <p:ph type="title"/>
          </p:nvPr>
        </p:nvPicPr>
        <p:blipFill>
          <a:blip r:embed="rId2"/>
          <a:srcRect/>
          <a:stretch>
            <a:fillRect/>
          </a:stretch>
        </p:blipFill>
        <p:spPr bwMode="auto">
          <a:xfrm>
            <a:off x="214282" y="0"/>
            <a:ext cx="8540781" cy="1428736"/>
          </a:xfrm>
          <a:noFill/>
          <a:ln>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387350"/>
            <a:ext cx="8382000" cy="1143000"/>
          </a:xfrm>
        </p:spPr>
        <p:txBody>
          <a:bodyPr/>
          <a:lstStyle/>
          <a:p>
            <a:pPr>
              <a:defRPr/>
            </a:pPr>
            <a:r>
              <a:rPr lang="en-US" dirty="0" smtClean="0">
                <a:solidFill>
                  <a:srgbClr val="FFD539"/>
                </a:solidFill>
              </a:rPr>
              <a:t>New and Emerging Treatments</a:t>
            </a:r>
          </a:p>
        </p:txBody>
      </p:sp>
      <p:sp>
        <p:nvSpPr>
          <p:cNvPr id="7" name="Rectangle 3"/>
          <p:cNvSpPr txBox="1">
            <a:spLocks noChangeArrowheads="1"/>
          </p:cNvSpPr>
          <p:nvPr/>
        </p:nvSpPr>
        <p:spPr>
          <a:xfrm>
            <a:off x="284163" y="1638300"/>
            <a:ext cx="4137025"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1" charset="2"/>
              <a:buNone/>
              <a:defRPr/>
            </a:pPr>
            <a:r>
              <a:rPr lang="en-US" sz="2000" smtClean="0">
                <a:solidFill>
                  <a:srgbClr val="FFD539"/>
                </a:solidFill>
              </a:rPr>
              <a:t>Antiresorptive </a:t>
            </a:r>
            <a:r>
              <a:rPr lang="en-US" sz="1400" smtClean="0">
                <a:solidFill>
                  <a:srgbClr val="FFD539"/>
                </a:solidFill>
              </a:rPr>
              <a:t>(anticatabolic)</a:t>
            </a:r>
          </a:p>
          <a:p>
            <a:pPr>
              <a:defRPr/>
            </a:pPr>
            <a:r>
              <a:rPr lang="en-US" sz="2000" smtClean="0">
                <a:solidFill>
                  <a:srgbClr val="FBFBFB"/>
                </a:solidFill>
              </a:rPr>
              <a:t>Denosumab</a:t>
            </a:r>
          </a:p>
          <a:p>
            <a:pPr>
              <a:defRPr/>
            </a:pPr>
            <a:r>
              <a:rPr lang="en-US" sz="2000" smtClean="0">
                <a:solidFill>
                  <a:srgbClr val="FBFBFB"/>
                </a:solidFill>
              </a:rPr>
              <a:t>Odanacatib</a:t>
            </a:r>
          </a:p>
          <a:p>
            <a:pPr>
              <a:defRPr/>
            </a:pPr>
            <a:r>
              <a:rPr lang="en-US" sz="2000" smtClean="0">
                <a:solidFill>
                  <a:srgbClr val="FBFBFB"/>
                </a:solidFill>
              </a:rPr>
              <a:t>Lasofoxifene</a:t>
            </a:r>
          </a:p>
          <a:p>
            <a:pPr>
              <a:defRPr/>
            </a:pPr>
            <a:r>
              <a:rPr lang="en-US" sz="2000" smtClean="0">
                <a:solidFill>
                  <a:srgbClr val="FBFBFB"/>
                </a:solidFill>
              </a:rPr>
              <a:t>Bazedoxifene</a:t>
            </a:r>
          </a:p>
          <a:p>
            <a:pPr>
              <a:defRPr/>
            </a:pPr>
            <a:r>
              <a:rPr lang="en-US" sz="2000" smtClean="0">
                <a:solidFill>
                  <a:srgbClr val="FBFBFB"/>
                </a:solidFill>
              </a:rPr>
              <a:t>CE/bazedoxifene</a:t>
            </a:r>
          </a:p>
          <a:p>
            <a:pPr>
              <a:defRPr/>
            </a:pPr>
            <a:r>
              <a:rPr lang="en-US" sz="2000" smtClean="0">
                <a:solidFill>
                  <a:srgbClr val="FBFBFB"/>
                </a:solidFill>
              </a:rPr>
              <a:t>New delivery systems – oral salmon calcitonin</a:t>
            </a:r>
            <a:endParaRPr lang="en-US" sz="2000" dirty="0" smtClean="0">
              <a:solidFill>
                <a:srgbClr val="FBFBFB"/>
              </a:solidFill>
            </a:endParaRPr>
          </a:p>
        </p:txBody>
      </p:sp>
      <p:sp>
        <p:nvSpPr>
          <p:cNvPr id="8" name="Rectangle 4"/>
          <p:cNvSpPr txBox="1">
            <a:spLocks noChangeArrowheads="1"/>
          </p:cNvSpPr>
          <p:nvPr/>
        </p:nvSpPr>
        <p:spPr>
          <a:xfrm>
            <a:off x="4344988" y="1638300"/>
            <a:ext cx="4481512" cy="37385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1" charset="2"/>
              <a:buNone/>
              <a:defRPr/>
            </a:pPr>
            <a:r>
              <a:rPr lang="en-US" smtClean="0">
                <a:solidFill>
                  <a:srgbClr val="FFD539"/>
                </a:solidFill>
              </a:rPr>
              <a:t>Osteo-anabolic </a:t>
            </a:r>
            <a:r>
              <a:rPr lang="en-US" sz="1800" smtClean="0">
                <a:solidFill>
                  <a:srgbClr val="FFD539"/>
                </a:solidFill>
              </a:rPr>
              <a:t>(bone-forming)</a:t>
            </a:r>
          </a:p>
          <a:p>
            <a:pPr>
              <a:lnSpc>
                <a:spcPct val="90000"/>
              </a:lnSpc>
              <a:defRPr/>
            </a:pPr>
            <a:r>
              <a:rPr lang="en-US" sz="2400" smtClean="0">
                <a:solidFill>
                  <a:srgbClr val="FBFBFB"/>
                </a:solidFill>
              </a:rPr>
              <a:t>Sclerostin inhibitor</a:t>
            </a:r>
          </a:p>
          <a:p>
            <a:pPr>
              <a:lnSpc>
                <a:spcPct val="90000"/>
              </a:lnSpc>
              <a:defRPr/>
            </a:pPr>
            <a:r>
              <a:rPr lang="en-US" sz="2400" smtClean="0">
                <a:solidFill>
                  <a:srgbClr val="FBFBFB"/>
                </a:solidFill>
              </a:rPr>
              <a:t>Variations of PTH</a:t>
            </a:r>
          </a:p>
          <a:p>
            <a:pPr>
              <a:lnSpc>
                <a:spcPct val="90000"/>
              </a:lnSpc>
              <a:defRPr/>
            </a:pPr>
            <a:r>
              <a:rPr lang="en-US" sz="2400" smtClean="0">
                <a:solidFill>
                  <a:srgbClr val="FBFBFB"/>
                </a:solidFill>
              </a:rPr>
              <a:t>Endogenous PTH stimulation – calcium sensing receptor antagonist (calcilytic)</a:t>
            </a:r>
          </a:p>
          <a:p>
            <a:pPr>
              <a:lnSpc>
                <a:spcPct val="90000"/>
              </a:lnSpc>
              <a:defRPr/>
            </a:pPr>
            <a:r>
              <a:rPr lang="en-US" sz="2400" smtClean="0">
                <a:solidFill>
                  <a:srgbClr val="FBFBFB"/>
                </a:solidFill>
              </a:rPr>
              <a:t>New delivery systems – transdermal PTH</a:t>
            </a:r>
            <a:endParaRPr lang="en-US" sz="2400" dirty="0" smtClean="0">
              <a:solidFill>
                <a:srgbClr val="FBFBFB"/>
              </a:solidFill>
            </a:endParaRPr>
          </a:p>
        </p:txBody>
      </p:sp>
      <p:sp>
        <p:nvSpPr>
          <p:cNvPr id="9" name="TextBox 5"/>
          <p:cNvSpPr txBox="1">
            <a:spLocks noChangeArrowheads="1"/>
          </p:cNvSpPr>
          <p:nvPr/>
        </p:nvSpPr>
        <p:spPr bwMode="auto">
          <a:xfrm>
            <a:off x="822325" y="5581650"/>
            <a:ext cx="7459663" cy="911225"/>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2"/>
                </a:solidFill>
                <a:latin typeface="Arial" charset="0"/>
                <a:ea typeface="ＭＳ Ｐゴシック" pitchFamily="1" charset="-128"/>
              </a:defRPr>
            </a:lvl1pPr>
            <a:lvl2pPr marL="742950" indent="-285750" eaLnBrk="0" hangingPunct="0">
              <a:defRPr b="1">
                <a:solidFill>
                  <a:schemeClr val="tx2"/>
                </a:solidFill>
                <a:latin typeface="Arial" charset="0"/>
                <a:ea typeface="ＭＳ Ｐゴシック" pitchFamily="1" charset="-128"/>
              </a:defRPr>
            </a:lvl2pPr>
            <a:lvl3pPr marL="1143000" indent="-228600" eaLnBrk="0" hangingPunct="0">
              <a:defRPr b="1">
                <a:solidFill>
                  <a:schemeClr val="tx2"/>
                </a:solidFill>
                <a:latin typeface="Arial" charset="0"/>
                <a:ea typeface="ＭＳ Ｐゴシック" pitchFamily="1" charset="-128"/>
              </a:defRPr>
            </a:lvl3pPr>
            <a:lvl4pPr marL="1600200" indent="-228600" eaLnBrk="0" hangingPunct="0">
              <a:defRPr b="1">
                <a:solidFill>
                  <a:schemeClr val="tx2"/>
                </a:solidFill>
                <a:latin typeface="Arial" charset="0"/>
                <a:ea typeface="ＭＳ Ｐゴシック" pitchFamily="1" charset="-128"/>
              </a:defRPr>
            </a:lvl4pPr>
            <a:lvl5pPr marL="2057400" indent="-228600" eaLnBrk="0" hangingPunct="0">
              <a:defRPr b="1">
                <a:solidFill>
                  <a:schemeClr val="tx2"/>
                </a:solidFill>
                <a:latin typeface="Arial" charset="0"/>
                <a:ea typeface="ＭＳ Ｐゴシック" pitchFamily="1" charset="-128"/>
              </a:defRPr>
            </a:lvl5pPr>
            <a:lvl6pPr marL="2514600" indent="-228600" algn="ctr" eaLnBrk="0" fontAlgn="base" hangingPunct="0">
              <a:spcBef>
                <a:spcPct val="0"/>
              </a:spcBef>
              <a:spcAft>
                <a:spcPct val="0"/>
              </a:spcAft>
              <a:defRPr b="1">
                <a:solidFill>
                  <a:schemeClr val="tx2"/>
                </a:solidFill>
                <a:latin typeface="Arial" charset="0"/>
                <a:ea typeface="ＭＳ Ｐゴシック" pitchFamily="1" charset="-128"/>
              </a:defRPr>
            </a:lvl6pPr>
            <a:lvl7pPr marL="2971800" indent="-228600" algn="ctr" eaLnBrk="0" fontAlgn="base" hangingPunct="0">
              <a:spcBef>
                <a:spcPct val="0"/>
              </a:spcBef>
              <a:spcAft>
                <a:spcPct val="0"/>
              </a:spcAft>
              <a:defRPr b="1">
                <a:solidFill>
                  <a:schemeClr val="tx2"/>
                </a:solidFill>
                <a:latin typeface="Arial" charset="0"/>
                <a:ea typeface="ＭＳ Ｐゴシック" pitchFamily="1" charset="-128"/>
              </a:defRPr>
            </a:lvl7pPr>
            <a:lvl8pPr marL="3429000" indent="-228600" algn="ctr" eaLnBrk="0" fontAlgn="base" hangingPunct="0">
              <a:spcBef>
                <a:spcPct val="0"/>
              </a:spcBef>
              <a:spcAft>
                <a:spcPct val="0"/>
              </a:spcAft>
              <a:defRPr b="1">
                <a:solidFill>
                  <a:schemeClr val="tx2"/>
                </a:solidFill>
                <a:latin typeface="Arial" charset="0"/>
                <a:ea typeface="ＭＳ Ｐゴシック" pitchFamily="1" charset="-128"/>
              </a:defRPr>
            </a:lvl8pPr>
            <a:lvl9pPr marL="3886200" indent="-228600" algn="ctr" eaLnBrk="0" fontAlgn="base" hangingPunct="0">
              <a:spcBef>
                <a:spcPct val="0"/>
              </a:spcBef>
              <a:spcAft>
                <a:spcPct val="0"/>
              </a:spcAft>
              <a:defRPr b="1">
                <a:solidFill>
                  <a:schemeClr val="tx2"/>
                </a:solidFill>
                <a:latin typeface="Arial" charset="0"/>
                <a:ea typeface="ＭＳ Ｐゴシック" pitchFamily="1" charset="-128"/>
              </a:defRPr>
            </a:lvl9pPr>
          </a:lstStyle>
          <a:p>
            <a:pPr algn="l" eaLnBrk="1" hangingPunct="1"/>
            <a:r>
              <a:rPr lang="en-US" sz="2600">
                <a:solidFill>
                  <a:schemeClr val="tx1"/>
                </a:solidFill>
                <a:cs typeface="Arial" charset="0"/>
              </a:rPr>
              <a:t>Strontium ranelate</a:t>
            </a:r>
          </a:p>
          <a:p>
            <a:pPr algn="l" eaLnBrk="1" hangingPunct="1"/>
            <a:r>
              <a:rPr lang="en-US" sz="2600">
                <a:solidFill>
                  <a:schemeClr val="tx1"/>
                </a:solidFill>
                <a:cs typeface="Arial" charset="0"/>
              </a:rPr>
              <a:t>Combinations of antiresorptive and anabolic</a:t>
            </a:r>
          </a:p>
        </p:txBody>
      </p:sp>
    </p:spTree>
    <p:extLst>
      <p:ext uri="{BB962C8B-B14F-4D97-AF65-F5344CB8AC3E}">
        <p14:creationId xmlns:p14="http://schemas.microsoft.com/office/powerpoint/2010/main" val="7422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76"/>
            <a:ext cx="8229600" cy="1143000"/>
          </a:xfrm>
        </p:spPr>
        <p:txBody>
          <a:bodyPr/>
          <a:lstStyle/>
          <a:p>
            <a:r>
              <a:rPr lang="en-US" b="1" dirty="0" smtClean="0">
                <a:solidFill>
                  <a:srgbClr val="FFFF00"/>
                </a:solidFill>
              </a:rPr>
              <a:t>Conclusion</a:t>
            </a:r>
            <a:endParaRPr lang="en-US" b="1" dirty="0">
              <a:solidFill>
                <a:srgbClr val="FFFF00"/>
              </a:solidFill>
            </a:endParaRPr>
          </a:p>
        </p:txBody>
      </p:sp>
      <p:sp>
        <p:nvSpPr>
          <p:cNvPr id="3" name="Content Placeholder 2"/>
          <p:cNvSpPr>
            <a:spLocks noGrp="1"/>
          </p:cNvSpPr>
          <p:nvPr>
            <p:ph idx="1"/>
          </p:nvPr>
        </p:nvSpPr>
        <p:spPr>
          <a:xfrm>
            <a:off x="539552" y="764704"/>
            <a:ext cx="8229600" cy="4525963"/>
          </a:xfrm>
        </p:spPr>
        <p:txBody>
          <a:bodyPr>
            <a:noAutofit/>
          </a:bodyPr>
          <a:lstStyle/>
          <a:p>
            <a:r>
              <a:rPr lang="en-US" sz="1800" dirty="0" err="1" smtClean="0"/>
              <a:t>Monotherapy</a:t>
            </a:r>
            <a:r>
              <a:rPr lang="en-US" sz="1800" dirty="0" smtClean="0"/>
              <a:t> with calcium or vitamin D has not been shown to reduce fractures.</a:t>
            </a:r>
          </a:p>
          <a:p>
            <a:endParaRPr lang="en-US" sz="1800" dirty="0" smtClean="0"/>
          </a:p>
          <a:p>
            <a:r>
              <a:rPr lang="en-US" sz="1800" dirty="0" smtClean="0"/>
              <a:t>Combined calcium plus vitamin D ,  may reduce vertebral and non-vertebral fractures,</a:t>
            </a:r>
          </a:p>
          <a:p>
            <a:endParaRPr lang="en-US" sz="1800" dirty="0" smtClean="0"/>
          </a:p>
          <a:p>
            <a:r>
              <a:rPr lang="en-US" sz="1800" dirty="0" err="1" smtClean="0"/>
              <a:t>Alendronate</a:t>
            </a:r>
            <a:r>
              <a:rPr lang="en-US" sz="1800" dirty="0" smtClean="0"/>
              <a:t> , </a:t>
            </a:r>
            <a:r>
              <a:rPr lang="en-US" sz="1800" dirty="0" err="1" smtClean="0"/>
              <a:t>risedronate</a:t>
            </a:r>
            <a:r>
              <a:rPr lang="en-US" sz="1800" dirty="0" smtClean="0"/>
              <a:t> , </a:t>
            </a:r>
            <a:r>
              <a:rPr lang="en-US" sz="1800" dirty="0" err="1" smtClean="0"/>
              <a:t>zolendronate</a:t>
            </a:r>
            <a:r>
              <a:rPr lang="en-US" sz="1800" dirty="0" smtClean="0"/>
              <a:t> and parathyroid hormone reduce vertebral and non-vertebral fractures compared with placebo</a:t>
            </a:r>
          </a:p>
          <a:p>
            <a:endParaRPr lang="en-US" sz="1800" dirty="0" smtClean="0"/>
          </a:p>
          <a:p>
            <a:r>
              <a:rPr lang="en-US" sz="1800" dirty="0" err="1" smtClean="0"/>
              <a:t>Etidronate</a:t>
            </a:r>
            <a:r>
              <a:rPr lang="en-US" sz="1800" dirty="0" smtClean="0"/>
              <a:t> , </a:t>
            </a:r>
            <a:r>
              <a:rPr lang="en-US" sz="1800" dirty="0" err="1" smtClean="0"/>
              <a:t>ibandronate</a:t>
            </a:r>
            <a:r>
              <a:rPr lang="en-US" sz="1800" dirty="0" smtClean="0"/>
              <a:t> , and </a:t>
            </a:r>
            <a:r>
              <a:rPr lang="en-US" sz="1800" dirty="0" err="1" smtClean="0"/>
              <a:t>raloxifene</a:t>
            </a:r>
            <a:r>
              <a:rPr lang="en-US" sz="1800" dirty="0" smtClean="0"/>
              <a:t> reduce vertebral fractures, but have not been shown to reduce non-vertebral fractures.</a:t>
            </a:r>
          </a:p>
          <a:p>
            <a:endParaRPr lang="en-US" sz="1800" dirty="0" smtClean="0"/>
          </a:p>
          <a:p>
            <a:r>
              <a:rPr lang="en-US" sz="1800" dirty="0" err="1" smtClean="0"/>
              <a:t>Calcitonin</a:t>
            </a:r>
            <a:r>
              <a:rPr lang="en-US" sz="1800" dirty="0" smtClean="0"/>
              <a:t> may reduce vertebral fractures over 1–5 years, but has not been shown to reduce non-vertebral fractures.</a:t>
            </a:r>
          </a:p>
          <a:p>
            <a:endParaRPr lang="en-US" sz="1800" dirty="0" smtClean="0"/>
          </a:p>
          <a:p>
            <a:r>
              <a:rPr lang="en-US" sz="1800" dirty="0" smtClean="0"/>
              <a:t>Hormone replacement therapy may reduce fractures, but it increases the risk of breast cancer and cardiovascular events</a:t>
            </a:r>
          </a:p>
          <a:p>
            <a:endParaRPr lang="en-US" sz="1800" dirty="0" smtClean="0"/>
          </a:p>
          <a:p>
            <a:r>
              <a:rPr lang="en-US" sz="1800" dirty="0" smtClean="0"/>
              <a:t>Strontium </a:t>
            </a:r>
            <a:r>
              <a:rPr lang="en-US" sz="1800" dirty="0" err="1" smtClean="0"/>
              <a:t>ranelate</a:t>
            </a:r>
            <a:r>
              <a:rPr lang="en-US" sz="1800" dirty="0" smtClean="0"/>
              <a:t> reduces vertebral and, to some extent, non-vertebral fractures.</a:t>
            </a:r>
          </a:p>
          <a:p>
            <a:endParaRPr lang="en-US" sz="1800" dirty="0" smtClean="0"/>
          </a:p>
          <a:p>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7044535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b="1" dirty="0" smtClean="0">
                <a:solidFill>
                  <a:srgbClr val="FFFF00"/>
                </a:solidFill>
              </a:rPr>
              <a:t>Conclusion</a:t>
            </a:r>
            <a:endParaRPr lang="en-US" b="1" dirty="0">
              <a:solidFill>
                <a:srgbClr val="FFFF00"/>
              </a:solidFill>
            </a:endParaRPr>
          </a:p>
        </p:txBody>
      </p:sp>
      <p:sp>
        <p:nvSpPr>
          <p:cNvPr id="3" name="Content Placeholder 2"/>
          <p:cNvSpPr>
            <a:spLocks noGrp="1"/>
          </p:cNvSpPr>
          <p:nvPr>
            <p:ph idx="1"/>
          </p:nvPr>
        </p:nvSpPr>
        <p:spPr>
          <a:xfrm>
            <a:off x="214282" y="1600200"/>
            <a:ext cx="8715436" cy="4525963"/>
          </a:xfrm>
        </p:spPr>
        <p:txBody>
          <a:bodyPr>
            <a:normAutofit fontScale="70000" lnSpcReduction="20000"/>
          </a:bodyPr>
          <a:lstStyle/>
          <a:p>
            <a:r>
              <a:rPr lang="en-US" dirty="0" smtClean="0"/>
              <a:t>Adequate calcium </a:t>
            </a:r>
            <a:r>
              <a:rPr lang="en-US" dirty="0" smtClean="0">
                <a:solidFill>
                  <a:srgbClr val="FFFF00"/>
                </a:solidFill>
              </a:rPr>
              <a:t>(1200mg) </a:t>
            </a:r>
            <a:r>
              <a:rPr lang="en-US" dirty="0" smtClean="0"/>
              <a:t>and vitamin D </a:t>
            </a:r>
            <a:r>
              <a:rPr lang="en-US" dirty="0" smtClean="0">
                <a:solidFill>
                  <a:srgbClr val="FFFF00"/>
                </a:solidFill>
              </a:rPr>
              <a:t>(800IU)</a:t>
            </a:r>
          </a:p>
          <a:p>
            <a:endParaRPr lang="en-US" dirty="0" smtClean="0">
              <a:solidFill>
                <a:srgbClr val="FFFF00"/>
              </a:solidFill>
            </a:endParaRPr>
          </a:p>
          <a:p>
            <a:r>
              <a:rPr lang="en-US" dirty="0" smtClean="0"/>
              <a:t>Oral </a:t>
            </a:r>
            <a:r>
              <a:rPr lang="en-US" dirty="0" err="1" smtClean="0"/>
              <a:t>bisphosphonates</a:t>
            </a:r>
            <a:r>
              <a:rPr lang="en-US" dirty="0" smtClean="0"/>
              <a:t> (</a:t>
            </a:r>
            <a:r>
              <a:rPr lang="en-US" dirty="0" err="1" smtClean="0"/>
              <a:t>alendronate</a:t>
            </a:r>
            <a:r>
              <a:rPr lang="en-US" dirty="0" smtClean="0"/>
              <a:t> or </a:t>
            </a:r>
            <a:r>
              <a:rPr lang="en-US" dirty="0" err="1" smtClean="0"/>
              <a:t>residronate</a:t>
            </a:r>
            <a:r>
              <a:rPr lang="en-US" dirty="0" smtClean="0"/>
              <a:t>) as </a:t>
            </a:r>
            <a:r>
              <a:rPr lang="en-US" dirty="0" smtClean="0">
                <a:solidFill>
                  <a:srgbClr val="FFFF00"/>
                </a:solidFill>
              </a:rPr>
              <a:t>first </a:t>
            </a:r>
            <a:r>
              <a:rPr lang="en-US" dirty="0" smtClean="0"/>
              <a:t>line therapy</a:t>
            </a:r>
          </a:p>
          <a:p>
            <a:endParaRPr lang="en-US" dirty="0" smtClean="0"/>
          </a:p>
          <a:p>
            <a:r>
              <a:rPr lang="en-US" dirty="0" smtClean="0"/>
              <a:t>IV </a:t>
            </a:r>
            <a:r>
              <a:rPr lang="en-US" dirty="0" err="1" smtClean="0"/>
              <a:t>bisphosphonates</a:t>
            </a:r>
            <a:r>
              <a:rPr lang="en-US" dirty="0" smtClean="0"/>
              <a:t> (</a:t>
            </a:r>
            <a:r>
              <a:rPr lang="en-US" dirty="0" err="1" smtClean="0"/>
              <a:t>zolendronate</a:t>
            </a:r>
            <a:r>
              <a:rPr lang="en-US" dirty="0" smtClean="0"/>
              <a:t>) for patients who can not tolerate oral </a:t>
            </a:r>
            <a:r>
              <a:rPr lang="en-US" dirty="0" err="1" smtClean="0"/>
              <a:t>bisphosphonates</a:t>
            </a:r>
            <a:endParaRPr lang="en-US" dirty="0" smtClean="0"/>
          </a:p>
          <a:p>
            <a:r>
              <a:rPr lang="en-US" dirty="0" smtClean="0"/>
              <a:t>  </a:t>
            </a:r>
          </a:p>
          <a:p>
            <a:r>
              <a:rPr lang="en-US" dirty="0" err="1" smtClean="0"/>
              <a:t>Raloxifen</a:t>
            </a:r>
            <a:r>
              <a:rPr lang="en-US" dirty="0" smtClean="0"/>
              <a:t> as a </a:t>
            </a:r>
            <a:r>
              <a:rPr lang="en-US" dirty="0" smtClean="0">
                <a:solidFill>
                  <a:srgbClr val="FFFF00"/>
                </a:solidFill>
              </a:rPr>
              <a:t>second line drug </a:t>
            </a:r>
          </a:p>
          <a:p>
            <a:endParaRPr lang="en-US" dirty="0" smtClean="0">
              <a:solidFill>
                <a:srgbClr val="FFFF00"/>
              </a:solidFill>
            </a:endParaRPr>
          </a:p>
          <a:p>
            <a:r>
              <a:rPr lang="en-US" dirty="0" err="1" smtClean="0"/>
              <a:t>Calcitonin</a:t>
            </a:r>
            <a:r>
              <a:rPr lang="en-US" dirty="0" smtClean="0"/>
              <a:t> is </a:t>
            </a:r>
            <a:r>
              <a:rPr lang="en-US" dirty="0" smtClean="0">
                <a:solidFill>
                  <a:srgbClr val="FFFF00"/>
                </a:solidFill>
              </a:rPr>
              <a:t>not</a:t>
            </a:r>
            <a:r>
              <a:rPr lang="en-US" dirty="0" smtClean="0"/>
              <a:t> recommended except for pain relief</a:t>
            </a:r>
          </a:p>
          <a:p>
            <a:endParaRPr lang="en-US" dirty="0" smtClean="0"/>
          </a:p>
          <a:p>
            <a:r>
              <a:rPr lang="en-US" dirty="0" err="1" smtClean="0"/>
              <a:t>Teriparatide</a:t>
            </a:r>
            <a:r>
              <a:rPr lang="en-US" dirty="0" smtClean="0"/>
              <a:t> for patients with </a:t>
            </a:r>
            <a:r>
              <a:rPr lang="en-US" dirty="0" smtClean="0">
                <a:solidFill>
                  <a:srgbClr val="FFFF00"/>
                </a:solidFill>
              </a:rPr>
              <a:t>severe</a:t>
            </a:r>
            <a:r>
              <a:rPr lang="en-US" dirty="0" smtClean="0"/>
              <a:t> osteoporosis who are unable to tolerate any of the available </a:t>
            </a:r>
            <a:r>
              <a:rPr lang="en-US" dirty="0" err="1" smtClean="0"/>
              <a:t>bisphosphonates</a:t>
            </a:r>
            <a:r>
              <a:rPr lang="en-US" dirty="0" smtClean="0"/>
              <a:t>  or who continue to fracture after one year of </a:t>
            </a:r>
            <a:r>
              <a:rPr lang="en-US" dirty="0" err="1" smtClean="0"/>
              <a:t>bisphosphonates</a:t>
            </a:r>
            <a:r>
              <a:rPr lang="en-US" dirty="0" smtClean="0"/>
              <a:t> therapy</a:t>
            </a:r>
            <a:endParaRPr lang="en-US" dirty="0"/>
          </a:p>
        </p:txBody>
      </p:sp>
    </p:spTree>
    <p:extLst>
      <p:ext uri="{BB962C8B-B14F-4D97-AF65-F5344CB8AC3E}">
        <p14:creationId xmlns:p14="http://schemas.microsoft.com/office/powerpoint/2010/main" val="18349394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pPr eaLnBrk="1" hangingPunct="1"/>
            <a:endParaRPr lang="en-US" smtClean="0"/>
          </a:p>
        </p:txBody>
      </p:sp>
      <p:sp>
        <p:nvSpPr>
          <p:cNvPr id="57346" name="Rectangle 2"/>
          <p:cNvSpPr>
            <a:spLocks noGrp="1" noChangeArrowheads="1"/>
          </p:cNvSpPr>
          <p:nvPr>
            <p:ph type="title"/>
          </p:nvPr>
        </p:nvSpPr>
        <p:spPr/>
        <p:txBody>
          <a:bodyPr/>
          <a:lstStyle/>
          <a:p>
            <a:pPr eaLnBrk="1" hangingPunct="1"/>
            <a:endParaRPr lang="en-US" smtClean="0"/>
          </a:p>
        </p:txBody>
      </p:sp>
      <p:pic>
        <p:nvPicPr>
          <p:cNvPr id="57348" name="Picture 4" descr="2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00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900113" y="1340768"/>
            <a:ext cx="7631112" cy="4393282"/>
          </a:xfrm>
        </p:spPr>
        <p:txBody>
          <a:bodyPr/>
          <a:lstStyle/>
          <a:p>
            <a:pPr eaLnBrk="1" hangingPunct="1">
              <a:lnSpc>
                <a:spcPct val="90000"/>
              </a:lnSpc>
            </a:pPr>
            <a:r>
              <a:rPr lang="en-US" sz="2400" b="1" dirty="0" smtClean="0"/>
              <a:t>The peak circulating concentration of</a:t>
            </a:r>
            <a:r>
              <a:rPr lang="en-US" sz="2400" b="1" dirty="0" smtClean="0">
                <a:solidFill>
                  <a:schemeClr val="accent6">
                    <a:lumMod val="75000"/>
                  </a:schemeClr>
                </a:solidFill>
              </a:rPr>
              <a:t> </a:t>
            </a:r>
            <a:r>
              <a:rPr lang="en-US" sz="2400" b="1" dirty="0" err="1" smtClean="0">
                <a:solidFill>
                  <a:schemeClr val="accent6">
                    <a:lumMod val="75000"/>
                  </a:schemeClr>
                </a:solidFill>
              </a:rPr>
              <a:t>teriparatide</a:t>
            </a:r>
            <a:r>
              <a:rPr lang="en-US" sz="2400" b="1" dirty="0" smtClean="0">
                <a:solidFill>
                  <a:schemeClr val="accent6">
                    <a:lumMod val="75000"/>
                  </a:schemeClr>
                </a:solidFill>
              </a:rPr>
              <a:t> </a:t>
            </a:r>
            <a:r>
              <a:rPr lang="en-US" sz="2400" b="1" dirty="0" smtClean="0"/>
              <a:t>reached </a:t>
            </a:r>
            <a:r>
              <a:rPr lang="en-US" sz="2400" b="1" dirty="0">
                <a:solidFill>
                  <a:srgbClr val="FFFF00"/>
                </a:solidFill>
              </a:rPr>
              <a:t>45–60</a:t>
            </a:r>
            <a:r>
              <a:rPr lang="en-US" sz="2400" b="1" dirty="0" smtClean="0">
                <a:solidFill>
                  <a:srgbClr val="FF0000"/>
                </a:solidFill>
              </a:rPr>
              <a:t> </a:t>
            </a:r>
            <a:r>
              <a:rPr lang="en-US" sz="2400" b="1" dirty="0" smtClean="0">
                <a:solidFill>
                  <a:srgbClr val="FFFF00"/>
                </a:solidFill>
              </a:rPr>
              <a:t>minutes</a:t>
            </a:r>
            <a:r>
              <a:rPr lang="en-US" sz="2400" b="1" dirty="0" smtClean="0">
                <a:solidFill>
                  <a:srgbClr val="FF0000"/>
                </a:solidFill>
              </a:rPr>
              <a:t> </a:t>
            </a:r>
            <a:r>
              <a:rPr lang="en-US" sz="2400" b="1" dirty="0" smtClean="0"/>
              <a:t>after administration ;complete disappearance of </a:t>
            </a:r>
            <a:r>
              <a:rPr lang="en-US" sz="2400" b="1" dirty="0" err="1" smtClean="0"/>
              <a:t>teriparatide</a:t>
            </a:r>
            <a:r>
              <a:rPr lang="en-US" sz="2400" b="1" dirty="0" smtClean="0"/>
              <a:t> occurs within </a:t>
            </a:r>
            <a:r>
              <a:rPr lang="en-US" sz="2400" b="1" dirty="0">
                <a:solidFill>
                  <a:srgbClr val="FFFF00"/>
                </a:solidFill>
              </a:rPr>
              <a:t>4–6</a:t>
            </a:r>
            <a:r>
              <a:rPr lang="en-US" sz="2400" b="1" dirty="0">
                <a:solidFill>
                  <a:srgbClr val="FF0000"/>
                </a:solidFill>
              </a:rPr>
              <a:t> </a:t>
            </a:r>
            <a:r>
              <a:rPr lang="en-US" sz="2400" b="1" dirty="0">
                <a:solidFill>
                  <a:srgbClr val="FFFF00"/>
                </a:solidFill>
              </a:rPr>
              <a:t>hours</a:t>
            </a:r>
            <a:r>
              <a:rPr lang="en-US" sz="2400" b="1" dirty="0" smtClean="0"/>
              <a:t>.</a:t>
            </a:r>
          </a:p>
          <a:p>
            <a:pPr marL="0" indent="0" eaLnBrk="1" hangingPunct="1">
              <a:lnSpc>
                <a:spcPct val="90000"/>
              </a:lnSpc>
              <a:buNone/>
            </a:pPr>
            <a:endParaRPr lang="en-US" sz="2400" b="1" dirty="0" smtClean="0"/>
          </a:p>
          <a:p>
            <a:pPr eaLnBrk="1" hangingPunct="1">
              <a:lnSpc>
                <a:spcPct val="90000"/>
              </a:lnSpc>
            </a:pPr>
            <a:r>
              <a:rPr lang="en-US" sz="2400" b="1" dirty="0" smtClean="0">
                <a:solidFill>
                  <a:schemeClr val="accent6">
                    <a:lumMod val="75000"/>
                  </a:schemeClr>
                </a:solidFill>
              </a:rPr>
              <a:t>PTH(1-84)</a:t>
            </a:r>
            <a:r>
              <a:rPr lang="en-US" sz="2400" b="1" dirty="0" smtClean="0"/>
              <a:t> has a longer half-life than </a:t>
            </a:r>
            <a:r>
              <a:rPr lang="en-US" sz="2400" b="1" dirty="0" err="1" smtClean="0"/>
              <a:t>teripara</a:t>
            </a:r>
            <a:r>
              <a:rPr lang="en-US" sz="2400" b="1" dirty="0" smtClean="0"/>
              <a:t>-tide, with serum levels peaking at </a:t>
            </a:r>
            <a:r>
              <a:rPr lang="en-US" sz="2400" b="1" dirty="0">
                <a:solidFill>
                  <a:srgbClr val="FFFF00"/>
                </a:solidFill>
              </a:rPr>
              <a:t>120</a:t>
            </a:r>
            <a:r>
              <a:rPr lang="en-US" sz="2400" b="1" dirty="0" smtClean="0">
                <a:solidFill>
                  <a:srgbClr val="FF0000"/>
                </a:solidFill>
              </a:rPr>
              <a:t> </a:t>
            </a:r>
            <a:r>
              <a:rPr lang="en-US" sz="2400" b="1" dirty="0">
                <a:solidFill>
                  <a:srgbClr val="FFFF00"/>
                </a:solidFill>
              </a:rPr>
              <a:t>minutes</a:t>
            </a:r>
            <a:r>
              <a:rPr lang="en-US" sz="2400" b="1" dirty="0" smtClean="0">
                <a:solidFill>
                  <a:srgbClr val="FF0000"/>
                </a:solidFill>
              </a:rPr>
              <a:t> </a:t>
            </a:r>
            <a:r>
              <a:rPr lang="en-US" sz="2400" b="1" dirty="0" smtClean="0"/>
              <a:t>and disappearing from the circulation after </a:t>
            </a:r>
            <a:r>
              <a:rPr lang="en-US" sz="2400" b="1" dirty="0">
                <a:solidFill>
                  <a:srgbClr val="FFFF00"/>
                </a:solidFill>
              </a:rPr>
              <a:t>8 hours.</a:t>
            </a:r>
          </a:p>
          <a:p>
            <a:pPr eaLnBrk="1" hangingPunct="1">
              <a:lnSpc>
                <a:spcPct val="90000"/>
              </a:lnSpc>
            </a:pPr>
            <a:endParaRPr lang="en-US" sz="2400" b="1" dirty="0" smtClean="0">
              <a:solidFill>
                <a:srgbClr val="990000"/>
              </a:solidFill>
            </a:endParaRPr>
          </a:p>
          <a:p>
            <a:pPr eaLnBrk="1" hangingPunct="1">
              <a:lnSpc>
                <a:spcPct val="90000"/>
              </a:lnSpc>
            </a:pPr>
            <a:r>
              <a:rPr lang="en-US" sz="2400" b="1" dirty="0" err="1" smtClean="0">
                <a:solidFill>
                  <a:schemeClr val="accent6">
                    <a:lumMod val="75000"/>
                  </a:schemeClr>
                </a:solidFill>
              </a:rPr>
              <a:t>PTHrP</a:t>
            </a:r>
            <a:r>
              <a:rPr lang="en-US" sz="2400" b="1" dirty="0" smtClean="0"/>
              <a:t> has a very short half-life, with serum levels peaking at </a:t>
            </a:r>
            <a:r>
              <a:rPr lang="en-US" sz="2400" b="1" dirty="0">
                <a:solidFill>
                  <a:srgbClr val="FFFF00"/>
                </a:solidFill>
              </a:rPr>
              <a:t>15</a:t>
            </a:r>
            <a:r>
              <a:rPr lang="en-US" sz="2400" b="1" dirty="0">
                <a:solidFill>
                  <a:srgbClr val="FF0000"/>
                </a:solidFill>
              </a:rPr>
              <a:t> </a:t>
            </a:r>
            <a:r>
              <a:rPr lang="en-US" sz="2400" b="1" dirty="0">
                <a:solidFill>
                  <a:srgbClr val="FFFF00"/>
                </a:solidFill>
              </a:rPr>
              <a:t>minutes </a:t>
            </a:r>
            <a:r>
              <a:rPr lang="en-US" sz="2400" b="1" dirty="0" smtClean="0"/>
              <a:t>and disappearing from the circulation after only </a:t>
            </a:r>
            <a:r>
              <a:rPr lang="en-US" sz="2400" b="1" dirty="0">
                <a:solidFill>
                  <a:srgbClr val="FFFF00"/>
                </a:solidFill>
              </a:rPr>
              <a:t>1–2</a:t>
            </a:r>
            <a:r>
              <a:rPr lang="en-US" sz="2400" b="1" dirty="0">
                <a:solidFill>
                  <a:srgbClr val="FF0000"/>
                </a:solidFill>
              </a:rPr>
              <a:t> </a:t>
            </a:r>
            <a:r>
              <a:rPr lang="en-US" sz="2400" b="1" dirty="0">
                <a:solidFill>
                  <a:srgbClr val="FFFF00"/>
                </a:solidFill>
              </a:rPr>
              <a:t>hours.</a:t>
            </a:r>
          </a:p>
          <a:p>
            <a:pPr eaLnBrk="1" hangingPunct="1">
              <a:lnSpc>
                <a:spcPct val="90000"/>
              </a:lnSpc>
            </a:pPr>
            <a:endParaRPr lang="en-US" sz="2000" b="1" dirty="0" smtClean="0">
              <a:solidFill>
                <a:srgbClr val="990000"/>
              </a:solidFill>
            </a:endParaRPr>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p:txBody>
      </p:sp>
      <p:sp>
        <p:nvSpPr>
          <p:cNvPr id="9218" name="AutoShape 2"/>
          <p:cNvSpPr>
            <a:spLocks noGrp="1" noChangeArrowheads="1"/>
          </p:cNvSpPr>
          <p:nvPr>
            <p:ph type="title"/>
          </p:nvPr>
        </p:nvSpPr>
        <p:spPr/>
        <p:txBody>
          <a:bodyPr/>
          <a:lstStyle/>
          <a:p>
            <a:pPr eaLnBrk="1" hangingPunct="1"/>
            <a:r>
              <a:rPr lang="en-US" sz="3200" dirty="0" smtClean="0"/>
              <a:t>Pharmacokinetics</a:t>
            </a:r>
            <a:r>
              <a:rPr lang="en-US" sz="3200" b="0" dirty="0" smtClean="0"/>
              <a:t/>
            </a:r>
            <a:br>
              <a:rPr lang="en-US" sz="3200" b="0" dirty="0" smtClean="0"/>
            </a:br>
            <a:endParaRPr lang="en-US" sz="3200" b="0" dirty="0" smtClean="0"/>
          </a:p>
        </p:txBody>
      </p:sp>
      <p:sp>
        <p:nvSpPr>
          <p:cNvPr id="9220" name="Text Box 7"/>
          <p:cNvSpPr txBox="1">
            <a:spLocks noChangeArrowheads="1"/>
          </p:cNvSpPr>
          <p:nvPr/>
        </p:nvSpPr>
        <p:spPr bwMode="auto">
          <a:xfrm>
            <a:off x="1384300" y="6113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9221" name="Text Box 9"/>
          <p:cNvSpPr txBox="1">
            <a:spLocks noChangeArrowheads="1"/>
          </p:cNvSpPr>
          <p:nvPr/>
        </p:nvSpPr>
        <p:spPr bwMode="auto">
          <a:xfrm>
            <a:off x="771525" y="6370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9222" name="Text Box 12"/>
          <p:cNvSpPr txBox="1">
            <a:spLocks noChangeArrowheads="1"/>
          </p:cNvSpPr>
          <p:nvPr/>
        </p:nvSpPr>
        <p:spPr bwMode="auto">
          <a:xfrm>
            <a:off x="1095375" y="6184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9223" name="Text Box 14"/>
          <p:cNvSpPr txBox="1">
            <a:spLocks noChangeArrowheads="1"/>
          </p:cNvSpPr>
          <p:nvPr/>
        </p:nvSpPr>
        <p:spPr bwMode="auto">
          <a:xfrm>
            <a:off x="3059113" y="6381750"/>
            <a:ext cx="14125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CC00"/>
                </a:solidFill>
              </a:rPr>
              <a:t>Parathyroid Hormone as an Anabolic  Skeletal Therapy. Drugs 2005</a:t>
            </a:r>
          </a:p>
        </p:txBody>
      </p:sp>
    </p:spTree>
    <p:extLst>
      <p:ext uri="{BB962C8B-B14F-4D97-AF65-F5344CB8AC3E}">
        <p14:creationId xmlns:p14="http://schemas.microsoft.com/office/powerpoint/2010/main" val="368796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5254</Words>
  <Application>Microsoft Office PowerPoint</Application>
  <PresentationFormat>On-screen Show (4:3)</PresentationFormat>
  <Paragraphs>752</Paragraphs>
  <Slides>84</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Office Theme</vt:lpstr>
      <vt:lpstr>Diagramm</vt:lpstr>
      <vt:lpstr>Acrobat Document</vt:lpstr>
      <vt:lpstr>Treatment of osteoporosis Anabolic agents</vt:lpstr>
      <vt:lpstr>ANABOLIC AGENTS IN OSTEOPOROSIS TREATMENT </vt:lpstr>
      <vt:lpstr>PowerPoint Presentation</vt:lpstr>
      <vt:lpstr>PowerPoint Presentation</vt:lpstr>
      <vt:lpstr>INTRODUCTION :</vt:lpstr>
      <vt:lpstr>  MECHANISMS of ANABOLIC AGENTS   </vt:lpstr>
      <vt:lpstr>PowerPoint Presentation</vt:lpstr>
      <vt:lpstr>PowerPoint Presentation</vt:lpstr>
      <vt:lpstr>Pharmacokinetics </vt:lpstr>
      <vt:lpstr>MECHANISMS PTH  (1)</vt:lpstr>
      <vt:lpstr>(2)</vt:lpstr>
      <vt:lpstr>PowerPoint Presentation</vt:lpstr>
      <vt:lpstr>(3)</vt:lpstr>
      <vt:lpstr>(4)</vt:lpstr>
      <vt:lpstr>PTH Action on Bone</vt:lpstr>
      <vt:lpstr>PTH – Mechanism of Action</vt:lpstr>
      <vt:lpstr>PowerPoint Presentation</vt:lpstr>
      <vt:lpstr>PowerPoint Presentation</vt:lpstr>
      <vt:lpstr>PowerPoint Presentation</vt:lpstr>
      <vt:lpstr>PowerPoint Presentation</vt:lpstr>
      <vt:lpstr>PowerPoint Presentation</vt:lpstr>
      <vt:lpstr>               Effect of PTH on Fracture Risk   </vt:lpstr>
      <vt:lpstr>  </vt:lpstr>
      <vt:lpstr>(2)</vt:lpstr>
      <vt:lpstr>(3)</vt:lpstr>
      <vt:lpstr>(4)</vt:lpstr>
      <vt:lpstr> SEQUENTIAL THERAPY WITH TERIPARATIDE AND ANTIRESORPTIVE AGENT </vt:lpstr>
      <vt:lpstr>combination therapy:  with alendronate(1)</vt:lpstr>
      <vt:lpstr>PowerPoint Presentation</vt:lpstr>
      <vt:lpstr>With raloxifen(2)</vt:lpstr>
      <vt:lpstr>Changes in bone density after parathyroid hormone (PTH) withdrawal</vt:lpstr>
      <vt:lpstr>Indications for Teriparatide</vt:lpstr>
      <vt:lpstr>PowerPoint Presentation</vt:lpstr>
      <vt:lpstr>PowerPoint Presentation</vt:lpstr>
      <vt:lpstr>PowerPoint Presentation</vt:lpstr>
      <vt:lpstr>Retreatment with PTH</vt:lpstr>
      <vt:lpstr>Adverse events(1)</vt:lpstr>
      <vt:lpstr>(2)</vt:lpstr>
      <vt:lpstr>Teriparatide Contraindications:</vt:lpstr>
      <vt:lpstr>SUMMARY AND RECOMMENDATIONS</vt:lpstr>
      <vt:lpstr>SUMMARY AND RECOMMENDATIONS</vt:lpstr>
      <vt:lpstr>SUMMARY AND RECOMMENDATIONS</vt:lpstr>
      <vt:lpstr>PowerPoint Presentation</vt:lpstr>
      <vt:lpstr>Introduction (1) </vt:lpstr>
      <vt:lpstr>Strontium</vt:lpstr>
      <vt:lpstr>(2)</vt:lpstr>
      <vt:lpstr>How does strontium act on bone cells?(1)</vt:lpstr>
      <vt:lpstr>(2)</vt:lpstr>
      <vt:lpstr>Effects of strontium ranelate on bone mass and strength</vt:lpstr>
      <vt:lpstr>Effects on BMD </vt:lpstr>
      <vt:lpstr>Strontium Ranelate: Effect on Bone Mineral Density</vt:lpstr>
      <vt:lpstr>Effect of Strontium Ranelate on Fractures in Postmenopausal Osteoporosis</vt:lpstr>
      <vt:lpstr>Effect of Strontium Ranelate on Hip Fracture Risk</vt:lpstr>
      <vt:lpstr>Effect of Strontium Ranelate on  Non-Vertebral Fracture Risk</vt:lpstr>
      <vt:lpstr>Anti-fracture efficacy of strontium  ranelate</vt:lpstr>
      <vt:lpstr>adverse effects(1)</vt:lpstr>
      <vt:lpstr>(2)</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DKK-1 ANTAGONIST</vt:lpstr>
      <vt:lpstr>PowerPoint Presentation</vt:lpstr>
      <vt:lpstr>PowerPoint Presentation</vt:lpstr>
      <vt:lpstr>PowerPoint Presentation</vt:lpstr>
      <vt:lpstr>PowerPoint Presentation</vt:lpstr>
      <vt:lpstr>PowerPoint Presentation</vt:lpstr>
      <vt:lpstr>PowerPoint Presentation</vt:lpstr>
      <vt:lpstr>The effects of testosterone in eugonadal men are more controversial </vt:lpstr>
      <vt:lpstr>non-aromatizable androgens like nandrolone </vt:lpstr>
      <vt:lpstr>CONCLUSION :</vt:lpstr>
      <vt:lpstr>AND FINALLY ,Selective androgen receptor modulators (SARMs) are a novel class of androgen receptor (AR) ligands that might change the future of androgen therapy dramatically.</vt:lpstr>
      <vt:lpstr>Mechanisms:</vt:lpstr>
      <vt:lpstr>PowerPoint Presentation</vt:lpstr>
      <vt:lpstr>PowerPoint Presentation</vt:lpstr>
      <vt:lpstr>PowerPoint Presentation</vt:lpstr>
      <vt:lpstr>New and Emerging Treatments</vt:lpstr>
      <vt:lpstr>Conclusion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osteoporosis</dc:title>
  <dc:creator>Mojarad</dc:creator>
  <cp:lastModifiedBy>vaio</cp:lastModifiedBy>
  <cp:revision>177</cp:revision>
  <dcterms:created xsi:type="dcterms:W3CDTF">2009-10-15T15:18:59Z</dcterms:created>
  <dcterms:modified xsi:type="dcterms:W3CDTF">2013-06-12T22:18:42Z</dcterms:modified>
</cp:coreProperties>
</file>