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9" r:id="rId5"/>
    <p:sldId id="263" r:id="rId6"/>
    <p:sldId id="267" r:id="rId7"/>
    <p:sldId id="258" r:id="rId8"/>
    <p:sldId id="268" r:id="rId9"/>
    <p:sldId id="289" r:id="rId10"/>
    <p:sldId id="282" r:id="rId11"/>
    <p:sldId id="259" r:id="rId12"/>
    <p:sldId id="283" r:id="rId13"/>
    <p:sldId id="269" r:id="rId14"/>
    <p:sldId id="270" r:id="rId15"/>
    <p:sldId id="280" r:id="rId16"/>
    <p:sldId id="284" r:id="rId17"/>
    <p:sldId id="285" r:id="rId18"/>
    <p:sldId id="286" r:id="rId19"/>
    <p:sldId id="274" r:id="rId20"/>
    <p:sldId id="275" r:id="rId21"/>
    <p:sldId id="266" r:id="rId22"/>
    <p:sldId id="271" r:id="rId23"/>
    <p:sldId id="272" r:id="rId24"/>
    <p:sldId id="287" r:id="rId25"/>
    <p:sldId id="288" r:id="rId26"/>
    <p:sldId id="290" r:id="rId27"/>
    <p:sldId id="277" r:id="rId28"/>
    <p:sldId id="273" r:id="rId29"/>
    <p:sldId id="278" r:id="rId30"/>
    <p:sldId id="281" r:id="rId31"/>
    <p:sldId id="260" r:id="rId32"/>
    <p:sldId id="265" r:id="rId33"/>
    <p:sldId id="261" r:id="rId34"/>
    <p:sldId id="294" r:id="rId35"/>
    <p:sldId id="292" r:id="rId36"/>
    <p:sldId id="291"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5F00C-B173-4CA1-B443-D890C7436DE7}"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166261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5F00C-B173-4CA1-B443-D890C7436DE7}"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56033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5F00C-B173-4CA1-B443-D890C7436DE7}"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219594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5F00C-B173-4CA1-B443-D890C7436DE7}"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329912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5F00C-B173-4CA1-B443-D890C7436DE7}"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36098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5F00C-B173-4CA1-B443-D890C7436DE7}"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234747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E5F00C-B173-4CA1-B443-D890C7436DE7}" type="datetimeFigureOut">
              <a:rPr lang="en-US" smtClean="0"/>
              <a:pPr/>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107221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5F00C-B173-4CA1-B443-D890C7436DE7}" type="datetimeFigureOut">
              <a:rPr lang="en-US" smtClean="0"/>
              <a:pPr/>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330958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5F00C-B173-4CA1-B443-D890C7436DE7}" type="datetimeFigureOut">
              <a:rPr lang="en-US" smtClean="0"/>
              <a:pPr/>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139842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5F00C-B173-4CA1-B443-D890C7436DE7}"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314132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5F00C-B173-4CA1-B443-D890C7436DE7}"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5C4DE-9416-408A-84EA-CA04E45DACB7}" type="slidenum">
              <a:rPr lang="en-US" smtClean="0"/>
              <a:pPr/>
              <a:t>‹#›</a:t>
            </a:fld>
            <a:endParaRPr lang="en-US"/>
          </a:p>
        </p:txBody>
      </p:sp>
    </p:spTree>
    <p:extLst>
      <p:ext uri="{BB962C8B-B14F-4D97-AF65-F5344CB8AC3E}">
        <p14:creationId xmlns:p14="http://schemas.microsoft.com/office/powerpoint/2010/main" val="284144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5F00C-B173-4CA1-B443-D890C7436DE7}" type="datetimeFigureOut">
              <a:rPr lang="en-US" smtClean="0"/>
              <a:pPr/>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5C4DE-9416-408A-84EA-CA04E45DACB7}" type="slidenum">
              <a:rPr lang="en-US" smtClean="0"/>
              <a:pPr/>
              <a:t>‹#›</a:t>
            </a:fld>
            <a:endParaRPr lang="en-US"/>
          </a:p>
        </p:txBody>
      </p:sp>
    </p:spTree>
    <p:extLst>
      <p:ext uri="{BB962C8B-B14F-4D97-AF65-F5344CB8AC3E}">
        <p14:creationId xmlns:p14="http://schemas.microsoft.com/office/powerpoint/2010/main" val="157017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Pituitary </a:t>
            </a:r>
            <a:r>
              <a:rPr lang="en-US" sz="5400" b="1" dirty="0" err="1" smtClean="0"/>
              <a:t>Incidentaloma</a:t>
            </a:r>
            <a:endParaRPr lang="en-US" sz="5400" b="1" dirty="0"/>
          </a:p>
        </p:txBody>
      </p:sp>
      <p:sp>
        <p:nvSpPr>
          <p:cNvPr id="3" name="Subtitle 2"/>
          <p:cNvSpPr>
            <a:spLocks noGrp="1"/>
          </p:cNvSpPr>
          <p:nvPr>
            <p:ph type="subTitle" idx="1"/>
          </p:nvPr>
        </p:nvSpPr>
        <p:spPr/>
        <p:txBody>
          <a:bodyPr>
            <a:normAutofit/>
          </a:bodyPr>
          <a:lstStyle/>
          <a:p>
            <a:r>
              <a:rPr lang="en-US" sz="1600" dirty="0" err="1" smtClean="0"/>
              <a:t>A.Amouzegar</a:t>
            </a:r>
            <a:endParaRPr lang="en-US" sz="1600" dirty="0" smtClean="0"/>
          </a:p>
          <a:p>
            <a:r>
              <a:rPr lang="en-US" sz="1600" dirty="0" smtClean="0">
                <a:solidFill>
                  <a:srgbClr val="C00000"/>
                </a:solidFill>
              </a:rPr>
              <a:t>Endocrine Research Center,</a:t>
            </a:r>
          </a:p>
          <a:p>
            <a:r>
              <a:rPr lang="en-US" sz="1600" dirty="0" smtClean="0">
                <a:solidFill>
                  <a:srgbClr val="C00000"/>
                </a:solidFill>
              </a:rPr>
              <a:t>Research </a:t>
            </a:r>
            <a:r>
              <a:rPr lang="en-US" sz="1600" dirty="0" err="1" smtClean="0">
                <a:solidFill>
                  <a:srgbClr val="C00000"/>
                </a:solidFill>
              </a:rPr>
              <a:t>Instutute</a:t>
            </a:r>
            <a:r>
              <a:rPr lang="en-US" sz="1600" dirty="0" smtClean="0">
                <a:solidFill>
                  <a:srgbClr val="C00000"/>
                </a:solidFill>
              </a:rPr>
              <a:t> for Endocrine sciences</a:t>
            </a:r>
            <a:endParaRPr lang="en-US" sz="1600" dirty="0">
              <a:solidFill>
                <a:srgbClr val="C00000"/>
              </a:solidFill>
            </a:endParaRPr>
          </a:p>
        </p:txBody>
      </p:sp>
    </p:spTree>
    <p:extLst>
      <p:ext uri="{BB962C8B-B14F-4D97-AF65-F5344CB8AC3E}">
        <p14:creationId xmlns:p14="http://schemas.microsoft.com/office/powerpoint/2010/main" val="231768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a:solidFill>
                  <a:srgbClr val="FF0000"/>
                </a:solidFill>
              </a:rPr>
              <a:t>Diagnostic evaluation</a:t>
            </a:r>
          </a:p>
        </p:txBody>
      </p:sp>
      <p:sp>
        <p:nvSpPr>
          <p:cNvPr id="3" name="Content Placeholder 2"/>
          <p:cNvSpPr>
            <a:spLocks noGrp="1"/>
          </p:cNvSpPr>
          <p:nvPr>
            <p:ph idx="1"/>
          </p:nvPr>
        </p:nvSpPr>
        <p:spPr>
          <a:xfrm>
            <a:off x="323528" y="1124744"/>
            <a:ext cx="8496944" cy="5001419"/>
          </a:xfrm>
        </p:spPr>
        <p:txBody>
          <a:bodyPr>
            <a:normAutofit fontScale="92500"/>
          </a:bodyPr>
          <a:lstStyle/>
          <a:p>
            <a:r>
              <a:rPr lang="en-US" dirty="0"/>
              <a:t>MRI with gadolinium is preferred to CT because it can reveal far </a:t>
            </a:r>
            <a:r>
              <a:rPr lang="en-US" dirty="0" smtClean="0"/>
              <a:t>more anatomic </a:t>
            </a:r>
            <a:r>
              <a:rPr lang="en-US" dirty="0"/>
              <a:t>detail of the lesion itself and its relation to surrounding structures and can provide characteristics distinguishing an adenoma from other </a:t>
            </a:r>
            <a:r>
              <a:rPr lang="en-US" dirty="0" smtClean="0"/>
              <a:t>mass lesions</a:t>
            </a:r>
            <a:r>
              <a:rPr lang="en-US" dirty="0"/>
              <a:t>, such as </a:t>
            </a:r>
            <a:r>
              <a:rPr lang="en-US" dirty="0" err="1"/>
              <a:t>craniopharyngiomas</a:t>
            </a:r>
            <a:r>
              <a:rPr lang="en-US" dirty="0"/>
              <a:t> or </a:t>
            </a:r>
            <a:r>
              <a:rPr lang="en-US" dirty="0" err="1"/>
              <a:t>Rathke’s</a:t>
            </a:r>
            <a:r>
              <a:rPr lang="en-US" dirty="0"/>
              <a:t> cleft </a:t>
            </a:r>
            <a:r>
              <a:rPr lang="en-US" dirty="0" smtClean="0"/>
              <a:t>cysts</a:t>
            </a:r>
          </a:p>
          <a:p>
            <a:pPr marL="0" indent="0">
              <a:buNone/>
            </a:pPr>
            <a:endParaRPr lang="en-US" dirty="0" smtClean="0"/>
          </a:p>
          <a:p>
            <a:r>
              <a:rPr lang="en-US" dirty="0" smtClean="0"/>
              <a:t>MRI can demonstrate </a:t>
            </a:r>
            <a:r>
              <a:rPr lang="en-US" dirty="0"/>
              <a:t>the decreased signal of flowing blood, and therefore can better</a:t>
            </a:r>
          </a:p>
          <a:p>
            <a:pPr marL="0" indent="0">
              <a:buNone/>
            </a:pPr>
            <a:r>
              <a:rPr lang="en-US" dirty="0" smtClean="0"/>
              <a:t>   determine </a:t>
            </a:r>
            <a:r>
              <a:rPr lang="en-US" dirty="0"/>
              <a:t>the presence of </a:t>
            </a:r>
            <a:r>
              <a:rPr lang="en-US" dirty="0" smtClean="0"/>
              <a:t>aneurysms</a:t>
            </a:r>
            <a:endParaRPr lang="en-US" dirty="0"/>
          </a:p>
        </p:txBody>
      </p:sp>
    </p:spTree>
    <p:extLst>
      <p:ext uri="{BB962C8B-B14F-4D97-AF65-F5344CB8AC3E}">
        <p14:creationId xmlns:p14="http://schemas.microsoft.com/office/powerpoint/2010/main" val="648212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066130"/>
          </a:xfrm>
        </p:spPr>
        <p:txBody>
          <a:bodyPr>
            <a:normAutofit fontScale="90000"/>
          </a:bodyPr>
          <a:lstStyle/>
          <a:p>
            <a:r>
              <a:rPr lang="en-US" sz="3200" dirty="0" err="1">
                <a:solidFill>
                  <a:srgbClr val="C00000"/>
                </a:solidFill>
              </a:rPr>
              <a:t>Endocrinologic</a:t>
            </a:r>
            <a:r>
              <a:rPr lang="en-US" sz="3200" dirty="0">
                <a:solidFill>
                  <a:srgbClr val="C00000"/>
                </a:solidFill>
              </a:rPr>
              <a:t> evaluation of the asymptomatic incidental mass</a:t>
            </a:r>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r>
              <a:rPr lang="en-US" dirty="0" smtClean="0"/>
              <a:t>The goals of the endocrine evaluation of pituitary </a:t>
            </a:r>
            <a:r>
              <a:rPr lang="en-US" dirty="0" err="1" smtClean="0"/>
              <a:t>incidentalomas</a:t>
            </a:r>
            <a:r>
              <a:rPr lang="en-US" dirty="0"/>
              <a:t> </a:t>
            </a:r>
            <a:r>
              <a:rPr lang="en-US" dirty="0" smtClean="0"/>
              <a:t>are to identify hormone </a:t>
            </a:r>
            <a:r>
              <a:rPr lang="en-US" dirty="0" err="1" smtClean="0"/>
              <a:t>hypersecretion</a:t>
            </a:r>
            <a:r>
              <a:rPr lang="en-US" dirty="0" smtClean="0"/>
              <a:t> and </a:t>
            </a:r>
            <a:r>
              <a:rPr lang="en-US" dirty="0" smtClean="0"/>
              <a:t>hypopituitarism</a:t>
            </a:r>
          </a:p>
          <a:p>
            <a:pPr marL="0" indent="0">
              <a:buNone/>
            </a:pPr>
            <a:endParaRPr lang="en-US" dirty="0" smtClean="0"/>
          </a:p>
          <a:p>
            <a:r>
              <a:rPr lang="en-US" dirty="0" smtClean="0"/>
              <a:t>Screening for </a:t>
            </a:r>
            <a:r>
              <a:rPr lang="en-US" dirty="0" err="1" smtClean="0"/>
              <a:t>hypersecretion</a:t>
            </a:r>
            <a:r>
              <a:rPr lang="en-US" dirty="0" smtClean="0"/>
              <a:t> is important to perform because the prevalence of clinically evident pituitary adenomas has recently been appreciated to be as high as 1/1000 in a Belgian population , and 0.776/ 1000 (of which 0.542/1000 were hormone secreting) in a region of the United Kingdom , or as low as 0.04/1000 in Finland </a:t>
            </a:r>
            <a:endParaRPr lang="en-US" dirty="0"/>
          </a:p>
          <a:p>
            <a:r>
              <a:rPr lang="it-IT" sz="1600" dirty="0" smtClean="0"/>
              <a:t>J </a:t>
            </a:r>
            <a:r>
              <a:rPr lang="it-IT" sz="1600" dirty="0"/>
              <a:t>Clin </a:t>
            </a:r>
            <a:r>
              <a:rPr lang="it-IT" sz="1600" dirty="0" smtClean="0"/>
              <a:t>Endocrinol Metab 91:4769–4775</a:t>
            </a:r>
          </a:p>
          <a:p>
            <a:r>
              <a:rPr lang="en-US" sz="1600" dirty="0" err="1"/>
              <a:t>Clin</a:t>
            </a:r>
            <a:r>
              <a:rPr lang="en-US" sz="1600" dirty="0"/>
              <a:t> </a:t>
            </a:r>
            <a:r>
              <a:rPr lang="en-US" sz="1600" dirty="0" err="1"/>
              <a:t>Endocrinol</a:t>
            </a:r>
            <a:r>
              <a:rPr lang="en-US" sz="1600" dirty="0"/>
              <a:t> (</a:t>
            </a:r>
            <a:r>
              <a:rPr lang="en-US" sz="1600" dirty="0" err="1"/>
              <a:t>Oxf</a:t>
            </a:r>
            <a:r>
              <a:rPr lang="en-US" sz="1600" dirty="0"/>
              <a:t>) </a:t>
            </a:r>
            <a:r>
              <a:rPr lang="en-US" sz="1600" dirty="0" smtClean="0"/>
              <a:t>72:377–382</a:t>
            </a:r>
          </a:p>
          <a:p>
            <a:r>
              <a:rPr lang="it-IT" sz="1600" dirty="0"/>
              <a:t>J Clin </a:t>
            </a:r>
            <a:r>
              <a:rPr lang="it-IT" sz="1600" dirty="0" smtClean="0"/>
              <a:t>Endocrinol Metab </a:t>
            </a:r>
            <a:r>
              <a:rPr lang="it-IT" sz="1600" dirty="0"/>
              <a:t>95:4268–4275</a:t>
            </a:r>
            <a:endParaRPr lang="en-US" sz="1600" dirty="0"/>
          </a:p>
        </p:txBody>
      </p:sp>
    </p:spTree>
    <p:extLst>
      <p:ext uri="{BB962C8B-B14F-4D97-AF65-F5344CB8AC3E}">
        <p14:creationId xmlns:p14="http://schemas.microsoft.com/office/powerpoint/2010/main" val="4116687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err="1"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457200" y="1052736"/>
            <a:ext cx="8229600" cy="5073427"/>
          </a:xfrm>
        </p:spPr>
        <p:txBody>
          <a:bodyPr/>
          <a:lstStyle/>
          <a:p>
            <a:r>
              <a:rPr lang="en-US" dirty="0"/>
              <a:t>Many of the changes occurring with hormone </a:t>
            </a:r>
            <a:r>
              <a:rPr lang="en-US" dirty="0" err="1" smtClean="0"/>
              <a:t>oversecretion</a:t>
            </a:r>
            <a:r>
              <a:rPr lang="en-US" dirty="0" smtClean="0"/>
              <a:t> syndromes </a:t>
            </a:r>
            <a:r>
              <a:rPr lang="en-US" dirty="0"/>
              <a:t>may be quite subtle and only slowly </a:t>
            </a:r>
            <a:r>
              <a:rPr lang="en-US" dirty="0" smtClean="0"/>
              <a:t>progressive</a:t>
            </a:r>
          </a:p>
          <a:p>
            <a:pPr marL="0" indent="0">
              <a:buNone/>
            </a:pPr>
            <a:endParaRPr lang="en-US" dirty="0"/>
          </a:p>
          <a:p>
            <a:r>
              <a:rPr lang="en-US" dirty="0" smtClean="0"/>
              <a:t>Screening </a:t>
            </a:r>
            <a:r>
              <a:rPr lang="en-US" dirty="0"/>
              <a:t>for hormonal </a:t>
            </a:r>
            <a:r>
              <a:rPr lang="en-US" dirty="0" err="1"/>
              <a:t>oversecretion</a:t>
            </a:r>
            <a:r>
              <a:rPr lang="en-US" dirty="0"/>
              <a:t> is warranted even in </a:t>
            </a:r>
            <a:r>
              <a:rPr lang="en-US" dirty="0" smtClean="0"/>
              <a:t>patients with </a:t>
            </a:r>
            <a:r>
              <a:rPr lang="en-US" dirty="0"/>
              <a:t>no clinical evidence of hormone </a:t>
            </a:r>
            <a:r>
              <a:rPr lang="en-US" dirty="0" err="1" smtClean="0"/>
              <a:t>oversecretion</a:t>
            </a:r>
            <a:endParaRPr lang="en-US" dirty="0"/>
          </a:p>
        </p:txBody>
      </p:sp>
    </p:spTree>
    <p:extLst>
      <p:ext uri="{BB962C8B-B14F-4D97-AF65-F5344CB8AC3E}">
        <p14:creationId xmlns:p14="http://schemas.microsoft.com/office/powerpoint/2010/main" val="1040363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err="1"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a:xfrm>
            <a:off x="457200" y="908720"/>
            <a:ext cx="8229600" cy="5217443"/>
          </a:xfrm>
        </p:spPr>
        <p:txBody>
          <a:bodyPr>
            <a:normAutofit/>
          </a:bodyPr>
          <a:lstStyle/>
          <a:p>
            <a:endParaRPr lang="en-US" dirty="0" smtClean="0"/>
          </a:p>
          <a:p>
            <a:r>
              <a:rPr lang="en-US" dirty="0" smtClean="0"/>
              <a:t>Because </a:t>
            </a:r>
            <a:r>
              <a:rPr lang="en-US" dirty="0"/>
              <a:t>the most common lesion in the </a:t>
            </a:r>
            <a:r>
              <a:rPr lang="en-US" dirty="0" err="1"/>
              <a:t>sella</a:t>
            </a:r>
            <a:r>
              <a:rPr lang="en-US" dirty="0"/>
              <a:t> is a pituitary adenoma, it </a:t>
            </a:r>
            <a:r>
              <a:rPr lang="en-US" dirty="0" smtClean="0"/>
              <a:t>is reasonable </a:t>
            </a:r>
            <a:r>
              <a:rPr lang="en-US" dirty="0"/>
              <a:t>to evaluate </a:t>
            </a:r>
            <a:r>
              <a:rPr lang="en-US" dirty="0" err="1" smtClean="0"/>
              <a:t>pts</a:t>
            </a:r>
            <a:r>
              <a:rPr lang="en-US" dirty="0" smtClean="0"/>
              <a:t> </a:t>
            </a:r>
            <a:r>
              <a:rPr lang="en-US" dirty="0"/>
              <a:t>for hormone </a:t>
            </a:r>
            <a:r>
              <a:rPr lang="en-US" dirty="0" err="1"/>
              <a:t>oversecretion</a:t>
            </a:r>
            <a:r>
              <a:rPr lang="en-US" dirty="0"/>
              <a:t>, regardless of the size of the lesion </a:t>
            </a:r>
            <a:r>
              <a:rPr lang="en-US" dirty="0" smtClean="0"/>
              <a:t>seen</a:t>
            </a:r>
          </a:p>
          <a:p>
            <a:endParaRPr lang="en-US" dirty="0" smtClean="0"/>
          </a:p>
        </p:txBody>
      </p:sp>
    </p:spTree>
    <p:extLst>
      <p:ext uri="{BB962C8B-B14F-4D97-AF65-F5344CB8AC3E}">
        <p14:creationId xmlns:p14="http://schemas.microsoft.com/office/powerpoint/2010/main" val="2716418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err="1"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a:xfrm>
            <a:off x="457200" y="1196752"/>
            <a:ext cx="8229600" cy="4929411"/>
          </a:xfrm>
        </p:spPr>
        <p:txBody>
          <a:bodyPr>
            <a:normAutofit fontScale="92500" lnSpcReduction="20000"/>
          </a:bodyPr>
          <a:lstStyle/>
          <a:p>
            <a:r>
              <a:rPr lang="en-US" dirty="0"/>
              <a:t>A serum PRL level should be obtained, but it may be difficult to </a:t>
            </a:r>
            <a:r>
              <a:rPr lang="en-US" dirty="0" smtClean="0"/>
              <a:t>distinguish between </a:t>
            </a:r>
            <a:r>
              <a:rPr lang="en-US" dirty="0"/>
              <a:t>PRL production by a tumor versus </a:t>
            </a:r>
            <a:r>
              <a:rPr lang="en-US" dirty="0" err="1"/>
              <a:t>hyperprolactinemia</a:t>
            </a:r>
            <a:r>
              <a:rPr lang="en-US" dirty="0"/>
              <a:t> </a:t>
            </a:r>
            <a:r>
              <a:rPr lang="en-US" dirty="0" smtClean="0"/>
              <a:t>from stalk </a:t>
            </a:r>
            <a:r>
              <a:rPr lang="en-US" dirty="0"/>
              <a:t>dysfunction in the case of </a:t>
            </a:r>
            <a:r>
              <a:rPr lang="en-US" dirty="0" err="1" smtClean="0"/>
              <a:t>macroadenomas</a:t>
            </a:r>
            <a:endParaRPr lang="en-US" dirty="0" smtClean="0"/>
          </a:p>
          <a:p>
            <a:pPr marL="0" indent="0">
              <a:buNone/>
            </a:pPr>
            <a:endParaRPr lang="en-US" dirty="0" smtClean="0"/>
          </a:p>
          <a:p>
            <a:r>
              <a:rPr lang="en-US" dirty="0" smtClean="0"/>
              <a:t> </a:t>
            </a:r>
            <a:r>
              <a:rPr lang="en-US" dirty="0"/>
              <a:t>For such tumors, PRL levels are usually </a:t>
            </a:r>
            <a:r>
              <a:rPr lang="en-US" dirty="0" smtClean="0"/>
              <a:t>greater than </a:t>
            </a:r>
            <a:r>
              <a:rPr lang="en-US" dirty="0"/>
              <a:t>200 ng/mL with hormone-secreting tumors and lower numbers </a:t>
            </a:r>
            <a:r>
              <a:rPr lang="en-US" dirty="0" smtClean="0"/>
              <a:t>suggest stalk </a:t>
            </a:r>
            <a:r>
              <a:rPr lang="en-US" dirty="0"/>
              <a:t>dysfunction </a:t>
            </a:r>
            <a:endParaRPr lang="en-US" dirty="0" smtClean="0"/>
          </a:p>
          <a:p>
            <a:pPr marL="0" indent="0">
              <a:buNone/>
            </a:pPr>
            <a:endParaRPr lang="en-US" dirty="0"/>
          </a:p>
          <a:p>
            <a:r>
              <a:rPr lang="en-US" dirty="0" smtClean="0"/>
              <a:t>For </a:t>
            </a:r>
            <a:r>
              <a:rPr lang="en-US" dirty="0"/>
              <a:t>extremely large tumors, the sample should </a:t>
            </a:r>
            <a:r>
              <a:rPr lang="en-US" dirty="0" smtClean="0"/>
              <a:t>be diluted </a:t>
            </a:r>
            <a:r>
              <a:rPr lang="en-US" dirty="0"/>
              <a:t>to a 1:100 ratio to avoid the ‘‘hook effect’’ </a:t>
            </a:r>
            <a:endParaRPr lang="en-US" dirty="0" smtClean="0"/>
          </a:p>
          <a:p>
            <a:pPr>
              <a:buNone/>
            </a:pPr>
            <a:endParaRPr lang="en-US" dirty="0"/>
          </a:p>
        </p:txBody>
      </p:sp>
    </p:spTree>
    <p:extLst>
      <p:ext uri="{BB962C8B-B14F-4D97-AF65-F5344CB8AC3E}">
        <p14:creationId xmlns:p14="http://schemas.microsoft.com/office/powerpoint/2010/main" val="1564043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err="1"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467544" y="1412776"/>
            <a:ext cx="8229600" cy="4525963"/>
          </a:xfrm>
        </p:spPr>
        <p:txBody>
          <a:bodyPr>
            <a:normAutofit fontScale="92500" lnSpcReduction="20000"/>
          </a:bodyPr>
          <a:lstStyle/>
          <a:p>
            <a:r>
              <a:rPr lang="en-US" dirty="0"/>
              <a:t>An insulin-like growth factor-1 (IGF-1) level is probably sufficient to screen for acromegaly, but if this test cannot be performed, it may be necessary to demonstrate </a:t>
            </a:r>
            <a:r>
              <a:rPr lang="en-US" dirty="0" err="1"/>
              <a:t>nonsuppression</a:t>
            </a:r>
            <a:r>
              <a:rPr lang="en-US" dirty="0"/>
              <a:t> of GH levels during an oral glucose tolerance test </a:t>
            </a:r>
            <a:endParaRPr lang="en-US" dirty="0" smtClean="0"/>
          </a:p>
          <a:p>
            <a:pPr marL="0" indent="0">
              <a:buNone/>
            </a:pPr>
            <a:endParaRPr lang="en-US" dirty="0"/>
          </a:p>
          <a:p>
            <a:r>
              <a:rPr lang="en-US" dirty="0"/>
              <a:t>The best screening tests for Cushing’s syndrome have traditionally been the overnight dexamethasone suppression test, the </a:t>
            </a:r>
            <a:r>
              <a:rPr lang="en-US" dirty="0" smtClean="0"/>
              <a:t>24-h UFC test</a:t>
            </a:r>
            <a:r>
              <a:rPr lang="en-US" dirty="0"/>
              <a:t>, and, more recently, the assessment of a midnight salivary cortisol level </a:t>
            </a:r>
            <a:r>
              <a:rPr lang="en-US" dirty="0" smtClean="0"/>
              <a:t> </a:t>
            </a:r>
          </a:p>
        </p:txBody>
      </p:sp>
    </p:spTree>
    <p:extLst>
      <p:ext uri="{BB962C8B-B14F-4D97-AF65-F5344CB8AC3E}">
        <p14:creationId xmlns:p14="http://schemas.microsoft.com/office/powerpoint/2010/main" val="476419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err="1"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457200" y="1124744"/>
            <a:ext cx="8229600" cy="5001419"/>
          </a:xfrm>
        </p:spPr>
        <p:txBody>
          <a:bodyPr/>
          <a:lstStyle/>
          <a:p>
            <a:r>
              <a:rPr lang="en-US" dirty="0"/>
              <a:t>Because gonadotropin </a:t>
            </a:r>
            <a:r>
              <a:rPr lang="en-US" dirty="0" err="1" smtClean="0"/>
              <a:t>oversecretion</a:t>
            </a:r>
            <a:r>
              <a:rPr lang="en-US" dirty="0"/>
              <a:t> rarely causes clinical symptoms, however, and the finding of such </a:t>
            </a:r>
            <a:r>
              <a:rPr lang="en-US" dirty="0" smtClean="0"/>
              <a:t>hormone </a:t>
            </a:r>
            <a:r>
              <a:rPr lang="en-US" dirty="0" err="1" smtClean="0"/>
              <a:t>oversecretion</a:t>
            </a:r>
            <a:r>
              <a:rPr lang="en-US" dirty="0" smtClean="0"/>
              <a:t> </a:t>
            </a:r>
            <a:r>
              <a:rPr lang="en-US" dirty="0"/>
              <a:t>would not influence therapy, there is no reason to screen for </a:t>
            </a:r>
            <a:r>
              <a:rPr lang="en-US" dirty="0" smtClean="0"/>
              <a:t>this </a:t>
            </a:r>
          </a:p>
          <a:p>
            <a:pPr marL="0" indent="0">
              <a:buNone/>
            </a:pPr>
            <a:endParaRPr lang="en-US" dirty="0" smtClean="0"/>
          </a:p>
          <a:p>
            <a:r>
              <a:rPr lang="en-US" dirty="0"/>
              <a:t>Any abnormality found on such screening would then need to be pursued with more definitive testing</a:t>
            </a:r>
          </a:p>
          <a:p>
            <a:endParaRPr lang="en-US" dirty="0"/>
          </a:p>
          <a:p>
            <a:endParaRPr lang="en-US" dirty="0"/>
          </a:p>
        </p:txBody>
      </p:sp>
    </p:spTree>
    <p:extLst>
      <p:ext uri="{BB962C8B-B14F-4D97-AF65-F5344CB8AC3E}">
        <p14:creationId xmlns:p14="http://schemas.microsoft.com/office/powerpoint/2010/main" val="2091587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err="1">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323528" y="1196752"/>
            <a:ext cx="8568952" cy="4929411"/>
          </a:xfrm>
        </p:spPr>
        <p:txBody>
          <a:bodyPr>
            <a:normAutofit fontScale="85000" lnSpcReduction="20000"/>
          </a:bodyPr>
          <a:lstStyle/>
          <a:p>
            <a:r>
              <a:rPr lang="en-US" dirty="0" err="1"/>
              <a:t>Microadenomas</a:t>
            </a:r>
            <a:r>
              <a:rPr lang="en-US" dirty="0"/>
              <a:t> do not generally cause disruption of normal </a:t>
            </a:r>
            <a:r>
              <a:rPr lang="en-US" dirty="0" smtClean="0"/>
              <a:t>pituitary function</a:t>
            </a:r>
          </a:p>
          <a:p>
            <a:r>
              <a:rPr lang="en-US" dirty="0"/>
              <a:t>Larger lesions may cause </a:t>
            </a:r>
            <a:r>
              <a:rPr lang="en-US" dirty="0" smtClean="0"/>
              <a:t>varying degrees </a:t>
            </a:r>
            <a:r>
              <a:rPr lang="en-US" dirty="0"/>
              <a:t>of hypopituitarism because of compression of the </a:t>
            </a:r>
            <a:r>
              <a:rPr lang="en-US" dirty="0" smtClean="0"/>
              <a:t>hypothalamus, the </a:t>
            </a:r>
            <a:r>
              <a:rPr lang="en-US" dirty="0"/>
              <a:t>hypothalamic-pituitary stalk, or the pituitary </a:t>
            </a:r>
            <a:r>
              <a:rPr lang="en-US" dirty="0" smtClean="0"/>
              <a:t>itself</a:t>
            </a:r>
          </a:p>
          <a:p>
            <a:r>
              <a:rPr lang="en-US" dirty="0" smtClean="0"/>
              <a:t>Of </a:t>
            </a:r>
            <a:r>
              <a:rPr lang="en-US" dirty="0"/>
              <a:t>the various </a:t>
            </a:r>
            <a:r>
              <a:rPr lang="en-US" dirty="0" smtClean="0"/>
              <a:t>series reported</a:t>
            </a:r>
            <a:r>
              <a:rPr lang="en-US" dirty="0"/>
              <a:t>, between 0% and 41% of patients who had </a:t>
            </a:r>
            <a:r>
              <a:rPr lang="en-US" dirty="0" err="1"/>
              <a:t>macroadenomas</a:t>
            </a:r>
            <a:r>
              <a:rPr lang="en-US" dirty="0"/>
              <a:t> </a:t>
            </a:r>
            <a:r>
              <a:rPr lang="en-US" dirty="0" smtClean="0"/>
              <a:t>were found </a:t>
            </a:r>
            <a:r>
              <a:rPr lang="en-US" dirty="0"/>
              <a:t>to have hypopituitarism, depending on whether the patients </a:t>
            </a:r>
            <a:r>
              <a:rPr lang="en-US" dirty="0" smtClean="0"/>
              <a:t>were reported </a:t>
            </a:r>
            <a:r>
              <a:rPr lang="en-US" dirty="0"/>
              <a:t>from an endocrinology or neurosurgery </a:t>
            </a:r>
            <a:r>
              <a:rPr lang="en-US" dirty="0" smtClean="0"/>
              <a:t>service</a:t>
            </a:r>
          </a:p>
          <a:p>
            <a:r>
              <a:rPr lang="en-US" dirty="0"/>
              <a:t> </a:t>
            </a:r>
            <a:r>
              <a:rPr lang="en-US" sz="1500" dirty="0"/>
              <a:t>JAMA 1990;263:2772–6</a:t>
            </a:r>
            <a:r>
              <a:rPr lang="en-US" sz="1500" dirty="0" smtClean="0"/>
              <a:t>.</a:t>
            </a:r>
          </a:p>
          <a:p>
            <a:r>
              <a:rPr lang="en-US" sz="1500" dirty="0"/>
              <a:t>Pituitary </a:t>
            </a:r>
            <a:r>
              <a:rPr lang="en-US" sz="1500" dirty="0" smtClean="0"/>
              <a:t>2004;7:145–8</a:t>
            </a:r>
          </a:p>
          <a:p>
            <a:r>
              <a:rPr lang="en-US" sz="1500" dirty="0"/>
              <a:t>J </a:t>
            </a:r>
            <a:r>
              <a:rPr lang="en-US" sz="1500" dirty="0" err="1"/>
              <a:t>Neurosurg</a:t>
            </a:r>
            <a:r>
              <a:rPr lang="en-US" sz="1500" dirty="0"/>
              <a:t> 2006;104:884–91</a:t>
            </a:r>
          </a:p>
        </p:txBody>
      </p:sp>
    </p:spTree>
    <p:extLst>
      <p:ext uri="{BB962C8B-B14F-4D97-AF65-F5344CB8AC3E}">
        <p14:creationId xmlns:p14="http://schemas.microsoft.com/office/powerpoint/2010/main" val="23653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rgbClr val="FF0000"/>
                </a:solidFill>
              </a:rPr>
              <a:t>Frequency of endocrine deficiencies and </a:t>
            </a:r>
            <a:r>
              <a:rPr lang="en-US" sz="1800" dirty="0" err="1">
                <a:solidFill>
                  <a:srgbClr val="FF0000"/>
                </a:solidFill>
              </a:rPr>
              <a:t>hyperprolactinemia</a:t>
            </a:r>
            <a:r>
              <a:rPr lang="en-US" sz="1800" dirty="0">
                <a:solidFill>
                  <a:srgbClr val="FF0000"/>
                </a:solidFill>
              </a:rPr>
              <a:t> at presentation in patients who have clinically nonfunctioning adenomas</a:t>
            </a:r>
          </a:p>
        </p:txBody>
      </p:sp>
      <p:sp>
        <p:nvSpPr>
          <p:cNvPr id="3" name="Content Placeholder 2"/>
          <p:cNvSpPr>
            <a:spLocks noGrp="1"/>
          </p:cNvSpPr>
          <p:nvPr>
            <p:ph idx="1"/>
          </p:nvPr>
        </p:nvSpPr>
        <p:spPr>
          <a:xfrm>
            <a:off x="457200" y="1556792"/>
            <a:ext cx="8507288" cy="4569371"/>
          </a:xfrm>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26" y="1916832"/>
            <a:ext cx="598562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355" y="1916833"/>
            <a:ext cx="2648645" cy="327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82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0000"/>
                </a:solidFill>
              </a:rPr>
              <a:t>Indications for surgical therapy of the </a:t>
            </a:r>
            <a:r>
              <a:rPr lang="en-US" sz="3200" dirty="0" smtClean="0">
                <a:solidFill>
                  <a:srgbClr val="C00000"/>
                </a:solidFill>
              </a:rPr>
              <a:t>pituitary </a:t>
            </a:r>
            <a:r>
              <a:rPr lang="en-US" sz="3200" dirty="0" err="1" smtClean="0">
                <a:solidFill>
                  <a:srgbClr val="C00000"/>
                </a:solidFill>
              </a:rPr>
              <a:t>incidentaloma</a:t>
            </a:r>
            <a:endParaRPr lang="en-US" sz="3200" dirty="0">
              <a:solidFill>
                <a:srgbClr val="C00000"/>
              </a:solidFill>
            </a:endParaRPr>
          </a:p>
        </p:txBody>
      </p:sp>
      <p:sp>
        <p:nvSpPr>
          <p:cNvPr id="3" name="Content Placeholder 2"/>
          <p:cNvSpPr>
            <a:spLocks noGrp="1"/>
          </p:cNvSpPr>
          <p:nvPr>
            <p:ph idx="1"/>
          </p:nvPr>
        </p:nvSpPr>
        <p:spPr>
          <a:xfrm>
            <a:off x="457200" y="1412776"/>
            <a:ext cx="8229600" cy="4713387"/>
          </a:xfrm>
        </p:spPr>
        <p:txBody>
          <a:bodyPr>
            <a:normAutofit fontScale="92500" lnSpcReduction="10000"/>
          </a:bodyPr>
          <a:lstStyle/>
          <a:p>
            <a:r>
              <a:rPr lang="en-US" dirty="0"/>
              <a:t>patients with a pituitary </a:t>
            </a:r>
            <a:r>
              <a:rPr lang="en-US" dirty="0" err="1" smtClean="0"/>
              <a:t>incidentaloma</a:t>
            </a:r>
            <a:r>
              <a:rPr lang="en-US" dirty="0" smtClean="0"/>
              <a:t> be </a:t>
            </a:r>
            <a:r>
              <a:rPr lang="en-US" dirty="0"/>
              <a:t>referred for surgery if they have the </a:t>
            </a:r>
            <a:r>
              <a:rPr lang="en-US" dirty="0" smtClean="0"/>
              <a:t>following:</a:t>
            </a:r>
            <a:endParaRPr lang="en-US" dirty="0"/>
          </a:p>
          <a:p>
            <a:r>
              <a:rPr lang="en-US" dirty="0" smtClean="0"/>
              <a:t>A </a:t>
            </a:r>
            <a:r>
              <a:rPr lang="en-US" dirty="0"/>
              <a:t>VF deficit due to the </a:t>
            </a:r>
            <a:r>
              <a:rPr lang="en-US" dirty="0" smtClean="0"/>
              <a:t>lesion</a:t>
            </a:r>
            <a:endParaRPr lang="en-US" dirty="0"/>
          </a:p>
          <a:p>
            <a:r>
              <a:rPr lang="en-US" dirty="0" smtClean="0"/>
              <a:t> </a:t>
            </a:r>
            <a:r>
              <a:rPr lang="en-US" dirty="0"/>
              <a:t>Other visual abnormalities, such as </a:t>
            </a:r>
            <a:r>
              <a:rPr lang="en-US" dirty="0" err="1" smtClean="0"/>
              <a:t>ophthalmoplegia</a:t>
            </a:r>
            <a:endParaRPr lang="en-US" dirty="0"/>
          </a:p>
          <a:p>
            <a:r>
              <a:rPr lang="en-US" dirty="0" smtClean="0"/>
              <a:t>Neurological compromise due to compression    Lesion abutting or compressing the optic nerves or chiasm </a:t>
            </a:r>
            <a:r>
              <a:rPr lang="en-US" dirty="0"/>
              <a:t>on </a:t>
            </a:r>
            <a:r>
              <a:rPr lang="en-US" dirty="0" smtClean="0"/>
              <a:t>MRI</a:t>
            </a:r>
            <a:endParaRPr lang="en-US" dirty="0"/>
          </a:p>
          <a:p>
            <a:r>
              <a:rPr lang="en-US" dirty="0" smtClean="0"/>
              <a:t> </a:t>
            </a:r>
            <a:r>
              <a:rPr lang="en-US" dirty="0"/>
              <a:t>Pituitary apoplexy with visual </a:t>
            </a:r>
            <a:r>
              <a:rPr lang="en-US" dirty="0" smtClean="0"/>
              <a:t>disturbance</a:t>
            </a:r>
            <a:endParaRPr lang="en-US" dirty="0"/>
          </a:p>
          <a:p>
            <a:r>
              <a:rPr lang="en-US" dirty="0" err="1" smtClean="0"/>
              <a:t>Hypersecreting</a:t>
            </a:r>
            <a:r>
              <a:rPr lang="en-US" dirty="0" smtClean="0"/>
              <a:t> </a:t>
            </a:r>
            <a:r>
              <a:rPr lang="en-US" dirty="0"/>
              <a:t>tumors other than </a:t>
            </a:r>
            <a:r>
              <a:rPr lang="en-US" dirty="0" err="1"/>
              <a:t>prolactinomas</a:t>
            </a:r>
            <a:r>
              <a:rPr lang="en-US" dirty="0"/>
              <a:t> </a:t>
            </a:r>
          </a:p>
        </p:txBody>
      </p:sp>
    </p:spTree>
    <p:extLst>
      <p:ext uri="{BB962C8B-B14F-4D97-AF65-F5344CB8AC3E}">
        <p14:creationId xmlns:p14="http://schemas.microsoft.com/office/powerpoint/2010/main" val="420449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Definition of pituitary </a:t>
            </a:r>
            <a:r>
              <a:rPr lang="en-US" dirty="0" err="1" smtClean="0">
                <a:solidFill>
                  <a:srgbClr val="C00000"/>
                </a:solidFill>
              </a:rPr>
              <a:t>incidentaloma</a:t>
            </a:r>
            <a:endParaRPr lang="en-US" dirty="0">
              <a:solidFill>
                <a:srgbClr val="C00000"/>
              </a:solidFill>
            </a:endParaRPr>
          </a:p>
        </p:txBody>
      </p:sp>
      <p:sp>
        <p:nvSpPr>
          <p:cNvPr id="3" name="Content Placeholder 2"/>
          <p:cNvSpPr>
            <a:spLocks noGrp="1"/>
          </p:cNvSpPr>
          <p:nvPr>
            <p:ph idx="1"/>
          </p:nvPr>
        </p:nvSpPr>
        <p:spPr>
          <a:xfrm>
            <a:off x="467544" y="1484784"/>
            <a:ext cx="8363272" cy="4525963"/>
          </a:xfrm>
        </p:spPr>
        <p:txBody>
          <a:bodyPr>
            <a:normAutofit fontScale="85000" lnSpcReduction="10000"/>
          </a:bodyPr>
          <a:lstStyle/>
          <a:p>
            <a:r>
              <a:rPr lang="en-US" dirty="0" smtClean="0"/>
              <a:t>A pituitary </a:t>
            </a:r>
            <a:r>
              <a:rPr lang="en-US" dirty="0" err="1" smtClean="0"/>
              <a:t>incidentaloma</a:t>
            </a:r>
            <a:r>
              <a:rPr lang="en-US" dirty="0" smtClean="0"/>
              <a:t> is a previously unsuspected</a:t>
            </a:r>
          </a:p>
          <a:p>
            <a:pPr marL="0" indent="0">
              <a:buNone/>
            </a:pPr>
            <a:r>
              <a:rPr lang="en-US" dirty="0" smtClean="0"/>
              <a:t>     pituitary lesion that is discovered on an imaging study</a:t>
            </a:r>
          </a:p>
          <a:p>
            <a:pPr marL="0" indent="0">
              <a:buNone/>
            </a:pPr>
            <a:r>
              <a:rPr lang="en-US" dirty="0" smtClean="0"/>
              <a:t>     performed for an unrelated reason</a:t>
            </a:r>
          </a:p>
          <a:p>
            <a:pPr marL="0" indent="0">
              <a:buNone/>
            </a:pPr>
            <a:endParaRPr lang="en-US" dirty="0" smtClean="0"/>
          </a:p>
          <a:p>
            <a:r>
              <a:rPr lang="en-US" dirty="0" smtClean="0"/>
              <a:t>By definition, the imaging study is not done for a symptom specifically related to the lesion, such as visual loss, or a clinical manifestation of hypopituitarism or hormone excess, but rather for the evaluation of symptoms such as headache, or other head or neck neurological or central nervous system complaints or head trauma</a:t>
            </a:r>
            <a:endParaRPr lang="en-US" dirty="0"/>
          </a:p>
        </p:txBody>
      </p:sp>
    </p:spTree>
    <p:extLst>
      <p:ext uri="{BB962C8B-B14F-4D97-AF65-F5344CB8AC3E}">
        <p14:creationId xmlns:p14="http://schemas.microsoft.com/office/powerpoint/2010/main" val="4045117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err="1"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457200" y="1052736"/>
            <a:ext cx="8229600" cy="5073427"/>
          </a:xfrm>
        </p:spPr>
        <p:txBody>
          <a:bodyPr>
            <a:normAutofit lnSpcReduction="10000"/>
          </a:bodyPr>
          <a:lstStyle/>
          <a:p>
            <a:r>
              <a:rPr lang="en-US" dirty="0" smtClean="0"/>
              <a:t>Surgery </a:t>
            </a:r>
            <a:r>
              <a:rPr lang="en-US" dirty="0"/>
              <a:t>be considered for </a:t>
            </a:r>
            <a:r>
              <a:rPr lang="en-US" dirty="0" smtClean="0"/>
              <a:t>patients with </a:t>
            </a:r>
            <a:r>
              <a:rPr lang="en-US" dirty="0"/>
              <a:t>a pituitary </a:t>
            </a:r>
            <a:r>
              <a:rPr lang="en-US" dirty="0" err="1"/>
              <a:t>incidentaloma</a:t>
            </a:r>
            <a:r>
              <a:rPr lang="en-US" dirty="0"/>
              <a:t> if they have the </a:t>
            </a:r>
            <a:r>
              <a:rPr lang="en-US" dirty="0" smtClean="0"/>
              <a:t>following</a:t>
            </a:r>
          </a:p>
          <a:p>
            <a:pPr marL="0" indent="0">
              <a:buNone/>
            </a:pPr>
            <a:endParaRPr lang="en-US" dirty="0" smtClean="0"/>
          </a:p>
          <a:p>
            <a:r>
              <a:rPr lang="en-US" dirty="0" smtClean="0"/>
              <a:t> </a:t>
            </a:r>
            <a:r>
              <a:rPr lang="en-US" dirty="0"/>
              <a:t>Clinically significant growth of the pituitary</a:t>
            </a:r>
          </a:p>
          <a:p>
            <a:pPr marL="0" indent="0">
              <a:buNone/>
            </a:pPr>
            <a:r>
              <a:rPr lang="en-US" dirty="0" smtClean="0"/>
              <a:t>      </a:t>
            </a:r>
            <a:r>
              <a:rPr lang="en-US" dirty="0" err="1" smtClean="0"/>
              <a:t>incidentaloma</a:t>
            </a:r>
            <a:endParaRPr lang="en-US" dirty="0"/>
          </a:p>
          <a:p>
            <a:r>
              <a:rPr lang="en-US" dirty="0" smtClean="0"/>
              <a:t>Loss </a:t>
            </a:r>
            <a:r>
              <a:rPr lang="en-US" dirty="0"/>
              <a:t>of </a:t>
            </a:r>
            <a:r>
              <a:rPr lang="en-US" dirty="0" err="1"/>
              <a:t>endocrinological</a:t>
            </a:r>
            <a:r>
              <a:rPr lang="en-US" dirty="0"/>
              <a:t> </a:t>
            </a:r>
            <a:r>
              <a:rPr lang="en-US" dirty="0" smtClean="0"/>
              <a:t>function</a:t>
            </a:r>
            <a:endParaRPr lang="en-US" dirty="0"/>
          </a:p>
          <a:p>
            <a:r>
              <a:rPr lang="en-US" dirty="0" smtClean="0"/>
              <a:t> </a:t>
            </a:r>
            <a:r>
              <a:rPr lang="en-US" dirty="0"/>
              <a:t>A lesion close to the optic chiasm and a plan to </a:t>
            </a:r>
            <a:r>
              <a:rPr lang="en-US" dirty="0" smtClean="0"/>
              <a:t>become pregnant</a:t>
            </a:r>
            <a:endParaRPr lang="en-US" dirty="0"/>
          </a:p>
          <a:p>
            <a:r>
              <a:rPr lang="en-US" dirty="0" smtClean="0"/>
              <a:t> </a:t>
            </a:r>
            <a:r>
              <a:rPr lang="en-US" dirty="0"/>
              <a:t>Unremitting </a:t>
            </a:r>
            <a:r>
              <a:rPr lang="en-US" dirty="0" smtClean="0"/>
              <a:t>headache</a:t>
            </a:r>
            <a:endParaRPr lang="en-US" dirty="0"/>
          </a:p>
        </p:txBody>
      </p:sp>
    </p:spTree>
    <p:extLst>
      <p:ext uri="{BB962C8B-B14F-4D97-AF65-F5344CB8AC3E}">
        <p14:creationId xmlns:p14="http://schemas.microsoft.com/office/powerpoint/2010/main" val="403067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n-US" sz="2800" dirty="0">
                <a:solidFill>
                  <a:srgbClr val="C00000"/>
                </a:solidFill>
              </a:rPr>
              <a:t>Management of incidental clinically nonfunctioning adenomas</a:t>
            </a:r>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US" dirty="0"/>
              <a:t>Therapy is indicated for tumors that are </a:t>
            </a:r>
            <a:r>
              <a:rPr lang="en-US" dirty="0" err="1" smtClean="0"/>
              <a:t>hypersecreting</a:t>
            </a:r>
            <a:r>
              <a:rPr lang="en-US" dirty="0" smtClean="0"/>
              <a:t> </a:t>
            </a:r>
          </a:p>
          <a:p>
            <a:r>
              <a:rPr lang="en-US" dirty="0" smtClean="0"/>
              <a:t>Therefore</a:t>
            </a:r>
            <a:r>
              <a:rPr lang="en-US" dirty="0"/>
              <a:t>, </a:t>
            </a:r>
            <a:r>
              <a:rPr lang="en-US" dirty="0" err="1" smtClean="0"/>
              <a:t>prolactinomas</a:t>
            </a:r>
            <a:r>
              <a:rPr lang="en-US" dirty="0" smtClean="0"/>
              <a:t> would </a:t>
            </a:r>
            <a:r>
              <a:rPr lang="en-US" dirty="0"/>
              <a:t>generally be treated with dopamine agonists and </a:t>
            </a:r>
            <a:r>
              <a:rPr lang="en-US" dirty="0" smtClean="0"/>
              <a:t>those producing </a:t>
            </a:r>
            <a:r>
              <a:rPr lang="en-US" dirty="0"/>
              <a:t>GH or ACTH would be treated with </a:t>
            </a:r>
            <a:r>
              <a:rPr lang="en-US" dirty="0" smtClean="0"/>
              <a:t>surgery</a:t>
            </a:r>
          </a:p>
          <a:p>
            <a:r>
              <a:rPr lang="en-US" dirty="0"/>
              <a:t>For tumors not </a:t>
            </a:r>
            <a:r>
              <a:rPr lang="en-US" dirty="0" err="1" smtClean="0"/>
              <a:t>oversecreting</a:t>
            </a:r>
            <a:r>
              <a:rPr lang="en-US" dirty="0" smtClean="0"/>
              <a:t> these </a:t>
            </a:r>
            <a:r>
              <a:rPr lang="en-US" dirty="0"/>
              <a:t>hormones, the indications for surgery are based primarily on </a:t>
            </a:r>
            <a:r>
              <a:rPr lang="en-US" dirty="0" smtClean="0"/>
              <a:t>size, size </a:t>
            </a:r>
            <a:r>
              <a:rPr lang="en-US" dirty="0"/>
              <a:t>change, and mass effects of the </a:t>
            </a:r>
            <a:r>
              <a:rPr lang="en-US" dirty="0" smtClean="0"/>
              <a:t>tumors</a:t>
            </a:r>
            <a:endParaRPr lang="en-US" dirty="0"/>
          </a:p>
        </p:txBody>
      </p:sp>
    </p:spTree>
    <p:extLst>
      <p:ext uri="{BB962C8B-B14F-4D97-AF65-F5344CB8AC3E}">
        <p14:creationId xmlns:p14="http://schemas.microsoft.com/office/powerpoint/2010/main" val="128276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C00000"/>
                </a:solidFill>
              </a:rPr>
              <a:t>Microadenoma</a:t>
            </a:r>
            <a:endParaRPr lang="en-US" sz="3200" dirty="0">
              <a:solidFill>
                <a:srgbClr val="C00000"/>
              </a:solidFill>
            </a:endParaRPr>
          </a:p>
        </p:txBody>
      </p:sp>
      <p:sp>
        <p:nvSpPr>
          <p:cNvPr id="3" name="Content Placeholder 2"/>
          <p:cNvSpPr>
            <a:spLocks noGrp="1"/>
          </p:cNvSpPr>
          <p:nvPr>
            <p:ph idx="1"/>
          </p:nvPr>
        </p:nvSpPr>
        <p:spPr>
          <a:xfrm>
            <a:off x="457200" y="1196752"/>
            <a:ext cx="8229600" cy="4929411"/>
          </a:xfrm>
        </p:spPr>
        <p:txBody>
          <a:bodyPr>
            <a:normAutofit fontScale="92500" lnSpcReduction="20000"/>
          </a:bodyPr>
          <a:lstStyle/>
          <a:p>
            <a:r>
              <a:rPr lang="en-US" dirty="0"/>
              <a:t>For patients who have </a:t>
            </a:r>
            <a:r>
              <a:rPr lang="en-US" dirty="0" err="1"/>
              <a:t>microadenomas</a:t>
            </a:r>
            <a:r>
              <a:rPr lang="en-US" dirty="0"/>
              <a:t>, the data presented </a:t>
            </a:r>
            <a:r>
              <a:rPr lang="en-US" dirty="0" smtClean="0"/>
              <a:t>previously suggest </a:t>
            </a:r>
            <a:r>
              <a:rPr lang="en-US" dirty="0"/>
              <a:t>that significant tumor enlargement occurs in only 10</a:t>
            </a:r>
            <a:r>
              <a:rPr lang="en-US" dirty="0" smtClean="0"/>
              <a:t>%</a:t>
            </a:r>
          </a:p>
          <a:p>
            <a:pPr marL="0" indent="0">
              <a:buNone/>
            </a:pPr>
            <a:endParaRPr lang="en-US" dirty="0" smtClean="0"/>
          </a:p>
          <a:p>
            <a:r>
              <a:rPr lang="en-US" dirty="0" smtClean="0"/>
              <a:t>Therefore, surgical </a:t>
            </a:r>
            <a:r>
              <a:rPr lang="en-US" dirty="0"/>
              <a:t>resection is generally not indicated, and repeat scanning for 1 </a:t>
            </a:r>
            <a:r>
              <a:rPr lang="en-US" dirty="0" smtClean="0"/>
              <a:t>to 2 </a:t>
            </a:r>
            <a:r>
              <a:rPr lang="en-US" dirty="0"/>
              <a:t>years is indicated to detect tumor enlargement; subsequently, this can </a:t>
            </a:r>
            <a:r>
              <a:rPr lang="en-US" dirty="0" smtClean="0"/>
              <a:t>be done </a:t>
            </a:r>
            <a:r>
              <a:rPr lang="en-US" dirty="0"/>
              <a:t>at less frequent intervals </a:t>
            </a:r>
            <a:endParaRPr lang="en-US" dirty="0" smtClean="0"/>
          </a:p>
          <a:p>
            <a:pPr marL="0" indent="0">
              <a:buNone/>
            </a:pPr>
            <a:endParaRPr lang="en-US" dirty="0" smtClean="0"/>
          </a:p>
          <a:p>
            <a:r>
              <a:rPr lang="en-US" dirty="0" smtClean="0"/>
              <a:t>Surgery </a:t>
            </a:r>
            <a:r>
              <a:rPr lang="en-US" dirty="0"/>
              <a:t>is performed only for </a:t>
            </a:r>
            <a:r>
              <a:rPr lang="en-US" dirty="0" smtClean="0"/>
              <a:t>significant tumor enlargement</a:t>
            </a:r>
            <a:endParaRPr lang="en-US" dirty="0"/>
          </a:p>
        </p:txBody>
      </p:sp>
    </p:spTree>
    <p:extLst>
      <p:ext uri="{BB962C8B-B14F-4D97-AF65-F5344CB8AC3E}">
        <p14:creationId xmlns:p14="http://schemas.microsoft.com/office/powerpoint/2010/main" val="3883643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C00000"/>
                </a:solidFill>
              </a:rPr>
              <a:t>Macroadenoma</a:t>
            </a:r>
            <a:endParaRPr lang="en-US" sz="3200" dirty="0">
              <a:solidFill>
                <a:srgbClr val="C00000"/>
              </a:solidFill>
            </a:endParaRPr>
          </a:p>
        </p:txBody>
      </p:sp>
      <p:sp>
        <p:nvSpPr>
          <p:cNvPr id="3" name="Content Placeholder 2"/>
          <p:cNvSpPr>
            <a:spLocks noGrp="1"/>
          </p:cNvSpPr>
          <p:nvPr>
            <p:ph idx="1"/>
          </p:nvPr>
        </p:nvSpPr>
        <p:spPr>
          <a:xfrm>
            <a:off x="457200" y="1196752"/>
            <a:ext cx="8229600" cy="4929411"/>
          </a:xfrm>
        </p:spPr>
        <p:txBody>
          <a:bodyPr>
            <a:normAutofit fontScale="92500" lnSpcReduction="10000"/>
          </a:bodyPr>
          <a:lstStyle/>
          <a:p>
            <a:r>
              <a:rPr lang="en-US" dirty="0"/>
              <a:t>Tumors greater </a:t>
            </a:r>
            <a:r>
              <a:rPr lang="en-US" dirty="0" smtClean="0"/>
              <a:t>than 1cm in </a:t>
            </a:r>
            <a:r>
              <a:rPr lang="en-US" dirty="0"/>
              <a:t>diameter have already indicated a propensity </a:t>
            </a:r>
            <a:r>
              <a:rPr lang="en-US" dirty="0" smtClean="0"/>
              <a:t>for growth</a:t>
            </a:r>
          </a:p>
          <a:p>
            <a:r>
              <a:rPr lang="en-US" dirty="0" smtClean="0"/>
              <a:t>Significant tumor </a:t>
            </a:r>
            <a:r>
              <a:rPr lang="en-US" dirty="0"/>
              <a:t>growth can be expected in approximately 20% of such patients</a:t>
            </a:r>
            <a:endParaRPr lang="en-US" dirty="0" smtClean="0"/>
          </a:p>
          <a:p>
            <a:r>
              <a:rPr lang="en-US" dirty="0" smtClean="0"/>
              <a:t> </a:t>
            </a:r>
            <a:r>
              <a:rPr lang="en-US" dirty="0"/>
              <a:t>A careful evaluation of the mass effects of these tumors is </a:t>
            </a:r>
            <a:r>
              <a:rPr lang="en-US" dirty="0" smtClean="0"/>
              <a:t>indicated including </a:t>
            </a:r>
            <a:r>
              <a:rPr lang="en-US" dirty="0"/>
              <a:t>evaluation of pituitary function and visual field examination if </a:t>
            </a:r>
            <a:r>
              <a:rPr lang="en-US" dirty="0" smtClean="0"/>
              <a:t>the tumor </a:t>
            </a:r>
            <a:r>
              <a:rPr lang="en-US" dirty="0"/>
              <a:t>abuts the </a:t>
            </a:r>
            <a:r>
              <a:rPr lang="en-US" dirty="0" smtClean="0"/>
              <a:t>chiasm</a:t>
            </a:r>
          </a:p>
          <a:p>
            <a:r>
              <a:rPr lang="en-US" dirty="0" smtClean="0"/>
              <a:t> </a:t>
            </a:r>
            <a:r>
              <a:rPr lang="en-US" dirty="0"/>
              <a:t>If there are visual field defects, surgery is </a:t>
            </a:r>
            <a:r>
              <a:rPr lang="en-US" dirty="0" smtClean="0"/>
              <a:t>indicated</a:t>
            </a:r>
            <a:endParaRPr lang="en-US" dirty="0"/>
          </a:p>
        </p:txBody>
      </p:sp>
    </p:spTree>
    <p:extLst>
      <p:ext uri="{BB962C8B-B14F-4D97-AF65-F5344CB8AC3E}">
        <p14:creationId xmlns:p14="http://schemas.microsoft.com/office/powerpoint/2010/main" val="2987811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solidFill>
                  <a:srgbClr val="FF0000"/>
                </a:solidFill>
              </a:rPr>
              <a:t>Treatment</a:t>
            </a:r>
          </a:p>
        </p:txBody>
      </p:sp>
      <p:sp>
        <p:nvSpPr>
          <p:cNvPr id="3" name="Content Placeholder 2"/>
          <p:cNvSpPr>
            <a:spLocks noGrp="1"/>
          </p:cNvSpPr>
          <p:nvPr>
            <p:ph idx="1"/>
          </p:nvPr>
        </p:nvSpPr>
        <p:spPr>
          <a:xfrm>
            <a:off x="457200" y="1196752"/>
            <a:ext cx="8229600" cy="4929411"/>
          </a:xfrm>
        </p:spPr>
        <p:txBody>
          <a:bodyPr/>
          <a:lstStyle/>
          <a:p>
            <a:r>
              <a:rPr lang="en-US" dirty="0" err="1"/>
              <a:t>Transsphenoidal</a:t>
            </a:r>
            <a:r>
              <a:rPr lang="en-US" dirty="0"/>
              <a:t> resection usually is </a:t>
            </a:r>
            <a:r>
              <a:rPr lang="en-US" dirty="0" smtClean="0"/>
              <a:t>recommended for </a:t>
            </a:r>
            <a:r>
              <a:rPr lang="en-US" dirty="0"/>
              <a:t>patients who have enlarging tumors or tumors with mass </a:t>
            </a:r>
            <a:r>
              <a:rPr lang="en-US" dirty="0" smtClean="0"/>
              <a:t>effects</a:t>
            </a:r>
          </a:p>
          <a:p>
            <a:pPr marL="0" indent="0">
              <a:buNone/>
            </a:pPr>
            <a:endParaRPr lang="en-US" dirty="0"/>
          </a:p>
          <a:p>
            <a:r>
              <a:rPr lang="en-US" dirty="0"/>
              <a:t>Rarely, craniotomy with </a:t>
            </a:r>
            <a:r>
              <a:rPr lang="en-US" dirty="0" err="1"/>
              <a:t>subfrontal</a:t>
            </a:r>
            <a:r>
              <a:rPr lang="en-US" dirty="0"/>
              <a:t> resection is required for extremely </a:t>
            </a:r>
            <a:r>
              <a:rPr lang="en-US" dirty="0" smtClean="0"/>
              <a:t>large tumors</a:t>
            </a:r>
            <a:r>
              <a:rPr lang="en-US" dirty="0"/>
              <a:t>, but this technique is associated with higher morbidity</a:t>
            </a:r>
          </a:p>
        </p:txBody>
      </p:sp>
    </p:spTree>
    <p:extLst>
      <p:ext uri="{BB962C8B-B14F-4D97-AF65-F5344CB8AC3E}">
        <p14:creationId xmlns:p14="http://schemas.microsoft.com/office/powerpoint/2010/main" val="109755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a:solidFill>
                  <a:srgbClr val="FF0000"/>
                </a:solidFill>
              </a:rPr>
              <a:t>Radiotherapy</a:t>
            </a:r>
          </a:p>
        </p:txBody>
      </p:sp>
      <p:sp>
        <p:nvSpPr>
          <p:cNvPr id="3" name="Content Placeholder 2"/>
          <p:cNvSpPr>
            <a:spLocks noGrp="1"/>
          </p:cNvSpPr>
          <p:nvPr>
            <p:ph idx="1"/>
          </p:nvPr>
        </p:nvSpPr>
        <p:spPr>
          <a:xfrm>
            <a:off x="457200" y="1268760"/>
            <a:ext cx="8229600" cy="4857403"/>
          </a:xfrm>
        </p:spPr>
        <p:txBody>
          <a:bodyPr/>
          <a:lstStyle/>
          <a:p>
            <a:r>
              <a:rPr lang="en-US" dirty="0"/>
              <a:t>More </a:t>
            </a:r>
            <a:r>
              <a:rPr lang="en-US" dirty="0" smtClean="0"/>
              <a:t>commonly, radiotherapy </a:t>
            </a:r>
            <a:r>
              <a:rPr lang="en-US" dirty="0"/>
              <a:t>is given as adjunctive therapy after </a:t>
            </a:r>
            <a:r>
              <a:rPr lang="en-US" dirty="0" smtClean="0"/>
              <a:t>surgery</a:t>
            </a:r>
          </a:p>
          <a:p>
            <a:endParaRPr lang="en-US" dirty="0" smtClean="0"/>
          </a:p>
          <a:p>
            <a:r>
              <a:rPr lang="en-US" dirty="0"/>
              <a:t>In many of those series, the </a:t>
            </a:r>
            <a:r>
              <a:rPr lang="en-US" dirty="0" smtClean="0"/>
              <a:t>criteria for </a:t>
            </a:r>
            <a:r>
              <a:rPr lang="en-US" dirty="0"/>
              <a:t>choosing which patients received postoperative irradiation were </a:t>
            </a:r>
            <a:r>
              <a:rPr lang="en-US" dirty="0" smtClean="0"/>
              <a:t>not specified</a:t>
            </a:r>
          </a:p>
          <a:p>
            <a:endParaRPr lang="en-US" dirty="0"/>
          </a:p>
        </p:txBody>
      </p:sp>
    </p:spTree>
    <p:extLst>
      <p:ext uri="{BB962C8B-B14F-4D97-AF65-F5344CB8AC3E}">
        <p14:creationId xmlns:p14="http://schemas.microsoft.com/office/powerpoint/2010/main" val="2145305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2656"/>
            <a:ext cx="919900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465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200" dirty="0">
                <a:solidFill>
                  <a:srgbClr val="C00000"/>
                </a:solidFill>
              </a:rPr>
              <a:t>Follow-up testing of the </a:t>
            </a:r>
            <a:r>
              <a:rPr lang="en-US" sz="3200" dirty="0" smtClean="0">
                <a:solidFill>
                  <a:srgbClr val="C00000"/>
                </a:solidFill>
              </a:rPr>
              <a:t>pituitary </a:t>
            </a:r>
            <a:r>
              <a:rPr lang="en-US" sz="3200" dirty="0" err="1" smtClean="0">
                <a:solidFill>
                  <a:srgbClr val="C00000"/>
                </a:solidFill>
              </a:rPr>
              <a:t>incidentaloma</a:t>
            </a:r>
            <a:endParaRPr lang="en-US" sz="3200" dirty="0">
              <a:solidFill>
                <a:srgbClr val="C00000"/>
              </a:solidFill>
            </a:endParaRPr>
          </a:p>
        </p:txBody>
      </p:sp>
      <p:sp>
        <p:nvSpPr>
          <p:cNvPr id="3" name="Content Placeholder 2"/>
          <p:cNvSpPr>
            <a:spLocks noGrp="1"/>
          </p:cNvSpPr>
          <p:nvPr>
            <p:ph idx="1"/>
          </p:nvPr>
        </p:nvSpPr>
        <p:spPr>
          <a:xfrm>
            <a:off x="395536" y="1052736"/>
            <a:ext cx="8424936" cy="5073427"/>
          </a:xfrm>
        </p:spPr>
        <p:txBody>
          <a:bodyPr>
            <a:normAutofit/>
          </a:bodyPr>
          <a:lstStyle/>
          <a:p>
            <a:r>
              <a:rPr lang="en-US" dirty="0"/>
              <a:t>Patients with </a:t>
            </a:r>
            <a:r>
              <a:rPr lang="en-US" dirty="0" err="1"/>
              <a:t>incidentalomas</a:t>
            </a:r>
            <a:r>
              <a:rPr lang="en-US" dirty="0"/>
              <a:t> who do not meet </a:t>
            </a:r>
            <a:r>
              <a:rPr lang="en-US" dirty="0" smtClean="0"/>
              <a:t>criteria for </a:t>
            </a:r>
            <a:r>
              <a:rPr lang="en-US" dirty="0"/>
              <a:t>surgical removal of the tumor should receive </a:t>
            </a:r>
            <a:r>
              <a:rPr lang="en-US" dirty="0" smtClean="0"/>
              <a:t>nonsurgical follow-up , </a:t>
            </a:r>
            <a:r>
              <a:rPr lang="en-US" dirty="0"/>
              <a:t>with clinical </a:t>
            </a:r>
            <a:r>
              <a:rPr lang="en-US" dirty="0" smtClean="0"/>
              <a:t>assessments and </a:t>
            </a:r>
            <a:r>
              <a:rPr lang="en-US" dirty="0"/>
              <a:t>the following tests:</a:t>
            </a:r>
          </a:p>
          <a:p>
            <a:r>
              <a:rPr lang="en-US" dirty="0" smtClean="0"/>
              <a:t>MRI </a:t>
            </a:r>
            <a:r>
              <a:rPr lang="en-US" dirty="0"/>
              <a:t>scan of the pituitary 6 months after the </a:t>
            </a:r>
            <a:r>
              <a:rPr lang="en-US" dirty="0" smtClean="0"/>
              <a:t>initial scan </a:t>
            </a:r>
            <a:r>
              <a:rPr lang="en-US" dirty="0"/>
              <a:t>if the </a:t>
            </a:r>
            <a:r>
              <a:rPr lang="en-US" dirty="0" err="1"/>
              <a:t>incidentaloma</a:t>
            </a:r>
            <a:r>
              <a:rPr lang="en-US" dirty="0"/>
              <a:t> is a </a:t>
            </a:r>
            <a:r>
              <a:rPr lang="en-US" dirty="0" err="1"/>
              <a:t>macroincidentaloma</a:t>
            </a:r>
            <a:r>
              <a:rPr lang="en-US" dirty="0"/>
              <a:t> </a:t>
            </a:r>
            <a:r>
              <a:rPr lang="en-US" dirty="0" smtClean="0"/>
              <a:t>1 </a:t>
            </a:r>
            <a:r>
              <a:rPr lang="en-US" dirty="0" err="1"/>
              <a:t>yr</a:t>
            </a:r>
            <a:r>
              <a:rPr lang="en-US" dirty="0"/>
              <a:t> after the initial scan if it is a </a:t>
            </a:r>
            <a:r>
              <a:rPr lang="en-US" dirty="0" err="1"/>
              <a:t>microincidentaloma</a:t>
            </a:r>
            <a:endParaRPr lang="en-US" dirty="0"/>
          </a:p>
        </p:txBody>
      </p:sp>
    </p:spTree>
    <p:extLst>
      <p:ext uri="{BB962C8B-B14F-4D97-AF65-F5344CB8AC3E}">
        <p14:creationId xmlns:p14="http://schemas.microsoft.com/office/powerpoint/2010/main" val="829837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err="1" smtClean="0">
                <a:solidFill>
                  <a:srgbClr val="C00000"/>
                </a:solidFill>
              </a:rPr>
              <a:t>Cont</a:t>
            </a:r>
            <a:endParaRPr lang="en-US" dirty="0">
              <a:solidFill>
                <a:srgbClr val="C00000"/>
              </a:solidFill>
            </a:endParaRPr>
          </a:p>
        </p:txBody>
      </p:sp>
      <p:sp>
        <p:nvSpPr>
          <p:cNvPr id="3" name="Content Placeholder 2"/>
          <p:cNvSpPr>
            <a:spLocks noGrp="1"/>
          </p:cNvSpPr>
          <p:nvPr>
            <p:ph idx="1"/>
          </p:nvPr>
        </p:nvSpPr>
        <p:spPr>
          <a:xfrm>
            <a:off x="457200" y="1052736"/>
            <a:ext cx="8507288" cy="5073427"/>
          </a:xfrm>
        </p:spPr>
        <p:txBody>
          <a:bodyPr>
            <a:normAutofit lnSpcReduction="10000"/>
          </a:bodyPr>
          <a:lstStyle/>
          <a:p>
            <a:r>
              <a:rPr lang="en-US" dirty="0"/>
              <a:t>In patients whose </a:t>
            </a:r>
            <a:r>
              <a:rPr lang="en-US" dirty="0" err="1"/>
              <a:t>incidentaloma</a:t>
            </a:r>
            <a:r>
              <a:rPr lang="en-US" dirty="0"/>
              <a:t> does not</a:t>
            </a:r>
          </a:p>
          <a:p>
            <a:pPr marL="0" indent="0">
              <a:buNone/>
            </a:pPr>
            <a:r>
              <a:rPr lang="en-US" dirty="0" smtClean="0"/>
              <a:t>change </a:t>
            </a:r>
            <a:r>
              <a:rPr lang="en-US" dirty="0"/>
              <a:t>in size, we suggest repeating </a:t>
            </a:r>
            <a:r>
              <a:rPr lang="en-US" dirty="0" smtClean="0"/>
              <a:t>the MRI every </a:t>
            </a:r>
            <a:r>
              <a:rPr lang="en-US" dirty="0"/>
              <a:t>year </a:t>
            </a:r>
            <a:r>
              <a:rPr lang="en-US" dirty="0" smtClean="0"/>
              <a:t>for </a:t>
            </a:r>
            <a:r>
              <a:rPr lang="en-US" dirty="0" err="1" smtClean="0"/>
              <a:t>macroincidentalomas</a:t>
            </a:r>
            <a:r>
              <a:rPr lang="en-US" dirty="0" smtClean="0"/>
              <a:t> </a:t>
            </a:r>
            <a:r>
              <a:rPr lang="en-US" dirty="0"/>
              <a:t>and every 1–2 </a:t>
            </a:r>
            <a:r>
              <a:rPr lang="en-US" dirty="0" err="1"/>
              <a:t>yr</a:t>
            </a:r>
            <a:r>
              <a:rPr lang="en-US" dirty="0"/>
              <a:t> in </a:t>
            </a:r>
            <a:r>
              <a:rPr lang="en-US" dirty="0" err="1" smtClean="0"/>
              <a:t>microincidentalomas</a:t>
            </a:r>
            <a:r>
              <a:rPr lang="en-US" dirty="0"/>
              <a:t> </a:t>
            </a:r>
            <a:r>
              <a:rPr lang="en-US" dirty="0" smtClean="0"/>
              <a:t>for </a:t>
            </a:r>
            <a:r>
              <a:rPr lang="en-US" dirty="0"/>
              <a:t>the following 3 </a:t>
            </a:r>
            <a:r>
              <a:rPr lang="en-US" dirty="0" err="1"/>
              <a:t>yr</a:t>
            </a:r>
            <a:r>
              <a:rPr lang="en-US" dirty="0"/>
              <a:t> and gradually less </a:t>
            </a:r>
            <a:r>
              <a:rPr lang="en-US" dirty="0" smtClean="0"/>
              <a:t>frequently there after</a:t>
            </a:r>
          </a:p>
          <a:p>
            <a:endParaRPr lang="en-US" dirty="0" smtClean="0"/>
          </a:p>
          <a:p>
            <a:r>
              <a:rPr lang="en-US" dirty="0"/>
              <a:t>VF testing in patients with a pituitary </a:t>
            </a:r>
            <a:r>
              <a:rPr lang="en-US" dirty="0" err="1" smtClean="0"/>
              <a:t>incidentaloma</a:t>
            </a:r>
            <a:r>
              <a:rPr lang="en-US" dirty="0" smtClean="0"/>
              <a:t> that </a:t>
            </a:r>
            <a:r>
              <a:rPr lang="en-US" dirty="0"/>
              <a:t>enlarges to abut or compress the optic nerves </a:t>
            </a:r>
            <a:r>
              <a:rPr lang="en-US" dirty="0" smtClean="0"/>
              <a:t>or chiasm </a:t>
            </a:r>
            <a:r>
              <a:rPr lang="en-US" dirty="0"/>
              <a:t>on a follow-up imaging study</a:t>
            </a:r>
          </a:p>
        </p:txBody>
      </p:sp>
    </p:spTree>
    <p:extLst>
      <p:ext uri="{BB962C8B-B14F-4D97-AF65-F5344CB8AC3E}">
        <p14:creationId xmlns:p14="http://schemas.microsoft.com/office/powerpoint/2010/main" val="3749362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err="1">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r>
              <a:rPr lang="en-US" dirty="0"/>
              <a:t>Clinical and biochemical evaluations for </a:t>
            </a:r>
            <a:r>
              <a:rPr lang="en-US" dirty="0" smtClean="0"/>
              <a:t>hypopituitarism 6 </a:t>
            </a:r>
            <a:r>
              <a:rPr lang="en-US" dirty="0"/>
              <a:t>months after the initial testing and </a:t>
            </a:r>
            <a:r>
              <a:rPr lang="en-US" dirty="0" smtClean="0"/>
              <a:t>yearly thereafter </a:t>
            </a:r>
            <a:r>
              <a:rPr lang="en-US" dirty="0"/>
              <a:t>in patients with a pituitary </a:t>
            </a:r>
            <a:r>
              <a:rPr lang="en-US" dirty="0" err="1" smtClean="0"/>
              <a:t>macroincidentaloma</a:t>
            </a:r>
            <a:endParaRPr lang="en-US" dirty="0"/>
          </a:p>
          <a:p>
            <a:r>
              <a:rPr lang="en-US" dirty="0" smtClean="0"/>
              <a:t>Although </a:t>
            </a:r>
            <a:r>
              <a:rPr lang="en-US" dirty="0"/>
              <a:t>typically hypopituitarism develops </a:t>
            </a:r>
            <a:r>
              <a:rPr lang="en-US" dirty="0" smtClean="0"/>
              <a:t>with the </a:t>
            </a:r>
            <a:r>
              <a:rPr lang="en-US" dirty="0"/>
              <a:t>finding of an increase in size of the </a:t>
            </a:r>
            <a:r>
              <a:rPr lang="en-US" dirty="0" err="1"/>
              <a:t>incidentaloma</a:t>
            </a:r>
            <a:endParaRPr lang="en-US" dirty="0"/>
          </a:p>
          <a:p>
            <a:pPr marL="0" indent="0">
              <a:buNone/>
            </a:pPr>
            <a:endParaRPr lang="en-US" dirty="0" smtClean="0"/>
          </a:p>
          <a:p>
            <a:r>
              <a:rPr lang="en-US" dirty="0" smtClean="0"/>
              <a:t> </a:t>
            </a:r>
            <a:r>
              <a:rPr lang="en-US" dirty="0"/>
              <a:t>We suggest that clinicians do not need to </a:t>
            </a:r>
            <a:r>
              <a:rPr lang="en-US" dirty="0" smtClean="0"/>
              <a:t>test for </a:t>
            </a:r>
            <a:r>
              <a:rPr lang="en-US" dirty="0"/>
              <a:t>hypopituitarism in patients with pituitary </a:t>
            </a:r>
            <a:r>
              <a:rPr lang="en-US" dirty="0" err="1" smtClean="0"/>
              <a:t>microincidentalomas</a:t>
            </a:r>
            <a:r>
              <a:rPr lang="en-US" dirty="0" smtClean="0"/>
              <a:t> whose </a:t>
            </a:r>
            <a:r>
              <a:rPr lang="en-US" dirty="0"/>
              <a:t>clinical picture, history, and MRI </a:t>
            </a:r>
            <a:r>
              <a:rPr lang="en-US" dirty="0" smtClean="0"/>
              <a:t>do not </a:t>
            </a:r>
            <a:r>
              <a:rPr lang="en-US" dirty="0"/>
              <a:t>change over time </a:t>
            </a:r>
          </a:p>
        </p:txBody>
      </p:sp>
    </p:spTree>
    <p:extLst>
      <p:ext uri="{BB962C8B-B14F-4D97-AF65-F5344CB8AC3E}">
        <p14:creationId xmlns:p14="http://schemas.microsoft.com/office/powerpoint/2010/main" val="274708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solidFill>
                  <a:srgbClr val="C00000"/>
                </a:solidFill>
              </a:rPr>
              <a:t>The evidence</a:t>
            </a:r>
            <a:endParaRPr lang="en-US" dirty="0">
              <a:solidFill>
                <a:srgbClr val="C00000"/>
              </a:solidFill>
            </a:endParaRPr>
          </a:p>
        </p:txBody>
      </p:sp>
      <p:sp>
        <p:nvSpPr>
          <p:cNvPr id="3" name="Content Placeholder 2"/>
          <p:cNvSpPr>
            <a:spLocks noGrp="1"/>
          </p:cNvSpPr>
          <p:nvPr>
            <p:ph idx="1"/>
          </p:nvPr>
        </p:nvSpPr>
        <p:spPr>
          <a:xfrm>
            <a:off x="457200" y="980728"/>
            <a:ext cx="8229600" cy="5400600"/>
          </a:xfrm>
        </p:spPr>
        <p:txBody>
          <a:bodyPr>
            <a:normAutofit fontScale="92500" lnSpcReduction="20000"/>
          </a:bodyPr>
          <a:lstStyle/>
          <a:p>
            <a:r>
              <a:rPr lang="en-US" dirty="0" smtClean="0"/>
              <a:t>valid estimates of the pretest probability of an abnormal test of pituitary function could not be definitively determined because literature on this topic is sparse</a:t>
            </a:r>
          </a:p>
          <a:p>
            <a:r>
              <a:rPr lang="en-US" dirty="0" smtClean="0"/>
              <a:t>Therefore, recommendations for the evaluation relied heavily on clinical experience</a:t>
            </a:r>
          </a:p>
          <a:p>
            <a:r>
              <a:rPr lang="en-US" dirty="0" smtClean="0"/>
              <a:t>Data on the prevalence of hormone </a:t>
            </a:r>
            <a:r>
              <a:rPr lang="en-US" dirty="0" err="1" smtClean="0"/>
              <a:t>hypersecretion</a:t>
            </a:r>
            <a:r>
              <a:rPr lang="en-US" dirty="0" smtClean="0"/>
              <a:t> in </a:t>
            </a:r>
            <a:r>
              <a:rPr lang="en-US" dirty="0" err="1" smtClean="0"/>
              <a:t>pts</a:t>
            </a:r>
            <a:r>
              <a:rPr lang="en-US" dirty="0" smtClean="0"/>
              <a:t> with an </a:t>
            </a:r>
            <a:r>
              <a:rPr lang="en-US" dirty="0" err="1" smtClean="0"/>
              <a:t>incidentaloma</a:t>
            </a:r>
            <a:r>
              <a:rPr lang="en-US" dirty="0" smtClean="0"/>
              <a:t> are available from small observational studies (most retrospective) and estimated</a:t>
            </a:r>
            <a:r>
              <a:rPr lang="en-US" dirty="0"/>
              <a:t> </a:t>
            </a:r>
            <a:r>
              <a:rPr lang="en-US" dirty="0" smtClean="0"/>
              <a:t>from autopsy data </a:t>
            </a:r>
          </a:p>
          <a:p>
            <a:r>
              <a:rPr lang="en-US" dirty="0" smtClean="0"/>
              <a:t>Few data </a:t>
            </a:r>
            <a:r>
              <a:rPr lang="en-US" dirty="0"/>
              <a:t>are available </a:t>
            </a:r>
            <a:r>
              <a:rPr lang="en-US" dirty="0" smtClean="0"/>
              <a:t>for or </a:t>
            </a:r>
            <a:r>
              <a:rPr lang="en-US" dirty="0"/>
              <a:t>against a nonsurgical approach to management of </a:t>
            </a:r>
            <a:r>
              <a:rPr lang="en-US" dirty="0" smtClean="0"/>
              <a:t>asymptomatic pituitary </a:t>
            </a:r>
            <a:r>
              <a:rPr lang="en-US" dirty="0" err="1" smtClean="0"/>
              <a:t>incidentalomas</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40748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590"/>
            <a:ext cx="8496944" cy="63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496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Recommendation</a:t>
            </a:r>
            <a:endParaRPr lang="en-US" dirty="0">
              <a:solidFill>
                <a:srgbClr val="FF0000"/>
              </a:solidFill>
            </a:endParaRPr>
          </a:p>
        </p:txBody>
      </p:sp>
      <p:sp>
        <p:nvSpPr>
          <p:cNvPr id="3" name="Content Placeholder 2"/>
          <p:cNvSpPr>
            <a:spLocks noGrp="1"/>
          </p:cNvSpPr>
          <p:nvPr>
            <p:ph idx="1"/>
          </p:nvPr>
        </p:nvSpPr>
        <p:spPr>
          <a:xfrm>
            <a:off x="457200" y="1412776"/>
            <a:ext cx="8229600" cy="5040560"/>
          </a:xfrm>
        </p:spPr>
        <p:txBody>
          <a:bodyPr>
            <a:normAutofit fontScale="85000" lnSpcReduction="20000"/>
          </a:bodyPr>
          <a:lstStyle/>
          <a:p>
            <a:r>
              <a:rPr lang="en-US" dirty="0" smtClean="0"/>
              <a:t>We recommend that patients presenting with a pituitary </a:t>
            </a:r>
            <a:r>
              <a:rPr lang="en-US" dirty="0" err="1" smtClean="0"/>
              <a:t>incidentaloma</a:t>
            </a:r>
            <a:r>
              <a:rPr lang="en-US" dirty="0" smtClean="0"/>
              <a:t> undergo a complete history and physical examination that includes evaluations for evidence of hypopituitarism and a hormone </a:t>
            </a:r>
            <a:r>
              <a:rPr lang="en-US" dirty="0" err="1" smtClean="0"/>
              <a:t>hypersecretion</a:t>
            </a:r>
            <a:r>
              <a:rPr lang="en-US" dirty="0"/>
              <a:t> </a:t>
            </a:r>
            <a:r>
              <a:rPr lang="en-US" dirty="0" smtClean="0"/>
              <a:t>syndrome</a:t>
            </a:r>
          </a:p>
          <a:p>
            <a:pPr marL="0" indent="0">
              <a:buNone/>
            </a:pPr>
            <a:r>
              <a:rPr lang="en-US" dirty="0" smtClean="0"/>
              <a:t> </a:t>
            </a:r>
          </a:p>
          <a:p>
            <a:r>
              <a:rPr lang="en-US" dirty="0" err="1" smtClean="0"/>
              <a:t>Pts</a:t>
            </a:r>
            <a:r>
              <a:rPr lang="en-US" dirty="0" smtClean="0"/>
              <a:t> with evidence of either of these conditions should undergo an appropriately directed biochemical evaluation</a:t>
            </a:r>
          </a:p>
          <a:p>
            <a:pPr marL="0" indent="0">
              <a:buNone/>
            </a:pPr>
            <a:endParaRPr lang="en-US" dirty="0" smtClean="0"/>
          </a:p>
          <a:p>
            <a:r>
              <a:rPr lang="en-US" dirty="0" smtClean="0"/>
              <a:t>We recommend that all patients with a pituitary </a:t>
            </a:r>
            <a:r>
              <a:rPr lang="en-US" dirty="0" err="1" smtClean="0"/>
              <a:t>incidentaloma</a:t>
            </a:r>
            <a:r>
              <a:rPr lang="en-US" dirty="0" smtClean="0"/>
              <a:t>, including those without symptoms, undergo clinical and laboratory evaluations for hormone </a:t>
            </a:r>
            <a:r>
              <a:rPr lang="en-US" dirty="0" err="1" smtClean="0"/>
              <a:t>hypersecretion</a:t>
            </a:r>
            <a:endParaRPr lang="en-US" dirty="0" smtClean="0"/>
          </a:p>
        </p:txBody>
      </p:sp>
    </p:spTree>
    <p:extLst>
      <p:ext uri="{BB962C8B-B14F-4D97-AF65-F5344CB8AC3E}">
        <p14:creationId xmlns:p14="http://schemas.microsoft.com/office/powerpoint/2010/main" val="3431693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err="1"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r>
              <a:rPr lang="en-US" dirty="0"/>
              <a:t>We recommend that patients with a pituitary </a:t>
            </a:r>
            <a:r>
              <a:rPr lang="en-US" dirty="0" err="1"/>
              <a:t>incidentaloma</a:t>
            </a:r>
            <a:r>
              <a:rPr lang="en-US" dirty="0"/>
              <a:t> with or without symptoms also undergo clinical and laboratory evaluations for </a:t>
            </a:r>
            <a:r>
              <a:rPr lang="en-US" dirty="0" smtClean="0"/>
              <a:t>hypopituitarism</a:t>
            </a:r>
          </a:p>
          <a:p>
            <a:endParaRPr lang="en-US" dirty="0"/>
          </a:p>
          <a:p>
            <a:r>
              <a:rPr lang="en-US" dirty="0"/>
              <a:t>We recommend that all patients presenting </a:t>
            </a:r>
            <a:r>
              <a:rPr lang="en-US" dirty="0" smtClean="0"/>
              <a:t>with a </a:t>
            </a:r>
            <a:r>
              <a:rPr lang="en-US" dirty="0"/>
              <a:t>pituitary </a:t>
            </a:r>
            <a:r>
              <a:rPr lang="en-US" dirty="0" err="1"/>
              <a:t>incidentaloma</a:t>
            </a:r>
            <a:r>
              <a:rPr lang="en-US" dirty="0"/>
              <a:t> abutting the optic nerves or </a:t>
            </a:r>
            <a:r>
              <a:rPr lang="en-US" dirty="0" smtClean="0"/>
              <a:t>chiasm on </a:t>
            </a:r>
            <a:r>
              <a:rPr lang="en-US" dirty="0"/>
              <a:t>magnetic resonance imaging (MRI) undergo a </a:t>
            </a:r>
            <a:r>
              <a:rPr lang="en-US" dirty="0" smtClean="0"/>
              <a:t>formal visual </a:t>
            </a:r>
            <a:r>
              <a:rPr lang="en-US" dirty="0"/>
              <a:t>field (VF) examination</a:t>
            </a:r>
          </a:p>
        </p:txBody>
      </p:sp>
    </p:spTree>
    <p:extLst>
      <p:ext uri="{BB962C8B-B14F-4D97-AF65-F5344CB8AC3E}">
        <p14:creationId xmlns:p14="http://schemas.microsoft.com/office/powerpoint/2010/main" val="4025972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395536" y="1052736"/>
            <a:ext cx="8291264" cy="5073427"/>
          </a:xfrm>
        </p:spPr>
        <p:txBody>
          <a:bodyPr>
            <a:normAutofit/>
          </a:bodyPr>
          <a:lstStyle/>
          <a:p>
            <a:r>
              <a:rPr lang="en-US" dirty="0"/>
              <a:t>Patients with </a:t>
            </a:r>
            <a:r>
              <a:rPr lang="en-US" dirty="0" err="1"/>
              <a:t>incidentalomas</a:t>
            </a:r>
            <a:r>
              <a:rPr lang="en-US" dirty="0"/>
              <a:t> who do not meet </a:t>
            </a:r>
            <a:r>
              <a:rPr lang="en-US" dirty="0" smtClean="0"/>
              <a:t>criteria for </a:t>
            </a:r>
            <a:r>
              <a:rPr lang="en-US" dirty="0"/>
              <a:t>surgical removal of the tumor should receive </a:t>
            </a:r>
            <a:r>
              <a:rPr lang="en-US" dirty="0" smtClean="0"/>
              <a:t>nonsurgical follow-up </a:t>
            </a:r>
            <a:r>
              <a:rPr lang="en-US" dirty="0"/>
              <a:t>with clinical </a:t>
            </a:r>
            <a:r>
              <a:rPr lang="en-US" dirty="0" smtClean="0"/>
              <a:t>assessments and </a:t>
            </a:r>
            <a:r>
              <a:rPr lang="en-US" dirty="0"/>
              <a:t>the following </a:t>
            </a:r>
            <a:r>
              <a:rPr lang="en-US" dirty="0" smtClean="0"/>
              <a:t>tests</a:t>
            </a:r>
          </a:p>
          <a:p>
            <a:pPr>
              <a:buNone/>
            </a:pPr>
            <a:endParaRPr lang="en-US" dirty="0"/>
          </a:p>
          <a:p>
            <a:r>
              <a:rPr lang="en-US" dirty="0" smtClean="0"/>
              <a:t>MRI </a:t>
            </a:r>
            <a:r>
              <a:rPr lang="en-US" dirty="0"/>
              <a:t>scan of the pituitary 6 months after the </a:t>
            </a:r>
            <a:r>
              <a:rPr lang="en-US" dirty="0" smtClean="0"/>
              <a:t>initial scan </a:t>
            </a:r>
            <a:r>
              <a:rPr lang="en-US" dirty="0"/>
              <a:t>if the </a:t>
            </a:r>
            <a:r>
              <a:rPr lang="en-US" dirty="0" err="1"/>
              <a:t>incidentaloma</a:t>
            </a:r>
            <a:r>
              <a:rPr lang="en-US" dirty="0"/>
              <a:t> is a </a:t>
            </a:r>
            <a:r>
              <a:rPr lang="en-US" dirty="0" err="1"/>
              <a:t>macroincidentaloma</a:t>
            </a:r>
            <a:r>
              <a:rPr lang="en-US" dirty="0"/>
              <a:t> </a:t>
            </a:r>
            <a:r>
              <a:rPr lang="en-US" dirty="0" smtClean="0"/>
              <a:t>and 1 </a:t>
            </a:r>
            <a:r>
              <a:rPr lang="en-US" dirty="0" err="1"/>
              <a:t>yr</a:t>
            </a:r>
            <a:r>
              <a:rPr lang="en-US" dirty="0"/>
              <a:t> after the initial scan if it is a </a:t>
            </a:r>
            <a:r>
              <a:rPr lang="en-US" dirty="0" err="1" smtClean="0"/>
              <a:t>microincidentaloma</a:t>
            </a:r>
            <a:endParaRPr lang="en-US" dirty="0"/>
          </a:p>
          <a:p>
            <a:pPr>
              <a:buNone/>
            </a:pPr>
            <a:endParaRPr lang="en-US" dirty="0"/>
          </a:p>
        </p:txBody>
      </p:sp>
    </p:spTree>
    <p:extLst>
      <p:ext uri="{BB962C8B-B14F-4D97-AF65-F5344CB8AC3E}">
        <p14:creationId xmlns:p14="http://schemas.microsoft.com/office/powerpoint/2010/main" val="4069662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t>
            </a:r>
            <a:endParaRPr lang="en-US" dirty="0"/>
          </a:p>
        </p:txBody>
      </p:sp>
      <p:sp>
        <p:nvSpPr>
          <p:cNvPr id="3" name="Content Placeholder 2"/>
          <p:cNvSpPr>
            <a:spLocks noGrp="1"/>
          </p:cNvSpPr>
          <p:nvPr>
            <p:ph idx="1"/>
          </p:nvPr>
        </p:nvSpPr>
        <p:spPr/>
        <p:txBody>
          <a:bodyPr/>
          <a:lstStyle/>
          <a:p>
            <a:r>
              <a:rPr lang="en-US" dirty="0" smtClean="0"/>
              <a:t>In patients whose </a:t>
            </a:r>
            <a:r>
              <a:rPr lang="en-US" dirty="0" err="1" smtClean="0"/>
              <a:t>incidentaloma</a:t>
            </a:r>
            <a:r>
              <a:rPr lang="en-US" dirty="0" smtClean="0"/>
              <a:t> does not change in size, we suggest repeating the MR </a:t>
            </a:r>
            <a:r>
              <a:rPr lang="en-US" dirty="0" smtClean="0"/>
              <a:t>I every </a:t>
            </a:r>
            <a:r>
              <a:rPr lang="en-US" dirty="0" smtClean="0"/>
              <a:t>year for </a:t>
            </a:r>
            <a:r>
              <a:rPr lang="en-US" dirty="0" err="1" smtClean="0"/>
              <a:t>macroincidentalomas</a:t>
            </a:r>
            <a:r>
              <a:rPr lang="en-US" dirty="0" smtClean="0"/>
              <a:t> and every 1–2 yr in </a:t>
            </a:r>
            <a:r>
              <a:rPr lang="en-US" dirty="0" err="1" smtClean="0"/>
              <a:t>microincidentalomas</a:t>
            </a:r>
            <a:r>
              <a:rPr lang="en-US" dirty="0" smtClean="0"/>
              <a:t> for the following 3 yr, and gradually less frequently </a:t>
            </a:r>
            <a:r>
              <a:rPr lang="en-US" dirty="0" smtClean="0"/>
              <a:t>thereafter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9248"/>
          </a:xfrm>
        </p:spPr>
        <p:txBody>
          <a:bodyPr/>
          <a:lstStyle/>
          <a:p>
            <a:r>
              <a:rPr lang="en-US" dirty="0" err="1"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251520" y="1052736"/>
            <a:ext cx="8784976" cy="5073427"/>
          </a:xfrm>
        </p:spPr>
        <p:txBody>
          <a:bodyPr>
            <a:normAutofit/>
          </a:bodyPr>
          <a:lstStyle/>
          <a:p>
            <a:r>
              <a:rPr lang="en-US" dirty="0"/>
              <a:t>VF testing in patients with a pituitary </a:t>
            </a:r>
            <a:r>
              <a:rPr lang="en-US" dirty="0" err="1"/>
              <a:t>incidentaloma</a:t>
            </a:r>
            <a:r>
              <a:rPr lang="en-US" dirty="0"/>
              <a:t> that enlarges to abut or compress the optic nerves or chiasm on a follow-up imaging study </a:t>
            </a:r>
            <a:endParaRPr lang="en-US" dirty="0" smtClean="0"/>
          </a:p>
          <a:p>
            <a:pPr marL="0" indent="0">
              <a:buNone/>
            </a:pPr>
            <a:endParaRPr lang="en-US" dirty="0"/>
          </a:p>
          <a:p>
            <a:r>
              <a:rPr lang="en-US" dirty="0"/>
              <a:t>We suggest that clinicians do not need to test VF in patients whose </a:t>
            </a:r>
            <a:r>
              <a:rPr lang="en-US" dirty="0" err="1"/>
              <a:t>incidentalomas</a:t>
            </a:r>
            <a:r>
              <a:rPr lang="en-US" dirty="0"/>
              <a:t> are not close to the chiasm and who have no </a:t>
            </a:r>
            <a:r>
              <a:rPr lang="en-US" dirty="0" smtClean="0"/>
              <a:t>new  symptoms </a:t>
            </a:r>
            <a:r>
              <a:rPr lang="en-US" dirty="0"/>
              <a:t>and are being followed closely by MRI</a:t>
            </a:r>
          </a:p>
          <a:p>
            <a:endParaRPr lang="en-US" dirty="0"/>
          </a:p>
        </p:txBody>
      </p:sp>
    </p:spTree>
    <p:extLst>
      <p:ext uri="{BB962C8B-B14F-4D97-AF65-F5344CB8AC3E}">
        <p14:creationId xmlns:p14="http://schemas.microsoft.com/office/powerpoint/2010/main" val="2966267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err="1"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a:xfrm>
            <a:off x="179512" y="1124744"/>
            <a:ext cx="8712968" cy="5001419"/>
          </a:xfrm>
        </p:spPr>
        <p:txBody>
          <a:bodyPr>
            <a:normAutofit/>
          </a:bodyPr>
          <a:lstStyle/>
          <a:p>
            <a:r>
              <a:rPr lang="en-US" dirty="0"/>
              <a:t>VF testing in patients with a pituitary </a:t>
            </a:r>
            <a:r>
              <a:rPr lang="en-US" dirty="0" err="1"/>
              <a:t>incidentaloma</a:t>
            </a:r>
            <a:r>
              <a:rPr lang="en-US" dirty="0"/>
              <a:t> that enlarges to abut or compress the optic nerves or chiasm on a follow-up imaging study </a:t>
            </a:r>
            <a:endParaRPr lang="en-US" dirty="0" smtClean="0"/>
          </a:p>
          <a:p>
            <a:endParaRPr lang="en-US" dirty="0"/>
          </a:p>
          <a:p>
            <a:r>
              <a:rPr lang="en-US" dirty="0"/>
              <a:t>We suggest that clinicians do not need to test VF in patients whose </a:t>
            </a:r>
            <a:r>
              <a:rPr lang="en-US" dirty="0" err="1"/>
              <a:t>incidentalomas</a:t>
            </a:r>
            <a:r>
              <a:rPr lang="en-US" dirty="0"/>
              <a:t> are not close to the chiasm and who have no </a:t>
            </a:r>
            <a:r>
              <a:rPr lang="en-US" dirty="0" smtClean="0"/>
              <a:t>new symptoms </a:t>
            </a:r>
            <a:r>
              <a:rPr lang="en-US" dirty="0"/>
              <a:t>and are being followed closely </a:t>
            </a:r>
            <a:r>
              <a:rPr lang="en-US" dirty="0" smtClean="0"/>
              <a:t>by MRI</a:t>
            </a:r>
            <a:endParaRPr lang="en-US" dirty="0"/>
          </a:p>
          <a:p>
            <a:pPr marL="0" indent="0">
              <a:buNone/>
            </a:pPr>
            <a:endParaRPr lang="en-US" dirty="0"/>
          </a:p>
        </p:txBody>
      </p:sp>
    </p:spTree>
    <p:extLst>
      <p:ext uri="{BB962C8B-B14F-4D97-AF65-F5344CB8AC3E}">
        <p14:creationId xmlns:p14="http://schemas.microsoft.com/office/powerpoint/2010/main" val="4180128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369893" cy="6858000"/>
          </a:xfrm>
        </p:spPr>
      </p:pic>
    </p:spTree>
    <p:extLst>
      <p:ext uri="{BB962C8B-B14F-4D97-AF65-F5344CB8AC3E}">
        <p14:creationId xmlns:p14="http://schemas.microsoft.com/office/powerpoint/2010/main" val="4196323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30" y="1556792"/>
            <a:ext cx="8756616" cy="388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2230" y="1556792"/>
            <a:ext cx="8756616" cy="3886746"/>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727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50106"/>
          </a:xfrm>
        </p:spPr>
        <p:txBody>
          <a:bodyPr>
            <a:normAutofit fontScale="90000"/>
          </a:bodyPr>
          <a:lstStyle/>
          <a:p>
            <a:r>
              <a:rPr lang="en-US" dirty="0" smtClean="0">
                <a:solidFill>
                  <a:srgbClr val="C00000"/>
                </a:solidFill>
              </a:rPr>
              <a:t>Etiology of pituitary </a:t>
            </a:r>
            <a:r>
              <a:rPr lang="en-US" dirty="0" err="1" smtClean="0">
                <a:solidFill>
                  <a:srgbClr val="C00000"/>
                </a:solidFill>
              </a:rPr>
              <a:t>incidentalomas</a:t>
            </a:r>
            <a:endParaRPr lang="en-US" dirty="0">
              <a:solidFill>
                <a:srgbClr val="C00000"/>
              </a:solidFill>
            </a:endParaRPr>
          </a:p>
        </p:txBody>
      </p:sp>
      <p:sp>
        <p:nvSpPr>
          <p:cNvPr id="3" name="Content Placeholder 2"/>
          <p:cNvSpPr>
            <a:spLocks noGrp="1"/>
          </p:cNvSpPr>
          <p:nvPr>
            <p:ph idx="1"/>
          </p:nvPr>
        </p:nvSpPr>
        <p:spPr>
          <a:xfrm>
            <a:off x="457200" y="1052736"/>
            <a:ext cx="8229600" cy="5256584"/>
          </a:xfrm>
        </p:spPr>
        <p:txBody>
          <a:bodyPr>
            <a:normAutofit fontScale="85000" lnSpcReduction="20000"/>
          </a:bodyPr>
          <a:lstStyle/>
          <a:p>
            <a:r>
              <a:rPr lang="en-US" dirty="0" smtClean="0"/>
              <a:t>In a series of </a:t>
            </a:r>
            <a:r>
              <a:rPr lang="en-US" dirty="0" err="1" smtClean="0"/>
              <a:t>sellar</a:t>
            </a:r>
            <a:r>
              <a:rPr lang="en-US" dirty="0" smtClean="0"/>
              <a:t> masses that required surgery, 91% were pituitary adenomas and about 9% were </a:t>
            </a:r>
            <a:r>
              <a:rPr lang="en-US" dirty="0" err="1" smtClean="0"/>
              <a:t>nonpituitary</a:t>
            </a:r>
            <a:r>
              <a:rPr lang="en-US" dirty="0" smtClean="0"/>
              <a:t> in origin, of which most were </a:t>
            </a:r>
            <a:r>
              <a:rPr lang="en-US" dirty="0" err="1" smtClean="0"/>
              <a:t>craniopharyngiomas</a:t>
            </a:r>
            <a:r>
              <a:rPr lang="en-US" dirty="0" smtClean="0"/>
              <a:t> and </a:t>
            </a:r>
            <a:r>
              <a:rPr lang="en-US" dirty="0" err="1" smtClean="0"/>
              <a:t>Rathke’s</a:t>
            </a:r>
            <a:r>
              <a:rPr lang="en-US" dirty="0" smtClean="0"/>
              <a:t> cleft cysts</a:t>
            </a:r>
          </a:p>
          <a:p>
            <a:r>
              <a:rPr lang="en-US" sz="1100" dirty="0" smtClean="0"/>
              <a:t>1999 Differential diagnosis of </a:t>
            </a:r>
            <a:r>
              <a:rPr lang="en-US" sz="1100" dirty="0" err="1" smtClean="0"/>
              <a:t>sellar</a:t>
            </a:r>
            <a:r>
              <a:rPr lang="en-US" sz="1100" dirty="0" smtClean="0"/>
              <a:t> masses. </a:t>
            </a:r>
            <a:r>
              <a:rPr lang="en-US" sz="1100" dirty="0" err="1" smtClean="0"/>
              <a:t>Endocrinol</a:t>
            </a:r>
            <a:r>
              <a:rPr lang="en-US" sz="1100" dirty="0" smtClean="0"/>
              <a:t> </a:t>
            </a:r>
            <a:r>
              <a:rPr lang="en-US" sz="1100" dirty="0" err="1" smtClean="0"/>
              <a:t>Metab</a:t>
            </a:r>
            <a:r>
              <a:rPr lang="en-US" sz="1100" dirty="0" smtClean="0"/>
              <a:t> </a:t>
            </a:r>
            <a:r>
              <a:rPr lang="en-US" sz="1100" dirty="0" err="1" smtClean="0"/>
              <a:t>Clin</a:t>
            </a:r>
            <a:r>
              <a:rPr lang="en-US" sz="1100" dirty="0" smtClean="0"/>
              <a:t> North Am 28:81–117, vi</a:t>
            </a:r>
          </a:p>
          <a:p>
            <a:endParaRPr lang="en-US" sz="1100" dirty="0" smtClean="0"/>
          </a:p>
          <a:p>
            <a:r>
              <a:rPr lang="en-US" dirty="0" smtClean="0"/>
              <a:t>The 334 pituitary adenomas found the 3048 autopsy cases have been  examined, finding </a:t>
            </a:r>
          </a:p>
          <a:p>
            <a:r>
              <a:rPr lang="en-US" dirty="0" smtClean="0"/>
              <a:t>39.5% staining for PRL </a:t>
            </a:r>
          </a:p>
          <a:p>
            <a:r>
              <a:rPr lang="en-US" dirty="0" smtClean="0"/>
              <a:t>13.8% staining for ACTH</a:t>
            </a:r>
          </a:p>
          <a:p>
            <a:r>
              <a:rPr lang="en-US" dirty="0" smtClean="0"/>
              <a:t>7.2% staining for gonadotropins or a-subunits,</a:t>
            </a:r>
          </a:p>
          <a:p>
            <a:r>
              <a:rPr lang="en-US" dirty="0" smtClean="0"/>
              <a:t>1.8% staining for GH</a:t>
            </a:r>
          </a:p>
          <a:p>
            <a:r>
              <a:rPr lang="en-US" dirty="0" smtClean="0"/>
              <a:t>0.6% staining for TSH</a:t>
            </a:r>
          </a:p>
          <a:p>
            <a:r>
              <a:rPr lang="en-US" dirty="0" smtClean="0"/>
              <a:t>3.0% staining for multiple hormones</a:t>
            </a:r>
          </a:p>
          <a:p>
            <a:endParaRPr lang="en-US" dirty="0"/>
          </a:p>
        </p:txBody>
      </p:sp>
    </p:spTree>
    <p:extLst>
      <p:ext uri="{BB962C8B-B14F-4D97-AF65-F5344CB8AC3E}">
        <p14:creationId xmlns:p14="http://schemas.microsoft.com/office/powerpoint/2010/main" val="3725864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3"/>
            <a:ext cx="8676450" cy="67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348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778098"/>
          </a:xfrm>
        </p:spPr>
        <p:txBody>
          <a:bodyPr>
            <a:normAutofit/>
          </a:bodyPr>
          <a:lstStyle/>
          <a:p>
            <a:r>
              <a:rPr lang="en-US" sz="2400" dirty="0" smtClean="0">
                <a:solidFill>
                  <a:srgbClr val="C00000"/>
                </a:solidFill>
              </a:rPr>
              <a:t>Epidemiology of pituitary </a:t>
            </a:r>
            <a:r>
              <a:rPr lang="en-US" sz="2400" dirty="0" err="1" smtClean="0">
                <a:solidFill>
                  <a:srgbClr val="C00000"/>
                </a:solidFill>
              </a:rPr>
              <a:t>incidentalomas</a:t>
            </a:r>
            <a:endParaRPr lang="en-US" sz="2400" dirty="0">
              <a:solidFill>
                <a:srgbClr val="C00000"/>
              </a:solidFill>
            </a:endParaRPr>
          </a:p>
        </p:txBody>
      </p:sp>
      <p:sp>
        <p:nvSpPr>
          <p:cNvPr id="3" name="Content Placeholder 2"/>
          <p:cNvSpPr>
            <a:spLocks noGrp="1"/>
          </p:cNvSpPr>
          <p:nvPr>
            <p:ph idx="1"/>
          </p:nvPr>
        </p:nvSpPr>
        <p:spPr>
          <a:xfrm>
            <a:off x="457200" y="908720"/>
            <a:ext cx="8363272" cy="5616624"/>
          </a:xfrm>
        </p:spPr>
        <p:txBody>
          <a:bodyPr>
            <a:normAutofit fontScale="62500" lnSpcReduction="20000"/>
          </a:bodyPr>
          <a:lstStyle/>
          <a:p>
            <a:r>
              <a:rPr lang="en-US" dirty="0"/>
              <a:t>The prevalence of pituitary </a:t>
            </a:r>
            <a:r>
              <a:rPr lang="en-US" dirty="0" err="1"/>
              <a:t>incidentalomas</a:t>
            </a:r>
            <a:r>
              <a:rPr lang="en-US" dirty="0"/>
              <a:t> has </a:t>
            </a:r>
            <a:r>
              <a:rPr lang="en-US" dirty="0" smtClean="0"/>
              <a:t>been estimated </a:t>
            </a:r>
            <a:r>
              <a:rPr lang="en-US" dirty="0"/>
              <a:t>from data on pituitary adenomas found at </a:t>
            </a:r>
            <a:r>
              <a:rPr lang="en-US" dirty="0" smtClean="0"/>
              <a:t>autopsy and </a:t>
            </a:r>
            <a:r>
              <a:rPr lang="en-US" dirty="0"/>
              <a:t>from imaging in patients who underwent a </a:t>
            </a:r>
            <a:r>
              <a:rPr lang="en-US" dirty="0" smtClean="0"/>
              <a:t>CT or </a:t>
            </a:r>
            <a:r>
              <a:rPr lang="en-US" dirty="0"/>
              <a:t>MRI of the head for reasons other than pituitary </a:t>
            </a:r>
            <a:r>
              <a:rPr lang="en-US" dirty="0" smtClean="0"/>
              <a:t>disease</a:t>
            </a:r>
          </a:p>
          <a:p>
            <a:pPr marL="0" indent="0">
              <a:buNone/>
            </a:pPr>
            <a:endParaRPr lang="en-US" dirty="0"/>
          </a:p>
          <a:p>
            <a:r>
              <a:rPr lang="en-US" dirty="0" smtClean="0"/>
              <a:t>The average frequency of a pituitary adenoma was 10.6% </a:t>
            </a:r>
          </a:p>
          <a:p>
            <a:r>
              <a:rPr lang="en-US" dirty="0" smtClean="0"/>
              <a:t>The tumors were distributed equally across genders and the adult age range, and nearly all of these </a:t>
            </a:r>
            <a:r>
              <a:rPr lang="en-US" dirty="0" err="1" smtClean="0"/>
              <a:t>incidentalomas</a:t>
            </a:r>
            <a:r>
              <a:rPr lang="en-US" dirty="0" smtClean="0"/>
              <a:t> were </a:t>
            </a:r>
            <a:r>
              <a:rPr lang="en-US" dirty="0" err="1" smtClean="0"/>
              <a:t>microadenomas</a:t>
            </a:r>
            <a:endParaRPr lang="en-US" dirty="0" smtClean="0"/>
          </a:p>
          <a:p>
            <a:pPr marL="0" indent="0">
              <a:buNone/>
            </a:pPr>
            <a:endParaRPr lang="en-US" dirty="0" smtClean="0"/>
          </a:p>
          <a:p>
            <a:r>
              <a:rPr lang="en-US" sz="1200" dirty="0" err="1" smtClean="0"/>
              <a:t>Endocrinol</a:t>
            </a:r>
            <a:r>
              <a:rPr lang="en-US" sz="1200" dirty="0" smtClean="0"/>
              <a:t> </a:t>
            </a:r>
            <a:r>
              <a:rPr lang="en-US" sz="1200" dirty="0" err="1" smtClean="0"/>
              <a:t>Metab</a:t>
            </a:r>
            <a:r>
              <a:rPr lang="en-US" sz="1200" dirty="0" smtClean="0"/>
              <a:t> </a:t>
            </a:r>
            <a:r>
              <a:rPr lang="en-US" sz="1200" dirty="0" err="1" smtClean="0"/>
              <a:t>Clin</a:t>
            </a:r>
            <a:r>
              <a:rPr lang="en-US" sz="1200" dirty="0" smtClean="0"/>
              <a:t> North Am 37:151–171, xi</a:t>
            </a:r>
          </a:p>
          <a:p>
            <a:r>
              <a:rPr lang="en-US" dirty="0" smtClean="0"/>
              <a:t>In</a:t>
            </a:r>
            <a:r>
              <a:rPr lang="en-US" dirty="0"/>
              <a:t> </a:t>
            </a:r>
            <a:r>
              <a:rPr lang="en-US" dirty="0" smtClean="0"/>
              <a:t>adults who underwent cranial imaging studies for reasons other than pituitary disease, </a:t>
            </a:r>
            <a:r>
              <a:rPr lang="en-US" dirty="0" err="1" smtClean="0"/>
              <a:t>microincidentalomas</a:t>
            </a:r>
            <a:r>
              <a:rPr lang="en-US" dirty="0" smtClean="0"/>
              <a:t> were seen on CT in 4–20% or on MRI in 10–38% of patients</a:t>
            </a:r>
          </a:p>
          <a:p>
            <a:pPr marL="0" indent="0">
              <a:buNone/>
            </a:pPr>
            <a:endParaRPr lang="en-US" dirty="0" smtClean="0"/>
          </a:p>
          <a:p>
            <a:pPr marL="0" indent="0">
              <a:buNone/>
            </a:pPr>
            <a:endParaRPr lang="en-US" dirty="0" smtClean="0"/>
          </a:p>
          <a:p>
            <a:r>
              <a:rPr lang="en-US" dirty="0" err="1"/>
              <a:t>Macroincidentalomas</a:t>
            </a:r>
            <a:r>
              <a:rPr lang="en-US" dirty="0"/>
              <a:t> were found in 0.2% </a:t>
            </a:r>
            <a:r>
              <a:rPr lang="en-US" dirty="0" smtClean="0"/>
              <a:t>of patients </a:t>
            </a:r>
            <a:r>
              <a:rPr lang="en-US" dirty="0"/>
              <a:t>who underwent CT scans </a:t>
            </a:r>
            <a:r>
              <a:rPr lang="en-US" dirty="0" smtClean="0"/>
              <a:t>and </a:t>
            </a:r>
            <a:r>
              <a:rPr lang="en-US" dirty="0"/>
              <a:t>by MRI in 0.16% of a </a:t>
            </a:r>
            <a:r>
              <a:rPr lang="en-US" dirty="0" smtClean="0"/>
              <a:t>population</a:t>
            </a:r>
          </a:p>
          <a:p>
            <a:pPr marL="0" indent="0">
              <a:buNone/>
            </a:pPr>
            <a:endParaRPr lang="en-US" dirty="0" smtClean="0"/>
          </a:p>
          <a:p>
            <a:r>
              <a:rPr lang="en-US" sz="1200" dirty="0"/>
              <a:t>Radiology 144:109–113</a:t>
            </a:r>
          </a:p>
        </p:txBody>
      </p:sp>
    </p:spTree>
    <p:extLst>
      <p:ext uri="{BB962C8B-B14F-4D97-AF65-F5344CB8AC3E}">
        <p14:creationId xmlns:p14="http://schemas.microsoft.com/office/powerpoint/2010/main" val="1953053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08000" cy="1008112"/>
          </a:xfrm>
        </p:spPr>
        <p:txBody>
          <a:bodyPr>
            <a:noAutofit/>
          </a:bodyPr>
          <a:lstStyle/>
          <a:p>
            <a:r>
              <a:rPr lang="en-US" sz="2800" dirty="0">
                <a:solidFill>
                  <a:srgbClr val="C00000"/>
                </a:solidFill>
              </a:rPr>
              <a:t>Natural history and follow-up of incidental clinically </a:t>
            </a:r>
            <a:r>
              <a:rPr lang="en-US" sz="2800" dirty="0" smtClean="0">
                <a:solidFill>
                  <a:srgbClr val="C00000"/>
                </a:solidFill>
              </a:rPr>
              <a:t>nonfunctioning adenomas</a:t>
            </a:r>
            <a:endParaRPr lang="en-US" sz="2800"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000" cy="559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571512" y="5661248"/>
            <a:ext cx="1008600" cy="4320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68%</a:t>
            </a:r>
            <a:endParaRPr lang="en-US" dirty="0">
              <a:solidFill>
                <a:srgbClr val="C00000"/>
              </a:solidFill>
            </a:endParaRPr>
          </a:p>
        </p:txBody>
      </p:sp>
    </p:spTree>
    <p:extLst>
      <p:ext uri="{BB962C8B-B14F-4D97-AF65-F5344CB8AC3E}">
        <p14:creationId xmlns:p14="http://schemas.microsoft.com/office/powerpoint/2010/main" val="870312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Approach</a:t>
            </a:r>
            <a:endParaRPr lang="en-US" dirty="0">
              <a:solidFill>
                <a:srgbClr val="FF0000"/>
              </a:solidFill>
            </a:endParaRPr>
          </a:p>
        </p:txBody>
      </p:sp>
      <p:sp>
        <p:nvSpPr>
          <p:cNvPr id="3" name="Content Placeholder 2"/>
          <p:cNvSpPr>
            <a:spLocks noGrp="1"/>
          </p:cNvSpPr>
          <p:nvPr>
            <p:ph idx="1"/>
          </p:nvPr>
        </p:nvSpPr>
        <p:spPr>
          <a:xfrm>
            <a:off x="457200" y="1268760"/>
            <a:ext cx="8229600" cy="4857403"/>
          </a:xfrm>
        </p:spPr>
        <p:txBody>
          <a:bodyPr>
            <a:normAutofit/>
          </a:bodyPr>
          <a:lstStyle/>
          <a:p>
            <a:r>
              <a:rPr lang="en-US" dirty="0"/>
              <a:t>We recommend that patients presenting with a </a:t>
            </a:r>
            <a:r>
              <a:rPr lang="en-US" dirty="0" smtClean="0"/>
              <a:t>pituitary </a:t>
            </a:r>
            <a:r>
              <a:rPr lang="en-US" dirty="0" err="1" smtClean="0"/>
              <a:t>incidentaloma</a:t>
            </a:r>
            <a:r>
              <a:rPr lang="en-US" dirty="0" smtClean="0"/>
              <a:t> </a:t>
            </a:r>
            <a:r>
              <a:rPr lang="en-US" dirty="0"/>
              <a:t>undergo a complete history </a:t>
            </a:r>
            <a:r>
              <a:rPr lang="en-US" dirty="0" smtClean="0"/>
              <a:t>and physical </a:t>
            </a:r>
            <a:r>
              <a:rPr lang="en-US" dirty="0"/>
              <a:t>examination that includes evaluations for </a:t>
            </a:r>
            <a:r>
              <a:rPr lang="en-US" dirty="0" smtClean="0"/>
              <a:t>evidence of </a:t>
            </a:r>
            <a:r>
              <a:rPr lang="en-US" dirty="0"/>
              <a:t>hypopituitarism and a hormone </a:t>
            </a:r>
            <a:r>
              <a:rPr lang="en-US" dirty="0" err="1" smtClean="0"/>
              <a:t>hypersecretion</a:t>
            </a:r>
            <a:r>
              <a:rPr lang="en-US" dirty="0" smtClean="0"/>
              <a:t> syndrome</a:t>
            </a:r>
          </a:p>
          <a:p>
            <a:pPr marL="0" indent="0">
              <a:buNone/>
            </a:pPr>
            <a:endParaRPr lang="en-US" dirty="0" smtClean="0"/>
          </a:p>
          <a:p>
            <a:r>
              <a:rPr lang="en-US" dirty="0" smtClean="0"/>
              <a:t>Patients </a:t>
            </a:r>
            <a:r>
              <a:rPr lang="en-US" dirty="0"/>
              <a:t>with evidence of either of these </a:t>
            </a:r>
            <a:r>
              <a:rPr lang="en-US" dirty="0" smtClean="0"/>
              <a:t>conditions should </a:t>
            </a:r>
            <a:r>
              <a:rPr lang="en-US" dirty="0"/>
              <a:t>undergo an appropriately directed </a:t>
            </a:r>
            <a:r>
              <a:rPr lang="en-US" dirty="0" smtClean="0"/>
              <a:t>biochemical evaluation</a:t>
            </a:r>
            <a:endParaRPr lang="en-US" dirty="0"/>
          </a:p>
        </p:txBody>
      </p:sp>
    </p:spTree>
    <p:extLst>
      <p:ext uri="{BB962C8B-B14F-4D97-AF65-F5344CB8AC3E}">
        <p14:creationId xmlns:p14="http://schemas.microsoft.com/office/powerpoint/2010/main" val="374552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1871</Words>
  <Application>Microsoft Office PowerPoint</Application>
  <PresentationFormat>On-screen Show (4:3)</PresentationFormat>
  <Paragraphs>162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Pituitary Incidentaloma</vt:lpstr>
      <vt:lpstr>Definition of pituitary incidentaloma</vt:lpstr>
      <vt:lpstr>The evidence</vt:lpstr>
      <vt:lpstr>PowerPoint Presentation</vt:lpstr>
      <vt:lpstr>Etiology of pituitary incidentalomas</vt:lpstr>
      <vt:lpstr>PowerPoint Presentation</vt:lpstr>
      <vt:lpstr>Epidemiology of pituitary incidentalomas</vt:lpstr>
      <vt:lpstr>Natural history and follow-up of incidental clinically nonfunctioning adenomas</vt:lpstr>
      <vt:lpstr>Approach</vt:lpstr>
      <vt:lpstr>Diagnostic evaluation</vt:lpstr>
      <vt:lpstr>Endocrinologic evaluation of the asymptomatic incidental mass</vt:lpstr>
      <vt:lpstr>Cont</vt:lpstr>
      <vt:lpstr>Cont</vt:lpstr>
      <vt:lpstr>Cont</vt:lpstr>
      <vt:lpstr>Cont</vt:lpstr>
      <vt:lpstr>Cont</vt:lpstr>
      <vt:lpstr>Cont</vt:lpstr>
      <vt:lpstr>Frequency of endocrine deficiencies and hyperprolactinemia at presentation in patients who have clinically nonfunctioning adenomas</vt:lpstr>
      <vt:lpstr>Indications for surgical therapy of the pituitary incidentaloma</vt:lpstr>
      <vt:lpstr>Cont</vt:lpstr>
      <vt:lpstr>Management of incidental clinically nonfunctioning adenomas</vt:lpstr>
      <vt:lpstr>Microadenoma</vt:lpstr>
      <vt:lpstr>Macroadenoma</vt:lpstr>
      <vt:lpstr>Treatment</vt:lpstr>
      <vt:lpstr>Radiotherapy</vt:lpstr>
      <vt:lpstr>PowerPoint Presentation</vt:lpstr>
      <vt:lpstr>Follow-up testing of the pituitary incidentaloma</vt:lpstr>
      <vt:lpstr>Cont</vt:lpstr>
      <vt:lpstr>Cont</vt:lpstr>
      <vt:lpstr>PowerPoint Presentation</vt:lpstr>
      <vt:lpstr>Recommendation</vt:lpstr>
      <vt:lpstr>Cont</vt:lpstr>
      <vt:lpstr>Cont</vt:lpstr>
      <vt:lpstr>Cont</vt:lpstr>
      <vt:lpstr>Cont</vt:lpstr>
      <vt:lpstr>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Pituitary Incidentaloma</dc:title>
  <dc:creator>Dr.Amoozgar</dc:creator>
  <cp:lastModifiedBy>Dr.Amoozgar</cp:lastModifiedBy>
  <cp:revision>104</cp:revision>
  <dcterms:created xsi:type="dcterms:W3CDTF">2013-05-19T06:42:07Z</dcterms:created>
  <dcterms:modified xsi:type="dcterms:W3CDTF">2013-05-30T04:46:12Z</dcterms:modified>
</cp:coreProperties>
</file>