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1" r:id="rId3"/>
    <p:sldId id="286" r:id="rId4"/>
    <p:sldId id="287" r:id="rId5"/>
    <p:sldId id="288" r:id="rId6"/>
    <p:sldId id="289" r:id="rId7"/>
    <p:sldId id="290" r:id="rId8"/>
    <p:sldId id="283" r:id="rId9"/>
    <p:sldId id="291" r:id="rId10"/>
    <p:sldId id="256" r:id="rId11"/>
    <p:sldId id="265" r:id="rId12"/>
    <p:sldId id="273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7" r:id="rId21"/>
    <p:sldId id="274" r:id="rId22"/>
    <p:sldId id="278" r:id="rId23"/>
    <p:sldId id="280" r:id="rId24"/>
    <p:sldId id="279" r:id="rId25"/>
    <p:sldId id="29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1186704"/>
            <a:ext cx="2736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6000" dirty="0" smtClean="0"/>
              <a:t>به نام خدا</a:t>
            </a:r>
            <a:endParaRPr lang="en-US" sz="6000" dirty="0"/>
          </a:p>
        </p:txBody>
      </p:sp>
      <p:sp>
        <p:nvSpPr>
          <p:cNvPr id="5" name="Rectangle 4"/>
          <p:cNvSpPr/>
          <p:nvPr/>
        </p:nvSpPr>
        <p:spPr>
          <a:xfrm>
            <a:off x="1139536" y="3429000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3600" b="1" dirty="0" smtClean="0">
                <a:solidFill>
                  <a:srgbClr val="00B0F0"/>
                </a:solidFill>
              </a:rPr>
              <a:t>          </a:t>
            </a:r>
            <a:r>
              <a:rPr lang="fa-IR" sz="3600" b="1" dirty="0" smtClean="0">
                <a:solidFill>
                  <a:srgbClr val="00B0F0"/>
                </a:solidFill>
              </a:rPr>
              <a:t>بیمار </a:t>
            </a:r>
            <a:r>
              <a:rPr lang="fa-IR" sz="3600" b="1" dirty="0">
                <a:solidFill>
                  <a:srgbClr val="00B0F0"/>
                </a:solidFill>
              </a:rPr>
              <a:t>خانم </a:t>
            </a:r>
            <a:r>
              <a:rPr lang="fa-IR" sz="3600" b="1" dirty="0" smtClean="0">
                <a:solidFill>
                  <a:srgbClr val="00B0F0"/>
                </a:solidFill>
              </a:rPr>
              <a:t>15ساله </a:t>
            </a:r>
            <a:r>
              <a:rPr lang="fa-IR" sz="3600" b="1" dirty="0" smtClean="0">
                <a:solidFill>
                  <a:srgbClr val="00B0F0"/>
                </a:solidFill>
              </a:rPr>
              <a:t>دانش آموز</a:t>
            </a:r>
            <a:endParaRPr lang="fa-IR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85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720118"/>
              </p:ext>
            </p:extLst>
          </p:nvPr>
        </p:nvGraphicFramePr>
        <p:xfrm>
          <a:off x="647700" y="1229012"/>
          <a:ext cx="8077200" cy="5316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263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7.17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7.25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12.1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27.9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Keton</a:t>
                      </a:r>
                      <a:r>
                        <a:rPr lang="en-US" baseline="0" dirty="0" smtClean="0"/>
                        <a:t>e1+</a:t>
                      </a:r>
                    </a:p>
                    <a:p>
                      <a:r>
                        <a:rPr lang="en-US" baseline="0" dirty="0" smtClean="0"/>
                        <a:t>Glc1+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r>
                        <a:rPr lang="en-US" baseline="0" dirty="0" smtClean="0"/>
                        <a:t> u/h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N.S:2lit</a:t>
                      </a:r>
                      <a:r>
                        <a:rPr lang="en-US" baseline="0" dirty="0" smtClean="0"/>
                        <a:t> stat</a:t>
                      </a:r>
                    </a:p>
                    <a:p>
                      <a:r>
                        <a:rPr lang="en-US" baseline="0" dirty="0" smtClean="0"/>
                        <a:t>H.S:250cc/h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651164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94/3/12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23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1667"/>
              </p:ext>
            </p:extLst>
          </p:nvPr>
        </p:nvGraphicFramePr>
        <p:xfrm>
          <a:off x="685800" y="1524000"/>
          <a:ext cx="8077200" cy="5168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473200"/>
                <a:gridCol w="12192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196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12.1mmol/L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14.9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14.5mmol/L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D5W+NaCl5%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651164"/>
            <a:ext cx="190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94/3/13</a:t>
            </a:r>
          </a:p>
          <a:p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1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8338"/>
              </p:ext>
            </p:extLst>
          </p:nvPr>
        </p:nvGraphicFramePr>
        <p:xfrm>
          <a:off x="1168400" y="533400"/>
          <a:ext cx="6731000" cy="5808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524000"/>
                <a:gridCol w="11684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7.38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14.9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25.8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3.9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D5W+NaCl5%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Serum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41564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94/3/14</a:t>
            </a:r>
          </a:p>
        </p:txBody>
      </p:sp>
    </p:spTree>
    <p:extLst>
      <p:ext uri="{BB962C8B-B14F-4D97-AF65-F5344CB8AC3E}">
        <p14:creationId xmlns:p14="http://schemas.microsoft.com/office/powerpoint/2010/main" val="12277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565315"/>
              </p:ext>
            </p:extLst>
          </p:nvPr>
        </p:nvGraphicFramePr>
        <p:xfrm>
          <a:off x="685800" y="1524000"/>
          <a:ext cx="8077200" cy="5168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473200"/>
                <a:gridCol w="12192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7.28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13.6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29.4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Ketone:-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4.1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D5W+NaCl5%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651164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94/3/15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115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553378"/>
              </p:ext>
            </p:extLst>
          </p:nvPr>
        </p:nvGraphicFramePr>
        <p:xfrm>
          <a:off x="685800" y="1524000"/>
          <a:ext cx="8077200" cy="5168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473200"/>
                <a:gridCol w="12192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191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7.16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D5W+NaCl5%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651164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94/3/16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115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55255"/>
              </p:ext>
            </p:extLst>
          </p:nvPr>
        </p:nvGraphicFramePr>
        <p:xfrm>
          <a:off x="609600" y="841084"/>
          <a:ext cx="8077200" cy="566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7.45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10.7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Ketone:-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4.3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Serum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2286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94/3/1</a:t>
            </a:r>
            <a:r>
              <a:rPr lang="fa-IR" sz="3200" dirty="0">
                <a:solidFill>
                  <a:srgbClr val="00B0F0"/>
                </a:solidFill>
              </a:rPr>
              <a:t>7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115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784434"/>
              </p:ext>
            </p:extLst>
          </p:nvPr>
        </p:nvGraphicFramePr>
        <p:xfrm>
          <a:off x="2133600" y="838200"/>
          <a:ext cx="5384800" cy="5734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7.34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8.5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Lactate serum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24mg/dl</a:t>
                      </a:r>
                    </a:p>
                    <a:p>
                      <a:r>
                        <a:rPr lang="en-US" dirty="0" smtClean="0"/>
                        <a:t>(4.5-20)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52800" y="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94/3/1</a:t>
            </a:r>
            <a:r>
              <a:rPr lang="fa-IR" sz="3200" dirty="0">
                <a:solidFill>
                  <a:srgbClr val="00B0F0"/>
                </a:solidFill>
              </a:rPr>
              <a:t>8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115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87337"/>
              </p:ext>
            </p:extLst>
          </p:nvPr>
        </p:nvGraphicFramePr>
        <p:xfrm>
          <a:off x="685800" y="1524000"/>
          <a:ext cx="8077200" cy="5168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473200"/>
                <a:gridCol w="12192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8.2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16.9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D5W+NaCl5%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651164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94/3/19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115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578559"/>
              </p:ext>
            </p:extLst>
          </p:nvPr>
        </p:nvGraphicFramePr>
        <p:xfrm>
          <a:off x="685800" y="1524000"/>
          <a:ext cx="8077200" cy="3962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651164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94/3/20</a:t>
            </a:r>
          </a:p>
        </p:txBody>
      </p:sp>
    </p:spTree>
    <p:extLst>
      <p:ext uri="{BB962C8B-B14F-4D97-AF65-F5344CB8AC3E}">
        <p14:creationId xmlns:p14="http://schemas.microsoft.com/office/powerpoint/2010/main" val="3033115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541421"/>
              </p:ext>
            </p:extLst>
          </p:nvPr>
        </p:nvGraphicFramePr>
        <p:xfrm>
          <a:off x="647700" y="838200"/>
          <a:ext cx="8077200" cy="5734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663700"/>
                <a:gridCol w="10287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D5w+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NaCl</a:t>
                      </a:r>
                      <a:r>
                        <a:rPr lang="en-US" baseline="0" dirty="0" smtClean="0"/>
                        <a:t> 5%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Serum </a:t>
                      </a:r>
                      <a:r>
                        <a:rPr lang="en-US" dirty="0" err="1" smtClean="0"/>
                        <a:t>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66389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94/3/21</a:t>
            </a:r>
          </a:p>
        </p:txBody>
      </p:sp>
    </p:spTree>
    <p:extLst>
      <p:ext uri="{BB962C8B-B14F-4D97-AF65-F5344CB8AC3E}">
        <p14:creationId xmlns:p14="http://schemas.microsoft.com/office/powerpoint/2010/main" val="303311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143000"/>
            <a:ext cx="762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en-US" sz="2800" b="1" dirty="0">
                <a:solidFill>
                  <a:srgbClr val="C00000"/>
                </a:solidFill>
              </a:rPr>
              <a:t>PI</a:t>
            </a:r>
            <a:r>
              <a:rPr lang="fa-IR" sz="2800" dirty="0"/>
              <a:t>:</a:t>
            </a:r>
            <a:endParaRPr lang="en-US" sz="2800" dirty="0"/>
          </a:p>
          <a:p>
            <a:pPr algn="just" rtl="1"/>
            <a:r>
              <a:rPr lang="fa-IR" sz="2800" dirty="0" smtClean="0"/>
              <a:t>بیمار خانم 15ساله ای است که بدون سابقه ی بیماری قبلی،2هفته قبل از مراجعه(94/3/1)،دچار تب،تعریق وسرفه های خشک </a:t>
            </a:r>
            <a:r>
              <a:rPr lang="fa-IR" sz="2800" dirty="0" smtClean="0"/>
              <a:t>همراه با بدن درد </a:t>
            </a:r>
            <a:r>
              <a:rPr lang="fa-IR" sz="2800" dirty="0" smtClean="0"/>
              <a:t>شده  </a:t>
            </a:r>
            <a:r>
              <a:rPr lang="fa-IR" sz="2800" dirty="0" smtClean="0"/>
              <a:t>بود،سپس در </a:t>
            </a:r>
            <a:r>
              <a:rPr lang="fa-IR" sz="2800" dirty="0" smtClean="0"/>
              <a:t>بخش هماتولوژی با تشخیص</a:t>
            </a:r>
          </a:p>
          <a:p>
            <a:pPr algn="just" rtl="1"/>
            <a:r>
              <a:rPr lang="en-US" sz="2800" dirty="0"/>
              <a:t>pre </a:t>
            </a:r>
            <a:r>
              <a:rPr lang="en-US" sz="2800" dirty="0" smtClean="0"/>
              <a:t>B-cell All</a:t>
            </a:r>
            <a:r>
              <a:rPr lang="fa-IR" sz="2800" dirty="0" smtClean="0"/>
              <a:t> بستری شده </a:t>
            </a:r>
            <a:r>
              <a:rPr lang="fa-IR" sz="2800" dirty="0" smtClean="0"/>
              <a:t>بود.</a:t>
            </a:r>
          </a:p>
          <a:p>
            <a:pPr algn="just" rtl="1"/>
            <a:r>
              <a:rPr lang="fa-IR" sz="2800" dirty="0" smtClean="0"/>
              <a:t>در </a:t>
            </a:r>
            <a:r>
              <a:rPr lang="fa-IR" sz="2800" dirty="0" smtClean="0"/>
              <a:t>تاریخ 94/3/12دچار تهوع و استفراغ ،</a:t>
            </a:r>
            <a:r>
              <a:rPr lang="fa-IR" sz="2800" dirty="0"/>
              <a:t>  پلی اوری </a:t>
            </a:r>
            <a:r>
              <a:rPr lang="fa-IR" sz="2800" dirty="0" smtClean="0"/>
              <a:t>و </a:t>
            </a:r>
            <a:r>
              <a:rPr lang="fa-IR" sz="2800" dirty="0"/>
              <a:t>پلی </a:t>
            </a:r>
            <a:r>
              <a:rPr lang="fa-IR" sz="2800" dirty="0" smtClean="0"/>
              <a:t>دیپسی میشود که با توجه به </a:t>
            </a:r>
            <a:r>
              <a:rPr lang="en-US" sz="2800" dirty="0" err="1" smtClean="0"/>
              <a:t>BS:high</a:t>
            </a:r>
            <a:r>
              <a:rPr lang="fa-IR" sz="2800" dirty="0" smtClean="0"/>
              <a:t>،مشاوره ی غدد درخواست می شود</a:t>
            </a:r>
            <a:r>
              <a:rPr lang="fa-IR" sz="2800" dirty="0" smtClean="0"/>
              <a:t>.</a:t>
            </a:r>
            <a:endParaRPr lang="fa-IR" sz="2800" dirty="0" smtClean="0"/>
          </a:p>
        </p:txBody>
      </p:sp>
    </p:spTree>
    <p:extLst>
      <p:ext uri="{BB962C8B-B14F-4D97-AF65-F5344CB8AC3E}">
        <p14:creationId xmlns:p14="http://schemas.microsoft.com/office/powerpoint/2010/main" val="163081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486410"/>
              </p:ext>
            </p:extLst>
          </p:nvPr>
        </p:nvGraphicFramePr>
        <p:xfrm>
          <a:off x="685800" y="1524000"/>
          <a:ext cx="8077200" cy="3962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651164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94/3/22</a:t>
            </a:r>
          </a:p>
        </p:txBody>
      </p:sp>
    </p:spTree>
    <p:extLst>
      <p:ext uri="{BB962C8B-B14F-4D97-AF65-F5344CB8AC3E}">
        <p14:creationId xmlns:p14="http://schemas.microsoft.com/office/powerpoint/2010/main" val="1252468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342808"/>
              </p:ext>
            </p:extLst>
          </p:nvPr>
        </p:nvGraphicFramePr>
        <p:xfrm>
          <a:off x="685800" y="1295400"/>
          <a:ext cx="8077200" cy="5148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473200"/>
                <a:gridCol w="1219200"/>
                <a:gridCol w="1346200"/>
                <a:gridCol w="1346200"/>
                <a:gridCol w="1346200"/>
              </a:tblGrid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270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7.22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15.5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38.2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137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D5w+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NaCl</a:t>
                      </a:r>
                      <a:r>
                        <a:rPr lang="en-US" baseline="0" dirty="0" smtClean="0"/>
                        <a:t> 5%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77491" y="331068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94/3/23</a:t>
            </a:r>
          </a:p>
        </p:txBody>
      </p:sp>
    </p:spTree>
    <p:extLst>
      <p:ext uri="{BB962C8B-B14F-4D97-AF65-F5344CB8AC3E}">
        <p14:creationId xmlns:p14="http://schemas.microsoft.com/office/powerpoint/2010/main" val="1788230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645372"/>
              </p:ext>
            </p:extLst>
          </p:nvPr>
        </p:nvGraphicFramePr>
        <p:xfrm>
          <a:off x="685800" y="1524000"/>
          <a:ext cx="8077200" cy="5094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7.27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15.1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3.1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137</a:t>
                      </a:r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651164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94/3/2</a:t>
            </a:r>
            <a:r>
              <a:rPr lang="fa-IR" sz="3200" dirty="0">
                <a:solidFill>
                  <a:srgbClr val="00B0F0"/>
                </a:solidFill>
              </a:rPr>
              <a:t>4</a:t>
            </a:r>
            <a:endParaRPr lang="fa-IR" sz="32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872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25493"/>
              </p:ext>
            </p:extLst>
          </p:nvPr>
        </p:nvGraphicFramePr>
        <p:xfrm>
          <a:off x="685800" y="1524000"/>
          <a:ext cx="8077200" cy="5094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651164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94/3/25</a:t>
            </a:r>
          </a:p>
        </p:txBody>
      </p:sp>
    </p:spTree>
    <p:extLst>
      <p:ext uri="{BB962C8B-B14F-4D97-AF65-F5344CB8AC3E}">
        <p14:creationId xmlns:p14="http://schemas.microsoft.com/office/powerpoint/2010/main" val="2455960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785638"/>
              </p:ext>
            </p:extLst>
          </p:nvPr>
        </p:nvGraphicFramePr>
        <p:xfrm>
          <a:off x="685800" y="1524000"/>
          <a:ext cx="8077200" cy="5094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549400"/>
                <a:gridCol w="1143000"/>
                <a:gridCol w="1346200"/>
                <a:gridCol w="1346200"/>
                <a:gridCol w="1346200"/>
              </a:tblGrid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HCO3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PCO2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U/A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Ketone:-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6058">
                <a:tc>
                  <a:txBody>
                    <a:bodyPr/>
                    <a:lstStyle/>
                    <a:p>
                      <a:r>
                        <a:rPr lang="en-US" dirty="0" smtClean="0"/>
                        <a:t>Fluid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D5w+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NaCl</a:t>
                      </a:r>
                      <a:r>
                        <a:rPr lang="en-US" baseline="0" dirty="0" smtClean="0"/>
                        <a:t> 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33800" y="651164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00B0F0"/>
                </a:solidFill>
              </a:rPr>
              <a:t>94/3/26</a:t>
            </a:r>
          </a:p>
        </p:txBody>
      </p:sp>
    </p:spTree>
    <p:extLst>
      <p:ext uri="{BB962C8B-B14F-4D97-AF65-F5344CB8AC3E}">
        <p14:creationId xmlns:p14="http://schemas.microsoft.com/office/powerpoint/2010/main" val="2455960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219200"/>
            <a:ext cx="79247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800" b="1" dirty="0">
                <a:solidFill>
                  <a:srgbClr val="C00000"/>
                </a:solidFill>
              </a:rPr>
              <a:t>Problem list</a:t>
            </a:r>
            <a:r>
              <a:rPr lang="fa-IR" sz="2800" b="1" dirty="0" smtClean="0">
                <a:solidFill>
                  <a:srgbClr val="C00000"/>
                </a:solidFill>
              </a:rPr>
              <a:t>: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algn="r" rtl="1"/>
            <a:r>
              <a:rPr lang="en-US" sz="2800" dirty="0" smtClean="0"/>
              <a:t>Pre B-cell ALL</a:t>
            </a:r>
          </a:p>
          <a:p>
            <a:pPr algn="r" rtl="1"/>
            <a:r>
              <a:rPr lang="fa-IR" sz="2800" dirty="0" smtClean="0"/>
              <a:t>تهوع، استفراغ</a:t>
            </a:r>
          </a:p>
          <a:p>
            <a:pPr algn="r" rtl="1"/>
            <a:r>
              <a:rPr lang="fa-IR" sz="2800" dirty="0" smtClean="0"/>
              <a:t>پلی اوری و پلی دیپسی</a:t>
            </a:r>
          </a:p>
          <a:p>
            <a:pPr algn="r" rtl="1"/>
            <a:r>
              <a:rPr lang="en-US" sz="2800" dirty="0" smtClean="0"/>
              <a:t>High BS</a:t>
            </a:r>
          </a:p>
          <a:p>
            <a:pPr algn="r" rtl="1"/>
            <a:r>
              <a:rPr lang="fa-IR" sz="2800" dirty="0" smtClean="0"/>
              <a:t>اسیدو</a:t>
            </a:r>
            <a:r>
              <a:rPr lang="fa-IR" sz="2800" dirty="0" smtClean="0"/>
              <a:t>ز </a:t>
            </a:r>
            <a:r>
              <a:rPr lang="fa-IR" sz="2800" dirty="0"/>
              <a:t>لاکتیک</a:t>
            </a:r>
            <a:endParaRPr lang="fa-IR" sz="2800" dirty="0" smtClean="0"/>
          </a:p>
          <a:p>
            <a:pPr algn="r" rtl="1"/>
            <a:r>
              <a:rPr lang="en-US" sz="2800" dirty="0" smtClean="0"/>
              <a:t>No </a:t>
            </a:r>
            <a:r>
              <a:rPr lang="en-US" sz="2800" dirty="0" err="1" smtClean="0"/>
              <a:t>ketonuria</a:t>
            </a:r>
            <a:endParaRPr lang="fa-IR" sz="2800" dirty="0" smtClean="0"/>
          </a:p>
          <a:p>
            <a:pPr algn="r" rtl="1"/>
            <a:r>
              <a:rPr lang="en-US" sz="2800" dirty="0" smtClean="0"/>
              <a:t>Pulmonary infection</a:t>
            </a:r>
            <a:r>
              <a:rPr lang="en-US" sz="2800" dirty="0"/>
              <a:t> </a:t>
            </a:r>
            <a:r>
              <a:rPr lang="en-US" sz="2800" dirty="0" smtClean="0"/>
              <a:t>(sepsis)</a:t>
            </a:r>
          </a:p>
          <a:p>
            <a:pPr algn="r" rtl="1"/>
            <a:r>
              <a:rPr lang="fa-IR" sz="2800" dirty="0" smtClean="0"/>
              <a:t>تب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8551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295400"/>
            <a:ext cx="807027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en-US" sz="2400" b="1" dirty="0">
                <a:solidFill>
                  <a:srgbClr val="C00000"/>
                </a:solidFill>
              </a:rPr>
              <a:t>PMH</a:t>
            </a:r>
            <a:r>
              <a:rPr lang="fa-IR" sz="2400" dirty="0" smtClean="0">
                <a:solidFill>
                  <a:srgbClr val="C00000"/>
                </a:solidFill>
              </a:rPr>
              <a:t>: منفی</a:t>
            </a:r>
          </a:p>
          <a:p>
            <a:pPr algn="just" rtl="1"/>
            <a:endParaRPr lang="fa-IR" sz="2400" dirty="0"/>
          </a:p>
          <a:p>
            <a:pPr algn="just" rtl="1"/>
            <a:r>
              <a:rPr lang="en-US" sz="2400" b="1" dirty="0" smtClean="0">
                <a:solidFill>
                  <a:srgbClr val="C00000"/>
                </a:solidFill>
              </a:rPr>
              <a:t>DH</a:t>
            </a:r>
            <a:r>
              <a:rPr lang="fa-IR" sz="2400" dirty="0" smtClean="0"/>
              <a:t>: </a:t>
            </a:r>
            <a:r>
              <a:rPr lang="fa-IR" sz="2400" dirty="0"/>
              <a:t>از 94/3/6کموتراپی با رژیم </a:t>
            </a:r>
            <a:r>
              <a:rPr lang="en-US" sz="2400" dirty="0"/>
              <a:t>Hyper-CVAD</a:t>
            </a:r>
            <a:r>
              <a:rPr lang="fa-IR" sz="2400" dirty="0"/>
              <a:t> شروع شد </a:t>
            </a:r>
            <a:r>
              <a:rPr lang="fa-IR" sz="2400" dirty="0" smtClean="0"/>
              <a:t>که شامل</a:t>
            </a:r>
            <a:r>
              <a:rPr lang="en-US" sz="2400" dirty="0" smtClean="0"/>
              <a:t> </a:t>
            </a:r>
            <a:r>
              <a:rPr lang="fa-IR" sz="2400" dirty="0"/>
              <a:t>این </a:t>
            </a:r>
            <a:r>
              <a:rPr lang="fa-IR" sz="2400" dirty="0" smtClean="0"/>
              <a:t>پروتکل است:</a:t>
            </a:r>
          </a:p>
          <a:p>
            <a:pPr algn="just" rtl="1"/>
            <a:r>
              <a:rPr lang="en-US" sz="2400" b="1" dirty="0" err="1" smtClean="0"/>
              <a:t>C</a:t>
            </a:r>
            <a:r>
              <a:rPr lang="en-US" sz="2400" dirty="0" err="1" smtClean="0"/>
              <a:t>yclophosphamid</a:t>
            </a:r>
            <a:r>
              <a:rPr lang="en-US" sz="2400" b="1" dirty="0"/>
              <a:t>  </a:t>
            </a:r>
            <a:r>
              <a:rPr lang="en-US" sz="2400" b="1" dirty="0" err="1"/>
              <a:t>V</a:t>
            </a:r>
            <a:r>
              <a:rPr lang="en-US" sz="2400" dirty="0" err="1"/>
              <a:t>incristin</a:t>
            </a:r>
            <a:r>
              <a:rPr lang="en-US" sz="2400" b="1" dirty="0"/>
              <a:t>  A</a:t>
            </a:r>
            <a:r>
              <a:rPr lang="en-US" sz="2400" dirty="0"/>
              <a:t>driamycin</a:t>
            </a:r>
            <a:r>
              <a:rPr lang="en-US" sz="2400" b="1" dirty="0"/>
              <a:t>  D</a:t>
            </a:r>
            <a:r>
              <a:rPr lang="en-US" sz="2400" dirty="0"/>
              <a:t>examethasone</a:t>
            </a:r>
            <a:endParaRPr lang="fa-IR" sz="2400" dirty="0"/>
          </a:p>
          <a:p>
            <a:pPr algn="just" rtl="1"/>
            <a:r>
              <a:rPr lang="fa-IR" sz="2400" dirty="0" smtClean="0"/>
              <a:t>کورتیکواسترویید پروتکل  برای این بیمار </a:t>
            </a:r>
            <a:r>
              <a:rPr lang="fa-IR" sz="2400" dirty="0"/>
              <a:t>پردنیزولون با دوز</a:t>
            </a:r>
            <a:r>
              <a:rPr lang="en-US" sz="2400" dirty="0"/>
              <a:t>90mg/day</a:t>
            </a:r>
            <a:r>
              <a:rPr lang="fa-IR" sz="2400" dirty="0"/>
              <a:t> بود.</a:t>
            </a:r>
          </a:p>
          <a:p>
            <a:pPr algn="just" rtl="1"/>
            <a:endParaRPr lang="en-US" sz="2400" dirty="0" smtClean="0"/>
          </a:p>
          <a:p>
            <a:pPr algn="just" rtl="1"/>
            <a:r>
              <a:rPr lang="en-US" sz="2400" b="1" dirty="0" smtClean="0">
                <a:solidFill>
                  <a:srgbClr val="C00000"/>
                </a:solidFill>
              </a:rPr>
              <a:t>HH</a:t>
            </a:r>
            <a:r>
              <a:rPr lang="fa-IR" sz="2400" b="1" dirty="0">
                <a:solidFill>
                  <a:srgbClr val="C00000"/>
                </a:solidFill>
              </a:rPr>
              <a:t>: </a:t>
            </a:r>
            <a:r>
              <a:rPr lang="fa-IR" sz="2400" b="1" dirty="0" smtClean="0">
                <a:solidFill>
                  <a:srgbClr val="C00000"/>
                </a:solidFill>
              </a:rPr>
              <a:t>منفی</a:t>
            </a:r>
          </a:p>
          <a:p>
            <a:pPr algn="just" rtl="1"/>
            <a:endParaRPr lang="en-US" sz="2400" b="1" dirty="0">
              <a:solidFill>
                <a:srgbClr val="C00000"/>
              </a:solidFill>
            </a:endParaRPr>
          </a:p>
          <a:p>
            <a:pPr algn="just" rtl="1"/>
            <a:r>
              <a:rPr lang="en-US" sz="2400" b="1" dirty="0" smtClean="0">
                <a:solidFill>
                  <a:srgbClr val="C00000"/>
                </a:solidFill>
              </a:rPr>
              <a:t>FH</a:t>
            </a:r>
            <a:r>
              <a:rPr lang="fa-IR" sz="2400" b="1" dirty="0" smtClean="0">
                <a:solidFill>
                  <a:srgbClr val="C00000"/>
                </a:solidFill>
              </a:rPr>
              <a:t>: منفی</a:t>
            </a:r>
            <a:endParaRPr lang="fa-IR" sz="2400" dirty="0"/>
          </a:p>
          <a:p>
            <a:pPr algn="just" rtl="1"/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0727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945" y="457200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endParaRPr lang="fa-IR" sz="2400" dirty="0"/>
          </a:p>
          <a:p>
            <a:pPr algn="r" rtl="1"/>
            <a:r>
              <a:rPr lang="en-US" sz="2400" b="1" dirty="0">
                <a:solidFill>
                  <a:srgbClr val="C00000"/>
                </a:solidFill>
              </a:rPr>
              <a:t>ROS</a:t>
            </a:r>
            <a:r>
              <a:rPr lang="fa-IR" sz="2400" b="1" dirty="0">
                <a:solidFill>
                  <a:srgbClr val="C00000"/>
                </a:solidFill>
              </a:rPr>
              <a:t>: </a:t>
            </a:r>
            <a:endParaRPr lang="fa-IR" sz="2400" b="1" dirty="0" smtClean="0">
              <a:solidFill>
                <a:srgbClr val="C00000"/>
              </a:solidFill>
            </a:endParaRPr>
          </a:p>
          <a:p>
            <a:pPr algn="r" rtl="1"/>
            <a:endParaRPr lang="fa-IR" sz="2400" b="1" dirty="0">
              <a:solidFill>
                <a:srgbClr val="C00000"/>
              </a:solidFill>
            </a:endParaRPr>
          </a:p>
          <a:p>
            <a:pPr algn="r" rtl="1"/>
            <a:r>
              <a:rPr lang="fa-IR" sz="2400" dirty="0"/>
              <a:t>ضعف و خستگی، </a:t>
            </a:r>
            <a:r>
              <a:rPr lang="fa-IR" sz="2400" dirty="0" smtClean="0"/>
              <a:t>تعریق شبانه، کاهش </a:t>
            </a:r>
            <a:r>
              <a:rPr lang="fa-IR" sz="2400" dirty="0"/>
              <a:t>وزن: </a:t>
            </a:r>
            <a:r>
              <a:rPr lang="fa-IR" sz="2400" b="1" dirty="0" smtClean="0">
                <a:solidFill>
                  <a:srgbClr val="7030A0"/>
                </a:solidFill>
              </a:rPr>
              <a:t>مثبت</a:t>
            </a:r>
          </a:p>
          <a:p>
            <a:pPr algn="r" rtl="1"/>
            <a:r>
              <a:rPr lang="fa-IR" sz="2400" dirty="0"/>
              <a:t>خونریزی از لثه ها و خشکی دهان</a:t>
            </a:r>
            <a:r>
              <a:rPr lang="fa-IR" sz="2400" b="1" dirty="0" smtClean="0">
                <a:solidFill>
                  <a:srgbClr val="7030A0"/>
                </a:solidFill>
              </a:rPr>
              <a:t>: مثبت</a:t>
            </a:r>
            <a:endParaRPr lang="fa-IR" sz="2400" b="1" dirty="0">
              <a:solidFill>
                <a:srgbClr val="7030A0"/>
              </a:solidFill>
            </a:endParaRPr>
          </a:p>
          <a:p>
            <a:pPr algn="r" rtl="1"/>
            <a:r>
              <a:rPr lang="fa-IR" sz="2400" dirty="0"/>
              <a:t>ضایعات پوست </a:t>
            </a:r>
            <a:r>
              <a:rPr lang="fa-IR" sz="2400" dirty="0" smtClean="0"/>
              <a:t>(روی ساق هر دو اندام تحتانی): </a:t>
            </a:r>
            <a:r>
              <a:rPr lang="fa-IR" sz="2400" b="1" dirty="0">
                <a:solidFill>
                  <a:srgbClr val="7030A0"/>
                </a:solidFill>
              </a:rPr>
              <a:t>مثبت </a:t>
            </a:r>
          </a:p>
          <a:p>
            <a:pPr algn="r" rtl="1"/>
            <a:r>
              <a:rPr lang="fa-IR" sz="2400" dirty="0" smtClean="0"/>
              <a:t>سرفه، تنگی نفس: </a:t>
            </a:r>
            <a:r>
              <a:rPr lang="fa-IR" sz="2400" b="1" dirty="0" smtClean="0">
                <a:solidFill>
                  <a:srgbClr val="7030A0"/>
                </a:solidFill>
              </a:rPr>
              <a:t>مثبت   </a:t>
            </a:r>
            <a:r>
              <a:rPr lang="fa-IR" sz="2400" dirty="0" smtClean="0"/>
              <a:t>خلط: </a:t>
            </a:r>
            <a:r>
              <a:rPr lang="fa-IR" sz="2400" b="1" dirty="0" smtClean="0">
                <a:solidFill>
                  <a:srgbClr val="7030A0"/>
                </a:solidFill>
              </a:rPr>
              <a:t>منفی</a:t>
            </a:r>
            <a:endParaRPr lang="fa-IR" sz="2400" b="1" dirty="0">
              <a:solidFill>
                <a:srgbClr val="7030A0"/>
              </a:solidFill>
            </a:endParaRPr>
          </a:p>
          <a:p>
            <a:pPr algn="r" rtl="1"/>
            <a:r>
              <a:rPr lang="fa-IR" sz="2400" dirty="0" smtClean="0"/>
              <a:t>بی اشتهایی، درد </a:t>
            </a:r>
            <a:r>
              <a:rPr lang="fa-IR" sz="2400" dirty="0"/>
              <a:t>شکم: </a:t>
            </a:r>
            <a:r>
              <a:rPr lang="fa-IR" sz="2400" b="1" dirty="0" smtClean="0">
                <a:solidFill>
                  <a:srgbClr val="7030A0"/>
                </a:solidFill>
              </a:rPr>
              <a:t>مثبت</a:t>
            </a:r>
            <a:r>
              <a:rPr lang="fa-IR" sz="2400" dirty="0" smtClean="0"/>
              <a:t>، اسهال، </a:t>
            </a:r>
            <a:r>
              <a:rPr lang="fa-IR" sz="2400" dirty="0"/>
              <a:t>یبوست: </a:t>
            </a:r>
            <a:r>
              <a:rPr lang="fa-IR" sz="2400" b="1" dirty="0">
                <a:solidFill>
                  <a:srgbClr val="7030A0"/>
                </a:solidFill>
              </a:rPr>
              <a:t>منفی</a:t>
            </a:r>
            <a:r>
              <a:rPr lang="fa-IR" sz="2400" dirty="0"/>
              <a:t>، تهوع و استفراغ: </a:t>
            </a:r>
            <a:r>
              <a:rPr lang="fa-IR" sz="2400" b="1" dirty="0">
                <a:solidFill>
                  <a:srgbClr val="7030A0"/>
                </a:solidFill>
              </a:rPr>
              <a:t>مثبت</a:t>
            </a:r>
          </a:p>
          <a:p>
            <a:pPr algn="r" rtl="1"/>
            <a:r>
              <a:rPr lang="fa-IR" sz="2400" dirty="0" smtClean="0"/>
              <a:t>تکرر </a:t>
            </a:r>
            <a:r>
              <a:rPr lang="fa-IR" sz="2400" dirty="0"/>
              <a:t>ادرار، پلی </a:t>
            </a:r>
            <a:r>
              <a:rPr lang="fa-IR" sz="2400" dirty="0" smtClean="0"/>
              <a:t>اوری:</a:t>
            </a:r>
            <a:r>
              <a:rPr lang="fa-IR" sz="2400" b="1" dirty="0">
                <a:solidFill>
                  <a:srgbClr val="7030A0"/>
                </a:solidFill>
              </a:rPr>
              <a:t>مثبت</a:t>
            </a:r>
          </a:p>
          <a:p>
            <a:pPr algn="r" rtl="1"/>
            <a:r>
              <a:rPr lang="fa-IR" sz="2400" dirty="0" smtClean="0"/>
              <a:t>ناکچوری</a:t>
            </a:r>
            <a:r>
              <a:rPr lang="fa-IR" sz="2400" dirty="0"/>
              <a:t>، تغییر رنگ ادرار، سوزش ادرار و هماچوری: </a:t>
            </a:r>
            <a:r>
              <a:rPr lang="fa-IR" sz="2400" b="1" dirty="0" smtClean="0">
                <a:solidFill>
                  <a:srgbClr val="7030A0"/>
                </a:solidFill>
              </a:rPr>
              <a:t>منفی</a:t>
            </a:r>
          </a:p>
          <a:p>
            <a:pPr algn="r" rtl="1"/>
            <a:r>
              <a:rPr lang="fa-IR" sz="2400" b="1" dirty="0" smtClean="0">
                <a:solidFill>
                  <a:srgbClr val="7030A0"/>
                </a:solidFill>
              </a:rPr>
              <a:t>اولین سن منس</a:t>
            </a:r>
            <a:r>
              <a:rPr lang="fa-IR" sz="2400" dirty="0"/>
              <a:t>: 13 سالگی با فواصل 21-28 روز بجز آخرین منس (27/2/95) که خونریزی شدیدتر شده، بقیه منس ها طبیعی بوده</a:t>
            </a:r>
            <a:r>
              <a:rPr lang="fa-IR" sz="2400" dirty="0" smtClean="0"/>
              <a:t>. </a:t>
            </a:r>
            <a:endParaRPr lang="fa-IR" sz="2400" dirty="0" smtClean="0"/>
          </a:p>
          <a:p>
            <a:pPr algn="r" rtl="1"/>
            <a:r>
              <a:rPr lang="fa-IR" sz="2400" dirty="0" smtClean="0"/>
              <a:t>دردهای استخوانی: </a:t>
            </a:r>
            <a:r>
              <a:rPr lang="fa-IR" sz="2400" b="1" dirty="0">
                <a:solidFill>
                  <a:srgbClr val="7030A0"/>
                </a:solidFill>
              </a:rPr>
              <a:t>مثبت</a:t>
            </a:r>
          </a:p>
          <a:p>
            <a:pPr algn="r" rtl="1"/>
            <a:r>
              <a:rPr lang="fa-IR" sz="2400" dirty="0" smtClean="0"/>
              <a:t>به سادگی کبود شدن: </a:t>
            </a:r>
            <a:r>
              <a:rPr lang="fa-IR" sz="2400" b="1" dirty="0">
                <a:solidFill>
                  <a:srgbClr val="7030A0"/>
                </a:solidFill>
              </a:rPr>
              <a:t>مثبت</a:t>
            </a:r>
          </a:p>
        </p:txBody>
      </p:sp>
    </p:spTree>
    <p:extLst>
      <p:ext uri="{BB962C8B-B14F-4D97-AF65-F5344CB8AC3E}">
        <p14:creationId xmlns:p14="http://schemas.microsoft.com/office/powerpoint/2010/main" val="335974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52400"/>
            <a:ext cx="8077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fa-IR" sz="2400" dirty="0" smtClean="0">
              <a:cs typeface="+mj-cs"/>
            </a:endParaRPr>
          </a:p>
          <a:p>
            <a:pPr algn="r" rtl="1"/>
            <a:r>
              <a:rPr lang="en-US" sz="2400" b="1" dirty="0" smtClean="0">
                <a:solidFill>
                  <a:srgbClr val="C00000"/>
                </a:solidFill>
                <a:cs typeface="+mj-cs"/>
              </a:rPr>
              <a:t>Physical exam</a:t>
            </a:r>
            <a:r>
              <a:rPr lang="fa-IR" sz="2400" dirty="0" smtClean="0">
                <a:solidFill>
                  <a:srgbClr val="C00000"/>
                </a:solidFill>
                <a:cs typeface="+mj-cs"/>
              </a:rPr>
              <a:t>: </a:t>
            </a:r>
          </a:p>
          <a:p>
            <a:pPr algn="r" rtl="1"/>
            <a:r>
              <a:rPr lang="fa-IR" sz="2400" dirty="0" smtClean="0">
                <a:cs typeface="+mj-cs"/>
              </a:rPr>
              <a:t>بیمار خانم جوان که </a:t>
            </a:r>
            <a:r>
              <a:rPr lang="en-US" sz="2400" dirty="0" smtClean="0">
                <a:cs typeface="+mj-cs"/>
              </a:rPr>
              <a:t>ill </a:t>
            </a:r>
            <a:r>
              <a:rPr lang="fa-IR" sz="2400" dirty="0" smtClean="0">
                <a:cs typeface="+mj-cs"/>
              </a:rPr>
              <a:t> می باشد و کمی به سختی به سوالات پاسخ می دهد.</a:t>
            </a:r>
          </a:p>
          <a:p>
            <a:pPr algn="r" rtl="1"/>
            <a:endParaRPr lang="fa-IR" sz="2400" dirty="0" smtClean="0">
              <a:cs typeface="+mj-cs"/>
            </a:endParaRPr>
          </a:p>
          <a:p>
            <a:pPr algn="r" rtl="1"/>
            <a:r>
              <a:rPr lang="fa-IR" sz="2400" b="1" dirty="0">
                <a:solidFill>
                  <a:srgbClr val="C00000"/>
                </a:solidFill>
                <a:cs typeface="+mj-cs"/>
              </a:rPr>
              <a:t>علائم حیاتی</a:t>
            </a:r>
            <a:r>
              <a:rPr lang="fa-IR" sz="2400" b="1" dirty="0" smtClean="0">
                <a:cs typeface="+mj-cs"/>
              </a:rPr>
              <a:t>:</a:t>
            </a:r>
          </a:p>
          <a:p>
            <a:pPr algn="r" rtl="1"/>
            <a:endParaRPr lang="fa-IR" sz="2400" b="1" dirty="0" smtClean="0">
              <a:cs typeface="+mj-cs"/>
            </a:endParaRPr>
          </a:p>
          <a:p>
            <a:pPr algn="r" rtl="1"/>
            <a:r>
              <a:rPr lang="en-US" sz="2400" dirty="0" smtClean="0">
                <a:solidFill>
                  <a:srgbClr val="0070C0"/>
                </a:solidFill>
                <a:cs typeface="+mj-cs"/>
              </a:rPr>
              <a:t>RR: </a:t>
            </a:r>
            <a:r>
              <a:rPr lang="en-US" sz="2400" dirty="0" smtClean="0">
                <a:cs typeface="+mj-cs"/>
              </a:rPr>
              <a:t>25/min</a:t>
            </a:r>
            <a:r>
              <a:rPr lang="en-US" sz="2400" dirty="0" smtClean="0">
                <a:solidFill>
                  <a:srgbClr val="0070C0"/>
                </a:solidFill>
                <a:cs typeface="+mj-cs"/>
              </a:rPr>
              <a:t> </a:t>
            </a:r>
          </a:p>
          <a:p>
            <a:pPr algn="r" rtl="1"/>
            <a:r>
              <a:rPr lang="en-US" sz="2400" dirty="0" smtClean="0">
                <a:solidFill>
                  <a:srgbClr val="0070C0"/>
                </a:solidFill>
              </a:rPr>
              <a:t>PR</a:t>
            </a:r>
            <a:r>
              <a:rPr lang="en-US" sz="2400" dirty="0">
                <a:solidFill>
                  <a:srgbClr val="0070C0"/>
                </a:solidFill>
              </a:rPr>
              <a:t>: </a:t>
            </a:r>
            <a:r>
              <a:rPr lang="en-US" sz="2400" dirty="0" smtClean="0"/>
              <a:t>100/min</a:t>
            </a:r>
            <a:r>
              <a:rPr lang="en-US" sz="2400" dirty="0" smtClean="0">
                <a:solidFill>
                  <a:srgbClr val="0070C0"/>
                </a:solidFill>
                <a:cs typeface="+mj-cs"/>
              </a:rPr>
              <a:t> </a:t>
            </a:r>
          </a:p>
          <a:p>
            <a:pPr algn="r" rtl="1"/>
            <a:r>
              <a:rPr lang="en-US" sz="2400" dirty="0">
                <a:solidFill>
                  <a:srgbClr val="0070C0"/>
                </a:solidFill>
              </a:rPr>
              <a:t>BP: </a:t>
            </a:r>
            <a:r>
              <a:rPr lang="en-US" sz="2400" dirty="0" smtClean="0"/>
              <a:t>105/70 </a:t>
            </a:r>
            <a:r>
              <a:rPr lang="en-US" sz="2400" dirty="0"/>
              <a:t>mm </a:t>
            </a:r>
            <a:r>
              <a:rPr lang="en-US" sz="2400" dirty="0" smtClean="0"/>
              <a:t>Hg</a:t>
            </a:r>
            <a:endParaRPr lang="en-US" sz="2400" dirty="0"/>
          </a:p>
          <a:p>
            <a:pPr algn="r" rtl="1"/>
            <a:r>
              <a:rPr lang="en-US" sz="2400" dirty="0" smtClean="0">
                <a:solidFill>
                  <a:srgbClr val="0070C0"/>
                </a:solidFill>
                <a:cs typeface="+mj-cs"/>
              </a:rPr>
              <a:t>OT: </a:t>
            </a:r>
            <a:r>
              <a:rPr lang="en-US" sz="2400" dirty="0" smtClean="0">
                <a:cs typeface="+mj-cs"/>
              </a:rPr>
              <a:t>38.5</a:t>
            </a:r>
          </a:p>
          <a:p>
            <a:pPr algn="r" rtl="1"/>
            <a:r>
              <a:rPr lang="en-US" sz="2400" dirty="0" smtClean="0">
                <a:solidFill>
                  <a:srgbClr val="0070C0"/>
                </a:solidFill>
              </a:rPr>
              <a:t>BW</a:t>
            </a:r>
            <a:r>
              <a:rPr lang="en-US" sz="2400" dirty="0">
                <a:solidFill>
                  <a:srgbClr val="0070C0"/>
                </a:solidFill>
              </a:rPr>
              <a:t>: </a:t>
            </a:r>
            <a:r>
              <a:rPr lang="en-US" sz="2400" dirty="0" smtClean="0"/>
              <a:t>48 </a:t>
            </a:r>
            <a:r>
              <a:rPr lang="en-US" sz="2400" dirty="0"/>
              <a:t>Kg</a:t>
            </a:r>
            <a:endParaRPr lang="fa-IR" sz="2400" dirty="0">
              <a:cs typeface="+mj-cs"/>
            </a:endParaRPr>
          </a:p>
          <a:p>
            <a:pPr algn="r" rtl="1"/>
            <a:r>
              <a:rPr lang="en-US" sz="2400" dirty="0" smtClean="0">
                <a:solidFill>
                  <a:srgbClr val="0070C0"/>
                </a:solidFill>
                <a:cs typeface="+mj-cs"/>
              </a:rPr>
              <a:t>  </a:t>
            </a:r>
            <a:r>
              <a:rPr lang="en-US" sz="2400" dirty="0" err="1" smtClean="0">
                <a:solidFill>
                  <a:srgbClr val="0070C0"/>
                </a:solidFill>
                <a:cs typeface="+mj-cs"/>
              </a:rPr>
              <a:t>Hieght</a:t>
            </a:r>
            <a:r>
              <a:rPr lang="en-US" sz="2400" dirty="0" smtClean="0">
                <a:solidFill>
                  <a:srgbClr val="0070C0"/>
                </a:solidFill>
                <a:cs typeface="+mj-cs"/>
              </a:rPr>
              <a:t>: </a:t>
            </a:r>
            <a:r>
              <a:rPr lang="en-US" sz="2400" dirty="0" smtClean="0">
                <a:cs typeface="+mj-cs"/>
              </a:rPr>
              <a:t>158 cm</a:t>
            </a:r>
          </a:p>
          <a:p>
            <a:pPr algn="r" rtl="1"/>
            <a:r>
              <a:rPr lang="en-US" sz="2400" dirty="0" smtClean="0">
                <a:solidFill>
                  <a:srgbClr val="0070C0"/>
                </a:solidFill>
                <a:cs typeface="+mj-cs"/>
              </a:rPr>
              <a:t>BMI: </a:t>
            </a:r>
            <a:r>
              <a:rPr lang="en-US" sz="2400" dirty="0" smtClean="0">
                <a:cs typeface="+mj-cs"/>
              </a:rPr>
              <a:t>19.2</a:t>
            </a:r>
          </a:p>
          <a:p>
            <a:pPr algn="r" rtl="1"/>
            <a:endParaRPr lang="fa-IR" sz="2400" dirty="0">
              <a:cs typeface="+mj-cs"/>
            </a:endParaRPr>
          </a:p>
          <a:p>
            <a:pPr algn="r" rtl="1"/>
            <a:r>
              <a:rPr lang="en-US" sz="2400" dirty="0" smtClean="0">
                <a:solidFill>
                  <a:srgbClr val="C00000"/>
                </a:solidFill>
                <a:cs typeface="+mj-cs"/>
              </a:rPr>
              <a:t>H&amp;N</a:t>
            </a:r>
            <a:r>
              <a:rPr lang="fa-IR" sz="2400" dirty="0" smtClean="0">
                <a:cs typeface="+mj-cs"/>
              </a:rPr>
              <a:t>: ملتحمه </a:t>
            </a:r>
            <a:r>
              <a:rPr lang="en-US" sz="2400" dirty="0" smtClean="0">
                <a:cs typeface="+mj-cs"/>
              </a:rPr>
              <a:t>Pale</a:t>
            </a:r>
            <a:r>
              <a:rPr lang="fa-IR" sz="2400" dirty="0" smtClean="0">
                <a:cs typeface="+mj-cs"/>
              </a:rPr>
              <a:t> </a:t>
            </a:r>
            <a:r>
              <a:rPr lang="fa-IR" sz="2400" dirty="0">
                <a:cs typeface="+mj-cs"/>
              </a:rPr>
              <a:t>ا</a:t>
            </a:r>
            <a:r>
              <a:rPr lang="fa-IR" sz="2400" dirty="0" smtClean="0">
                <a:cs typeface="+mj-cs"/>
              </a:rPr>
              <a:t>ست. سایز و قوام تیرویید: نرمال، لنفادنوپاتی سرویکال ندارد. </a:t>
            </a:r>
          </a:p>
        </p:txBody>
      </p:sp>
    </p:spTree>
    <p:extLst>
      <p:ext uri="{BB962C8B-B14F-4D97-AF65-F5344CB8AC3E}">
        <p14:creationId xmlns:p14="http://schemas.microsoft.com/office/powerpoint/2010/main" val="335974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-304800"/>
            <a:ext cx="7620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2400" dirty="0">
              <a:cs typeface="+mj-cs"/>
            </a:endParaRPr>
          </a:p>
          <a:p>
            <a:pPr algn="r" rtl="1"/>
            <a:r>
              <a:rPr lang="fa-IR" sz="2400" b="1" dirty="0">
                <a:solidFill>
                  <a:srgbClr val="C00000"/>
                </a:solidFill>
                <a:cs typeface="+mj-cs"/>
              </a:rPr>
              <a:t>قفسه سینه و ریه</a:t>
            </a:r>
            <a:r>
              <a:rPr lang="fa-IR" sz="2400" b="1" dirty="0" smtClean="0">
                <a:solidFill>
                  <a:srgbClr val="C00000"/>
                </a:solidFill>
                <a:cs typeface="+mj-cs"/>
              </a:rPr>
              <a:t>:</a:t>
            </a:r>
            <a:endParaRPr lang="en-US" sz="2400" b="1" dirty="0" smtClean="0">
              <a:solidFill>
                <a:srgbClr val="C00000"/>
              </a:solidFill>
              <a:cs typeface="+mj-cs"/>
            </a:endParaRPr>
          </a:p>
          <a:p>
            <a:pPr algn="r" rtl="1"/>
            <a:endParaRPr lang="fa-IR" sz="2400" b="1" dirty="0">
              <a:cs typeface="+mj-cs"/>
            </a:endParaRPr>
          </a:p>
          <a:p>
            <a:pPr algn="r" rtl="1"/>
            <a:r>
              <a:rPr lang="en-US" sz="2400" dirty="0">
                <a:cs typeface="+mj-cs"/>
              </a:rPr>
              <a:t>expansion</a:t>
            </a:r>
            <a:r>
              <a:rPr lang="fa-IR" sz="2400" dirty="0">
                <a:cs typeface="+mj-cs"/>
              </a:rPr>
              <a:t> </a:t>
            </a:r>
            <a:r>
              <a:rPr lang="en-US" sz="2400" dirty="0">
                <a:cs typeface="+mj-cs"/>
              </a:rPr>
              <a:t>Chest</a:t>
            </a:r>
            <a:r>
              <a:rPr lang="fa-IR" sz="2400" dirty="0">
                <a:cs typeface="+mj-cs"/>
              </a:rPr>
              <a:t>: </a:t>
            </a:r>
            <a:r>
              <a:rPr lang="fa-IR" sz="2400" dirty="0" smtClean="0">
                <a:cs typeface="+mj-cs"/>
              </a:rPr>
              <a:t>قرینه</a:t>
            </a:r>
          </a:p>
          <a:p>
            <a:pPr algn="r" rtl="1"/>
            <a:r>
              <a:rPr lang="fa-IR" sz="2400" dirty="0" smtClean="0">
                <a:cs typeface="+mj-cs"/>
              </a:rPr>
              <a:t>سمع ریه: رال در قواعد هر دو ریه</a:t>
            </a:r>
          </a:p>
          <a:p>
            <a:pPr algn="r" rtl="1"/>
            <a:r>
              <a:rPr lang="fa-IR" sz="2400" dirty="0" smtClean="0">
                <a:cs typeface="+mj-cs"/>
              </a:rPr>
              <a:t>کاهش صدا نداشت</a:t>
            </a:r>
            <a:endParaRPr lang="en-US" sz="2400" dirty="0" smtClean="0">
              <a:cs typeface="+mj-cs"/>
            </a:endParaRPr>
          </a:p>
          <a:p>
            <a:pPr algn="r" rtl="1"/>
            <a:endParaRPr lang="fa-IR" sz="2400" dirty="0">
              <a:cs typeface="+mj-cs"/>
            </a:endParaRPr>
          </a:p>
          <a:p>
            <a:pPr algn="r" rtl="1"/>
            <a:r>
              <a:rPr lang="fa-IR" sz="2400" b="1" dirty="0" smtClean="0">
                <a:solidFill>
                  <a:srgbClr val="C00000"/>
                </a:solidFill>
                <a:cs typeface="+mj-cs"/>
              </a:rPr>
              <a:t>سیستم </a:t>
            </a:r>
            <a:r>
              <a:rPr lang="fa-IR" sz="2400" b="1" dirty="0">
                <a:solidFill>
                  <a:srgbClr val="C00000"/>
                </a:solidFill>
                <a:cs typeface="+mj-cs"/>
              </a:rPr>
              <a:t>قلبی عروقی</a:t>
            </a:r>
            <a:r>
              <a:rPr lang="fa-IR" sz="2400" dirty="0">
                <a:cs typeface="+mj-cs"/>
              </a:rPr>
              <a:t>: </a:t>
            </a:r>
            <a:r>
              <a:rPr lang="fa-IR" sz="2400" dirty="0" smtClean="0">
                <a:cs typeface="+mj-cs"/>
              </a:rPr>
              <a:t>نرمال</a:t>
            </a:r>
          </a:p>
          <a:p>
            <a:pPr algn="r" rtl="1"/>
            <a:endParaRPr lang="fa-IR" sz="2400" dirty="0">
              <a:cs typeface="+mj-cs"/>
            </a:endParaRPr>
          </a:p>
          <a:p>
            <a:pPr algn="r" rtl="1"/>
            <a:r>
              <a:rPr lang="fa-IR" sz="2400" b="1" dirty="0">
                <a:solidFill>
                  <a:srgbClr val="C00000"/>
                </a:solidFill>
                <a:cs typeface="+mj-cs"/>
              </a:rPr>
              <a:t>شکم</a:t>
            </a:r>
            <a:r>
              <a:rPr lang="fa-IR" sz="2400" dirty="0">
                <a:cs typeface="+mj-cs"/>
              </a:rPr>
              <a:t>: </a:t>
            </a:r>
            <a:r>
              <a:rPr lang="fa-IR" sz="2400" dirty="0" smtClean="0">
                <a:cs typeface="+mj-cs"/>
              </a:rPr>
              <a:t>نرم بود، تندرنس خفیف سمت چپ شکم داشت، طحال حدود 4 سانتی متر زیر لبه دنده</a:t>
            </a:r>
          </a:p>
          <a:p>
            <a:pPr algn="r" rtl="1"/>
            <a:r>
              <a:rPr lang="fa-IR" sz="2400" dirty="0" smtClean="0">
                <a:cs typeface="+mj-cs"/>
              </a:rPr>
              <a:t> </a:t>
            </a:r>
          </a:p>
          <a:p>
            <a:pPr algn="r" rtl="1"/>
            <a:r>
              <a:rPr lang="fa-IR" sz="2400" b="1" dirty="0">
                <a:solidFill>
                  <a:srgbClr val="C00000"/>
                </a:solidFill>
                <a:cs typeface="+mj-cs"/>
              </a:rPr>
              <a:t>سیستم عضلانی اسکلتی</a:t>
            </a:r>
            <a:r>
              <a:rPr lang="fa-IR" sz="2400" dirty="0" smtClean="0">
                <a:cs typeface="+mj-cs"/>
              </a:rPr>
              <a:t>: آتروفی عضلات: منفی، قدرت عضلات پروکسیمال و دیستال: نرمال (4/5)، </a:t>
            </a:r>
            <a:r>
              <a:rPr lang="en-US" sz="2400" dirty="0" smtClean="0">
                <a:cs typeface="+mj-cs"/>
              </a:rPr>
              <a:t>DTR</a:t>
            </a:r>
            <a:r>
              <a:rPr lang="fa-IR" sz="2400" dirty="0" smtClean="0">
                <a:cs typeface="+mj-cs"/>
              </a:rPr>
              <a:t>: نرمال، </a:t>
            </a:r>
            <a:r>
              <a:rPr lang="en-US" sz="2400" dirty="0" err="1" smtClean="0">
                <a:cs typeface="+mj-cs"/>
              </a:rPr>
              <a:t>Chevostek</a:t>
            </a:r>
            <a:r>
              <a:rPr lang="fa-IR" sz="2400" dirty="0" smtClean="0">
                <a:cs typeface="+mj-cs"/>
              </a:rPr>
              <a:t> و </a:t>
            </a:r>
            <a:r>
              <a:rPr lang="en-US" sz="2400" dirty="0" smtClean="0">
                <a:cs typeface="+mj-cs"/>
              </a:rPr>
              <a:t>Trousseau</a:t>
            </a:r>
            <a:r>
              <a:rPr lang="fa-IR" sz="2400" dirty="0" smtClean="0">
                <a:cs typeface="+mj-cs"/>
              </a:rPr>
              <a:t>: منفی</a:t>
            </a:r>
          </a:p>
          <a:p>
            <a:pPr algn="r" rtl="1"/>
            <a:r>
              <a:rPr lang="fa-IR" sz="2400" dirty="0" smtClean="0">
                <a:cs typeface="+mj-cs"/>
              </a:rPr>
              <a:t>پتشی در هر دو اندام تحتانی، اکیموزهای وسیع و منتشر، </a:t>
            </a:r>
          </a:p>
          <a:p>
            <a:pPr algn="r" rtl="1"/>
            <a:r>
              <a:rPr lang="fa-IR" sz="2400" dirty="0" smtClean="0">
                <a:cs typeface="+mj-cs"/>
              </a:rPr>
              <a:t>ادم اندامها، زخم، واریس، کلابینگ و سیانوز: منفی، نبض های محیطی: ضعیف و قرینه.</a:t>
            </a:r>
            <a:endParaRPr lang="fa-IR" sz="2400" dirty="0">
              <a:cs typeface="+mj-cs"/>
            </a:endParaRPr>
          </a:p>
          <a:p>
            <a:pPr algn="r" rtl="1"/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974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752600"/>
            <a:ext cx="75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 smtClean="0"/>
              <a:t>دوز </a:t>
            </a:r>
            <a:r>
              <a:rPr lang="fa-IR" sz="2800" dirty="0"/>
              <a:t>پردنیزولون از اوایل شروع  درمان </a:t>
            </a:r>
            <a:r>
              <a:rPr lang="en-US" sz="2800" dirty="0"/>
              <a:t>DKA</a:t>
            </a:r>
            <a:r>
              <a:rPr lang="fa-IR" sz="2800" dirty="0"/>
              <a:t> به </a:t>
            </a:r>
            <a:r>
              <a:rPr lang="en-US" sz="2800" dirty="0"/>
              <a:t>50 mg/day</a:t>
            </a:r>
            <a:r>
              <a:rPr lang="fa-IR" sz="2800" dirty="0"/>
              <a:t> کاهش یافت و از 3/16 به هیدروکورتیزون </a:t>
            </a:r>
            <a:r>
              <a:rPr lang="en-US" sz="2800" dirty="0"/>
              <a:t>50 mg/day</a:t>
            </a:r>
            <a:r>
              <a:rPr lang="fa-IR" sz="2800" dirty="0"/>
              <a:t> </a:t>
            </a:r>
            <a:r>
              <a:rPr lang="en-US" sz="2800" dirty="0"/>
              <a:t>1</a:t>
            </a:r>
            <a:r>
              <a:rPr lang="fa-IR" sz="2800" dirty="0"/>
              <a:t> تغییر یافت و در نهایت از 3/19 فقط بصورت </a:t>
            </a:r>
            <a:r>
              <a:rPr lang="en-US" sz="2800" dirty="0"/>
              <a:t>Premed</a:t>
            </a:r>
            <a:r>
              <a:rPr lang="fa-IR" sz="2800" dirty="0"/>
              <a:t> استفاده می شد. </a:t>
            </a:r>
          </a:p>
          <a:p>
            <a:pPr algn="just" rtl="1"/>
            <a:endParaRPr lang="fa-IR" sz="2800" dirty="0" smtClean="0"/>
          </a:p>
          <a:p>
            <a:pPr algn="just" rt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974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219200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WBC: 11.9 (diff?)</a:t>
            </a:r>
          </a:p>
          <a:p>
            <a:r>
              <a:rPr lang="en-US" sz="2000" dirty="0" err="1" smtClean="0"/>
              <a:t>Hb</a:t>
            </a:r>
            <a:r>
              <a:rPr lang="en-US" sz="2000" dirty="0" smtClean="0"/>
              <a:t>: 7.1 gr/dl (</a:t>
            </a:r>
            <a:r>
              <a:rPr lang="en-US" sz="2000" dirty="0" err="1" smtClean="0"/>
              <a:t>Mcv</a:t>
            </a:r>
            <a:r>
              <a:rPr lang="en-US" sz="2000" dirty="0" smtClean="0"/>
              <a:t>: 77)</a:t>
            </a:r>
          </a:p>
          <a:p>
            <a:r>
              <a:rPr lang="en-US" sz="2000" dirty="0" smtClean="0"/>
              <a:t>PLT: 16000</a:t>
            </a:r>
          </a:p>
          <a:p>
            <a:r>
              <a:rPr lang="en-US" sz="2000" dirty="0" smtClean="0"/>
              <a:t>BUN: 12 mg/dl</a:t>
            </a:r>
          </a:p>
          <a:p>
            <a:r>
              <a:rPr lang="en-US" sz="2000" dirty="0" smtClean="0"/>
              <a:t>Cr: </a:t>
            </a:r>
            <a:r>
              <a:rPr lang="en-US" sz="2000" dirty="0" smtClean="0"/>
              <a:t>0.9mg/dl</a:t>
            </a:r>
            <a:endParaRPr lang="en-US" sz="2000" dirty="0" smtClean="0"/>
          </a:p>
          <a:p>
            <a:r>
              <a:rPr lang="en-US" sz="2000" dirty="0" err="1" smtClean="0"/>
              <a:t>Ca</a:t>
            </a:r>
            <a:r>
              <a:rPr lang="en-US" sz="2000" dirty="0" smtClean="0"/>
              <a:t>: 8.6</a:t>
            </a:r>
          </a:p>
          <a:p>
            <a:r>
              <a:rPr lang="en-US" sz="2000" dirty="0" smtClean="0"/>
              <a:t>P: 2.9</a:t>
            </a:r>
          </a:p>
          <a:p>
            <a:r>
              <a:rPr lang="en-US" sz="2000" dirty="0" err="1" smtClean="0"/>
              <a:t>Alb</a:t>
            </a:r>
            <a:r>
              <a:rPr lang="en-US" sz="2000" dirty="0" smtClean="0"/>
              <a:t>: 3.9           </a:t>
            </a:r>
            <a:endParaRPr lang="fa-IR" sz="2000" dirty="0" smtClean="0"/>
          </a:p>
          <a:p>
            <a:r>
              <a:rPr lang="en-US" sz="2000" dirty="0" smtClean="0"/>
              <a:t>Na: 138 </a:t>
            </a:r>
            <a:r>
              <a:rPr lang="en-US" sz="2000" dirty="0" err="1" smtClean="0"/>
              <a:t>meq</a:t>
            </a:r>
            <a:r>
              <a:rPr lang="en-US" sz="2000" dirty="0" smtClean="0"/>
              <a:t>/L</a:t>
            </a:r>
          </a:p>
          <a:p>
            <a:r>
              <a:rPr lang="en-US" sz="2000" dirty="0" smtClean="0"/>
              <a:t>K: 3.9 </a:t>
            </a:r>
            <a:r>
              <a:rPr lang="en-US" sz="2000" dirty="0" err="1" smtClean="0"/>
              <a:t>meq</a:t>
            </a:r>
            <a:r>
              <a:rPr lang="en-US" sz="2000" dirty="0" smtClean="0"/>
              <a:t>/L</a:t>
            </a:r>
          </a:p>
          <a:p>
            <a:r>
              <a:rPr lang="en-US" sz="2000" dirty="0" smtClean="0"/>
              <a:t>Uric acid: 8.2 mg/dl   </a:t>
            </a:r>
            <a:endParaRPr lang="fa-IR" sz="2000" dirty="0" smtClean="0"/>
          </a:p>
          <a:p>
            <a:r>
              <a:rPr lang="en-US" sz="2000" dirty="0" smtClean="0"/>
              <a:t>Blood culture * 2: -            </a:t>
            </a:r>
            <a:endParaRPr lang="fa-IR" sz="2000" dirty="0" smtClean="0"/>
          </a:p>
          <a:p>
            <a:r>
              <a:rPr lang="en-US" sz="2000" dirty="0" smtClean="0"/>
              <a:t>UA: ketone –</a:t>
            </a:r>
          </a:p>
          <a:p>
            <a:r>
              <a:rPr lang="en-US" sz="2000" dirty="0" smtClean="0"/>
              <a:t>        </a:t>
            </a:r>
            <a:r>
              <a:rPr lang="en-US" sz="2000" dirty="0" err="1" smtClean="0"/>
              <a:t>Glc</a:t>
            </a:r>
            <a:r>
              <a:rPr lang="en-US" sz="2000" dirty="0" smtClean="0"/>
              <a:t>:  -</a:t>
            </a:r>
          </a:p>
          <a:p>
            <a:r>
              <a:rPr lang="en-US" sz="2000" dirty="0" smtClean="0"/>
              <a:t>BS:? </a:t>
            </a:r>
          </a:p>
          <a:p>
            <a:r>
              <a:rPr lang="en-US" sz="2000" dirty="0" smtClean="0"/>
              <a:t>Blood gas:?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05691" y="5334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95/3/1</a:t>
            </a:r>
            <a:endParaRPr lang="en-US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86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YPER\Downloads\DSC_037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48866" y="1720466"/>
            <a:ext cx="9716744" cy="719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83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1069</Words>
  <Application>Microsoft Office PowerPoint</Application>
  <PresentationFormat>On-screen Show (4:3)</PresentationFormat>
  <Paragraphs>632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HYPER</dc:creator>
  <cp:lastModifiedBy>HYPER</cp:lastModifiedBy>
  <cp:revision>75</cp:revision>
  <dcterms:created xsi:type="dcterms:W3CDTF">2006-08-16T00:00:00Z</dcterms:created>
  <dcterms:modified xsi:type="dcterms:W3CDTF">2016-06-19T20:44:07Z</dcterms:modified>
</cp:coreProperties>
</file>