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75"/>
  </p:notesMasterIdLst>
  <p:sldIdLst>
    <p:sldId id="391" r:id="rId2"/>
    <p:sldId id="388" r:id="rId3"/>
    <p:sldId id="257" r:id="rId4"/>
    <p:sldId id="258" r:id="rId5"/>
    <p:sldId id="318" r:id="rId6"/>
    <p:sldId id="319" r:id="rId7"/>
    <p:sldId id="320" r:id="rId8"/>
    <p:sldId id="321" r:id="rId9"/>
    <p:sldId id="323" r:id="rId10"/>
    <p:sldId id="392" r:id="rId11"/>
    <p:sldId id="325" r:id="rId12"/>
    <p:sldId id="327" r:id="rId13"/>
    <p:sldId id="328" r:id="rId14"/>
    <p:sldId id="329" r:id="rId15"/>
    <p:sldId id="331" r:id="rId16"/>
    <p:sldId id="332" r:id="rId17"/>
    <p:sldId id="333" r:id="rId18"/>
    <p:sldId id="336" r:id="rId19"/>
    <p:sldId id="337" r:id="rId20"/>
    <p:sldId id="340" r:id="rId21"/>
    <p:sldId id="339" r:id="rId22"/>
    <p:sldId id="334" r:id="rId23"/>
    <p:sldId id="335" r:id="rId24"/>
    <p:sldId id="341" r:id="rId25"/>
    <p:sldId id="342" r:id="rId26"/>
    <p:sldId id="343" r:id="rId27"/>
    <p:sldId id="344" r:id="rId28"/>
    <p:sldId id="345" r:id="rId29"/>
    <p:sldId id="346" r:id="rId30"/>
    <p:sldId id="347" r:id="rId31"/>
    <p:sldId id="348" r:id="rId32"/>
    <p:sldId id="349" r:id="rId33"/>
    <p:sldId id="393" r:id="rId34"/>
    <p:sldId id="350" r:id="rId35"/>
    <p:sldId id="351" r:id="rId36"/>
    <p:sldId id="352" r:id="rId37"/>
    <p:sldId id="357" r:id="rId38"/>
    <p:sldId id="353" r:id="rId39"/>
    <p:sldId id="354" r:id="rId40"/>
    <p:sldId id="355" r:id="rId41"/>
    <p:sldId id="356" r:id="rId42"/>
    <p:sldId id="358" r:id="rId43"/>
    <p:sldId id="359" r:id="rId44"/>
    <p:sldId id="360" r:id="rId45"/>
    <p:sldId id="362" r:id="rId46"/>
    <p:sldId id="363" r:id="rId47"/>
    <p:sldId id="364" r:id="rId48"/>
    <p:sldId id="365" r:id="rId49"/>
    <p:sldId id="367" r:id="rId50"/>
    <p:sldId id="366" r:id="rId51"/>
    <p:sldId id="368" r:id="rId52"/>
    <p:sldId id="369" r:id="rId53"/>
    <p:sldId id="370" r:id="rId54"/>
    <p:sldId id="371" r:id="rId55"/>
    <p:sldId id="372" r:id="rId56"/>
    <p:sldId id="395" r:id="rId57"/>
    <p:sldId id="377" r:id="rId58"/>
    <p:sldId id="379" r:id="rId59"/>
    <p:sldId id="394" r:id="rId60"/>
    <p:sldId id="373" r:id="rId61"/>
    <p:sldId id="374" r:id="rId62"/>
    <p:sldId id="375" r:id="rId63"/>
    <p:sldId id="376" r:id="rId64"/>
    <p:sldId id="378" r:id="rId65"/>
    <p:sldId id="380" r:id="rId66"/>
    <p:sldId id="386" r:id="rId67"/>
    <p:sldId id="381" r:id="rId68"/>
    <p:sldId id="382" r:id="rId69"/>
    <p:sldId id="383" r:id="rId70"/>
    <p:sldId id="389" r:id="rId71"/>
    <p:sldId id="384" r:id="rId72"/>
    <p:sldId id="385" r:id="rId73"/>
    <p:sldId id="390"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r mahdi Mirabbasi" initials="AmM" lastIdx="2" clrIdx="0">
    <p:extLst>
      <p:ext uri="{19B8F6BF-5375-455C-9EA6-DF929625EA0E}">
        <p15:presenceInfo xmlns:p15="http://schemas.microsoft.com/office/powerpoint/2012/main" userId="245b04f6059362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96" autoAdjust="0"/>
  </p:normalViewPr>
  <p:slideViewPr>
    <p:cSldViewPr snapToGrid="0">
      <p:cViewPr varScale="1">
        <p:scale>
          <a:sx n="65" d="100"/>
          <a:sy n="65" d="100"/>
        </p:scale>
        <p:origin x="66"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38884-1025-44F2-BB68-D331DF9A2D09}" type="datetimeFigureOut">
              <a:rPr lang="en-US" smtClean="0"/>
              <a:t>1/30/2023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7E249-2C75-4E04-8325-A6AB555BEF11}" type="slidenum">
              <a:rPr lang="en-US" smtClean="0"/>
              <a:t>‹#›</a:t>
            </a:fld>
            <a:endParaRPr lang="en-US" dirty="0"/>
          </a:p>
        </p:txBody>
      </p:sp>
    </p:spTree>
    <p:extLst>
      <p:ext uri="{BB962C8B-B14F-4D97-AF65-F5344CB8AC3E}">
        <p14:creationId xmlns:p14="http://schemas.microsoft.com/office/powerpoint/2010/main" val="253433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7E249-2C75-4E04-8325-A6AB555BEF11}" type="slidenum">
              <a:rPr lang="en-US" smtClean="0"/>
              <a:t>3</a:t>
            </a:fld>
            <a:endParaRPr lang="en-US" dirty="0"/>
          </a:p>
        </p:txBody>
      </p:sp>
    </p:spTree>
    <p:extLst>
      <p:ext uri="{BB962C8B-B14F-4D97-AF65-F5344CB8AC3E}">
        <p14:creationId xmlns:p14="http://schemas.microsoft.com/office/powerpoint/2010/main" val="155675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7E249-2C75-4E04-8325-A6AB555BEF11}" type="slidenum">
              <a:rPr lang="en-US" smtClean="0"/>
              <a:t>28</a:t>
            </a:fld>
            <a:endParaRPr lang="en-US" dirty="0"/>
          </a:p>
        </p:txBody>
      </p:sp>
    </p:spTree>
    <p:extLst>
      <p:ext uri="{BB962C8B-B14F-4D97-AF65-F5344CB8AC3E}">
        <p14:creationId xmlns:p14="http://schemas.microsoft.com/office/powerpoint/2010/main" val="211381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smtClean="0"/>
              <a:pPr/>
              <a:t>1/30/2023</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1/30/2023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875088F-6B7A-A858-5E52-06783E882703}"/>
              </a:ext>
            </a:extLst>
          </p:cNvPr>
          <p:cNvSpPr txBox="1"/>
          <p:nvPr/>
        </p:nvSpPr>
        <p:spPr>
          <a:xfrm>
            <a:off x="576606" y="1279390"/>
            <a:ext cx="11038787" cy="4062651"/>
          </a:xfrm>
          <a:prstGeom prst="rect">
            <a:avLst/>
          </a:prstGeom>
          <a:noFill/>
        </p:spPr>
        <p:txBody>
          <a:bodyPr wrap="square">
            <a:spAutoFit/>
          </a:bodyPr>
          <a:lstStyle/>
          <a:p>
            <a:r>
              <a:rPr lang="en-US" sz="4000" b="1" dirty="0">
                <a:solidFill>
                  <a:schemeClr val="tx2"/>
                </a:solidFill>
                <a:effectLst/>
                <a:latin typeface="Times New Roman" panose="02020603050405020304" pitchFamily="18" charset="0"/>
                <a:cs typeface="B Titr" panose="00000700000000000000" pitchFamily="2" charset="-78"/>
              </a:rPr>
              <a:t>Approach to the Patient: Hyponatremia and the Syndrome of Inappropriate Antidiuresis (SIAD)</a:t>
            </a:r>
          </a:p>
          <a:p>
            <a:endParaRPr lang="en-US" sz="4000" b="1" dirty="0">
              <a:solidFill>
                <a:schemeClr val="tx2"/>
              </a:solidFill>
              <a:latin typeface="Times New Roman" panose="02020603050405020304" pitchFamily="18" charset="0"/>
              <a:cs typeface="B Titr" panose="00000700000000000000" pitchFamily="2" charset="-78"/>
            </a:endParaRPr>
          </a:p>
          <a:p>
            <a:endParaRPr lang="en-US" sz="4000" b="1" dirty="0">
              <a:solidFill>
                <a:schemeClr val="tx2"/>
              </a:solidFill>
              <a:latin typeface="Times New Roman" panose="02020603050405020304" pitchFamily="18" charset="0"/>
              <a:cs typeface="B Titr" panose="00000700000000000000" pitchFamily="2" charset="-78"/>
            </a:endParaRPr>
          </a:p>
          <a:p>
            <a:pPr algn="ctr"/>
            <a:r>
              <a:rPr lang="en-US" sz="2400" dirty="0">
                <a:solidFill>
                  <a:schemeClr val="tx2"/>
                </a:solidFill>
                <a:latin typeface="Times New Roman" panose="02020603050405020304" pitchFamily="18" charset="0"/>
                <a:cs typeface="B Titr" panose="00000700000000000000" pitchFamily="2" charset="-78"/>
              </a:rPr>
              <a:t>Leila Rahmani MD</a:t>
            </a:r>
          </a:p>
          <a:p>
            <a:pPr algn="ctr"/>
            <a:r>
              <a:rPr lang="en-US" sz="2400" dirty="0">
                <a:solidFill>
                  <a:schemeClr val="tx2"/>
                </a:solidFill>
                <a:latin typeface="Times New Roman" panose="02020603050405020304" pitchFamily="18" charset="0"/>
                <a:cs typeface="B Titr" panose="00000700000000000000" pitchFamily="2" charset="-78"/>
              </a:rPr>
              <a:t>1401/11/3</a:t>
            </a:r>
          </a:p>
          <a:p>
            <a:endParaRPr lang="en-US" sz="4000" b="1" dirty="0"/>
          </a:p>
        </p:txBody>
      </p:sp>
    </p:spTree>
    <p:extLst>
      <p:ext uri="{BB962C8B-B14F-4D97-AF65-F5344CB8AC3E}">
        <p14:creationId xmlns:p14="http://schemas.microsoft.com/office/powerpoint/2010/main" val="189288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a:latin typeface="Times New Roman" panose="02020603050405020304" pitchFamily="18" charset="0"/>
                <a:cs typeface="Times New Roman" panose="02020603050405020304" pitchFamily="18" charset="0"/>
              </a:rPr>
              <a:t>Physiology of Salt and Water Balance</a:t>
            </a:r>
            <a:endParaRPr lang="en-US" sz="3600" dirty="0">
              <a:latin typeface="Times New Roman" panose="02020603050405020304" pitchFamily="18" charset="0"/>
              <a:cs typeface="Times New Roman" panose="02020603050405020304" pitchFamily="18" charset="0"/>
            </a:endParaRPr>
          </a:p>
        </p:txBody>
      </p:sp>
      <p:pic>
        <p:nvPicPr>
          <p:cNvPr id="2" name="Content Placeholder 1">
            <a:extLst>
              <a:ext uri="{FF2B5EF4-FFF2-40B4-BE49-F238E27FC236}">
                <a16:creationId xmlns:a16="http://schemas.microsoft.com/office/drawing/2014/main" xmlns="" id="{6AC7CA15-F952-52D4-EC44-0EBD480FCF54}"/>
              </a:ext>
            </a:extLst>
          </p:cNvPr>
          <p:cNvPicPr>
            <a:picLocks noGrp="1" noChangeAspect="1"/>
          </p:cNvPicPr>
          <p:nvPr>
            <p:ph idx="1"/>
          </p:nvPr>
        </p:nvPicPr>
        <p:blipFill rotWithShape="1">
          <a:blip r:embed="rId2"/>
          <a:srcRect l="5181" t="1701" r="3943" b="1457"/>
          <a:stretch/>
        </p:blipFill>
        <p:spPr>
          <a:xfrm>
            <a:off x="3128681" y="1169893"/>
            <a:ext cx="5934637" cy="5360896"/>
          </a:xfrm>
          <a:prstGeom prst="rect">
            <a:avLst/>
          </a:prstGeom>
        </p:spPr>
      </p:pic>
      <p:sp>
        <p:nvSpPr>
          <p:cNvPr id="5" name="Slide Number Placeholder 4">
            <a:extLst>
              <a:ext uri="{FF2B5EF4-FFF2-40B4-BE49-F238E27FC236}">
                <a16:creationId xmlns:a16="http://schemas.microsoft.com/office/drawing/2014/main" xmlns="" id="{21B7F703-F981-A51A-E511-5189EFB92FE1}"/>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10</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52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Physiology of Salt and Water Balance</a:t>
            </a:r>
            <a:endParaRPr lang="en-US" dirty="0">
              <a:latin typeface="Times New Roman" panose="02020603050405020304" pitchFamily="18" charset="0"/>
              <a:cs typeface="Times New Roman" panose="02020603050405020304" pitchFamily="18" charset="0"/>
            </a:endParaRPr>
          </a:p>
        </p:txBody>
      </p:sp>
      <p:pic>
        <p:nvPicPr>
          <p:cNvPr id="2" name="Content Placeholder 1">
            <a:extLst>
              <a:ext uri="{FF2B5EF4-FFF2-40B4-BE49-F238E27FC236}">
                <a16:creationId xmlns:a16="http://schemas.microsoft.com/office/drawing/2014/main" xmlns="" id="{ABF0CA04-F4C0-E755-B87F-7A64F22DDBC0}"/>
              </a:ext>
            </a:extLst>
          </p:cNvPr>
          <p:cNvPicPr>
            <a:picLocks noGrp="1" noChangeAspect="1"/>
          </p:cNvPicPr>
          <p:nvPr>
            <p:ph idx="1"/>
          </p:nvPr>
        </p:nvPicPr>
        <p:blipFill>
          <a:blip r:embed="rId2"/>
          <a:stretch>
            <a:fillRect/>
          </a:stretch>
        </p:blipFill>
        <p:spPr>
          <a:xfrm>
            <a:off x="362087" y="1292715"/>
            <a:ext cx="10502974" cy="4808028"/>
          </a:xfrm>
          <a:prstGeom prst="rect">
            <a:avLst/>
          </a:prstGeom>
        </p:spPr>
      </p:pic>
      <p:sp>
        <p:nvSpPr>
          <p:cNvPr id="5" name="Slide Number Placeholder 4">
            <a:extLst>
              <a:ext uri="{FF2B5EF4-FFF2-40B4-BE49-F238E27FC236}">
                <a16:creationId xmlns:a16="http://schemas.microsoft.com/office/drawing/2014/main" xmlns="" id="{0932503B-DD6B-C96C-0AA7-033E087FCD34}"/>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11</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409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Physiology of Salt and Water Balance</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266771"/>
            <a:ext cx="11098658" cy="5071596"/>
          </a:xfrm>
        </p:spPr>
        <p:txBody>
          <a:bodyPr>
            <a:norm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000" dirty="0">
              <a:solidFill>
                <a:prstClr val="black"/>
              </a:solidFill>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Mineralocorticoid and glucocorticoid activity will also influence salt and water homeostasis</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indent="-285750">
              <a:lnSpc>
                <a:spcPct val="100000"/>
              </a:lnSpc>
              <a:spcBef>
                <a:spcPts val="0"/>
              </a:spcBef>
              <a:buClrTx/>
              <a:buSzTx/>
              <a:buFont typeface="Arial" panose="020B0604020202020204" pitchFamily="34" charset="0"/>
              <a:buChar char="•"/>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Hyponatremia is almost always associated with hypotonicity, or hypo-osmolality (plasma osmolality &lt; 280 mOsm/ kg)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9D1800B9-FEDE-9736-5E5B-BE38BDA6D578}"/>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12</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206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Physiology of Salt and Water Balance</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79838" y="1346539"/>
            <a:ext cx="11178989" cy="4896890"/>
          </a:xfrm>
        </p:spPr>
        <p:txBody>
          <a:bodyPr>
            <a:norm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However, there are 2 circumstances where plasma sodium concentration and plasma osmolality diverge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Pseudohyponatremia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Isotonic/hypertonic hyponatremia</a:t>
            </a:r>
          </a:p>
          <a:p>
            <a:pPr marL="45720" indent="0">
              <a:buNone/>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07623235-2D3A-6B46-F344-8D64D8A21756}"/>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13</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22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16859"/>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Physiology of Salt and Water Balance</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328946"/>
            <a:ext cx="11035519" cy="5115445"/>
          </a:xfrm>
        </p:spPr>
        <p:txBody>
          <a:bodyPr>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Pseudohyponatremia</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is an artifactual decrease in plasma sodium concentration due to displacement of free water in plasma by </a:t>
            </a:r>
            <a:r>
              <a:rPr kumimoji="0" lang="en-US"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very high concentrations of lipids or proteins</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which interfere with the accurate measurement of sodium; however, plasma osmolality remains normal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Isotonic/hypertonic hyponatremia </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occurs when </a:t>
            </a:r>
            <a:r>
              <a:rPr kumimoji="0" lang="en-US"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unmeasured solutes </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other than sodium (such as glucose or mannitol) are present and contribute to plasma osmolality</a:t>
            </a:r>
          </a:p>
          <a:p>
            <a:pPr marL="45720" indent="0">
              <a:buNone/>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38C7320F-DA91-E70A-7128-A90D12FAF287}"/>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14</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803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Etiology of Hyponatremia</a:t>
            </a:r>
            <a:endParaRPr lang="en-US" sz="3600" b="1" dirty="0">
              <a:latin typeface="Times New Roman" panose="02020603050405020304" pitchFamily="18" charset="0"/>
              <a:cs typeface="Times New Roman" panose="02020603050405020304" pitchFamily="18" charset="0"/>
            </a:endParaRPr>
          </a:p>
        </p:txBody>
      </p:sp>
      <p:pic>
        <p:nvPicPr>
          <p:cNvPr id="2" name="Content Placeholder 1">
            <a:extLst>
              <a:ext uri="{FF2B5EF4-FFF2-40B4-BE49-F238E27FC236}">
                <a16:creationId xmlns:a16="http://schemas.microsoft.com/office/drawing/2014/main" xmlns="" id="{F46D8DD1-A717-15C7-602A-D8E5A1E4F269}"/>
              </a:ext>
            </a:extLst>
          </p:cNvPr>
          <p:cNvPicPr>
            <a:picLocks noGrp="1" noChangeAspect="1"/>
          </p:cNvPicPr>
          <p:nvPr>
            <p:ph idx="1"/>
          </p:nvPr>
        </p:nvPicPr>
        <p:blipFill>
          <a:blip r:embed="rId2"/>
          <a:stretch>
            <a:fillRect/>
          </a:stretch>
        </p:blipFill>
        <p:spPr>
          <a:xfrm>
            <a:off x="1935487" y="1428106"/>
            <a:ext cx="8287894" cy="4667894"/>
          </a:xfrm>
          <a:prstGeom prst="rect">
            <a:avLst/>
          </a:prstGeom>
        </p:spPr>
      </p:pic>
      <p:sp>
        <p:nvSpPr>
          <p:cNvPr id="5" name="Slide Number Placeholder 4">
            <a:extLst>
              <a:ext uri="{FF2B5EF4-FFF2-40B4-BE49-F238E27FC236}">
                <a16:creationId xmlns:a16="http://schemas.microsoft.com/office/drawing/2014/main" xmlns="" id="{C97A49B1-B191-6FFF-2886-80B856C58E79}"/>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15</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70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Hypovolemic Hyponatremia</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425388"/>
            <a:ext cx="11178989" cy="4706471"/>
          </a:xfrm>
        </p:spPr>
        <p:txBody>
          <a:bodyPr>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Loss of both total body water and plasma sodium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Combined with sodium losses (renal or nonrenal), leads to a greater sodium loss relative to total body water losses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Thiazide diuretic use is an important cause of hypovolemic hyponatremia, causing both renal sodium loss and hypotension (stimulating baroregulated AVP secretion) </a:t>
            </a:r>
          </a:p>
        </p:txBody>
      </p:sp>
      <p:sp>
        <p:nvSpPr>
          <p:cNvPr id="5" name="Slide Number Placeholder 4">
            <a:extLst>
              <a:ext uri="{FF2B5EF4-FFF2-40B4-BE49-F238E27FC236}">
                <a16:creationId xmlns:a16="http://schemas.microsoft.com/office/drawing/2014/main" xmlns="" id="{77D8FE01-718E-E0BC-D8DC-7418FCD11853}"/>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16</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03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Hypovolemic Hyponatremia</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298802"/>
            <a:ext cx="11178989" cy="4925026"/>
          </a:xfrm>
        </p:spPr>
        <p:txBody>
          <a:bodyPr>
            <a:norm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Thiazide</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-induced hyponatremia is frequently accompanied by hypokalemia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Other renal sodium losses include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mineralocorticoid deficiency</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salt-wasting nephropathies</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and rarely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cerebral salt wasting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Nonrenal sodium losses include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gastrointestinal loss </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due to vomiting or diarrhea and transdermal loss</a:t>
            </a:r>
            <a:endParaRPr kumimoji="0" lang="en-US" sz="3000" b="0" i="0" u="none" strike="noStrike" kern="1200" cap="none" spc="0" normalizeH="0" baseline="0" noProof="0" dirty="0">
              <a:ln>
                <a:noFill/>
              </a:ln>
              <a:solidFill>
                <a:srgbClr val="DF5327"/>
              </a:solidFill>
              <a:effectLst/>
              <a:uLnTx/>
              <a:uFillTx/>
              <a:latin typeface="Times New Roman" panose="02020603050405020304" pitchFamily="18" charset="0"/>
              <a:cs typeface="Times New Roman" panose="02020603050405020304" pitchFamily="18" charset="0"/>
            </a:endParaRPr>
          </a:p>
          <a:p>
            <a:pPr marL="45720" indent="0">
              <a:buNone/>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09A03BC3-9E4F-BEAD-2BE4-81FAF10612CF}"/>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17</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67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Euvolemic Hyponatremia</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575362"/>
            <a:ext cx="11283447" cy="4554070"/>
          </a:xfrm>
        </p:spPr>
        <p:txBody>
          <a:bodyPr>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Commonest form of hyponatremia in hospitalized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Total body sodium remains unchanged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relative increase in total body water, not appreciable on clinical examination, results in a dilutional hyponatremia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Times New Roman" panose="02020603050405020304" pitchFamily="18" charset="0"/>
                <a:cs typeface="Times New Roman" panose="02020603050405020304" pitchFamily="18" charset="0"/>
              </a:rPr>
              <a:t>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ajority of euvolemic hyponatremia is caused by SIAD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 indent="0">
              <a:buNone/>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A2255F75-08D4-A0F2-AF04-1C6E1031733C}"/>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18</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89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Syndrome of inappropriate antidiuresis</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517357"/>
            <a:ext cx="11178989" cy="4706471"/>
          </a:xfrm>
        </p:spPr>
        <p:txBody>
          <a:bodyPr>
            <a:noAutofit/>
          </a:bodyPr>
          <a:lstStyle/>
          <a:p>
            <a:pPr marL="0" indent="0">
              <a:lnSpc>
                <a:spcPct val="100000"/>
              </a:lnSpc>
              <a:spcBef>
                <a:spcPts val="0"/>
              </a:spcBef>
              <a:buClrTx/>
              <a:buSzTx/>
              <a:buNone/>
              <a:defRPr/>
            </a:pPr>
            <a:endParaRPr lang="en-US" sz="2800" dirty="0">
              <a:solidFill>
                <a:prstClr val="black"/>
              </a:solidFill>
              <a:latin typeface="Times New Roman" panose="02020603050405020304" pitchFamily="18" charset="0"/>
              <a:cs typeface="Times New Roman" panose="02020603050405020304" pitchFamily="18" charset="0"/>
            </a:endParaRPr>
          </a:p>
          <a:p>
            <a:pPr marL="342900" indent="-342900">
              <a:lnSpc>
                <a:spcPct val="100000"/>
              </a:lnSpc>
              <a:spcBef>
                <a:spcPts val="0"/>
              </a:spcBef>
              <a:buClrTx/>
              <a:buSzTx/>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Careful clinical assessment is essential to assess for other causes of euvolemic hyponatremia (eg , glucocorticoid deficiency and hypothyroidism)</a:t>
            </a:r>
          </a:p>
          <a:p>
            <a:pPr marL="342900" indent="-342900">
              <a:lnSpc>
                <a:spcPct val="100000"/>
              </a:lnSpc>
              <a:spcBef>
                <a:spcPts val="0"/>
              </a:spcBef>
              <a:buClrTx/>
              <a:buSzTx/>
              <a:buFont typeface="Arial" panose="020B0604020202020204" pitchFamily="34" charset="0"/>
              <a:buChar char="•"/>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indent="-342900">
              <a:lnSpc>
                <a:spcPct val="100000"/>
              </a:lnSpc>
              <a:spcBef>
                <a:spcPts val="0"/>
              </a:spcBef>
              <a:buClrTx/>
              <a:buSzTx/>
              <a:buFont typeface="Arial" panose="020B0604020202020204" pitchFamily="34" charset="0"/>
              <a:buChar char="•"/>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SIAD is the most common cause of hyponatremia in hospitalized patients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2911FA57-BEF0-3548-47F8-CED82691298F}"/>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19</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33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37B6505-ADD6-C654-2F0A-598B5BB18BED}"/>
              </a:ext>
            </a:extLst>
          </p:cNvPr>
          <p:cNvPicPr>
            <a:picLocks noChangeAspect="1"/>
          </p:cNvPicPr>
          <p:nvPr/>
        </p:nvPicPr>
        <p:blipFill rotWithShape="1">
          <a:blip r:embed="rId2"/>
          <a:srcRect l="5326" t="14558" r="7611" b="19388"/>
          <a:stretch/>
        </p:blipFill>
        <p:spPr>
          <a:xfrm>
            <a:off x="250002" y="1105677"/>
            <a:ext cx="11556871" cy="4904598"/>
          </a:xfrm>
          <a:prstGeom prst="rect">
            <a:avLst/>
          </a:prstGeom>
        </p:spPr>
      </p:pic>
      <p:sp>
        <p:nvSpPr>
          <p:cNvPr id="5" name="Slide Number Placeholder 4">
            <a:extLst>
              <a:ext uri="{FF2B5EF4-FFF2-40B4-BE49-F238E27FC236}">
                <a16:creationId xmlns:a16="http://schemas.microsoft.com/office/drawing/2014/main" xmlns="" id="{1194644B-88DB-3A65-B63D-37D285DC12B5}"/>
              </a:ext>
            </a:extLst>
          </p:cNvPr>
          <p:cNvSpPr>
            <a:spLocks noGrp="1"/>
          </p:cNvSpPr>
          <p:nvPr>
            <p:ph type="sldNum" sz="quarter" idx="12"/>
          </p:nvPr>
        </p:nvSpPr>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2</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225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Syndrome of inappropriate antidiuresis</a:t>
            </a:r>
            <a:endParaRPr lang="en-US" dirty="0">
              <a:latin typeface="Times New Roman" panose="02020603050405020304" pitchFamily="18" charset="0"/>
              <a:cs typeface="Times New Roman" panose="02020603050405020304" pitchFamily="18" charset="0"/>
            </a:endParaRPr>
          </a:p>
        </p:txBody>
      </p:sp>
      <p:pic>
        <p:nvPicPr>
          <p:cNvPr id="2" name="Content Placeholder 1">
            <a:extLst>
              <a:ext uri="{FF2B5EF4-FFF2-40B4-BE49-F238E27FC236}">
                <a16:creationId xmlns:a16="http://schemas.microsoft.com/office/drawing/2014/main" xmlns="" id="{4275635B-946E-B714-F9F6-F0FBB936559C}"/>
              </a:ext>
            </a:extLst>
          </p:cNvPr>
          <p:cNvPicPr>
            <a:picLocks noGrp="1" noChangeAspect="1"/>
          </p:cNvPicPr>
          <p:nvPr>
            <p:ph idx="1"/>
          </p:nvPr>
        </p:nvPicPr>
        <p:blipFill rotWithShape="1">
          <a:blip r:embed="rId2"/>
          <a:srcRect t="-220" b="47621"/>
          <a:stretch/>
        </p:blipFill>
        <p:spPr>
          <a:xfrm>
            <a:off x="489940" y="1713379"/>
            <a:ext cx="5441581" cy="3444564"/>
          </a:xfrm>
          <a:prstGeom prst="rect">
            <a:avLst/>
          </a:prstGeom>
        </p:spPr>
      </p:pic>
      <p:pic>
        <p:nvPicPr>
          <p:cNvPr id="5" name="Content Placeholder 1">
            <a:extLst>
              <a:ext uri="{FF2B5EF4-FFF2-40B4-BE49-F238E27FC236}">
                <a16:creationId xmlns:a16="http://schemas.microsoft.com/office/drawing/2014/main" xmlns="" id="{0B79E4BA-A531-C4B8-1E4E-60D05B9030E2}"/>
              </a:ext>
            </a:extLst>
          </p:cNvPr>
          <p:cNvPicPr>
            <a:picLocks noChangeAspect="1"/>
          </p:cNvPicPr>
          <p:nvPr/>
        </p:nvPicPr>
        <p:blipFill rotWithShape="1">
          <a:blip r:embed="rId2"/>
          <a:srcRect t="51978" b="1350"/>
          <a:stretch/>
        </p:blipFill>
        <p:spPr>
          <a:xfrm>
            <a:off x="5910475" y="1923631"/>
            <a:ext cx="5758454" cy="3234312"/>
          </a:xfrm>
          <a:prstGeom prst="rect">
            <a:avLst/>
          </a:prstGeom>
        </p:spPr>
      </p:pic>
      <p:sp>
        <p:nvSpPr>
          <p:cNvPr id="6" name="Slide Number Placeholder 4">
            <a:extLst>
              <a:ext uri="{FF2B5EF4-FFF2-40B4-BE49-F238E27FC236}">
                <a16:creationId xmlns:a16="http://schemas.microsoft.com/office/drawing/2014/main" xmlns="" id="{3493F4A8-F2E8-BD02-5FDD-FAD4E8B1FD87}"/>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20</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816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Syndrome of inappropriate antidiuresis</a:t>
            </a:r>
            <a:endParaRPr lang="en-US" dirty="0">
              <a:latin typeface="Times New Roman" panose="02020603050405020304" pitchFamily="18" charset="0"/>
              <a:cs typeface="Times New Roman" panose="02020603050405020304" pitchFamily="18" charset="0"/>
            </a:endParaRPr>
          </a:p>
        </p:txBody>
      </p:sp>
      <p:pic>
        <p:nvPicPr>
          <p:cNvPr id="2" name="Content Placeholder 1">
            <a:extLst>
              <a:ext uri="{FF2B5EF4-FFF2-40B4-BE49-F238E27FC236}">
                <a16:creationId xmlns:a16="http://schemas.microsoft.com/office/drawing/2014/main" xmlns="" id="{43D30A55-78EE-D164-1E90-A30C3DD00CAA}"/>
              </a:ext>
            </a:extLst>
          </p:cNvPr>
          <p:cNvPicPr>
            <a:picLocks noGrp="1" noChangeAspect="1"/>
          </p:cNvPicPr>
          <p:nvPr>
            <p:ph idx="1"/>
          </p:nvPr>
        </p:nvPicPr>
        <p:blipFill>
          <a:blip r:embed="rId2"/>
          <a:stretch>
            <a:fillRect/>
          </a:stretch>
        </p:blipFill>
        <p:spPr>
          <a:xfrm>
            <a:off x="2279590" y="1169894"/>
            <a:ext cx="7632819" cy="5175903"/>
          </a:xfrm>
          <a:prstGeom prst="rect">
            <a:avLst/>
          </a:prstGeom>
        </p:spPr>
      </p:pic>
      <p:sp>
        <p:nvSpPr>
          <p:cNvPr id="5" name="Slide Number Placeholder 4">
            <a:extLst>
              <a:ext uri="{FF2B5EF4-FFF2-40B4-BE49-F238E27FC236}">
                <a16:creationId xmlns:a16="http://schemas.microsoft.com/office/drawing/2014/main" xmlns="" id="{CD3B27F6-3891-4965-3716-2502339DD60F}"/>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21</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308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Cerebral salt-wasting syndrome</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434353"/>
            <a:ext cx="11178989" cy="4706471"/>
          </a:xfrm>
        </p:spPr>
        <p:txBody>
          <a:bodyPr>
            <a:norm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CSWS was originally described in 1950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Hyponatremia and a natriuresis observed in a neurosurgical setting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CSWS is a rare cause of hyponatremia in a neurosurgical setting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Prevalence of CSWS varies significantly  which may be due to the challenge in distinguishing CSWS from SIAD  </a:t>
            </a:r>
          </a:p>
        </p:txBody>
      </p:sp>
      <p:sp>
        <p:nvSpPr>
          <p:cNvPr id="5" name="Slide Number Placeholder 4">
            <a:extLst>
              <a:ext uri="{FF2B5EF4-FFF2-40B4-BE49-F238E27FC236}">
                <a16:creationId xmlns:a16="http://schemas.microsoft.com/office/drawing/2014/main" xmlns="" id="{4D240ADD-17D1-B5C6-04A2-3901F4C901EB}"/>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22</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574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Cerebral salt-wasting syndrome</a:t>
            </a:r>
            <a:endParaRPr lang="en-US" dirty="0">
              <a:latin typeface="Times New Roman" panose="02020603050405020304" pitchFamily="18" charset="0"/>
              <a:cs typeface="Times New Roman" panose="02020603050405020304" pitchFamily="18" charset="0"/>
            </a:endParaRPr>
          </a:p>
        </p:txBody>
      </p:sp>
      <p:pic>
        <p:nvPicPr>
          <p:cNvPr id="2" name="Content Placeholder 1">
            <a:extLst>
              <a:ext uri="{FF2B5EF4-FFF2-40B4-BE49-F238E27FC236}">
                <a16:creationId xmlns:a16="http://schemas.microsoft.com/office/drawing/2014/main" xmlns="" id="{CE3A9A40-4B69-1C32-F405-C722E5E78C18}"/>
              </a:ext>
            </a:extLst>
          </p:cNvPr>
          <p:cNvPicPr>
            <a:picLocks noGrp="1" noChangeAspect="1"/>
          </p:cNvPicPr>
          <p:nvPr>
            <p:ph idx="1"/>
          </p:nvPr>
        </p:nvPicPr>
        <p:blipFill>
          <a:blip r:embed="rId2"/>
          <a:stretch>
            <a:fillRect/>
          </a:stretch>
        </p:blipFill>
        <p:spPr>
          <a:xfrm>
            <a:off x="1624771" y="1212826"/>
            <a:ext cx="8942457" cy="4432348"/>
          </a:xfrm>
          <a:prstGeom prst="rect">
            <a:avLst/>
          </a:prstGeom>
        </p:spPr>
      </p:pic>
      <p:sp>
        <p:nvSpPr>
          <p:cNvPr id="5" name="Slide Number Placeholder 4">
            <a:extLst>
              <a:ext uri="{FF2B5EF4-FFF2-40B4-BE49-F238E27FC236}">
                <a16:creationId xmlns:a16="http://schemas.microsoft.com/office/drawing/2014/main" xmlns="" id="{ED65B9DF-B40D-204B-6FDA-3F32B4A1FEB7}"/>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23</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070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Glucocorticoid deficiency</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39" y="1451202"/>
            <a:ext cx="11178989" cy="4706471"/>
          </a:xfrm>
        </p:spPr>
        <p:txBody>
          <a:bodyPr>
            <a:normAutofit lnSpcReduction="10000"/>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Glucocorticoid deficiency is associated with an inappropriately elevated AVP concentration relative to plasma osmolality and a reduction in effective renal free water clearance, resulting in an increase in total body water</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Primary adrenal insufficiency classically presents with hypovolemic hyponatremia due to a combination of both glucocorticoid and mineralocorticoid deficiency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Hyponatremia due to secondary adrenal insufficiency is typically euvolemic (as the renin-angiotensin-aldosterone system remain intact) and indistinguishable clinically from SIAD</a:t>
            </a:r>
          </a:p>
          <a:p>
            <a:pPr marL="45720" indent="0">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5D6C0923-6637-B9B1-09B1-B5D7CAAB728C}"/>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24</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277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Thyroid-stimulating hormone deficiency</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781550"/>
            <a:ext cx="11178989" cy="3818964"/>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diagnostic criteria for SIAD require the exclusion of hypothyroidism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However, in clinical practice, hyponatremia due to hypothyroidism is extremely rare and only seen in patients with profound hypothyroidism</a:t>
            </a:r>
          </a:p>
          <a:p>
            <a:pPr marL="45720" indent="0">
              <a:buNone/>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1A683107-B02B-3CD7-5DC6-51EAAA5699C4}"/>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25</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706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Exercise-induced hyponatremia</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407459"/>
            <a:ext cx="11178989" cy="4706471"/>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Hyponatremia that develops during or within 24 hours of exercise and is typically associated with long-distance and endurance sports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Non osmotic stimulus of AVP secretion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When large quantities of hypotonic fluids are ingested, acute hyponatremia may develop ,which can be fatal if untreated </a:t>
            </a:r>
          </a:p>
          <a:p>
            <a:pPr marL="45720" indent="0">
              <a:buNone/>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A13DE7A1-C5CE-BAF6-D214-005F626D4F0C}"/>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26</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410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High water and low solute intake</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425389"/>
            <a:ext cx="11178989" cy="4706471"/>
          </a:xfrm>
        </p:spPr>
        <p:txBody>
          <a:bodyPr>
            <a:norm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Large volumes of fluid &amp;low solute intake, fluid intake may exceed the renal capacity to excrete free water, expanding total plasma free water relative to total body sodium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Observed in those who consume large volumes of beer (beer potomania) or, occasionally, in those with hypotonic fluid consumption in combination with low protein diets</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Primary polydipsia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 indent="0">
              <a:buNone/>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3EE26A67-0B81-A6EA-1462-828F2A344561}"/>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27</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735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Hypervolemic Hyponatremia</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443318"/>
            <a:ext cx="11178989" cy="4706471"/>
          </a:xfrm>
        </p:spPr>
        <p:txBody>
          <a:bodyPr>
            <a:norm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It is seen in cardiac, liver, and renal failure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fall in mean arterial pressure stimulates AVP secretion and activation of the RAS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Hyponatremia is associated with a poor prognosis in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 indent="0">
              <a:buNone/>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DDF8A0D4-3CB6-3533-EF56-8A69E9B19637}"/>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28</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670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Morbidity and Mortality Associated With Hyponatremia</a:t>
            </a:r>
            <a:endParaRPr lang="en-US" sz="32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362635"/>
            <a:ext cx="11178989" cy="4957483"/>
          </a:xfrm>
        </p:spPr>
        <p:txBody>
          <a:bodyPr>
            <a:noAutofit/>
          </a:bodyPr>
          <a:lstStyle/>
          <a:p>
            <a:pPr marL="45720" indent="0">
              <a:buNone/>
            </a:pPr>
            <a:r>
              <a:rPr lang="en-US" sz="2800" b="1" dirty="0">
                <a:solidFill>
                  <a:srgbClr val="FF0000"/>
                </a:solidFill>
                <a:latin typeface="Times New Roman" panose="02020603050405020304" pitchFamily="18" charset="0"/>
                <a:cs typeface="Times New Roman" panose="02020603050405020304" pitchFamily="18" charset="0"/>
              </a:rPr>
              <a:t>Mortality in Acute Hyponatremia</a:t>
            </a:r>
          </a:p>
          <a:p>
            <a:pPr marL="45720" indent="0">
              <a:buNone/>
            </a:pPr>
            <a:endParaRPr lang="en-US" sz="2800" b="1" dirty="0">
              <a:solidFill>
                <a:srgbClr val="FF0000"/>
              </a:solidFill>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reduction in plasma osmolality (acute, severe hyponatremia) results in osmotic movement of water from the low osmolality plasma into the normal osmolality brain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Cerebral edema , increased ICP causing neurological compromise and ultimately brainstem herniation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Acute or severe symptomatic hyponatremia carries a high mortality rate if untreated</a:t>
            </a:r>
          </a:p>
          <a:p>
            <a:pPr marL="45720" indent="0">
              <a:buNone/>
            </a:pPr>
            <a:endParaRPr lang="en-US" sz="2800" b="1" dirty="0">
              <a:solidFill>
                <a:srgbClr val="FF0000"/>
              </a:solidFill>
              <a:latin typeface="Times New Roman" panose="02020603050405020304" pitchFamily="18" charset="0"/>
              <a:cs typeface="Times New Roman" panose="02020603050405020304" pitchFamily="18" charset="0"/>
            </a:endParaRP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7E47295D-E3DD-4CF2-7951-7CDF1C87F564}"/>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29</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065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a:latin typeface="Times New Roman" panose="02020603050405020304" pitchFamily="18" charset="0"/>
                <a:cs typeface="Times New Roman" panose="02020603050405020304" pitchFamily="18" charset="0"/>
              </a:rPr>
              <a:t>Case 1</a:t>
            </a:r>
            <a:endParaRPr lang="en-US" sz="36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530914" y="1178855"/>
            <a:ext cx="10997056" cy="5200170"/>
          </a:xfrm>
        </p:spPr>
        <p:txBody>
          <a:bodyPr>
            <a:normAutofit/>
          </a:bodyPr>
          <a:lstStyle/>
          <a:p>
            <a:r>
              <a:rPr lang="en-US" sz="3000" dirty="0">
                <a:solidFill>
                  <a:schemeClr val="tx1"/>
                </a:solidFill>
                <a:latin typeface="Times New Roman" panose="02020603050405020304" pitchFamily="18" charset="0"/>
                <a:cs typeface="Times New Roman" panose="02020603050405020304" pitchFamily="18" charset="0"/>
              </a:rPr>
              <a:t>A 55-year-old woman presented to the emergency department</a:t>
            </a:r>
          </a:p>
          <a:p>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She had reported headaches and nausea the previous evening and this morning had vomited and appeared confused</a:t>
            </a:r>
          </a:p>
          <a:p>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She had recently commenced a SSRI</a:t>
            </a:r>
          </a:p>
          <a:p>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On examination, the patient was drowsy and clinically euvolemic with no evidence of trauma or infection</a:t>
            </a:r>
          </a:p>
        </p:txBody>
      </p:sp>
      <p:sp>
        <p:nvSpPr>
          <p:cNvPr id="6" name="Slide Number Placeholder 4">
            <a:extLst>
              <a:ext uri="{FF2B5EF4-FFF2-40B4-BE49-F238E27FC236}">
                <a16:creationId xmlns:a16="http://schemas.microsoft.com/office/drawing/2014/main" xmlns="" id="{E8ACFA82-C0D0-33CF-3E53-99E699F8184A}"/>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3</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007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Morbidity and Mortality Associated With Hyponatremia</a:t>
            </a:r>
            <a:endParaRPr lang="en-US" sz="32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39" y="1331258"/>
            <a:ext cx="11178989" cy="5058416"/>
          </a:xfrm>
        </p:spPr>
        <p:txBody>
          <a:bodyPr>
            <a:noAutofit/>
          </a:bodyPr>
          <a:lstStyle/>
          <a:p>
            <a:pPr marL="45720" marR="0" lvl="0" indent="0" algn="l" defTabSz="914400" rtl="0" eaLnBrk="1" fontAlgn="auto" latinLnBrk="0" hangingPunct="1">
              <a:lnSpc>
                <a:spcPct val="90000"/>
              </a:lnSpc>
              <a:spcBef>
                <a:spcPts val="1400"/>
              </a:spcBef>
              <a:spcAft>
                <a:spcPts val="0"/>
              </a:spcAft>
              <a:buClr>
                <a:srgbClr val="DF5327"/>
              </a:buClr>
              <a:buSzPct val="80000"/>
              <a:buFont typeface="Corbel" pitchFamily="34" charset="0"/>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Mortality in chronic Hyponatremia</a:t>
            </a:r>
          </a:p>
          <a:p>
            <a:pPr marL="45720" marR="0" lvl="0" indent="0" algn="l" defTabSz="914400" rtl="0" eaLnBrk="1" fontAlgn="auto" latinLnBrk="0" hangingPunct="1">
              <a:lnSpc>
                <a:spcPct val="90000"/>
              </a:lnSpc>
              <a:spcBef>
                <a:spcPts val="1400"/>
              </a:spcBef>
              <a:spcAft>
                <a:spcPts val="0"/>
              </a:spcAft>
              <a:buClr>
                <a:srgbClr val="DF5327"/>
              </a:buClr>
              <a:buSzPct val="80000"/>
              <a:buFont typeface="Corbel" pitchFamily="34" charset="0"/>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Increased in-hospital mortality risk which persists up to 1 year following discharge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Depending on the underlying etiology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SIAD was associated with an increased mortality risk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mortality risk was even greater in patients with hypervolemic or hypovolemic hyponatremia</a:t>
            </a:r>
          </a:p>
          <a:p>
            <a:pPr marL="45720" marR="0" lvl="0" indent="0" algn="l" defTabSz="914400" rtl="0" eaLnBrk="1" fontAlgn="auto" latinLnBrk="0" hangingPunct="1">
              <a:lnSpc>
                <a:spcPct val="90000"/>
              </a:lnSpc>
              <a:spcBef>
                <a:spcPts val="1400"/>
              </a:spcBef>
              <a:spcAft>
                <a:spcPts val="0"/>
              </a:spcAft>
              <a:buClr>
                <a:srgbClr val="DF5327"/>
              </a:buClr>
              <a:buSzPct val="80000"/>
              <a:buFont typeface="Corbel" pitchFamily="34" charset="0"/>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140C5A81-EDB4-9F4B-7B34-DDCAE65CF0E0}"/>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30</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654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Morbidity and Mortality Associated With Hyponatremia</a:t>
            </a:r>
            <a:endParaRPr lang="en-US" sz="32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rmAutofit/>
          </a:bodyPr>
          <a:lstStyle/>
          <a:p>
            <a:pPr marL="45720" indent="0">
              <a:buNone/>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Morbidity in Chronic Hyponatremia</a:t>
            </a:r>
          </a:p>
          <a:p>
            <a:pPr marL="45720" indent="0">
              <a:buNone/>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Increased admissions to intensive care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Prolonged length of stay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Increased readmissions to hospital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Cognitive dysfunction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Gait instability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F</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ractures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Treatment resulting in rapid correction of chronic hyponatremia can result in ODS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A84E3A1E-CF09-1842-CA29-DE18BC98A9E0}"/>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31</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941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Morbidity</a:t>
            </a:r>
            <a:r>
              <a:rPr kumimoji="0" lang="en-US" sz="3600" b="1" i="0" u="none" strike="noStrike" kern="1200" cap="none" spc="0" normalizeH="0" baseline="0" noProof="0" dirty="0">
                <a:ln>
                  <a:noFill/>
                </a:ln>
                <a:solidFill>
                  <a:prstClr val="black"/>
                </a:solidFill>
                <a:effectLst/>
                <a:uLnTx/>
                <a:uFillTx/>
                <a:latin typeface="Calibri Light" panose="020F0302020204030204"/>
                <a:ea typeface="+mn-ea"/>
                <a:cs typeface="+mn-cs"/>
              </a:rPr>
              <a:t> and Mortality Associated With Hyponatremia</a:t>
            </a:r>
            <a:endParaRPr lang="en-US" dirty="0"/>
          </a:p>
        </p:txBody>
      </p:sp>
      <p:pic>
        <p:nvPicPr>
          <p:cNvPr id="2" name="Content Placeholder 1">
            <a:extLst>
              <a:ext uri="{FF2B5EF4-FFF2-40B4-BE49-F238E27FC236}">
                <a16:creationId xmlns:a16="http://schemas.microsoft.com/office/drawing/2014/main" xmlns="" id="{A16B9009-62F7-9E25-F036-0A74C5FA9116}"/>
              </a:ext>
            </a:extLst>
          </p:cNvPr>
          <p:cNvPicPr>
            <a:picLocks noGrp="1" noChangeAspect="1"/>
          </p:cNvPicPr>
          <p:nvPr>
            <p:ph idx="1"/>
          </p:nvPr>
        </p:nvPicPr>
        <p:blipFill>
          <a:blip r:embed="rId2"/>
          <a:stretch>
            <a:fillRect/>
          </a:stretch>
        </p:blipFill>
        <p:spPr>
          <a:xfrm>
            <a:off x="2504453" y="1174469"/>
            <a:ext cx="7183094" cy="4742237"/>
          </a:xfrm>
          <a:prstGeom prst="rect">
            <a:avLst/>
          </a:prstGeom>
        </p:spPr>
      </p:pic>
      <p:sp>
        <p:nvSpPr>
          <p:cNvPr id="5" name="Slide Number Placeholder 4">
            <a:extLst>
              <a:ext uri="{FF2B5EF4-FFF2-40B4-BE49-F238E27FC236}">
                <a16:creationId xmlns:a16="http://schemas.microsoft.com/office/drawing/2014/main" xmlns="" id="{3B2412C2-E168-FD26-8488-643B380F4F03}"/>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32</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536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Osmotic demyelination syndrome</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Known as central pontine myelinolysis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Can result in serious neurological dysfunction, seizures, and death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Can occur following rapid correction of hyponatremia of chronic duration (&gt;48 hours) if the rate of correction of plasma sodium exceeds the rate of recovery of lost intracellular solutes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Rapid rise in plasma osmolality represents an osmotic stress, causing astrocyte apoptosis, damage to the blood-brain barrier, and demyelination </a:t>
            </a: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6E61A633-FAFB-B086-5070-AE1605E7CE4D}"/>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33</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137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Osmotic demyelination syndrome</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Autofit/>
          </a:bodyPr>
          <a:lstStyle/>
          <a:p>
            <a:pPr marL="45720" indent="0">
              <a:buNone/>
            </a:pPr>
            <a:r>
              <a:rPr lang="en-US" sz="3200" dirty="0">
                <a:solidFill>
                  <a:schemeClr val="tx1"/>
                </a:solidFill>
                <a:latin typeface="Times New Roman" panose="02020603050405020304" pitchFamily="18" charset="0"/>
                <a:cs typeface="Times New Roman" panose="02020603050405020304" pitchFamily="18" charset="0"/>
              </a:rPr>
              <a:t>Risk factor for ODS include:</a:t>
            </a:r>
          </a:p>
          <a:p>
            <a:pPr marL="45720" indent="0">
              <a:buNone/>
            </a:pP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Serum sodium&lt;105meq/l</a:t>
            </a:r>
          </a:p>
          <a:p>
            <a:r>
              <a:rPr lang="en-US" sz="2800" dirty="0">
                <a:solidFill>
                  <a:schemeClr val="tx1"/>
                </a:solidFill>
                <a:latin typeface="Times New Roman" panose="02020603050405020304" pitchFamily="18" charset="0"/>
                <a:cs typeface="Times New Roman" panose="02020603050405020304" pitchFamily="18" charset="0"/>
              </a:rPr>
              <a:t>Concurrent hypokalemia</a:t>
            </a:r>
          </a:p>
          <a:p>
            <a:r>
              <a:rPr lang="en-US" sz="2800" dirty="0">
                <a:solidFill>
                  <a:schemeClr val="tx1"/>
                </a:solidFill>
                <a:latin typeface="Times New Roman" panose="02020603050405020304" pitchFamily="18" charset="0"/>
                <a:cs typeface="Times New Roman" panose="02020603050405020304" pitchFamily="18" charset="0"/>
              </a:rPr>
              <a:t>Chronic excess alcohol intake</a:t>
            </a:r>
          </a:p>
          <a:p>
            <a:r>
              <a:rPr lang="en-US" sz="2800" dirty="0">
                <a:solidFill>
                  <a:schemeClr val="tx1"/>
                </a:solidFill>
                <a:latin typeface="Times New Roman" panose="02020603050405020304" pitchFamily="18" charset="0"/>
                <a:cs typeface="Times New Roman" panose="02020603050405020304" pitchFamily="18" charset="0"/>
              </a:rPr>
              <a:t>Acute or chronic hepatic disease</a:t>
            </a:r>
          </a:p>
          <a:p>
            <a:r>
              <a:rPr lang="en-US" sz="2800" dirty="0">
                <a:solidFill>
                  <a:schemeClr val="tx1"/>
                </a:solidFill>
                <a:latin typeface="Times New Roman" panose="02020603050405020304" pitchFamily="18" charset="0"/>
                <a:cs typeface="Times New Roman" panose="02020603050405020304" pitchFamily="18" charset="0"/>
              </a:rPr>
              <a:t>Malnourishment</a:t>
            </a:r>
          </a:p>
          <a:p>
            <a:r>
              <a:rPr lang="en-US" sz="2800" dirty="0">
                <a:solidFill>
                  <a:schemeClr val="tx1"/>
                </a:solidFill>
                <a:latin typeface="Times New Roman" panose="02020603050405020304" pitchFamily="18" charset="0"/>
                <a:cs typeface="Times New Roman" panose="02020603050405020304" pitchFamily="18" charset="0"/>
              </a:rPr>
              <a:t>Hypophosphatemia </a:t>
            </a:r>
          </a:p>
        </p:txBody>
      </p:sp>
      <p:sp>
        <p:nvSpPr>
          <p:cNvPr id="5" name="Slide Number Placeholder 4">
            <a:extLst>
              <a:ext uri="{FF2B5EF4-FFF2-40B4-BE49-F238E27FC236}">
                <a16:creationId xmlns:a16="http://schemas.microsoft.com/office/drawing/2014/main" xmlns="" id="{6E61A633-FAFB-B086-5070-AE1605E7CE4D}"/>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34</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898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Osteoporosis, falls, and fracture risk</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699919"/>
            <a:ext cx="11178989" cy="4706471"/>
          </a:xfrm>
        </p:spPr>
        <p:txBody>
          <a:bodyPr>
            <a:noAutofit/>
          </a:body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Hyponatremia is a recognized independent risk factor for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gait instability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steoporosis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fragility fractures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falls and fracture occurrence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78F6E0B1-1F0D-FEA9-8626-0046E64D478B}"/>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35</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075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Clinical Approach to Hyponatremia</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298802"/>
            <a:ext cx="11178989" cy="4706471"/>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When evaluating a patient with hyponatremia, there are 4 important points that should be considered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342900" indent="-342900">
              <a:lnSpc>
                <a:spcPct val="100000"/>
              </a:lnSpc>
              <a:spcBef>
                <a:spcPts val="0"/>
              </a:spcBef>
              <a:buClrTx/>
              <a:buSzTx/>
              <a:buFontTx/>
              <a:buAutoNum type="arabicPeriod"/>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presence of symptoms suggestive of cerebral edema </a:t>
            </a:r>
          </a:p>
          <a:p>
            <a:pPr marL="342900" indent="-342900">
              <a:lnSpc>
                <a:spcPct val="100000"/>
              </a:lnSpc>
              <a:spcBef>
                <a:spcPts val="0"/>
              </a:spcBef>
              <a:buClrTx/>
              <a:buSzTx/>
              <a:buFontTx/>
              <a:buAutoNum type="arabicPeriod"/>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estimated duration of hyponatremia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biochemical severity of hyponatremia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clinical assessment of the patient’s volume status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742826D3-985A-2CF2-E30D-598F9B4EFB72}"/>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36</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125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a:latin typeface="Times New Roman" panose="02020603050405020304" pitchFamily="18" charset="0"/>
                <a:cs typeface="Times New Roman" panose="02020603050405020304" pitchFamily="18" charset="0"/>
              </a:rPr>
              <a:t>Presence of symptoms</a:t>
            </a:r>
          </a:p>
        </p:txBody>
      </p:sp>
      <p:pic>
        <p:nvPicPr>
          <p:cNvPr id="2" name="Content Placeholder 1">
            <a:extLst>
              <a:ext uri="{FF2B5EF4-FFF2-40B4-BE49-F238E27FC236}">
                <a16:creationId xmlns:a16="http://schemas.microsoft.com/office/drawing/2014/main" xmlns="" id="{EEE77CF5-1880-B236-EEA3-FB36EB7101F5}"/>
              </a:ext>
            </a:extLst>
          </p:cNvPr>
          <p:cNvPicPr>
            <a:picLocks noGrp="1" noChangeAspect="1"/>
          </p:cNvPicPr>
          <p:nvPr>
            <p:ph idx="1"/>
          </p:nvPr>
        </p:nvPicPr>
        <p:blipFill>
          <a:blip r:embed="rId2"/>
          <a:stretch>
            <a:fillRect/>
          </a:stretch>
        </p:blipFill>
        <p:spPr>
          <a:xfrm>
            <a:off x="2177630" y="1135707"/>
            <a:ext cx="7836739" cy="5278540"/>
          </a:xfrm>
          <a:prstGeom prst="rect">
            <a:avLst/>
          </a:prstGeom>
        </p:spPr>
      </p:pic>
      <p:sp>
        <p:nvSpPr>
          <p:cNvPr id="5" name="Slide Number Placeholder 4">
            <a:extLst>
              <a:ext uri="{FF2B5EF4-FFF2-40B4-BE49-F238E27FC236}">
                <a16:creationId xmlns:a16="http://schemas.microsoft.com/office/drawing/2014/main" xmlns="" id="{A328BC9F-D791-7D97-F0D6-414CCAF92C6D}"/>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37</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683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Chronicity</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371600"/>
            <a:ext cx="11178989" cy="4706471"/>
          </a:xfrm>
        </p:spPr>
        <p:txBody>
          <a:bodyPr>
            <a:norm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definition of acute and chronic hyponatremia is defined as hyponatremia being present for 48 hours, respectively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rapidity of onset of hyponatremia is important for 2 reasons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indent="-342900">
              <a:lnSpc>
                <a:spcPct val="100000"/>
              </a:lnSpc>
              <a:spcBef>
                <a:spcPts val="0"/>
              </a:spcBef>
              <a:buClrTx/>
              <a:buSzTx/>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First, acute hyponatremia is more likely to present with severe neurological symptoms due to cerebral edema requiring emergency treatment </a:t>
            </a:r>
          </a:p>
          <a:p>
            <a:pPr marL="342900" indent="-342900">
              <a:lnSpc>
                <a:spcPct val="100000"/>
              </a:lnSpc>
              <a:spcBef>
                <a:spcPts val="0"/>
              </a:spcBef>
              <a:buClrTx/>
              <a:buSzTx/>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indent="-342900">
              <a:lnSpc>
                <a:spcPct val="100000"/>
              </a:lnSpc>
              <a:spcBef>
                <a:spcPts val="0"/>
              </a:spcBef>
              <a:buClrTx/>
              <a:buSzTx/>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Second, the safe rate of correction of hyponatremia depends on duration</a:t>
            </a:r>
          </a:p>
          <a:p>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DF336BA2-52D4-3556-B1FA-6C7254876B16}"/>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38</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527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Biochemical Severity</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506505" y="1270666"/>
            <a:ext cx="11145858" cy="5143581"/>
          </a:xfrm>
        </p:spPr>
        <p:txBody>
          <a:bodyPr>
            <a:no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Mild hyponatremia as plasma sodium concentration 130 to 135  mmol/L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Moderate hyponatremia as plasma sodium concentration 125 to 129 mmol/L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Severe hyponatremia as plasma sodium concentration ≤ 120  mmol/L or ≤125 mmol/L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Severity of symptoms does not always correlate with biochemical severity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most important determinant is speed of onset of hyponatremia</a:t>
            </a: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B8E72091-90AB-619D-4B97-3E9E00AFAF6B}"/>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39</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5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a:latin typeface="Times New Roman" panose="02020603050405020304" pitchFamily="18" charset="0"/>
                <a:cs typeface="Times New Roman" panose="02020603050405020304" pitchFamily="18" charset="0"/>
              </a:rPr>
              <a:t>Case 1</a:t>
            </a:r>
            <a:endParaRPr lang="en-US" sz="36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511713" y="1624534"/>
            <a:ext cx="11353716" cy="4231980"/>
          </a:xfrm>
        </p:spPr>
        <p:txBody>
          <a:bodyPr>
            <a:normAutofit lnSpcReduction="10000"/>
          </a:bodyPr>
          <a:lstStyle/>
          <a:p>
            <a:pPr marL="285750" indent="-285750">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Her weight was 49 kg (body mass index 19 kg/m2 ), a history of alcohol excess</a:t>
            </a:r>
          </a:p>
          <a:p>
            <a:pPr marL="285750" indent="-285750">
              <a:buFont typeface="Arial" panose="020B0604020202020204" pitchFamily="34" charset="0"/>
              <a:buChar char="•"/>
            </a:pPr>
            <a:endParaRPr lang="en-US" sz="30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Laboratory : urea 2.1 mmol/L, creatinine 0.7mg/dl</a:t>
            </a:r>
          </a:p>
          <a:p>
            <a:pPr marL="0" indent="0">
              <a:buNone/>
            </a:pPr>
            <a:r>
              <a:rPr lang="en-US" sz="3000" dirty="0">
                <a:solidFill>
                  <a:schemeClr val="tx1"/>
                </a:solidFill>
                <a:latin typeface="Times New Roman" panose="02020603050405020304" pitchFamily="18" charset="0"/>
                <a:cs typeface="Times New Roman" panose="02020603050405020304" pitchFamily="18" charset="0"/>
              </a:rPr>
              <a:t>   sodium 113 mmol/L, and potassium 4.4 mmol/L</a:t>
            </a:r>
          </a:p>
          <a:p>
            <a:pPr marL="285750" indent="-285750">
              <a:buFont typeface="Arial" panose="020B0604020202020204" pitchFamily="34" charset="0"/>
              <a:buChar char="•"/>
            </a:pPr>
            <a:endParaRPr lang="en-US" sz="30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Samples were sent for urine osmolality, urinary sodium, thyroid function, and serum cortisol concentration</a:t>
            </a:r>
          </a:p>
        </p:txBody>
      </p:sp>
      <p:sp>
        <p:nvSpPr>
          <p:cNvPr id="5" name="Slide Number Placeholder 4">
            <a:extLst>
              <a:ext uri="{FF2B5EF4-FFF2-40B4-BE49-F238E27FC236}">
                <a16:creationId xmlns:a16="http://schemas.microsoft.com/office/drawing/2014/main" xmlns="" id="{C21DF051-A429-9F9D-FB8A-AB519FDD4F18}"/>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4</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807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Clinical Volume Status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39" y="1517357"/>
            <a:ext cx="11178989" cy="4706471"/>
          </a:xfrm>
        </p:spPr>
        <p:txBody>
          <a:bodyPr>
            <a:normAutofit/>
          </a:bodyPr>
          <a:lstStyle/>
          <a:p>
            <a:pPr marL="457200" indent="-457200">
              <a:lnSpc>
                <a:spcPct val="100000"/>
              </a:lnSpc>
              <a:spcBef>
                <a:spcPts val="0"/>
              </a:spcBef>
              <a:buClrTx/>
              <a:buSzTx/>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clinical assessment of volume status is a crucial step in the identification of the etiology of hyponatremia</a:t>
            </a:r>
          </a:p>
          <a:p>
            <a:pPr marL="457200" indent="-457200">
              <a:lnSpc>
                <a:spcPct val="100000"/>
              </a:lnSpc>
              <a:spcBef>
                <a:spcPts val="0"/>
              </a:spcBef>
              <a:buClrTx/>
              <a:buSzTx/>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indent="-457200">
              <a:lnSpc>
                <a:spcPct val="100000"/>
              </a:lnSpc>
              <a:spcBef>
                <a:spcPts val="0"/>
              </a:spcBef>
              <a:buClrTx/>
              <a:buSzTx/>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It can be particularly challenging to distinguish euvolemia from subtle volume depletion</a:t>
            </a:r>
          </a:p>
          <a:p>
            <a:pPr marL="457200" indent="-457200">
              <a:lnSpc>
                <a:spcPct val="100000"/>
              </a:lnSpc>
              <a:spcBef>
                <a:spcPts val="0"/>
              </a:spcBef>
              <a:buClrTx/>
              <a:buSzTx/>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indent="-457200">
              <a:lnSpc>
                <a:spcPct val="100000"/>
              </a:lnSpc>
              <a:spcBef>
                <a:spcPts val="0"/>
              </a:spcBef>
              <a:buClrTx/>
              <a:buSzTx/>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Therefore, if sodium concentration either fails to improve or worsens in response to treatment based on initial volume assessment, it is worthwhile reassessing the original diagnosis</a:t>
            </a:r>
          </a:p>
          <a:p>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54AE53A9-48CB-6768-2372-7FE1595C16B5}"/>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40</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15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Defining the Etiology of Hyponatremia</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39" y="1677508"/>
            <a:ext cx="11178989" cy="3817858"/>
          </a:xfrm>
        </p:spPr>
        <p:txBody>
          <a:bodyPr>
            <a:norm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Hyponatremia is often multifactorial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Clinical history and clinical examination is essential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Times New Roman" panose="02020603050405020304" pitchFamily="18" charset="0"/>
                <a:cs typeface="Times New Roman" panose="02020603050405020304" pitchFamily="18" charset="0"/>
              </a:rPr>
              <a:t>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he measurement of both urinary osmolality and urine sodium concentration can improve diagnostic accuracy  </a:t>
            </a:r>
          </a:p>
          <a:p>
            <a:pPr marL="45720" indent="0">
              <a:buNone/>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D6C1A5D2-57DA-A480-E284-607B5337CD6C}"/>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41</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772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Urinary Sodium Concentration</a:t>
            </a:r>
            <a:endParaRPr lang="en-US" dirty="0">
              <a:latin typeface="Times New Roman" panose="02020603050405020304" pitchFamily="18" charset="0"/>
              <a:cs typeface="Times New Roman" panose="02020603050405020304" pitchFamily="18" charset="0"/>
            </a:endParaRPr>
          </a:p>
        </p:txBody>
      </p:sp>
      <p:pic>
        <p:nvPicPr>
          <p:cNvPr id="2" name="Content Placeholder 1">
            <a:extLst>
              <a:ext uri="{FF2B5EF4-FFF2-40B4-BE49-F238E27FC236}">
                <a16:creationId xmlns:a16="http://schemas.microsoft.com/office/drawing/2014/main" xmlns="" id="{37AED11C-4824-B085-AB2A-19280E56ADF0}"/>
              </a:ext>
            </a:extLst>
          </p:cNvPr>
          <p:cNvPicPr>
            <a:picLocks noGrp="1" noChangeAspect="1"/>
          </p:cNvPicPr>
          <p:nvPr>
            <p:ph idx="1"/>
          </p:nvPr>
        </p:nvPicPr>
        <p:blipFill>
          <a:blip r:embed="rId2"/>
          <a:stretch>
            <a:fillRect/>
          </a:stretch>
        </p:blipFill>
        <p:spPr>
          <a:xfrm>
            <a:off x="273227" y="1507284"/>
            <a:ext cx="11645546" cy="3979116"/>
          </a:xfrm>
          <a:prstGeom prst="rect">
            <a:avLst/>
          </a:prstGeom>
        </p:spPr>
      </p:pic>
      <p:sp>
        <p:nvSpPr>
          <p:cNvPr id="5" name="Slide Number Placeholder 4">
            <a:extLst>
              <a:ext uri="{FF2B5EF4-FFF2-40B4-BE49-F238E27FC236}">
                <a16:creationId xmlns:a16="http://schemas.microsoft.com/office/drawing/2014/main" xmlns="" id="{3CA7B9B0-6E36-1CAC-2C11-F7FCF8E65D7E}"/>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42</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7505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Urine Osmolality</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293157"/>
            <a:ext cx="11178989" cy="4706471"/>
          </a:xfrm>
        </p:spPr>
        <p:txBody>
          <a:bodyPr>
            <a:normAutofit/>
          </a:bodyPr>
          <a:lstStyle/>
          <a:p>
            <a:pPr marL="457200" indent="-457200">
              <a:lnSpc>
                <a:spcPct val="100000"/>
              </a:lnSpc>
              <a:spcBef>
                <a:spcPts val="0"/>
              </a:spcBef>
              <a:buClrTx/>
              <a:buSzTx/>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Urine osmolality directly reflects plasma AVP activity</a:t>
            </a:r>
          </a:p>
          <a:p>
            <a:pPr marL="457200" indent="-457200">
              <a:lnSpc>
                <a:spcPct val="100000"/>
              </a:lnSpc>
              <a:spcBef>
                <a:spcPts val="0"/>
              </a:spcBef>
              <a:buClrTx/>
              <a:buSzTx/>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indent="-457200">
              <a:lnSpc>
                <a:spcPct val="100000"/>
              </a:lnSpc>
              <a:spcBef>
                <a:spcPts val="0"/>
              </a:spcBef>
              <a:buClrTx/>
              <a:buSzTx/>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Plasma osmolality (approximately 284 mosm/kg) :</a:t>
            </a:r>
          </a:p>
          <a:p>
            <a:pPr marL="0" indent="0">
              <a:lnSpc>
                <a:spcPct val="100000"/>
              </a:lnSpc>
              <a:spcBef>
                <a:spcPts val="0"/>
              </a:spcBef>
              <a:buClrTx/>
              <a:buSzTx/>
              <a:buNone/>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AVP secretion is Suppressed      Uosm&lt; 100 mosm/kg</a:t>
            </a:r>
          </a:p>
          <a:p>
            <a:pPr marL="457200" indent="-457200">
              <a:lnSpc>
                <a:spcPct val="100000"/>
              </a:lnSpc>
              <a:spcBef>
                <a:spcPts val="0"/>
              </a:spcBef>
              <a:buClrTx/>
              <a:buSzTx/>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indent="-457200">
              <a:lnSpc>
                <a:spcPct val="100000"/>
              </a:lnSpc>
              <a:spcBef>
                <a:spcPts val="0"/>
              </a:spcBef>
              <a:buClrTx/>
              <a:buSzTx/>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Uosm&gt; 100 mosm/ kg in the setting of euvolemic hyponatremia                       AVP activity that is inappropriate to the plasma osmolality </a:t>
            </a:r>
          </a:p>
          <a:p>
            <a:pPr marL="457200" indent="-457200">
              <a:lnSpc>
                <a:spcPct val="100000"/>
              </a:lnSpc>
              <a:spcBef>
                <a:spcPts val="0"/>
              </a:spcBef>
              <a:buClrTx/>
              <a:buSzTx/>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indent="-457200">
              <a:lnSpc>
                <a:spcPct val="100000"/>
              </a:lnSpc>
              <a:spcBef>
                <a:spcPts val="0"/>
              </a:spcBef>
              <a:buClrTx/>
              <a:buSzTx/>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hypovolemic states      Uosm is also elevated due to the renal actions of baroregulated AVP secretion </a:t>
            </a:r>
          </a:p>
          <a:p>
            <a:endParaRPr lang="en-US" sz="2800" dirty="0">
              <a:latin typeface="Times New Roman" panose="02020603050405020304" pitchFamily="18" charset="0"/>
              <a:cs typeface="Times New Roman" panose="02020603050405020304" pitchFamily="18" charset="0"/>
            </a:endParaRPr>
          </a:p>
        </p:txBody>
      </p:sp>
      <p:sp>
        <p:nvSpPr>
          <p:cNvPr id="2" name="Arrow: Down 1">
            <a:extLst>
              <a:ext uri="{FF2B5EF4-FFF2-40B4-BE49-F238E27FC236}">
                <a16:creationId xmlns:a16="http://schemas.microsoft.com/office/drawing/2014/main" xmlns="" id="{132C12DE-E84B-8F47-F025-2C82659309E2}"/>
              </a:ext>
            </a:extLst>
          </p:cNvPr>
          <p:cNvSpPr/>
          <p:nvPr/>
        </p:nvSpPr>
        <p:spPr>
          <a:xfrm rot="16200000">
            <a:off x="4340473" y="4857317"/>
            <a:ext cx="164774" cy="257526"/>
          </a:xfrm>
          <a:prstGeom prst="downArrow">
            <a:avLst>
              <a:gd name="adj1" fmla="val 8504"/>
              <a:gd name="adj2" fmla="val 68522"/>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Arrow: Down 4">
            <a:extLst>
              <a:ext uri="{FF2B5EF4-FFF2-40B4-BE49-F238E27FC236}">
                <a16:creationId xmlns:a16="http://schemas.microsoft.com/office/drawing/2014/main" xmlns="" id="{7A09F30F-E5C2-CB83-95AC-50A9DB46C497}"/>
              </a:ext>
            </a:extLst>
          </p:cNvPr>
          <p:cNvSpPr/>
          <p:nvPr/>
        </p:nvSpPr>
        <p:spPr>
          <a:xfrm rot="16200000">
            <a:off x="5317626" y="2732682"/>
            <a:ext cx="164774" cy="257526"/>
          </a:xfrm>
          <a:prstGeom prst="downArrow">
            <a:avLst>
              <a:gd name="adj1" fmla="val 8504"/>
              <a:gd name="adj2" fmla="val 68522"/>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C00000"/>
              </a:solidFill>
            </a:endParaRPr>
          </a:p>
        </p:txBody>
      </p:sp>
      <p:sp>
        <p:nvSpPr>
          <p:cNvPr id="6" name="Arrow: Down 5">
            <a:extLst>
              <a:ext uri="{FF2B5EF4-FFF2-40B4-BE49-F238E27FC236}">
                <a16:creationId xmlns:a16="http://schemas.microsoft.com/office/drawing/2014/main" xmlns="" id="{AB02D15E-9D6C-EB81-0818-5DB18B52261B}"/>
              </a:ext>
            </a:extLst>
          </p:cNvPr>
          <p:cNvSpPr/>
          <p:nvPr/>
        </p:nvSpPr>
        <p:spPr>
          <a:xfrm rot="16200000">
            <a:off x="10232962" y="3596068"/>
            <a:ext cx="228600" cy="329247"/>
          </a:xfrm>
          <a:prstGeom prst="downArrow">
            <a:avLst>
              <a:gd name="adj1" fmla="val 8504"/>
              <a:gd name="adj2" fmla="val 68522"/>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Slide Number Placeholder 4">
            <a:extLst>
              <a:ext uri="{FF2B5EF4-FFF2-40B4-BE49-F238E27FC236}">
                <a16:creationId xmlns:a16="http://schemas.microsoft.com/office/drawing/2014/main" xmlns="" id="{9751F81E-AFF2-12C2-2812-88CEC3799223}"/>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43</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376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Urine Osmolality</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rmAutofit/>
          </a:bodyPr>
          <a:lstStyle/>
          <a:p>
            <a:pPr marL="457200" indent="-457200">
              <a:spcBef>
                <a:spcPts val="1000"/>
              </a:spcBef>
              <a:buClrTx/>
              <a:buSzTx/>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low urine osmolality is a good indicator of excess fluid intake</a:t>
            </a:r>
          </a:p>
          <a:p>
            <a:pPr marL="0" indent="0">
              <a:spcBef>
                <a:spcPts val="1000"/>
              </a:spcBef>
              <a:buClrTx/>
              <a:buSzTx/>
              <a:buNone/>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leading to dilutional hyponatremia:</a:t>
            </a:r>
          </a:p>
          <a:p>
            <a:pPr marL="0" indent="0">
              <a:spcBef>
                <a:spcPts val="1000"/>
              </a:spcBef>
              <a:buClrTx/>
              <a:buSzTx/>
              <a:buNone/>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fluid intake             rapid overcorrection of hyponatremia </a:t>
            </a:r>
          </a:p>
          <a:p>
            <a:pPr marL="457200" indent="-457200">
              <a:spcBef>
                <a:spcPts val="1000"/>
              </a:spcBef>
              <a:buClrTx/>
              <a:buSzTx/>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indent="-457200">
              <a:spcBef>
                <a:spcPts val="1000"/>
              </a:spcBef>
              <a:buClrTx/>
              <a:buSzTx/>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 elevated urinary osmolality (&gt;500 mOsm/kg) has also been shown to be predictive of failure of fluid restriction to work in patients with SIAD</a:t>
            </a:r>
          </a:p>
          <a:p>
            <a:pPr marL="0" indent="0">
              <a:spcBef>
                <a:spcPts val="1000"/>
              </a:spcBef>
              <a:buClrTx/>
              <a:buSzTx/>
              <a:buNone/>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endParaRPr lang="en-US" sz="3000" dirty="0">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xmlns="" id="{F60E98B5-0988-6C6B-79FF-A0A377462420}"/>
              </a:ext>
            </a:extLst>
          </p:cNvPr>
          <p:cNvSpPr/>
          <p:nvPr/>
        </p:nvSpPr>
        <p:spPr>
          <a:xfrm>
            <a:off x="3316940" y="2601213"/>
            <a:ext cx="618566" cy="289766"/>
          </a:xfrm>
          <a:prstGeom prst="rightArrow">
            <a:avLst>
              <a:gd name="adj1" fmla="val 19062"/>
              <a:gd name="adj2" fmla="val 68563"/>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
        <p:nvSpPr>
          <p:cNvPr id="5" name="Arrow: Down 4">
            <a:extLst>
              <a:ext uri="{FF2B5EF4-FFF2-40B4-BE49-F238E27FC236}">
                <a16:creationId xmlns:a16="http://schemas.microsoft.com/office/drawing/2014/main" xmlns="" id="{13D58A30-C68F-BBE0-C5A9-54EC38287BB1}"/>
              </a:ext>
            </a:extLst>
          </p:cNvPr>
          <p:cNvSpPr/>
          <p:nvPr/>
        </p:nvSpPr>
        <p:spPr>
          <a:xfrm>
            <a:off x="983634" y="2505497"/>
            <a:ext cx="197225" cy="481198"/>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Slide Number Placeholder 4">
            <a:extLst>
              <a:ext uri="{FF2B5EF4-FFF2-40B4-BE49-F238E27FC236}">
                <a16:creationId xmlns:a16="http://schemas.microsoft.com/office/drawing/2014/main" xmlns="" id="{3BBE15ED-39C3-50BC-54CF-D18DF103B4D3}"/>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44</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974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Fraction Excretion of Uric Acid</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rmAutofit/>
          </a:bodyPr>
          <a:lstStyle/>
          <a:p>
            <a:pPr marL="457200" indent="-457200">
              <a:lnSpc>
                <a:spcPct val="100000"/>
              </a:lnSpc>
              <a:spcBef>
                <a:spcPts val="0"/>
              </a:spcBef>
              <a:buClrTx/>
              <a:buSzTx/>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FEUA can be useful in patients treated with diuretics where UNa may be difficult to interpret</a:t>
            </a:r>
          </a:p>
          <a:p>
            <a:pPr marL="457200" indent="-457200">
              <a:lnSpc>
                <a:spcPct val="100000"/>
              </a:lnSpc>
              <a:spcBef>
                <a:spcPts val="0"/>
              </a:spcBef>
              <a:buClrTx/>
              <a:buSzTx/>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indent="-457200">
              <a:lnSpc>
                <a:spcPct val="100000"/>
              </a:lnSpc>
              <a:spcBef>
                <a:spcPts val="0"/>
              </a:spcBef>
              <a:buClrTx/>
              <a:buSzTx/>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Fenske et  al reported that in patients not treated with diuretics</a:t>
            </a:r>
          </a:p>
          <a:p>
            <a:pPr marL="0" indent="0">
              <a:lnSpc>
                <a:spcPct val="100000"/>
              </a:lnSpc>
              <a:spcBef>
                <a:spcPts val="0"/>
              </a:spcBef>
              <a:buClrTx/>
              <a:buSzTx/>
              <a:buNone/>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both UNa and FEUA performed equally well in identifying SIAD;</a:t>
            </a:r>
          </a:p>
          <a:p>
            <a:pPr marL="0" indent="0">
              <a:lnSpc>
                <a:spcPct val="100000"/>
              </a:lnSpc>
              <a:spcBef>
                <a:spcPts val="0"/>
              </a:spcBef>
              <a:buClrTx/>
              <a:buSzTx/>
              <a:buNone/>
              <a:defRPr/>
            </a:pPr>
            <a:r>
              <a:rPr lang="en-US" sz="2800" dirty="0">
                <a:solidFill>
                  <a:prstClr val="black"/>
                </a:solidFill>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however, in diuretic use, FEUA was superior </a:t>
            </a:r>
            <a:endParaRPr lang="en-US" sz="2800" dirty="0">
              <a:solidFill>
                <a:prstClr val="black"/>
              </a:solidFill>
              <a:latin typeface="Times New Roman" panose="02020603050405020304" pitchFamily="18" charset="0"/>
              <a:cs typeface="Times New Roman" panose="02020603050405020304" pitchFamily="18" charset="0"/>
            </a:endParaRPr>
          </a:p>
          <a:p>
            <a:pPr marL="0" indent="0">
              <a:lnSpc>
                <a:spcPct val="100000"/>
              </a:lnSpc>
              <a:spcBef>
                <a:spcPts val="0"/>
              </a:spcBef>
              <a:buClrTx/>
              <a:buSzTx/>
              <a:buNone/>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0" indent="-457200">
              <a:lnSpc>
                <a:spcPct val="100000"/>
              </a:lnSpc>
              <a:spcBef>
                <a:spcPts val="0"/>
              </a:spcBef>
              <a:buClrTx/>
              <a:buSzTx/>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same study reported that FEUA &gt; 12% had a 100% positive predictive value for SIAD, and conversely, FEUA &lt; 8% has a negative predictive value for SIAD of 100%</a:t>
            </a: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A9075D75-1FB3-1ED7-2A91-AB9A4C507BDC}"/>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45</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369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Treatment of Acute or Severe Symptomatic Hyponatremia</a:t>
            </a:r>
            <a:endParaRPr lang="en-US" sz="32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rm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Acute or severe symptomatic hyponatremia is a medical emergency requiring urgent, lifesaving treatment </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Hypertonic saline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is the treatment of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choice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for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acute or severe symptomatic hyponatremia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to reverse cerebral edema and prevent brainstem herniation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Hypertonic saline can be administered as either an intravenous bolus or an intravenous infusion</a:t>
            </a: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603F09FB-590D-09C3-F397-7E085C13EF1D}"/>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46</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914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Treatment of Acute or Severe Symptomatic Hyponatremia</a:t>
            </a:r>
            <a:endParaRPr lang="en-US" sz="36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US and European recommendations/guidelines recommend </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bolus therapy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acute or severe symptomatic hyponatremia</a:t>
            </a:r>
            <a:endParaRPr kumimoji="0" lang="fa-IR"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US recommendations</a:t>
            </a:r>
            <a:r>
              <a:rPr kumimoji="0" lang="fa-IR"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100 mL 3% hypertonic saline over 10 minutes (repeated up to 2 times if required) with the aim of achieving a 4- to 6-mmol/L rise in plasma sodium concentration</a:t>
            </a:r>
            <a:endParaRPr kumimoji="0" lang="fa-IR"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a-IR"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European guideline</a:t>
            </a:r>
            <a:r>
              <a:rPr kumimoji="0" lang="fa-IR"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150 mL bolus 3% hypertonic saline over 20 minutes for severe symptoms and giving a second bolus while checking a repeat plasma sodium concentration, with the aim of achieving a 5 mmol/L rise within the first hour of treatment</a:t>
            </a:r>
          </a:p>
          <a:p>
            <a:pPr marL="45720" indent="0">
              <a:buNone/>
            </a:pPr>
            <a:endParaRPr lang="en-US" dirty="0">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xmlns="" id="{D1E5B94E-4B68-172F-09CC-D0AD265D8A02}"/>
              </a:ext>
            </a:extLst>
          </p:cNvPr>
          <p:cNvSpPr/>
          <p:nvPr/>
        </p:nvSpPr>
        <p:spPr>
          <a:xfrm>
            <a:off x="3872749" y="2853018"/>
            <a:ext cx="528917" cy="24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xmlns="" id="{F9697810-EFF4-E479-1785-C3EBD27E57CA}"/>
              </a:ext>
            </a:extLst>
          </p:cNvPr>
          <p:cNvSpPr/>
          <p:nvPr/>
        </p:nvSpPr>
        <p:spPr>
          <a:xfrm>
            <a:off x="3478303" y="4540624"/>
            <a:ext cx="528917" cy="201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4">
            <a:extLst>
              <a:ext uri="{FF2B5EF4-FFF2-40B4-BE49-F238E27FC236}">
                <a16:creationId xmlns:a16="http://schemas.microsoft.com/office/drawing/2014/main" xmlns="" id="{3B7F0F52-4E95-24D2-6153-7D844F2D8F5D}"/>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47</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906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Treatment of Acute or Severe Symptomatic Hyponatremia</a:t>
            </a:r>
            <a:endParaRPr lang="en-US" dirty="0">
              <a:latin typeface="Times New Roman" panose="02020603050405020304" pitchFamily="18" charset="0"/>
              <a:cs typeface="Times New Roman" panose="02020603050405020304" pitchFamily="18" charset="0"/>
            </a:endParaRPr>
          </a:p>
        </p:txBody>
      </p:sp>
      <p:pic>
        <p:nvPicPr>
          <p:cNvPr id="2" name="Content Placeholder 4">
            <a:extLst>
              <a:ext uri="{FF2B5EF4-FFF2-40B4-BE49-F238E27FC236}">
                <a16:creationId xmlns:a16="http://schemas.microsoft.com/office/drawing/2014/main" xmlns="" id="{7D80ED78-CAD7-8FB7-3AA6-FC52D00DF6F8}"/>
              </a:ext>
            </a:extLst>
          </p:cNvPr>
          <p:cNvPicPr>
            <a:picLocks noGrp="1" noChangeAspect="1"/>
          </p:cNvPicPr>
          <p:nvPr>
            <p:ph idx="1"/>
          </p:nvPr>
        </p:nvPicPr>
        <p:blipFill rotWithShape="1">
          <a:blip r:embed="rId2"/>
          <a:srcRect l="1837" r="8777"/>
          <a:stretch/>
        </p:blipFill>
        <p:spPr>
          <a:xfrm>
            <a:off x="304569" y="2550746"/>
            <a:ext cx="11582861" cy="2215222"/>
          </a:xfrm>
        </p:spPr>
      </p:pic>
      <p:sp>
        <p:nvSpPr>
          <p:cNvPr id="5" name="Slide Number Placeholder 4">
            <a:extLst>
              <a:ext uri="{FF2B5EF4-FFF2-40B4-BE49-F238E27FC236}">
                <a16:creationId xmlns:a16="http://schemas.microsoft.com/office/drawing/2014/main" xmlns="" id="{2B54D3DB-68F4-6EB9-DE91-96C9F1B8B879}"/>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48</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734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a:latin typeface="Times New Roman" panose="02020603050405020304" pitchFamily="18" charset="0"/>
                <a:cs typeface="Times New Roman" panose="02020603050405020304" pitchFamily="18" charset="0"/>
              </a:rPr>
              <a:t>management of acute or symptomatic hyponatremia</a:t>
            </a:r>
          </a:p>
        </p:txBody>
      </p:sp>
      <p:pic>
        <p:nvPicPr>
          <p:cNvPr id="2" name="Content Placeholder 1">
            <a:extLst>
              <a:ext uri="{FF2B5EF4-FFF2-40B4-BE49-F238E27FC236}">
                <a16:creationId xmlns:a16="http://schemas.microsoft.com/office/drawing/2014/main" xmlns="" id="{BB8B88E4-62C5-5819-08AF-D95BAA1C3BB6}"/>
              </a:ext>
            </a:extLst>
          </p:cNvPr>
          <p:cNvPicPr>
            <a:picLocks noGrp="1" noChangeAspect="1"/>
          </p:cNvPicPr>
          <p:nvPr>
            <p:ph idx="1"/>
          </p:nvPr>
        </p:nvPicPr>
        <p:blipFill rotWithShape="1">
          <a:blip r:embed="rId2"/>
          <a:srcRect l="2626" r="1681" b="1964"/>
          <a:stretch/>
        </p:blipFill>
        <p:spPr>
          <a:xfrm>
            <a:off x="285698" y="1407458"/>
            <a:ext cx="11620603" cy="4464423"/>
          </a:xfrm>
          <a:prstGeom prst="rect">
            <a:avLst/>
          </a:prstGeom>
        </p:spPr>
      </p:pic>
      <p:sp>
        <p:nvSpPr>
          <p:cNvPr id="5" name="Slide Number Placeholder 4">
            <a:extLst>
              <a:ext uri="{FF2B5EF4-FFF2-40B4-BE49-F238E27FC236}">
                <a16:creationId xmlns:a16="http://schemas.microsoft.com/office/drawing/2014/main" xmlns="" id="{6AB20848-9321-C709-8D67-E6CC13219FBC}"/>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49</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135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a:latin typeface="Times New Roman" panose="02020603050405020304" pitchFamily="18" charset="0"/>
                <a:cs typeface="Times New Roman" panose="02020603050405020304" pitchFamily="18" charset="0"/>
              </a:rPr>
              <a:t>Case 2</a:t>
            </a:r>
            <a:endParaRPr lang="en-US" sz="36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668717"/>
            <a:ext cx="11178989" cy="4187798"/>
          </a:xfrm>
        </p:spPr>
        <p:txBody>
          <a:bodyPr>
            <a:normAutofit/>
          </a:bodyPr>
          <a:lstStyle/>
          <a:p>
            <a:r>
              <a:rPr lang="en-US" sz="3000" dirty="0">
                <a:solidFill>
                  <a:schemeClr val="tx1"/>
                </a:solidFill>
                <a:latin typeface="Times New Roman" panose="02020603050405020304" pitchFamily="18" charset="0"/>
                <a:cs typeface="Times New Roman" panose="02020603050405020304" pitchFamily="18" charset="0"/>
              </a:rPr>
              <a:t>A 72-year-old man was referred complaining of a persistent cough, occasional blood-streaked sputum, and unintentional weight loss</a:t>
            </a:r>
          </a:p>
          <a:p>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Initial biochemistry was as follows: urea 3 mmol/L</a:t>
            </a:r>
          </a:p>
          <a:p>
            <a:pPr marL="45720" indent="0">
              <a:buNone/>
            </a:pPr>
            <a:r>
              <a:rPr lang="en-US" sz="3000" dirty="0">
                <a:solidFill>
                  <a:schemeClr val="tx1"/>
                </a:solidFill>
                <a:latin typeface="Times New Roman" panose="02020603050405020304" pitchFamily="18" charset="0"/>
                <a:cs typeface="Times New Roman" panose="02020603050405020304" pitchFamily="18" charset="0"/>
              </a:rPr>
              <a:t> creatinine 0.9 mg/dl, sodium 124 mmol/L, and potassium 4.8  mmol/L</a:t>
            </a:r>
          </a:p>
          <a:p>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On clinical examination, he was clinically euvolemic</a:t>
            </a:r>
          </a:p>
          <a:p>
            <a:endParaRPr lang="en-US" sz="3000"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9C93CB91-FB9F-4E80-F522-FF53330D1AFC}"/>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5</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230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Treatment of Chronic or Asymptomatic Hyponatremia</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987737"/>
            <a:ext cx="11178988" cy="3881717"/>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Management is dependent on the underlying etiology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According to volume status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rate of correction is an important consideration for all patients with either unknown or prolonged duration (&gt;48 hours) of hyponatremia</a:t>
            </a:r>
          </a:p>
          <a:p>
            <a:pPr marL="45720" indent="0">
              <a:buNone/>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D89D8A4D-8005-D1B4-5BF2-66B908C29C6E}"/>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50</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2794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Hypovolemic Hyponatremia</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868051"/>
            <a:ext cx="11178988" cy="4132729"/>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Volume expansion(both guidelines recommend the use of intravenous isotonic fluids)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Suppress baroreceptor-mediated AVP secretion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Patients should be carefully monitored for a rapid increase in urinary output (&gt;100 mL/hour) in response to intravenous fluids</a:t>
            </a:r>
          </a:p>
          <a:p>
            <a:pPr marL="45720" indent="0">
              <a:buNone/>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50D581A0-2FFA-2A0B-3DD8-B851F431F3AF}"/>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51</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16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Hypovolemic Hyponatremia</a:t>
            </a:r>
            <a:endParaRPr lang="en-US" sz="36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thiazide-induced hyponatremia          combination of thiazide discontinuation, correction of hypokalemia, and volume expansion         rapid rise in p NA+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Hyponatremia due to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primary adrenal insufficiency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will respond to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high-dose glucocorticoid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replacement, but as patients are frequently profoundly volume deplete, they also require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large volumes of isotonic fluid resuscitation</a:t>
            </a: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xmlns="" id="{013FB162-9B4C-584E-7F4A-BE36F32F9509}"/>
              </a:ext>
            </a:extLst>
          </p:cNvPr>
          <p:cNvSpPr/>
          <p:nvPr/>
        </p:nvSpPr>
        <p:spPr>
          <a:xfrm>
            <a:off x="5814975" y="1541931"/>
            <a:ext cx="528917" cy="24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Arrow: Right 4">
            <a:extLst>
              <a:ext uri="{FF2B5EF4-FFF2-40B4-BE49-F238E27FC236}">
                <a16:creationId xmlns:a16="http://schemas.microsoft.com/office/drawing/2014/main" xmlns="" id="{A92E0C09-8206-CFF8-0D10-1D9233B3FCF6}"/>
              </a:ext>
            </a:extLst>
          </p:cNvPr>
          <p:cNvSpPr/>
          <p:nvPr/>
        </p:nvSpPr>
        <p:spPr>
          <a:xfrm>
            <a:off x="10434918" y="1954307"/>
            <a:ext cx="528917" cy="24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Slide Number Placeholder 4">
            <a:extLst>
              <a:ext uri="{FF2B5EF4-FFF2-40B4-BE49-F238E27FC236}">
                <a16:creationId xmlns:a16="http://schemas.microsoft.com/office/drawing/2014/main" xmlns="" id="{65CD048F-8561-2739-DCCF-F8EC38730937}"/>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52</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262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Euvolemic Hyponatremia</a:t>
            </a:r>
            <a:endParaRPr lang="en-US" sz="36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Adrenocorticotropin deficiency         adequate steroid replacement is often sufficient to restore clearance of free water and eunatremia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If glucocorticoid deficiency is suspected, steroid replacement should be commenced without delay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If the underlying cause of SIAD is either transient or reversible (eg, due to pneumonia or if culpable medication is discontinued), further management beyond treatment of the cause may not be necessary</a:t>
            </a: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xmlns="" id="{42A9D852-56EC-77D3-FBA7-D7805F9564D5}"/>
              </a:ext>
            </a:extLst>
          </p:cNvPr>
          <p:cNvSpPr/>
          <p:nvPr/>
        </p:nvSpPr>
        <p:spPr>
          <a:xfrm>
            <a:off x="5298142" y="1550895"/>
            <a:ext cx="528917" cy="24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Slide Number Placeholder 4">
            <a:extLst>
              <a:ext uri="{FF2B5EF4-FFF2-40B4-BE49-F238E27FC236}">
                <a16:creationId xmlns:a16="http://schemas.microsoft.com/office/drawing/2014/main" xmlns="" id="{1BDAE6A6-D42C-39EB-153D-19FC2F445A6F}"/>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53</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040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Fluid Restriction</a:t>
            </a:r>
            <a:endParaRPr lang="en-US" sz="36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726866"/>
            <a:ext cx="11178988" cy="4787056"/>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FR is recommended as first line therapy in both the US and European recommendations/ guidelines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FR should achieve a negative water balance of &gt;500 mL/day to be clinically effective in raising plasma sodium concentration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3000" dirty="0">
              <a:solidFill>
                <a:prstClr val="black"/>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FR may not be appropriate for hyponatremia associated with SAH                   </a:t>
            </a:r>
            <a:r>
              <a:rPr lang="en-US" sz="3000" dirty="0">
                <a:solidFill>
                  <a:prstClr val="black"/>
                </a:solidFill>
                <a:latin typeface="Times New Roman" panose="02020603050405020304" pitchFamily="18" charset="0"/>
                <a:cs typeface="Times New Roman" panose="02020603050405020304" pitchFamily="18" charset="0"/>
              </a:rPr>
              <a:t>(increase risk for cerebral vasospasm and infarction)</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 indent="0">
              <a:buNone/>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AFF63560-C53D-1AFA-94EC-E5C8C2549E10}"/>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54</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40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Fluid Restriction</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There are several factors that have been suggested to predict the response to FR in SIAD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high urine osmolality (Uosm &gt; 500mOsm/kg) or low 24-hour   urine volume &lt;1500mm predict poor response to FR, as they reflect higher plasma AVP activity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addition, the Furst equation (urine sodium + potassium concentration/ plasma sodium concentration) &gt; 1 suggests FR alone is unlikely to be effective</a:t>
            </a: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50EF887F-C92E-2B0F-4759-06824049301D}"/>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55</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26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a:solidFill>
                  <a:prstClr val="black"/>
                </a:solidFill>
                <a:latin typeface="Times New Roman" panose="02020603050405020304" pitchFamily="18" charset="0"/>
                <a:ea typeface="+mj-ea"/>
                <a:cs typeface="Times New Roman" panose="02020603050405020304" pitchFamily="18" charset="0"/>
              </a:rPr>
              <a:t>Oral Salt</a:t>
            </a:r>
            <a:endParaRPr lang="en-US" sz="3600" b="1"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2145495F-0FDB-6F09-CC45-FE4563142195}"/>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56</a:t>
            </a:fld>
            <a:endParaRPr lang="en-US" sz="2000" dirty="0">
              <a:solidFill>
                <a:schemeClr val="tx2"/>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xmlns="" id="{69C06630-9208-4D38-4FE4-93C86D9DE7C6}"/>
              </a:ext>
            </a:extLst>
          </p:cNvPr>
          <p:cNvSpPr>
            <a:spLocks noGrp="1"/>
          </p:cNvSpPr>
          <p:nvPr>
            <p:ph idx="1"/>
          </p:nvPr>
        </p:nvSpPr>
        <p:spPr>
          <a:xfrm>
            <a:off x="489940" y="1602557"/>
            <a:ext cx="11094148" cy="3978112"/>
          </a:xfrm>
        </p:spPr>
        <p:txBody>
          <a:bodyPr>
            <a:normAutofit/>
          </a:bodyPr>
          <a:lstStyle/>
          <a:p>
            <a:pPr>
              <a:buClr>
                <a:schemeClr val="tx1"/>
              </a:buClr>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Patients with SIADH secretion who have very mild or absent symptoms and a serum sodium above 120 meq/L can be treated  with oral salt tablets in addition FR</a:t>
            </a:r>
          </a:p>
          <a:p>
            <a:pPr marL="45720" indent="0">
              <a:buClr>
                <a:schemeClr val="tx1"/>
              </a:buClr>
              <a:buNone/>
            </a:pPr>
            <a:endParaRPr lang="en-US" sz="3200" dirty="0">
              <a:solidFill>
                <a:schemeClr val="tx1"/>
              </a:solidFill>
              <a:latin typeface="Times New Roman" panose="02020603050405020304" pitchFamily="18" charset="0"/>
              <a:cs typeface="Times New Roman" panose="02020603050405020304" pitchFamily="18" charset="0"/>
            </a:endParaRPr>
          </a:p>
          <a:p>
            <a:pPr>
              <a:buClr>
                <a:schemeClr val="tx1"/>
              </a:buClr>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Initial dose is 3 g or one half teaspoon three time daily , resulting in a total dose of 9 g per day (154 mEq sodium)</a:t>
            </a:r>
          </a:p>
        </p:txBody>
      </p:sp>
    </p:spTree>
    <p:extLst>
      <p:ext uri="{BB962C8B-B14F-4D97-AF65-F5344CB8AC3E}">
        <p14:creationId xmlns:p14="http://schemas.microsoft.com/office/powerpoint/2010/main" val="876363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Urea</a:t>
            </a:r>
            <a:endParaRPr lang="en-US" sz="36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886840"/>
            <a:ext cx="11178988" cy="4065493"/>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Urea is recommended as a second-line option to treat SIAD in the European guidelines, as an inexpensive method to increase solute intake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000" dirty="0">
                <a:solidFill>
                  <a:prstClr val="black"/>
                </a:solidFill>
                <a:latin typeface="Times New Roman" panose="02020603050405020304" pitchFamily="18" charset="0"/>
                <a:cs typeface="Times New Roman" panose="02020603050405020304" pitchFamily="18" charset="0"/>
              </a:rPr>
              <a:t>High protein diet</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45720" indent="0">
              <a:buNone/>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2145495F-0FDB-6F09-CC45-FE4563142195}"/>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57</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92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Loop diuresis</a:t>
            </a:r>
            <a:endParaRPr lang="en-US" sz="36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527268"/>
            <a:ext cx="11178988" cy="4879122"/>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European guidelines suggest a combination therapy of low-dose loop diuretics with oral sodium as an alternative second-line agent to oral urea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000" dirty="0">
                <a:solidFill>
                  <a:prstClr val="black"/>
                </a:solidFill>
                <a:latin typeface="Times New Roman" panose="02020603050405020304" pitchFamily="18" charset="0"/>
                <a:cs typeface="Times New Roman" panose="02020603050405020304" pitchFamily="18" charset="0"/>
              </a:rPr>
              <a:t>Loop diuretics to reduce the urine osmolality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3000" dirty="0">
              <a:solidFill>
                <a:prstClr val="black"/>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000" dirty="0">
                <a:solidFill>
                  <a:prstClr val="black"/>
                </a:solidFill>
                <a:latin typeface="Times New Roman" panose="02020603050405020304" pitchFamily="18" charset="0"/>
                <a:cs typeface="Times New Roman" panose="02020603050405020304" pitchFamily="18" charset="0"/>
              </a:rPr>
              <a:t>In patients with more severe SIADH (Uosm/Posm&gt;2) the efficacy of both FR &amp; increased salt intake will be reduced</a:t>
            </a:r>
          </a:p>
          <a:p>
            <a:pPr marL="45720" indent="0">
              <a:buNone/>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8AFB3368-E0A1-6F76-5CB6-4FDB0FF0F3C4}"/>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58</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397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Loop diuresis</a:t>
            </a:r>
            <a:endParaRPr lang="en-US" sz="3600" b="1"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8AFB3368-E0A1-6F76-5CB6-4FDB0FF0F3C4}"/>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59</a:t>
            </a:fld>
            <a:endParaRPr lang="en-US" sz="2000" dirty="0">
              <a:solidFill>
                <a:schemeClr val="tx2"/>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DC18A725-2ABB-96DF-C315-BCC9E577F301}"/>
              </a:ext>
            </a:extLst>
          </p:cNvPr>
          <p:cNvSpPr>
            <a:spLocks noGrp="1"/>
          </p:cNvSpPr>
          <p:nvPr>
            <p:ph idx="1"/>
          </p:nvPr>
        </p:nvSpPr>
        <p:spPr>
          <a:xfrm>
            <a:off x="489939" y="1442301"/>
            <a:ext cx="11178989" cy="4710259"/>
          </a:xfrm>
        </p:spPr>
        <p:txBody>
          <a:bodyPr>
            <a:normAutofit fontScale="92500" lnSpcReduction="20000"/>
          </a:bodyPr>
          <a:lstStyle/>
          <a:p>
            <a:pPr marL="45720" indent="0">
              <a:buNone/>
            </a:pPr>
            <a:endParaRPr lang="en-US" sz="2000" dirty="0">
              <a:solidFill>
                <a:prstClr val="black"/>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dirty="0">
                <a:solidFill>
                  <a:prstClr val="black"/>
                </a:solidFill>
                <a:latin typeface="Times New Roman" panose="02020603050405020304" pitchFamily="18" charset="0"/>
                <a:cs typeface="Times New Roman" panose="02020603050405020304" pitchFamily="18" charset="0"/>
              </a:rPr>
              <a:t>If further therapy is necessary , the next step is to urinary</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water excretion by impairing the mechanism of </a:t>
            </a:r>
            <a:r>
              <a:rPr lang="en-US" sz="3200" dirty="0">
                <a:solidFill>
                  <a:prstClr val="black"/>
                </a:solidFill>
                <a:latin typeface="Times New Roman" panose="02020603050405020304" pitchFamily="18" charset="0"/>
                <a:cs typeface="Times New Roman" panose="02020603050405020304" pitchFamily="18" charset="0"/>
              </a:rPr>
              <a:t>urinary concentration</a:t>
            </a:r>
          </a:p>
          <a:p>
            <a:pPr marL="0" marR="0" lvl="0" indent="0" algn="l" defTabSz="914400" rtl="0" eaLnBrk="1" fontAlgn="auto" latinLnBrk="0" hangingPunct="1">
              <a:lnSpc>
                <a:spcPct val="90000"/>
              </a:lnSpc>
              <a:spcBef>
                <a:spcPts val="1000"/>
              </a:spcBef>
              <a:spcAft>
                <a:spcPts val="0"/>
              </a:spcAft>
              <a:buClrTx/>
              <a:buSzTx/>
              <a:buNone/>
              <a:tabLst/>
              <a:defRPr/>
            </a:pPr>
            <a:endParaRPr lang="en-US" sz="3200" dirty="0">
              <a:solidFill>
                <a:prstClr val="black"/>
              </a:solidFill>
              <a:latin typeface="Times New Roman" panose="02020603050405020304" pitchFamily="18" charset="0"/>
              <a:cs typeface="Times New Roman" panose="02020603050405020304" pitchFamily="18" charset="0"/>
            </a:endParaRPr>
          </a:p>
          <a:p>
            <a:pPr>
              <a:buClr>
                <a:schemeClr val="tx1"/>
              </a:buClr>
              <a:buFont typeface="Arial" panose="020B0604020202020204" pitchFamily="34" charset="0"/>
              <a:buChar cha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Furosemide (20 mg orally twice a day)</a:t>
            </a:r>
          </a:p>
          <a:p>
            <a:endParaRPr lang="en-US" sz="3200" dirty="0">
              <a:solidFill>
                <a:prstClr val="black"/>
              </a:solidFill>
              <a:latin typeface="Times New Roman" panose="02020603050405020304" pitchFamily="18" charset="0"/>
              <a:cs typeface="Times New Roman" panose="02020603050405020304" pitchFamily="18" charset="0"/>
            </a:endParaRPr>
          </a:p>
          <a:p>
            <a:pPr>
              <a:buClrTx/>
            </a:pP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However, data from the EFFUSE-FLUID trial suggested that this approach was no more effective in hospitalized patients than FR alone and was associated with higher rates of adverse events including hypokalemia and acute kidney injury</a:t>
            </a:r>
          </a:p>
          <a:p>
            <a:pPr marL="45720" indent="0">
              <a:buNone/>
            </a:pPr>
            <a:r>
              <a:rPr lang="en-US"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5722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a:latin typeface="Times New Roman" panose="02020603050405020304" pitchFamily="18" charset="0"/>
                <a:cs typeface="Times New Roman" panose="02020603050405020304" pitchFamily="18" charset="0"/>
              </a:rPr>
              <a:t>Case 2</a:t>
            </a:r>
            <a:endParaRPr lang="en-US" sz="36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548973"/>
            <a:ext cx="11178989" cy="4706471"/>
          </a:xfrm>
        </p:spPr>
        <p:txBody>
          <a:bodyPr>
            <a:noAutofit/>
          </a:bodyPr>
          <a:lstStyle/>
          <a:p>
            <a:pPr marL="285750" indent="-285750">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Urine sodium and osmolality were 46 mmol/L and 340 m Osm/kg, respectively</a:t>
            </a:r>
          </a:p>
          <a:p>
            <a:pPr marL="285750" indent="-285750">
              <a:buFont typeface="Arial" panose="020B0604020202020204" pitchFamily="34" charset="0"/>
              <a:buChar char="•"/>
            </a:pPr>
            <a:endParaRPr lang="en-US" sz="30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Morning serum cortisol concentration was 17.7 µg/dL, and he was biochemically euthyroid.</a:t>
            </a:r>
          </a:p>
          <a:p>
            <a:pPr marL="285750" indent="-285750">
              <a:buFont typeface="Arial" panose="020B0604020202020204" pitchFamily="34" charset="0"/>
              <a:buChar char="•"/>
            </a:pPr>
            <a:endParaRPr lang="en-US" sz="30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 Imaging studies detected a suspicious lung lesion, and histology of a computed tomography–guided biopsy confirmed a diagnosis of small cell lung cancer</a:t>
            </a:r>
          </a:p>
        </p:txBody>
      </p:sp>
      <p:sp>
        <p:nvSpPr>
          <p:cNvPr id="5" name="Slide Number Placeholder 4">
            <a:extLst>
              <a:ext uri="{FF2B5EF4-FFF2-40B4-BE49-F238E27FC236}">
                <a16:creationId xmlns:a16="http://schemas.microsoft.com/office/drawing/2014/main" xmlns="" id="{688FCDEC-E200-B140-4C88-1CD988808DD6}"/>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6</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7366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Vasopressin receptor antagonists</a:t>
            </a:r>
            <a:endParaRPr lang="en-US" sz="36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Vaptans inhibit the activity of AVP by competitively binding to the V2 receptors of the distal collecting ducts in the kidney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use of tolvaptan, an oral, selective V2-receptor antagonist, was shown to be an effective treatment for both SIAD and hypervolemic hyponatremia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Patients on tolvaptan (≥15 mg/day) were more 2× as likely to achieve a normal sodium by day 30 compared with placebo </a:t>
            </a: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1DF97AF3-A74A-7B03-5B3A-48F0228CD589}"/>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60</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296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Vasopressin receptor antagonists</a:t>
            </a:r>
            <a:endParaRPr lang="en-US" dirty="0"/>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Side effects         thirst, dry mouth, and polyuria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S</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everal studies have suggested that the use of 15 mg tolvaptan as a starting dose may be too high and in practice, many physicians use lower doses when initiating therapy with similar efficacy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Overcorrection is reported even in doses as low as 3.75 mg, and therefore clinicians should be vigilant to this risk, particularly in patients with an initial sodium &lt; 125 mmol/L</a:t>
            </a:r>
          </a:p>
          <a:p>
            <a:pPr marL="45720" indent="0">
              <a:buNone/>
            </a:pPr>
            <a:endParaRPr lang="en-US" dirty="0">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xmlns="" id="{93B7B30A-5716-1AF5-9943-A33853C3170B}"/>
              </a:ext>
            </a:extLst>
          </p:cNvPr>
          <p:cNvSpPr/>
          <p:nvPr/>
        </p:nvSpPr>
        <p:spPr>
          <a:xfrm>
            <a:off x="2628785" y="1560322"/>
            <a:ext cx="528917" cy="24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Slide Number Placeholder 4">
            <a:extLst>
              <a:ext uri="{FF2B5EF4-FFF2-40B4-BE49-F238E27FC236}">
                <a16:creationId xmlns:a16="http://schemas.microsoft.com/office/drawing/2014/main" xmlns="" id="{92552328-611C-25F0-2250-0632135DF2C5}"/>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61</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369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Vasopressin receptor antagonists</a:t>
            </a:r>
            <a:endParaRPr lang="en-US" dirty="0"/>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should be initiated in an hospital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close monitoring of plasma sodium concentration (every 6-8 hours) to prevent overcorrection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It is crucial in the prevention of overcorrection that patients should be allowed to drink to thirst, and fluid balance should be monitored closely as a negative fluid balance is associated with increased risk of overcorrection</a:t>
            </a: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9E198E3C-6391-31A8-B202-7B9A7A5E987B}"/>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62</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5090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Vasopressin receptor antagonists</a:t>
            </a:r>
            <a:endParaRPr lang="en-US" dirty="0"/>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Conivaptan is a dual vasopressin (V1a and V2) receptor antagonist, Administration for the treatment of hospitalized patients with euvolemic and hypervolemic hyponatremia (oral and parenteral form)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Vaptan therapy is recommended as a second-line treatment (following failure of FR) for asymptomatic SIAD by the US recommendations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Vaptans are not recommended by the European guidelines</a:t>
            </a: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07E09C79-AFE3-C2A7-3976-FE16C53DDDAC}"/>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63</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5600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Demeclocycline</a:t>
            </a:r>
            <a:endParaRPr lang="en-US" sz="36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882482"/>
            <a:ext cx="11178988" cy="4706471"/>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Demeclocycline is a tetracycline antibiotic that can be used treat SIAD by counteracting AVP activity by inducing nephrogenic diabetes insipidus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European guidelines not recommend use in hyponatremia (unpredictable onset of action and potential nephrotoxicity and photosensitivity )</a:t>
            </a:r>
          </a:p>
          <a:p>
            <a:pPr marL="45720" indent="0">
              <a:buNone/>
            </a:pPr>
            <a:endParaRPr lang="en-US" sz="3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B722170A-D82D-FABB-A3E7-26C732EBF3D2}"/>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64</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2162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Hypervolemic Hyponatremia</a:t>
            </a:r>
            <a:endParaRPr lang="en-US" sz="36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Under</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lying cause and the use of dietary salt restriction, diuretics, and inhibition of the RAS(angiotensin-converting enzyme inhibitors, angiotensin II receptor antagonists, and mineralocorticoid receptor antagonists)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European guidelines currently recommend against the use of vaptans in hypervolemic hyponatremia</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US recommendations suggest that vaptan therapy in heart failure or nephrotic syndrome with preserved renal function</a:t>
            </a: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9C0F1C24-13E7-54B5-3508-B0EA6A6D6F73}"/>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65</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20760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a:latin typeface="Times New Roman" panose="02020603050405020304" pitchFamily="18" charset="0"/>
                <a:cs typeface="Times New Roman" panose="02020603050405020304" pitchFamily="18" charset="0"/>
              </a:rPr>
              <a:t>Management of chronic hyponatremia</a:t>
            </a:r>
          </a:p>
        </p:txBody>
      </p:sp>
      <p:pic>
        <p:nvPicPr>
          <p:cNvPr id="2" name="Content Placeholder 1">
            <a:extLst>
              <a:ext uri="{FF2B5EF4-FFF2-40B4-BE49-F238E27FC236}">
                <a16:creationId xmlns:a16="http://schemas.microsoft.com/office/drawing/2014/main" xmlns="" id="{D2769EFD-DE44-D7C8-F4B0-00F0CC6CF7C9}"/>
              </a:ext>
            </a:extLst>
          </p:cNvPr>
          <p:cNvPicPr>
            <a:picLocks noGrp="1" noChangeAspect="1"/>
          </p:cNvPicPr>
          <p:nvPr>
            <p:ph idx="1"/>
          </p:nvPr>
        </p:nvPicPr>
        <p:blipFill rotWithShape="1">
          <a:blip r:embed="rId2"/>
          <a:srcRect l="2733" r="2629" b="2945"/>
          <a:stretch/>
        </p:blipFill>
        <p:spPr>
          <a:xfrm>
            <a:off x="343305" y="1429870"/>
            <a:ext cx="11505389" cy="3998259"/>
          </a:xfrm>
          <a:prstGeom prst="rect">
            <a:avLst/>
          </a:prstGeom>
        </p:spPr>
      </p:pic>
      <p:sp>
        <p:nvSpPr>
          <p:cNvPr id="5" name="Slide Number Placeholder 4">
            <a:extLst>
              <a:ext uri="{FF2B5EF4-FFF2-40B4-BE49-F238E27FC236}">
                <a16:creationId xmlns:a16="http://schemas.microsoft.com/office/drawing/2014/main" xmlns="" id="{8DCCACDF-EB14-A637-7C53-FD208BD0089F}"/>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66</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966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Hyponatremia and COVID-19</a:t>
            </a:r>
            <a:endParaRPr lang="en-US" sz="36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Hyponatremia is reported in between 10% and 30% of all cases of COVID-19 admitted to acute hospital care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associated with adverse outcomes in COVID19 patients, including increased requirement for mechanical ventilation, admission to critical care, and increased mortality</a:t>
            </a:r>
          </a:p>
          <a:p>
            <a:pPr marL="45720" indent="0">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417CA0D8-A451-ECBD-0233-383E92B746E9}"/>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67</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4515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Back to the Case 1</a:t>
            </a:r>
            <a:endParaRPr lang="en-US" sz="36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S</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evere symptoms suggestive of cerebral edema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mergency treatment with a bolus of 100  mL over 10 minutes of hypertonic saline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After a second bolus of hypertonic saline plasma sodium concentration rose from 113 mmol/L to 118 mmol/L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mprovement in neurological status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AAE3E718-CF6C-A547-33B3-61C58331F097}"/>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68</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67386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Back to the Case 1</a:t>
            </a:r>
            <a:endParaRPr lang="en-US" sz="36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rmAutofit lnSpcReduction="10000"/>
          </a:bodyPr>
          <a:lstStyle/>
          <a:p>
            <a:pPr indent="-228600">
              <a:spcBef>
                <a:spcPts val="1000"/>
              </a:spcBef>
              <a:buClrTx/>
              <a:buSzTx/>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She was deemed to be at increased risk of ODS due to her history of alcohol excess and malnutrition</a:t>
            </a:r>
          </a:p>
          <a:p>
            <a:pPr indent="-228600">
              <a:spcBef>
                <a:spcPts val="1000"/>
              </a:spcBef>
              <a:buClrTx/>
              <a:buSzTx/>
              <a:buFont typeface="Arial" panose="020B0604020202020204" pitchFamily="34" charset="0"/>
              <a:buChar char="•"/>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arget rise in plasma sodium was set at 4 to 6 mmol/L/ day, with a maximum rate of 8 mmol/L/day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 increase in urine output was noted, and repeat bloods taken 4 hours later showed a plasma sodium 121  mmol/L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Subcutaneous desmopressin (1 μg) and intravenous 5% dextrose 3  mL/kg/hour </a:t>
            </a: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8BEB855B-1561-5951-1AA6-2B86D994026A}"/>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69</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64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a:latin typeface="Times New Roman" panose="02020603050405020304" pitchFamily="18" charset="0"/>
                <a:cs typeface="Times New Roman" panose="02020603050405020304" pitchFamily="18" charset="0"/>
              </a:rPr>
              <a:t>Prevalence of Hyponatremia</a:t>
            </a:r>
            <a:endParaRPr lang="en-US" sz="36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450492"/>
            <a:ext cx="11472564" cy="4827126"/>
          </a:xfrm>
        </p:spPr>
        <p:txBody>
          <a:bodyPr>
            <a:normAutofit/>
          </a:bodyPr>
          <a:lstStyle/>
          <a:p>
            <a:pPr marL="342900" indent="-342900">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Hyponatremia is the most commonly encountered electrolyte disturbance in clinical practice</a:t>
            </a:r>
          </a:p>
          <a:p>
            <a:pPr marL="342900" indent="-342900">
              <a:buFont typeface="Arial" panose="020B0604020202020204" pitchFamily="34" charset="0"/>
              <a:buChar char="•"/>
            </a:pPr>
            <a:endParaRPr lang="en-US" sz="30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 In a hospitalized patient cohort, the reported incidence of hyponatremia is 15% to 30% </a:t>
            </a:r>
          </a:p>
          <a:p>
            <a:pPr marL="342900" indent="-342900">
              <a:buFont typeface="Arial" panose="020B0604020202020204" pitchFamily="34" charset="0"/>
              <a:buChar char="•"/>
            </a:pPr>
            <a:endParaRPr lang="en-US" sz="30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However, severe hyponatremia (&lt;125mmol/L) is less common and is reported in 0.5% to 3% of hospitalized patients</a:t>
            </a:r>
          </a:p>
        </p:txBody>
      </p:sp>
      <p:sp>
        <p:nvSpPr>
          <p:cNvPr id="5" name="Slide Number Placeholder 4">
            <a:extLst>
              <a:ext uri="{FF2B5EF4-FFF2-40B4-BE49-F238E27FC236}">
                <a16:creationId xmlns:a16="http://schemas.microsoft.com/office/drawing/2014/main" xmlns="" id="{50937C52-FBCA-245E-E7B0-D02ACF5A451B}"/>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7</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14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Back to the Case 1</a:t>
            </a:r>
            <a:endParaRPr lang="en-US" sz="36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Bloods were taken hourly until plasma sodium returned to 119  mmol/L, and intravenous dextrose was continued to replace urinary losses to maintain plasma sodium &lt; 119 mmol/L for the next 24 hours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Her SSRI medication was discontinued, and plasma sodium returned to 136 mmol/L over several days with careful monitoring and the requirement of intermittent dextrose infusions to prevent overcorrection</a:t>
            </a:r>
          </a:p>
          <a:p>
            <a:pPr marL="45720" indent="0">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BE10BE17-BCAE-B8B2-A954-F896646FC04E}"/>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70</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6679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Back to the Case 2</a:t>
            </a:r>
            <a:endParaRPr lang="en-US" sz="3600"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299882"/>
            <a:ext cx="11178989" cy="5013593"/>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diagnosis is SIAD (small cell lung cancer)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1000 mL/day FR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Times New Roman" panose="02020603050405020304" pitchFamily="18" charset="0"/>
                <a:cs typeface="Times New Roman" panose="02020603050405020304" pitchFamily="18" charset="0"/>
              </a:rPr>
              <a:t>A</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fter his sodium improved to 132 mmol/L, he was discharged from hospital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He represented several months later following several falls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Despite carefully adhering to FR, his repeat biochemistry was as follows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Urea 2.7 mmol/L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Creatinine 0.9 mg/dl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Times New Roman" panose="02020603050405020304" pitchFamily="18" charset="0"/>
                <a:cs typeface="Times New Roman" panose="02020603050405020304" pitchFamily="18" charset="0"/>
              </a:rPr>
              <a:t>S</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odium 122 mmol/L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Times New Roman" panose="02020603050405020304" pitchFamily="18" charset="0"/>
                <a:cs typeface="Times New Roman" panose="02020603050405020304" pitchFamily="18" charset="0"/>
              </a:rPr>
              <a:t>P</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otassium 4.6 mmol/L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UNa+ 39 mmol/L, and Uosm 573 mOsm/kg</a:t>
            </a:r>
          </a:p>
          <a:p>
            <a:pPr marL="45720" indent="0">
              <a:buNone/>
            </a:pPr>
            <a:endParaRPr lang="en-US" sz="26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8B188E7E-0B83-BD9E-9798-F5DB5F0EADBE}"/>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71</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0332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Back to the Case 2</a:t>
            </a:r>
            <a:endParaRPr lang="en-US" sz="36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1" y="1407459"/>
            <a:ext cx="11178988" cy="47064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He remained clinically euvolemic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Imaging revealed new metastatic disease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Admitted to hospital to commence 7.5 mg tolvaptan therapy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FR was discontinued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Times New Roman" panose="02020603050405020304" pitchFamily="18" charset="0"/>
                <a:cs typeface="Times New Roman" panose="02020603050405020304" pitchFamily="18" charset="0"/>
              </a:rPr>
              <a:t>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 was encouraged to drink according to thirst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His urinary output increased, and his plasma sodium rose to 125 mmol/L after 6 hours and 129 mmol/L after 12 hours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Times New Roman" panose="02020603050405020304" pitchFamily="18" charset="0"/>
                <a:cs typeface="Times New Roman" panose="02020603050405020304" pitchFamily="18" charset="0"/>
              </a:rPr>
              <a:t>I</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ntravenous 5% dextrose was commenced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Over the next 3  days, plasma sodium rose to 133 mmol/L and remained stable on alternate-day administration of 7.5 mg tolvaptan</a:t>
            </a:r>
          </a:p>
          <a:p>
            <a:pPr marL="45720" indent="0">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3C157138-D52C-99EE-E99B-D50E0698E5FB}"/>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72</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49259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9897E0-2C26-A10E-986E-E2FC4E57AF21}"/>
              </a:ext>
            </a:extLst>
          </p:cNvPr>
          <p:cNvSpPr>
            <a:spLocks noGrp="1"/>
          </p:cNvSpPr>
          <p:nvPr>
            <p:ph idx="1"/>
          </p:nvPr>
        </p:nvSpPr>
        <p:spPr>
          <a:xfrm>
            <a:off x="1143000" y="2143125"/>
            <a:ext cx="9872871" cy="1504950"/>
          </a:xfrm>
        </p:spPr>
        <p:txBody>
          <a:bodyPr>
            <a:normAutofit/>
          </a:bodyPr>
          <a:lstStyle/>
          <a:p>
            <a:pPr marL="45720" indent="0" algn="ctr">
              <a:buNone/>
            </a:pPr>
            <a:r>
              <a:rPr lang="en-US" sz="8000" b="1" dirty="0">
                <a:solidFill>
                  <a:srgbClr val="00206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0074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a:latin typeface="Times New Roman" panose="02020603050405020304" pitchFamily="18" charset="0"/>
                <a:cs typeface="Times New Roman" panose="02020603050405020304" pitchFamily="18" charset="0"/>
              </a:rPr>
              <a:t>Physiology of Salt and Water Balance</a:t>
            </a:r>
            <a:endParaRPr lang="en-US" sz="36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9B7D771D-C6A3-10E6-50FF-212D8485EB39}"/>
              </a:ext>
            </a:extLst>
          </p:cNvPr>
          <p:cNvSpPr>
            <a:spLocks noGrp="1"/>
          </p:cNvSpPr>
          <p:nvPr>
            <p:ph idx="1"/>
          </p:nvPr>
        </p:nvSpPr>
        <p:spPr>
          <a:xfrm>
            <a:off x="489940" y="1755483"/>
            <a:ext cx="11397260" cy="3178468"/>
          </a:xfrm>
        </p:spPr>
        <p:txBody>
          <a:bodyPr>
            <a:normAutofit/>
          </a:bodyPr>
          <a:lstStyle/>
          <a:p>
            <a:pPr marL="285750" indent="-285750">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Plasma sodium concentration is the principle determinant of plasma osmolality</a:t>
            </a:r>
          </a:p>
          <a:p>
            <a:pPr marL="285750" indent="-285750">
              <a:buFont typeface="Arial" panose="020B0604020202020204" pitchFamily="34" charset="0"/>
              <a:buChar char="•"/>
            </a:pPr>
            <a:endParaRPr lang="en-US" sz="30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Both plasma sodium and osmolality are maintained within a narrow physiological range by osmotically regulated AVP secretion and the sensation of thirst</a:t>
            </a:r>
          </a:p>
        </p:txBody>
      </p:sp>
      <p:sp>
        <p:nvSpPr>
          <p:cNvPr id="5" name="Slide Number Placeholder 4">
            <a:extLst>
              <a:ext uri="{FF2B5EF4-FFF2-40B4-BE49-F238E27FC236}">
                <a16:creationId xmlns:a16="http://schemas.microsoft.com/office/drawing/2014/main" xmlns="" id="{5559661F-BA50-E638-8BEA-C7438FDED10C}"/>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8</a:t>
            </a:fld>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446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3F1425-68BA-0FC6-1CBD-1EA60BAF6547}"/>
              </a:ext>
            </a:extLst>
          </p:cNvPr>
          <p:cNvSpPr>
            <a:spLocks noGrp="1"/>
          </p:cNvSpPr>
          <p:nvPr>
            <p:ph type="title"/>
          </p:nvPr>
        </p:nvSpPr>
        <p:spPr>
          <a:xfrm>
            <a:off x="489940" y="443753"/>
            <a:ext cx="11178989" cy="63649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a:latin typeface="Times New Roman" panose="02020603050405020304" pitchFamily="18" charset="0"/>
                <a:cs typeface="Times New Roman" panose="02020603050405020304" pitchFamily="18" charset="0"/>
              </a:rPr>
              <a:t>Physiology of Salt and Water Balance</a:t>
            </a:r>
            <a:endParaRPr lang="en-US" sz="36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21B7F703-F981-A51A-E511-5189EFB92FE1}"/>
              </a:ext>
            </a:extLst>
          </p:cNvPr>
          <p:cNvSpPr>
            <a:spLocks noGrp="1"/>
          </p:cNvSpPr>
          <p:nvPr>
            <p:ph type="sldNum" sz="quarter" idx="12"/>
          </p:nvPr>
        </p:nvSpPr>
        <p:spPr>
          <a:xfrm>
            <a:off x="9329530" y="6223828"/>
            <a:ext cx="1706217" cy="365125"/>
          </a:xfrm>
        </p:spPr>
        <p:txBody>
          <a:bodyPr/>
          <a:lstStyle/>
          <a:p>
            <a:fld id="{4FAB73BC-B049-4115-A692-8D63A059BFB8}" type="slidenum">
              <a:rPr lang="en-US" sz="2000" smtClean="0">
                <a:solidFill>
                  <a:schemeClr val="tx2"/>
                </a:solidFill>
                <a:latin typeface="Times New Roman" panose="02020603050405020304" pitchFamily="18" charset="0"/>
                <a:cs typeface="Times New Roman" panose="02020603050405020304" pitchFamily="18" charset="0"/>
              </a:rPr>
              <a:t>9</a:t>
            </a:fld>
            <a:endParaRPr lang="en-US" sz="2000" dirty="0">
              <a:solidFill>
                <a:schemeClr val="tx2"/>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A8A5B75F-0EE0-9734-50FB-E7C57503F5BD}"/>
              </a:ext>
            </a:extLst>
          </p:cNvPr>
          <p:cNvPicPr>
            <a:picLocks noChangeAspect="1"/>
          </p:cNvPicPr>
          <p:nvPr/>
        </p:nvPicPr>
        <p:blipFill>
          <a:blip r:embed="rId2"/>
          <a:stretch>
            <a:fillRect/>
          </a:stretch>
        </p:blipFill>
        <p:spPr>
          <a:xfrm>
            <a:off x="4307768" y="1957295"/>
            <a:ext cx="3543332" cy="3293328"/>
          </a:xfrm>
          <a:prstGeom prst="rect">
            <a:avLst/>
          </a:prstGeom>
        </p:spPr>
      </p:pic>
      <p:pic>
        <p:nvPicPr>
          <p:cNvPr id="15" name="Picture 14">
            <a:extLst>
              <a:ext uri="{FF2B5EF4-FFF2-40B4-BE49-F238E27FC236}">
                <a16:creationId xmlns:a16="http://schemas.microsoft.com/office/drawing/2014/main" xmlns="" id="{E5E395F0-69EF-61B7-3C3D-D88CCDB74B06}"/>
              </a:ext>
            </a:extLst>
          </p:cNvPr>
          <p:cNvPicPr>
            <a:picLocks noChangeAspect="1"/>
          </p:cNvPicPr>
          <p:nvPr/>
        </p:nvPicPr>
        <p:blipFill>
          <a:blip r:embed="rId3"/>
          <a:stretch>
            <a:fillRect/>
          </a:stretch>
        </p:blipFill>
        <p:spPr>
          <a:xfrm>
            <a:off x="308192" y="1957295"/>
            <a:ext cx="3581795" cy="3389484"/>
          </a:xfrm>
          <a:prstGeom prst="rect">
            <a:avLst/>
          </a:prstGeom>
        </p:spPr>
      </p:pic>
      <p:pic>
        <p:nvPicPr>
          <p:cNvPr id="21" name="Picture 20">
            <a:extLst>
              <a:ext uri="{FF2B5EF4-FFF2-40B4-BE49-F238E27FC236}">
                <a16:creationId xmlns:a16="http://schemas.microsoft.com/office/drawing/2014/main" xmlns="" id="{623889A0-E0EE-1424-2E56-95C25E65E7C7}"/>
              </a:ext>
            </a:extLst>
          </p:cNvPr>
          <p:cNvPicPr>
            <a:picLocks noChangeAspect="1"/>
          </p:cNvPicPr>
          <p:nvPr/>
        </p:nvPicPr>
        <p:blipFill>
          <a:blip r:embed="rId4"/>
          <a:stretch>
            <a:fillRect/>
          </a:stretch>
        </p:blipFill>
        <p:spPr>
          <a:xfrm>
            <a:off x="8148886" y="1821473"/>
            <a:ext cx="3617691" cy="984842"/>
          </a:xfrm>
          <a:prstGeom prst="rect">
            <a:avLst/>
          </a:prstGeom>
        </p:spPr>
      </p:pic>
      <p:pic>
        <p:nvPicPr>
          <p:cNvPr id="23" name="Picture 22">
            <a:extLst>
              <a:ext uri="{FF2B5EF4-FFF2-40B4-BE49-F238E27FC236}">
                <a16:creationId xmlns:a16="http://schemas.microsoft.com/office/drawing/2014/main" xmlns="" id="{FE296A43-42E5-1534-04F0-80F31A323FEA}"/>
              </a:ext>
            </a:extLst>
          </p:cNvPr>
          <p:cNvPicPr>
            <a:picLocks noChangeAspect="1"/>
          </p:cNvPicPr>
          <p:nvPr/>
        </p:nvPicPr>
        <p:blipFill>
          <a:blip r:embed="rId5"/>
          <a:stretch>
            <a:fillRect/>
          </a:stretch>
        </p:blipFill>
        <p:spPr>
          <a:xfrm>
            <a:off x="8046733" y="2641625"/>
            <a:ext cx="3853811" cy="2778099"/>
          </a:xfrm>
          <a:prstGeom prst="rect">
            <a:avLst/>
          </a:prstGeom>
          <a:effectLst>
            <a:outerShdw blurRad="50800" dist="50800" dir="5400000" algn="ctr" rotWithShape="0">
              <a:srgbClr val="000000">
                <a:alpha val="0"/>
              </a:srgbClr>
            </a:outerShdw>
            <a:reflection stA="0" endPos="65000" dist="50800" dir="5400000" sy="-100000" algn="bl" rotWithShape="0"/>
          </a:effectLst>
        </p:spPr>
      </p:pic>
    </p:spTree>
    <p:extLst>
      <p:ext uri="{BB962C8B-B14F-4D97-AF65-F5344CB8AC3E}">
        <p14:creationId xmlns:p14="http://schemas.microsoft.com/office/powerpoint/2010/main" val="10177033"/>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2090</TotalTime>
  <Words>2484</Words>
  <Application>Microsoft Office PowerPoint</Application>
  <PresentationFormat>Widescreen</PresentationFormat>
  <Paragraphs>495</Paragraphs>
  <Slides>73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B Titr</vt:lpstr>
      <vt:lpstr>Calibri</vt:lpstr>
      <vt:lpstr>Calibri Light</vt:lpstr>
      <vt:lpstr>Corbel</vt:lpstr>
      <vt:lpstr>Times New Roman</vt:lpstr>
      <vt:lpstr>Basis</vt:lpstr>
      <vt:lpstr>PowerPoint Presentation</vt:lpstr>
      <vt:lpstr>PowerPoint Presentation</vt:lpstr>
      <vt:lpstr>Case 1</vt:lpstr>
      <vt:lpstr>Case 1</vt:lpstr>
      <vt:lpstr>Case 2</vt:lpstr>
      <vt:lpstr>Case 2</vt:lpstr>
      <vt:lpstr>Prevalence of Hyponatremia</vt:lpstr>
      <vt:lpstr>Physiology of Salt and Water Balance</vt:lpstr>
      <vt:lpstr>Physiology of Salt and Water Balance</vt:lpstr>
      <vt:lpstr>Physiology of Salt and Water Balance</vt:lpstr>
      <vt:lpstr>Physiology of Salt and Water Balance</vt:lpstr>
      <vt:lpstr>Physiology of Salt and Water Balance</vt:lpstr>
      <vt:lpstr>Physiology of Salt and Water Balance</vt:lpstr>
      <vt:lpstr>Physiology of Salt and Water Balance</vt:lpstr>
      <vt:lpstr>Etiology of Hyponatremia</vt:lpstr>
      <vt:lpstr>Hypovolemic Hyponatremia</vt:lpstr>
      <vt:lpstr>Hypovolemic Hyponatremia</vt:lpstr>
      <vt:lpstr>Euvolemic Hyponatremia</vt:lpstr>
      <vt:lpstr>Syndrome of inappropriate antidiuresis</vt:lpstr>
      <vt:lpstr>Syndrome of inappropriate antidiuresis</vt:lpstr>
      <vt:lpstr>Syndrome of inappropriate antidiuresis</vt:lpstr>
      <vt:lpstr>Cerebral salt-wasting syndrome</vt:lpstr>
      <vt:lpstr>Cerebral salt-wasting syndrome</vt:lpstr>
      <vt:lpstr>Glucocorticoid deficiency</vt:lpstr>
      <vt:lpstr>Thyroid-stimulating hormone deficiency</vt:lpstr>
      <vt:lpstr>Exercise-induced hyponatremia</vt:lpstr>
      <vt:lpstr>High water and low solute intake</vt:lpstr>
      <vt:lpstr>Hypervolemic Hyponatremia</vt:lpstr>
      <vt:lpstr>Morbidity and Mortality Associated With Hyponatremia</vt:lpstr>
      <vt:lpstr>Morbidity and Mortality Associated With Hyponatremia</vt:lpstr>
      <vt:lpstr>Morbidity and Mortality Associated With Hyponatremia</vt:lpstr>
      <vt:lpstr>Morbidity and Mortality Associated With Hyponatremia</vt:lpstr>
      <vt:lpstr>Osmotic demyelination syndrome</vt:lpstr>
      <vt:lpstr>Osmotic demyelination syndrome</vt:lpstr>
      <vt:lpstr>Osteoporosis, falls, and fracture risk</vt:lpstr>
      <vt:lpstr>Clinical Approach to Hyponatremia</vt:lpstr>
      <vt:lpstr>Presence of symptoms</vt:lpstr>
      <vt:lpstr>Chronicity</vt:lpstr>
      <vt:lpstr>Biochemical Severity</vt:lpstr>
      <vt:lpstr>Clinical Volume Status</vt:lpstr>
      <vt:lpstr>Defining the Etiology of Hyponatremia</vt:lpstr>
      <vt:lpstr>Urinary Sodium Concentration</vt:lpstr>
      <vt:lpstr>Urine Osmolality</vt:lpstr>
      <vt:lpstr>Urine Osmolality</vt:lpstr>
      <vt:lpstr>Fraction Excretion of Uric Acid</vt:lpstr>
      <vt:lpstr>Treatment of Acute or Severe Symptomatic Hyponatremia</vt:lpstr>
      <vt:lpstr>Treatment of Acute or Severe Symptomatic Hyponatremia</vt:lpstr>
      <vt:lpstr>Treatment of Acute or Severe Symptomatic Hyponatremia</vt:lpstr>
      <vt:lpstr>management of acute or symptomatic hyponatremia</vt:lpstr>
      <vt:lpstr>Treatment of Chronic or Asymptomatic Hyponatremia</vt:lpstr>
      <vt:lpstr>Hypovolemic Hyponatremia</vt:lpstr>
      <vt:lpstr>Hypovolemic Hyponatremia</vt:lpstr>
      <vt:lpstr>Euvolemic Hyponatremia</vt:lpstr>
      <vt:lpstr>Fluid Restriction</vt:lpstr>
      <vt:lpstr>Fluid Restriction</vt:lpstr>
      <vt:lpstr>Oral Salt</vt:lpstr>
      <vt:lpstr>Urea</vt:lpstr>
      <vt:lpstr>Loop diuresis</vt:lpstr>
      <vt:lpstr>Loop diuresis</vt:lpstr>
      <vt:lpstr>Vasopressin receptor antagonists</vt:lpstr>
      <vt:lpstr>Vasopressin receptor antagonists</vt:lpstr>
      <vt:lpstr>Vasopressin receptor antagonists</vt:lpstr>
      <vt:lpstr>Vasopressin receptor antagonists</vt:lpstr>
      <vt:lpstr>Demeclocycline</vt:lpstr>
      <vt:lpstr>Hypervolemic Hyponatremia</vt:lpstr>
      <vt:lpstr>Management of chronic hyponatremia</vt:lpstr>
      <vt:lpstr>Hyponatremia and COVID-19</vt:lpstr>
      <vt:lpstr>Back to the Case 1</vt:lpstr>
      <vt:lpstr>Back to the Case 1</vt:lpstr>
      <vt:lpstr>Back to the Case 1</vt:lpstr>
      <vt:lpstr>Back to the Case 2</vt:lpstr>
      <vt:lpstr>Back to the Case 2</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mahdi Mirabbasi</dc:creator>
  <cp:lastModifiedBy>Saloon3</cp:lastModifiedBy>
  <cp:revision>100</cp:revision>
  <dcterms:created xsi:type="dcterms:W3CDTF">2022-12-21T16:15:45Z</dcterms:created>
  <dcterms:modified xsi:type="dcterms:W3CDTF">2023-01-30T06:13:19Z</dcterms:modified>
</cp:coreProperties>
</file>