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2" r:id="rId2"/>
    <p:sldId id="340" r:id="rId3"/>
    <p:sldId id="313" r:id="rId4"/>
    <p:sldId id="319" r:id="rId5"/>
    <p:sldId id="335" r:id="rId6"/>
    <p:sldId id="314" r:id="rId7"/>
    <p:sldId id="315" r:id="rId8"/>
    <p:sldId id="316" r:id="rId9"/>
    <p:sldId id="320" r:id="rId10"/>
    <p:sldId id="318" r:id="rId11"/>
    <p:sldId id="322" r:id="rId12"/>
    <p:sldId id="321" r:id="rId13"/>
    <p:sldId id="324" r:id="rId14"/>
    <p:sldId id="333" r:id="rId15"/>
    <p:sldId id="325" r:id="rId16"/>
    <p:sldId id="309" r:id="rId17"/>
    <p:sldId id="336" r:id="rId18"/>
    <p:sldId id="329" r:id="rId19"/>
    <p:sldId id="331" r:id="rId20"/>
    <p:sldId id="332" r:id="rId21"/>
    <p:sldId id="341" r:id="rId22"/>
    <p:sldId id="334" r:id="rId23"/>
    <p:sldId id="301" r:id="rId24"/>
    <p:sldId id="339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6" r:id="rId33"/>
    <p:sldId id="275" r:id="rId34"/>
    <p:sldId id="257" r:id="rId35"/>
    <p:sldId id="258" r:id="rId36"/>
    <p:sldId id="259" r:id="rId37"/>
    <p:sldId id="260" r:id="rId38"/>
    <p:sldId id="262" r:id="rId39"/>
    <p:sldId id="267" r:id="rId40"/>
    <p:sldId id="263" r:id="rId41"/>
    <p:sldId id="264" r:id="rId42"/>
    <p:sldId id="265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2AE64-FDBD-48D6-8C06-47E2ACF32135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0F03-6F25-40D3-B11B-F7B63DCE0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0F03-6F25-40D3-B11B-F7B63DCE07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46E2-D044-4439-873B-3EFFED0A9732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BCFF-DCDA-4F32-A05A-98DA8D64D3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Name Of GOD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17171"/>
            <a:ext cx="8229600" cy="518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2643206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MODYs subtypes?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039"/>
                <a:gridCol w="1342746"/>
                <a:gridCol w="1631272"/>
                <a:gridCol w="1786630"/>
                <a:gridCol w="1864312"/>
                <a:gridCol w="1143001"/>
              </a:tblGrid>
              <a:tr h="11537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prevalence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 at onset of diabetes</a:t>
                      </a:r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Hyperglycemia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Circumstances of 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OGTT</a:t>
                      </a:r>
                      <a:endParaRPr lang="en-US" dirty="0"/>
                    </a:p>
                  </a:txBody>
                  <a:tcPr/>
                </a:tc>
              </a:tr>
              <a:tr h="1496187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HNF4A</a:t>
                      </a:r>
                      <a:r>
                        <a:rPr lang="en-US" b="1" dirty="0" smtClean="0"/>
                        <a:t> (MODY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5% - 10%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postpubertal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mean age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postprandial increases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time sensitivity to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macrosomia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transient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neonatal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hyperinsulinism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(hypoglycemia)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increase (90</a:t>
                      </a:r>
                      <a:r>
                        <a:rPr lang="en-US" baseline="0" dirty="0" smtClean="0"/>
                        <a:t> mg/dl)</a:t>
                      </a:r>
                      <a:endParaRPr lang="en-US" dirty="0"/>
                    </a:p>
                  </a:txBody>
                  <a:tcPr/>
                </a:tc>
              </a:tr>
              <a:tr h="1496187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GCK</a:t>
                      </a:r>
                    </a:p>
                    <a:p>
                      <a:r>
                        <a:rPr lang="en-US" b="1" dirty="0" smtClean="0"/>
                        <a:t>(MODY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 - 60%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early but may be discovered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 fasting 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hyperglycemia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long-term stability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Screening gestational diabetes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increases (54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mg/dl)</a:t>
                      </a:r>
                      <a:endParaRPr lang="en-US" dirty="0"/>
                    </a:p>
                  </a:txBody>
                  <a:tcPr/>
                </a:tc>
              </a:tr>
              <a:tr h="1496187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HNF1A</a:t>
                      </a:r>
                      <a:r>
                        <a:rPr lang="en-US" b="1" dirty="0" smtClean="0"/>
                        <a:t> (MODY 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30% - 60%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postpubertal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mean age 20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postprandial increases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time sensitivity to 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Screening gestational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large increase (90</a:t>
                      </a:r>
                      <a:r>
                        <a:rPr lang="en-US" baseline="0" dirty="0" smtClean="0"/>
                        <a:t> mg/dl)</a:t>
                      </a:r>
                      <a:endParaRPr lang="en-US" dirty="0"/>
                    </a:p>
                  </a:txBody>
                  <a:tcPr/>
                </a:tc>
              </a:tr>
              <a:tr h="121565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HNF1B</a:t>
                      </a:r>
                      <a:r>
                        <a:rPr lang="en-US" b="1" dirty="0" smtClean="0"/>
                        <a:t> (MODY 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5%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Highly 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increases with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Association of diabetes and renal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abnormalities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_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" y="-24"/>
          <a:ext cx="9143999" cy="699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603"/>
                <a:gridCol w="2526920"/>
                <a:gridCol w="2602055"/>
                <a:gridCol w="2357421"/>
              </a:tblGrid>
              <a:tr h="558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complication</a:t>
                      </a:r>
                      <a:endParaRPr lang="en-US" dirty="0"/>
                    </a:p>
                  </a:txBody>
                  <a:tcPr/>
                </a:tc>
              </a:tr>
              <a:tr h="1857388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HNF4A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r>
                        <a:rPr lang="en-US" b="1" dirty="0" smtClean="0"/>
                        <a:t>(MODY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Macrosomia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transient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hyperinsulinaemic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Hypoglycaemia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familial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hyperlipidaemia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Decreased HDL-C levels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prone to </a:t>
                      </a:r>
                      <a:r>
                        <a:rPr lang="en-US" dirty="0" err="1" smtClean="0"/>
                        <a:t>microvascular</a:t>
                      </a:r>
                      <a:r>
                        <a:rPr lang="en-US" dirty="0" smtClean="0"/>
                        <a:t> complications</a:t>
                      </a:r>
                      <a:endParaRPr lang="en-US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GCK</a:t>
                      </a:r>
                    </a:p>
                    <a:p>
                      <a:r>
                        <a:rPr lang="en-US" b="1" dirty="0" smtClean="0"/>
                        <a:t>(MODY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-Mild insulin deficiency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-Low birth weight infants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-Neonatal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Mild hyperglycemia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risk of </a:t>
                      </a:r>
                      <a:r>
                        <a:rPr lang="en-US" dirty="0" err="1" smtClean="0"/>
                        <a:t>microvascular</a:t>
                      </a:r>
                      <a:r>
                        <a:rPr lang="en-US" dirty="0" smtClean="0"/>
                        <a:t> (and possibly </a:t>
                      </a:r>
                      <a:r>
                        <a:rPr lang="en-US" dirty="0" err="1" smtClean="0"/>
                        <a:t>macrovascular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940434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HNF1A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r>
                        <a:rPr lang="en-US" b="1" dirty="0" smtClean="0"/>
                        <a:t>(MODY 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-Pancreatic exocrine failure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glycosuria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Elevated HDL-C </a:t>
                      </a:r>
                    </a:p>
                    <a:p>
                      <a:r>
                        <a:rPr lang="en-US" sz="1800" dirty="0" smtClean="0"/>
                        <a:t>Lower </a:t>
                      </a:r>
                      <a:r>
                        <a:rPr lang="en-US" sz="1800" dirty="0" err="1" smtClean="0"/>
                        <a:t>HsCRP</a:t>
                      </a:r>
                      <a:r>
                        <a:rPr lang="en-US" sz="1800" dirty="0" smtClean="0"/>
                        <a:t>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 risk of </a:t>
                      </a:r>
                      <a:r>
                        <a:rPr lang="en-US" sz="1800" dirty="0" err="1" smtClean="0"/>
                        <a:t>microvascular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err="1" smtClean="0"/>
                        <a:t>macrovascular</a:t>
                      </a:r>
                      <a:r>
                        <a:rPr lang="en-US" sz="180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211966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HNF1B</a:t>
                      </a:r>
                      <a:r>
                        <a:rPr lang="en-US" b="1" dirty="0" smtClean="0"/>
                        <a:t> </a:t>
                      </a:r>
                    </a:p>
                    <a:p>
                      <a:r>
                        <a:rPr lang="en-US" b="1" dirty="0" smtClean="0"/>
                        <a:t>(MODY 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-Congenital anomalies of urinary and genital tracts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Agenesis of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pancreatic tail and body</a:t>
                      </a:r>
                    </a:p>
                    <a:p>
                      <a:r>
                        <a:rPr lang="en-US" dirty="0" smtClean="0"/>
                        <a:t>-juvenile gout</a:t>
                      </a:r>
                    </a:p>
                    <a:p>
                      <a:r>
                        <a:rPr lang="en-US" dirty="0" smtClean="0"/>
                        <a:t>-primary hyperparathyroidism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Hypomagnesemia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Hyperuricemia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Abnormal liver enzyme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Microvascular</a:t>
                      </a:r>
                      <a:r>
                        <a:rPr lang="en-US" dirty="0" smtClean="0"/>
                        <a:t> complications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500198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Indications for genetic testing 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Indications for genetic testing include:</a:t>
            </a:r>
          </a:p>
          <a:p>
            <a:r>
              <a:rPr lang="en-US" b="1" dirty="0" smtClean="0"/>
              <a:t>Strong FH of DM presenting in the second to fifth decade of life</a:t>
            </a:r>
          </a:p>
          <a:p>
            <a:r>
              <a:rPr lang="en-US" b="1" dirty="0" smtClean="0"/>
              <a:t>Leanness</a:t>
            </a:r>
          </a:p>
          <a:p>
            <a:r>
              <a:rPr lang="en-US" b="1" dirty="0" smtClean="0"/>
              <a:t>Autoantibody negative</a:t>
            </a:r>
          </a:p>
          <a:p>
            <a:r>
              <a:rPr lang="en-US" b="1" dirty="0" smtClean="0"/>
              <a:t>Features inconsistent with DM1 or DM2 such as:</a:t>
            </a:r>
          </a:p>
          <a:p>
            <a:pPr lvl="1"/>
            <a:r>
              <a:rPr lang="en-US" b="1" dirty="0" smtClean="0"/>
              <a:t>Low renal threshold</a:t>
            </a:r>
          </a:p>
          <a:p>
            <a:pPr lvl="1"/>
            <a:r>
              <a:rPr lang="en-US" b="1" dirty="0" smtClean="0"/>
              <a:t>A large increase in blood sugar in OGTT</a:t>
            </a:r>
          </a:p>
          <a:p>
            <a:pPr lvl="1"/>
            <a:r>
              <a:rPr lang="en-US" b="1" dirty="0" smtClean="0"/>
              <a:t>Lower than expected CRP levels</a:t>
            </a:r>
          </a:p>
          <a:p>
            <a:r>
              <a:rPr lang="en-US" b="1" dirty="0" smtClean="0"/>
              <a:t>Lower than expected HDL-C</a:t>
            </a:r>
          </a:p>
          <a:p>
            <a:r>
              <a:rPr lang="en-US" b="1" dirty="0" smtClean="0"/>
              <a:t>High insulin sensitivity; although insulin resistance in a small number of MODY</a:t>
            </a:r>
          </a:p>
          <a:p>
            <a:r>
              <a:rPr lang="en-US" b="1" dirty="0" smtClean="0"/>
              <a:t>Children diagnosed with DM1 with antibody-negative</a:t>
            </a:r>
          </a:p>
          <a:p>
            <a:r>
              <a:rPr lang="en-US" b="1" dirty="0" smtClean="0"/>
              <a:t>Elevated C peptide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00026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What are the Benefits of Diagnosing MODY?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643313"/>
            <a:ext cx="8186766" cy="1928827"/>
          </a:xfrm>
        </p:spPr>
        <p:txBody>
          <a:bodyPr/>
          <a:lstStyle/>
          <a:p>
            <a:r>
              <a:rPr lang="en-US" b="1" dirty="0" smtClean="0"/>
              <a:t>The diagnosis of monogenic diabetes has many consequences in terms of prognosis, therapeutics and family screening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46085"/>
            <a:ext cx="8258204" cy="584043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Patients with </a:t>
            </a:r>
            <a:r>
              <a:rPr lang="en-US" sz="3500" b="1" u="sng" dirty="0"/>
              <a:t>GCK-MODY</a:t>
            </a:r>
            <a:r>
              <a:rPr lang="en-US" b="1" dirty="0"/>
              <a:t> may be misdiagnosed as having type </a:t>
            </a:r>
            <a:r>
              <a:rPr lang="en-US" b="1" dirty="0" smtClean="0"/>
              <a:t>1 or 2 DM </a:t>
            </a:r>
            <a:r>
              <a:rPr lang="en-US" b="1" dirty="0"/>
              <a:t>and may receive </a:t>
            </a:r>
            <a:r>
              <a:rPr lang="en-US" b="1" dirty="0" smtClean="0"/>
              <a:t>unnecessary treatments (oral </a:t>
            </a:r>
            <a:r>
              <a:rPr lang="en-US" b="1" dirty="0"/>
              <a:t>agents or even insulin) </a:t>
            </a:r>
            <a:endParaRPr lang="en-US" b="1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should be </a:t>
            </a:r>
            <a:r>
              <a:rPr lang="en-US" b="1" dirty="0" smtClean="0"/>
              <a:t>reassured about </a:t>
            </a:r>
            <a:r>
              <a:rPr lang="en-US" b="1" dirty="0"/>
              <a:t>the stability of hyperglycemia and the low risk for </a:t>
            </a:r>
            <a:r>
              <a:rPr lang="en-US" b="1" dirty="0" smtClean="0"/>
              <a:t>vascular complications</a:t>
            </a:r>
          </a:p>
          <a:p>
            <a:r>
              <a:rPr lang="en-US" b="1" dirty="0" smtClean="0"/>
              <a:t>Their </a:t>
            </a:r>
            <a:r>
              <a:rPr lang="en-US" b="1" dirty="0" err="1"/>
              <a:t>followups</a:t>
            </a:r>
            <a:r>
              <a:rPr lang="en-US" b="1" dirty="0"/>
              <a:t> may be less stringent</a:t>
            </a:r>
          </a:p>
          <a:p>
            <a:r>
              <a:rPr lang="en-US" b="1" dirty="0" smtClean="0"/>
              <a:t>Family screening is </a:t>
            </a:r>
            <a:r>
              <a:rPr lang="en-US" b="1" dirty="0"/>
              <a:t>easy, on the basis of increased fasting blood glucose or A1C </a:t>
            </a:r>
            <a:r>
              <a:rPr lang="en-US" b="1" dirty="0" smtClean="0"/>
              <a:t>levels . It </a:t>
            </a:r>
            <a:r>
              <a:rPr lang="en-US" b="1" dirty="0"/>
              <a:t>may be particularly useful in women of child-bearing </a:t>
            </a:r>
            <a:r>
              <a:rPr lang="en-US" b="1" dirty="0" smtClean="0"/>
              <a:t>age</a:t>
            </a:r>
            <a:endParaRPr lang="en-US" b="1" dirty="0"/>
          </a:p>
          <a:p>
            <a:r>
              <a:rPr lang="en-US" b="1" dirty="0" smtClean="0"/>
              <a:t>Good 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5008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 patients with </a:t>
            </a:r>
            <a:r>
              <a:rPr lang="en-US" b="1" u="sng" dirty="0" smtClean="0"/>
              <a:t>HNF1A-MODY</a:t>
            </a:r>
            <a:r>
              <a:rPr lang="en-US" b="1" dirty="0" smtClean="0"/>
              <a:t> or </a:t>
            </a:r>
            <a:r>
              <a:rPr lang="en-US" b="1" u="sng" dirty="0" smtClean="0"/>
              <a:t>HNF4A-MODY 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    - Switching from an unnecessary insulin therapy to oral treatment with </a:t>
            </a:r>
            <a:r>
              <a:rPr lang="en-US" b="1" dirty="0" err="1" smtClean="0"/>
              <a:t>sulfonylureas</a:t>
            </a:r>
            <a:r>
              <a:rPr lang="en-US" b="1" dirty="0" smtClean="0"/>
              <a:t> or </a:t>
            </a:r>
            <a:r>
              <a:rPr lang="en-US" b="1" dirty="0" err="1" smtClean="0"/>
              <a:t>glinides</a:t>
            </a:r>
            <a:r>
              <a:rPr lang="en-US" b="1" dirty="0" smtClean="0"/>
              <a:t>, even long after the onset of diabetes</a:t>
            </a:r>
          </a:p>
          <a:p>
            <a:pPr>
              <a:buNone/>
            </a:pPr>
            <a:r>
              <a:rPr lang="en-US" b="1" dirty="0" smtClean="0"/>
              <a:t>    - Careful </a:t>
            </a:r>
            <a:r>
              <a:rPr lang="en-US" b="1" dirty="0" err="1" smtClean="0"/>
              <a:t>followup</a:t>
            </a:r>
            <a:r>
              <a:rPr lang="en-US" b="1" dirty="0" smtClean="0"/>
              <a:t> is necessary because insulin secretion decreases with time</a:t>
            </a:r>
          </a:p>
          <a:p>
            <a:pPr>
              <a:buNone/>
            </a:pPr>
            <a:r>
              <a:rPr lang="en-US" b="1" dirty="0" smtClean="0"/>
              <a:t>    - Encourage to maintain normal body weights because obesity may accelerate the onset of diabetes</a:t>
            </a:r>
          </a:p>
          <a:p>
            <a:pPr>
              <a:buNone/>
            </a:pPr>
            <a:r>
              <a:rPr lang="en-US" b="1" dirty="0" smtClean="0"/>
              <a:t>    - Identifying siblings who carry the mutation is mandatory to prevent the insidious onset of vascular complications and, in women, to avoid unrecognized hyperglycemia in the early stages of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000" b="1" dirty="0" smtClean="0"/>
              <a:t>Mild asymptomatic hyperglycemia</a:t>
            </a:r>
            <a:endParaRPr lang="en-US" sz="7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285884"/>
          </a:xfrm>
        </p:spPr>
        <p:txBody>
          <a:bodyPr>
            <a:normAutofit/>
          </a:bodyPr>
          <a:lstStyle/>
          <a:p>
            <a:r>
              <a:rPr lang="en-US" sz="4500" b="1" dirty="0" err="1" smtClean="0">
                <a:solidFill>
                  <a:srgbClr val="FF0000"/>
                </a:solidFill>
              </a:rPr>
              <a:t>Soheila</a:t>
            </a:r>
            <a:r>
              <a:rPr lang="en-US" sz="4500" b="1" dirty="0" smtClean="0">
                <a:solidFill>
                  <a:srgbClr val="FF0000"/>
                </a:solidFill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</a:rPr>
              <a:t>Sadeghi</a:t>
            </a:r>
            <a:endParaRPr lang="en-US" sz="4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29642" cy="5357850"/>
          </a:xfrm>
        </p:spPr>
        <p:txBody>
          <a:bodyPr/>
          <a:lstStyle/>
          <a:p>
            <a:r>
              <a:rPr lang="en-US" b="1" dirty="0" smtClean="0"/>
              <a:t>Patients with </a:t>
            </a:r>
            <a:r>
              <a:rPr lang="en-US" b="1" u="sng" dirty="0" smtClean="0"/>
              <a:t>HNF1B-MODY</a:t>
            </a:r>
            <a:r>
              <a:rPr lang="en-US" b="1" dirty="0" smtClean="0"/>
              <a:t> should be systematically evaluated for damage to other organs</a:t>
            </a:r>
          </a:p>
          <a:p>
            <a:r>
              <a:rPr lang="en-US" b="1" dirty="0" smtClean="0"/>
              <a:t>because of the progression of insulin secretion defects and of renal disease, insulin therapy is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142852"/>
            <a:ext cx="8229600" cy="78581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Treatment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301038" cy="550072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Treatment of the hyperglycemia in </a:t>
            </a:r>
            <a:r>
              <a:rPr lang="en-US" b="1" u="sng" dirty="0" smtClean="0"/>
              <a:t>GCK</a:t>
            </a:r>
            <a:r>
              <a:rPr lang="en-US" b="1" dirty="0" smtClean="0"/>
              <a:t> is generally unnecessary except during pregnancy   ( ins to prevent excess fetal growth,50%, if the fetus does not carry the MODY gene )</a:t>
            </a:r>
          </a:p>
          <a:p>
            <a:r>
              <a:rPr lang="en-US" b="1" dirty="0" err="1" smtClean="0"/>
              <a:t>Sulfonylureas</a:t>
            </a:r>
            <a:r>
              <a:rPr lang="en-US" b="1" dirty="0" smtClean="0"/>
              <a:t> have been shown to be effective in treating </a:t>
            </a:r>
            <a:r>
              <a:rPr lang="en-US" b="1" u="sng" dirty="0" smtClean="0"/>
              <a:t>HNF1A</a:t>
            </a:r>
          </a:p>
          <a:p>
            <a:r>
              <a:rPr lang="en-US" b="1" dirty="0" smtClean="0"/>
              <a:t>Similar response to </a:t>
            </a:r>
            <a:r>
              <a:rPr lang="en-US" b="1" dirty="0" err="1" smtClean="0"/>
              <a:t>sulfonylureas</a:t>
            </a:r>
            <a:r>
              <a:rPr lang="en-US" b="1" dirty="0" smtClean="0"/>
              <a:t> has been reported in </a:t>
            </a:r>
            <a:r>
              <a:rPr lang="en-US" b="1" u="sng" dirty="0" smtClean="0"/>
              <a:t>HNF4A</a:t>
            </a:r>
          </a:p>
          <a:p>
            <a:r>
              <a:rPr lang="en-US" b="1" u="sng" dirty="0" smtClean="0"/>
              <a:t>HNF1B</a:t>
            </a:r>
            <a:r>
              <a:rPr lang="en-US" b="1" i="1" dirty="0" smtClean="0"/>
              <a:t> do not generally respond </a:t>
            </a:r>
            <a:r>
              <a:rPr lang="en-US" b="1" dirty="0" smtClean="0"/>
              <a:t>to </a:t>
            </a:r>
            <a:r>
              <a:rPr lang="en-US" b="1" dirty="0" err="1" smtClean="0"/>
              <a:t>sulfonylureas</a:t>
            </a:r>
            <a:r>
              <a:rPr lang="en-US" b="1" dirty="0" smtClean="0"/>
              <a:t> and typically require insulin early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2357454"/>
          </a:xfrm>
        </p:spPr>
        <p:txBody>
          <a:bodyPr>
            <a:normAutofit/>
          </a:bodyPr>
          <a:lstStyle/>
          <a:p>
            <a:r>
              <a:rPr lang="en-US" sz="8000" b="1" dirty="0"/>
              <a:t>Complication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929222"/>
          </a:xfrm>
        </p:spPr>
        <p:txBody>
          <a:bodyPr>
            <a:normAutofit/>
          </a:bodyPr>
          <a:lstStyle/>
          <a:p>
            <a:r>
              <a:rPr lang="en-US" b="1" dirty="0" smtClean="0"/>
              <a:t>Some patients with HNF-related MODY are at increased risk for developing </a:t>
            </a:r>
            <a:r>
              <a:rPr lang="en-US" b="1" dirty="0" err="1" smtClean="0"/>
              <a:t>tumours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Patients with </a:t>
            </a:r>
            <a:r>
              <a:rPr lang="en-US" b="1" u="sng" dirty="0" smtClean="0"/>
              <a:t>HNF1A-MODY</a:t>
            </a:r>
            <a:r>
              <a:rPr lang="en-US" b="1" dirty="0" smtClean="0"/>
              <a:t> have a 5% to 10% risk for liver </a:t>
            </a:r>
            <a:r>
              <a:rPr lang="en-US" b="1" dirty="0" err="1" smtClean="0"/>
              <a:t>adenomatosis</a:t>
            </a:r>
            <a:endParaRPr lang="en-US" b="1" i="1" dirty="0" smtClean="0"/>
          </a:p>
          <a:p>
            <a:r>
              <a:rPr lang="en-US" b="1" dirty="0" smtClean="0"/>
              <a:t>This risk deserves screening by liver ultrasound and avoidance of estrogen-containing contraceptives because they may </a:t>
            </a:r>
            <a:r>
              <a:rPr lang="en-US" b="1" dirty="0" err="1" smtClean="0"/>
              <a:t>favour</a:t>
            </a:r>
            <a:r>
              <a:rPr lang="en-US" b="1" dirty="0" smtClean="0"/>
              <a:t> the development of liver adenomas.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patients with </a:t>
            </a:r>
            <a:r>
              <a:rPr lang="en-US" b="1" u="sng" dirty="0" smtClean="0"/>
              <a:t>HNF1B-MODY</a:t>
            </a:r>
            <a:r>
              <a:rPr lang="en-US" b="1" dirty="0" smtClean="0"/>
              <a:t>, a </a:t>
            </a:r>
            <a:r>
              <a:rPr lang="en-US" b="1" dirty="0" err="1" smtClean="0"/>
              <a:t>biallelic</a:t>
            </a:r>
            <a:r>
              <a:rPr lang="en-US" b="1" dirty="0" smtClean="0"/>
              <a:t> inactivation of </a:t>
            </a:r>
            <a:r>
              <a:rPr lang="en-US" b="1" i="1" dirty="0" smtClean="0"/>
              <a:t>HNF1B has been reported in </a:t>
            </a:r>
            <a:r>
              <a:rPr lang="en-US" b="1" i="1" dirty="0" err="1" smtClean="0"/>
              <a:t>chromophobe</a:t>
            </a:r>
            <a:r>
              <a:rPr lang="en-US" b="1" i="1" dirty="0" smtClean="0"/>
              <a:t> </a:t>
            </a:r>
            <a:r>
              <a:rPr lang="en-US" b="1" dirty="0" smtClean="0"/>
              <a:t>renal carcinomas</a:t>
            </a:r>
          </a:p>
          <a:p>
            <a:r>
              <a:rPr lang="en-US" b="1" dirty="0" smtClean="0"/>
              <a:t> </a:t>
            </a:r>
            <a:r>
              <a:rPr lang="en-US" b="1" i="1" dirty="0" smtClean="0"/>
              <a:t>HNF1B may also be a suppressor gene for </a:t>
            </a:r>
            <a:r>
              <a:rPr lang="en-US" b="1" dirty="0" smtClean="0"/>
              <a:t>some ovarian cancers.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46"/>
            <a:ext cx="82296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 </a:t>
            </a:r>
            <a:r>
              <a:rPr lang="en-US" b="1" dirty="0"/>
              <a:t>35-year-old woman, </a:t>
            </a:r>
            <a:r>
              <a:rPr lang="en-US" b="1" dirty="0" smtClean="0"/>
              <a:t>G3P1</a:t>
            </a:r>
          </a:p>
          <a:p>
            <a:r>
              <a:rPr lang="en-US" b="1" dirty="0" smtClean="0"/>
              <a:t>Her </a:t>
            </a:r>
            <a:r>
              <a:rPr lang="en-US" b="1" dirty="0"/>
              <a:t>first pregnancy in 2005 resulted in an early miscarriage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Her second pregnancy in 2014 was complicated by GDM diagnosed at 13 weeks’ gestation and managed with a multiple daily insulin regimen from 20 weeks. Her pre-pregnancy weight was 52 kg (BMI 21.4 kg/m2) and gestational weight gain was 13 kg. Following induction of </a:t>
            </a:r>
            <a:r>
              <a:rPr lang="en-US" b="1" dirty="0" err="1"/>
              <a:t>labour</a:t>
            </a:r>
            <a:r>
              <a:rPr lang="en-US" b="1" dirty="0"/>
              <a:t> at 38+2 weeks’ gestation she had a vaginal delivery of a healthy girl weighing 3200 g. </a:t>
            </a:r>
            <a:endParaRPr lang="en-US" b="1" dirty="0" smtClean="0"/>
          </a:p>
          <a:p>
            <a:r>
              <a:rPr lang="en-US" b="1" dirty="0" smtClean="0"/>
              <a:t>She </a:t>
            </a:r>
            <a:r>
              <a:rPr lang="en-US" b="1" dirty="0"/>
              <a:t>did not attend a postnatal 75-g oral glucose tolerance test (OGTT).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en-US" b="1" dirty="0"/>
              <a:t>The couple were non-consanguineous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There was a family history of impaired glucose tolerance affecting her sister and brother. Another sister had GDM in both her pregnancies and her father was treated for Type 2 diabetes mellitus. There was no family history of significant congenital malformations.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1435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 the </a:t>
            </a:r>
            <a:r>
              <a:rPr lang="en-US" b="1" dirty="0"/>
              <a:t>woman's recent pregnancy (2015) she was diagnosed with GDM at 13 weeks’ gestation on a 75-g </a:t>
            </a:r>
            <a:r>
              <a:rPr lang="en-US" b="1" dirty="0" smtClean="0"/>
              <a:t>OGTT</a:t>
            </a:r>
          </a:p>
          <a:p>
            <a:r>
              <a:rPr lang="en-US" b="1" dirty="0"/>
              <a:t>The woman's pre-pregnancy weight was 56 kg (BMI 23.0 kg/m2). HbA1c at 14 weeks’ was 41 </a:t>
            </a:r>
            <a:r>
              <a:rPr lang="en-US" b="1" dirty="0" err="1"/>
              <a:t>mmol</a:t>
            </a:r>
            <a:r>
              <a:rPr lang="en-US" b="1" dirty="0"/>
              <a:t>/mol (5.9%). At 18 weeks she was commenced on insulin and </a:t>
            </a:r>
            <a:r>
              <a:rPr lang="en-US" b="1" dirty="0" err="1"/>
              <a:t>metformin</a:t>
            </a:r>
            <a:r>
              <a:rPr lang="en-US" b="1" dirty="0" smtClean="0"/>
              <a:t>.</a:t>
            </a:r>
          </a:p>
          <a:p>
            <a:r>
              <a:rPr lang="en-US" b="1" dirty="0" err="1"/>
              <a:t>Ultrasonography</a:t>
            </a:r>
            <a:r>
              <a:rPr lang="en-US" b="1" dirty="0"/>
              <a:t> at 12+6 weeks’ gestation detected no </a:t>
            </a:r>
            <a:r>
              <a:rPr lang="en-US" b="1" dirty="0" smtClean="0"/>
              <a:t>abnormality</a:t>
            </a:r>
          </a:p>
          <a:p>
            <a:r>
              <a:rPr lang="en-US" b="1" dirty="0" smtClean="0"/>
              <a:t>A routine </a:t>
            </a:r>
            <a:r>
              <a:rPr lang="en-US" b="1" dirty="0"/>
              <a:t>morphology scan at 19+2 weeks’ gestation showed absence of the sacral vertebrae and abnormalities of the lumbar vertebrae at L4/L5, consistent with a Type III sacral agenesis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8641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fetal MRI confirmed absence of the sacrum and coccyx and attenuation of the lower lumbar vertebrae. The spinal canal terminated abruptly at L4, suggestive of caudal regression syndrome.</a:t>
            </a:r>
          </a:p>
          <a:p>
            <a:r>
              <a:rPr lang="en-US" b="1" dirty="0" smtClean="0"/>
              <a:t>After multidisciplinary team consultation, the family elected to terminate the pregnancy.</a:t>
            </a:r>
          </a:p>
          <a:p>
            <a:r>
              <a:rPr lang="en-US" b="1" dirty="0" smtClean="0"/>
              <a:t>Postpartum fasting blood glucose was 6.7 </a:t>
            </a:r>
            <a:r>
              <a:rPr lang="en-US" b="1" dirty="0" err="1" smtClean="0"/>
              <a:t>mmol</a:t>
            </a:r>
            <a:r>
              <a:rPr lang="en-US" b="1" dirty="0" smtClean="0"/>
              <a:t>/l and HbA1c was 43 </a:t>
            </a:r>
            <a:r>
              <a:rPr lang="en-US" b="1" dirty="0" err="1" smtClean="0"/>
              <a:t>mmol</a:t>
            </a:r>
            <a:r>
              <a:rPr lang="en-US" b="1" dirty="0" smtClean="0"/>
              <a:t>/mol (6.1%), consistent with abnormal glucose tolerance but not diagnostic of diabetes.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358246" cy="507209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What is the diagnosis 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What are the differences between MODY and type 1 , 2 DM 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MODYs subtypes?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Indications for genetic testing 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What are the Benefits of Diagnosing MODY?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 smtClean="0">
                <a:solidFill>
                  <a:schemeClr val="tx1"/>
                </a:solidFill>
              </a:rPr>
              <a:t>Treatment ?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omplication</a:t>
            </a:r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sz="2400" b="1" dirty="0" smtClean="0"/>
          </a:p>
          <a:p>
            <a:pPr algn="l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 75-g </a:t>
            </a:r>
            <a:r>
              <a:rPr lang="en-US" b="1" dirty="0"/>
              <a:t>OGTT was then performed at 3 months postpartum. The elevated fasting glucose and low increment (fasting blood glucose 7.4 </a:t>
            </a:r>
            <a:r>
              <a:rPr lang="en-US" b="1" dirty="0" err="1"/>
              <a:t>mmol</a:t>
            </a:r>
            <a:r>
              <a:rPr lang="en-US" b="1" dirty="0"/>
              <a:t>/l, 1-h blood glucose 9.3 </a:t>
            </a:r>
            <a:r>
              <a:rPr lang="en-US" b="1" dirty="0" err="1"/>
              <a:t>mmol</a:t>
            </a:r>
            <a:r>
              <a:rPr lang="en-US" b="1" dirty="0"/>
              <a:t>/l, 2-h blood glucose 7.3 </a:t>
            </a:r>
            <a:r>
              <a:rPr lang="en-US" b="1" dirty="0" err="1"/>
              <a:t>mmol</a:t>
            </a:r>
            <a:r>
              <a:rPr lang="en-US" b="1" dirty="0"/>
              <a:t>/l) were strongly suggestive of a diagnosis of GCK-MODY, especially given her normal BMI and family history. Type 1 diabetes mellitus antibodies were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woman was </a:t>
            </a:r>
            <a:r>
              <a:rPr lang="en-US" b="1" dirty="0" err="1"/>
              <a:t>counselled</a:t>
            </a:r>
            <a:r>
              <a:rPr lang="en-US" b="1" dirty="0"/>
              <a:t> about the implications of the diagnosis for diabetes management in future pregnancies, including a 50% risk of offspring inheriting this mutation</a:t>
            </a:r>
            <a:r>
              <a:rPr lang="en-US" b="1" dirty="0" smtClean="0"/>
              <a:t>.</a:t>
            </a:r>
          </a:p>
          <a:p>
            <a:r>
              <a:rPr lang="en-US" b="1" dirty="0"/>
              <a:t>Mutation analysis of the </a:t>
            </a:r>
            <a:r>
              <a:rPr lang="en-US" b="1" i="1" dirty="0"/>
              <a:t>GCK gene identified a novel heterozygous GCK </a:t>
            </a:r>
            <a:r>
              <a:rPr lang="en-US" b="1" i="1" dirty="0" err="1"/>
              <a:t>missense</a:t>
            </a:r>
            <a:r>
              <a:rPr lang="en-US" b="1" i="1" dirty="0"/>
              <a:t> mutation,</a:t>
            </a:r>
            <a:endParaRPr lang="en-US" b="1" dirty="0" smtClean="0"/>
          </a:p>
          <a:p>
            <a:r>
              <a:rPr lang="en-US" b="1" dirty="0"/>
              <a:t>Sacral agenesis is a rare form of developmental sacral </a:t>
            </a:r>
            <a:r>
              <a:rPr lang="en-US" b="1" dirty="0" smtClean="0"/>
              <a:t>abnormality(</a:t>
            </a:r>
            <a:r>
              <a:rPr lang="en-US" b="1" dirty="0"/>
              <a:t>subtype of caudal regression </a:t>
            </a:r>
            <a:r>
              <a:rPr lang="en-US" b="1" dirty="0" smtClean="0"/>
              <a:t>syndrome)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Caudal regression syndrome is a cardinal feature of diabetic </a:t>
            </a:r>
            <a:r>
              <a:rPr lang="en-US" b="1" dirty="0" err="1" smtClean="0"/>
              <a:t>embryopathy</a:t>
            </a:r>
            <a:r>
              <a:rPr lang="en-US" b="1" dirty="0" smtClean="0"/>
              <a:t>. The relative risk of caudal regression syndrome in infants born to mothers with pre-GDM is 170–200 times higher than in the general population</a:t>
            </a:r>
          </a:p>
          <a:p>
            <a:r>
              <a:rPr lang="en-US" b="1" dirty="0" smtClean="0"/>
              <a:t>Sacral agenesis is a rare form of sacral abnormality affecting 0.005% to 0.1% of pregnancies. It is a subtype of the caudal regression sequence, a cardinal feature of diabetic </a:t>
            </a:r>
            <a:r>
              <a:rPr lang="en-US" b="1" dirty="0" err="1" smtClean="0"/>
              <a:t>embryopathy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It is not thought to be strongly associated with major abnormalities, but with insufficient data and relatively low numbers of pregnancies in women with GCK-MODY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000660"/>
          </a:xfrm>
        </p:spPr>
        <p:txBody>
          <a:bodyPr/>
          <a:lstStyle/>
          <a:p>
            <a:r>
              <a:rPr lang="en-US" b="1" dirty="0"/>
              <a:t>In contrast to the well established link between </a:t>
            </a:r>
            <a:r>
              <a:rPr lang="en-US" b="1" dirty="0" err="1"/>
              <a:t>glycaemic</a:t>
            </a:r>
            <a:r>
              <a:rPr lang="en-US" b="1" dirty="0"/>
              <a:t> control in pre-GDM and congenital abnormalities, it is unclear whether a similar association exists with the mild </a:t>
            </a:r>
            <a:r>
              <a:rPr lang="en-US" b="1" dirty="0" err="1"/>
              <a:t>hyperglycaemia</a:t>
            </a:r>
            <a:r>
              <a:rPr lang="en-US" b="1" dirty="0"/>
              <a:t> seen in </a:t>
            </a:r>
            <a:r>
              <a:rPr lang="en-US" b="1" dirty="0" smtClean="0"/>
              <a:t>GCK-MODY</a:t>
            </a:r>
          </a:p>
          <a:p>
            <a:r>
              <a:rPr lang="en-US" b="1" dirty="0"/>
              <a:t>However, the risk increase was minimal at the HbA1c levels typically seen in GCK-MODY of 38–56 </a:t>
            </a:r>
            <a:r>
              <a:rPr lang="en-US" b="1" dirty="0" err="1"/>
              <a:t>mmol</a:t>
            </a:r>
            <a:r>
              <a:rPr lang="en-US" b="1" dirty="0"/>
              <a:t>/mol (5.6–7.3%),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7298"/>
            <a:ext cx="8229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642918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Miss A. was a 21-year-old fit and well woman without </a:t>
            </a:r>
            <a:r>
              <a:rPr lang="en-US" b="1" dirty="0" smtClean="0"/>
              <a:t>a</a:t>
            </a:r>
            <a:r>
              <a:rPr lang="fa-IR" b="1" dirty="0" smtClean="0"/>
              <a:t> </a:t>
            </a:r>
            <a:r>
              <a:rPr lang="en-US" b="1" dirty="0" smtClean="0"/>
              <a:t>prior </a:t>
            </a:r>
            <a:r>
              <a:rPr lang="en-US" b="1" dirty="0"/>
              <a:t>documented significant medical or surgical history</a:t>
            </a:r>
            <a:r>
              <a:rPr lang="en-US" b="1" dirty="0" smtClean="0"/>
              <a:t>,</a:t>
            </a:r>
            <a:r>
              <a:rPr lang="en-US" b="1" dirty="0"/>
              <a:t> who was referred to our antenatal clinic by her </a:t>
            </a:r>
            <a:r>
              <a:rPr lang="en-US" b="1" dirty="0" smtClean="0"/>
              <a:t>midwife</a:t>
            </a:r>
            <a:r>
              <a:rPr lang="fa-IR" b="1" dirty="0" smtClean="0"/>
              <a:t> </a:t>
            </a:r>
            <a:r>
              <a:rPr lang="en-US" b="1" dirty="0" smtClean="0"/>
              <a:t>because </a:t>
            </a:r>
            <a:r>
              <a:rPr lang="en-US" b="1" dirty="0"/>
              <a:t>a </a:t>
            </a:r>
            <a:r>
              <a:rPr lang="en-US" b="1" dirty="0" err="1"/>
              <a:t>bicornuate</a:t>
            </a:r>
            <a:r>
              <a:rPr lang="en-US" b="1" dirty="0"/>
              <a:t> uterus was </a:t>
            </a:r>
            <a:r>
              <a:rPr lang="en-US" b="1" dirty="0" smtClean="0"/>
              <a:t>discovered</a:t>
            </a:r>
          </a:p>
          <a:p>
            <a:r>
              <a:rPr lang="en-US" b="1" dirty="0"/>
              <a:t>An </a:t>
            </a:r>
            <a:r>
              <a:rPr lang="en-US" b="1" dirty="0" smtClean="0"/>
              <a:t>HbA1C, routinely </a:t>
            </a:r>
            <a:r>
              <a:rPr lang="en-US" b="1" dirty="0"/>
              <a:t>done in New Zealand for diabetes screening, </a:t>
            </a:r>
            <a:r>
              <a:rPr lang="en-US" b="1" dirty="0" smtClean="0"/>
              <a:t>was mildly </a:t>
            </a:r>
            <a:r>
              <a:rPr lang="en-US" b="1" dirty="0"/>
              <a:t>elevated at </a:t>
            </a:r>
            <a:r>
              <a:rPr lang="en-US" b="1" dirty="0" smtClean="0"/>
              <a:t>41mmol/mol(5.9 %).</a:t>
            </a:r>
          </a:p>
          <a:p>
            <a:r>
              <a:rPr lang="en-US" b="1" dirty="0"/>
              <a:t>She had </a:t>
            </a:r>
            <a:r>
              <a:rPr lang="en-US" b="1" dirty="0" smtClean="0"/>
              <a:t>persistent hyperglycemia </a:t>
            </a:r>
            <a:r>
              <a:rPr lang="en-US" b="1" dirty="0"/>
              <a:t>and investigations to exclude type I </a:t>
            </a:r>
            <a:r>
              <a:rPr lang="en-US" b="1" dirty="0" smtClean="0"/>
              <a:t>diabetes were </a:t>
            </a:r>
            <a:r>
              <a:rPr lang="en-US" b="1" dirty="0"/>
              <a:t>performed. The anti-GAD antibodies and Islet </a:t>
            </a:r>
            <a:r>
              <a:rPr lang="en-US" b="1" dirty="0" smtClean="0"/>
              <a:t>Cell </a:t>
            </a:r>
            <a:r>
              <a:rPr lang="en-US" b="1" dirty="0" err="1" smtClean="0"/>
              <a:t>Cytoplasmic</a:t>
            </a:r>
            <a:r>
              <a:rPr lang="en-US" b="1" dirty="0" smtClean="0"/>
              <a:t> </a:t>
            </a:r>
            <a:r>
              <a:rPr lang="en-US" b="1" dirty="0" err="1"/>
              <a:t>autoantibodies</a:t>
            </a:r>
            <a:r>
              <a:rPr lang="en-US" b="1" dirty="0"/>
              <a:t> came back 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072098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/>
              <a:t>normal renal </a:t>
            </a:r>
            <a:r>
              <a:rPr lang="en-US" b="1" dirty="0" smtClean="0"/>
              <a:t>ultrasound</a:t>
            </a:r>
          </a:p>
          <a:p>
            <a:r>
              <a:rPr lang="en-US" b="1" dirty="0"/>
              <a:t>a right </a:t>
            </a:r>
            <a:r>
              <a:rPr lang="en-US" b="1" dirty="0" err="1"/>
              <a:t>multicystic</a:t>
            </a:r>
            <a:r>
              <a:rPr lang="en-US" b="1" dirty="0"/>
              <a:t> </a:t>
            </a:r>
            <a:r>
              <a:rPr lang="en-US" b="1" dirty="0" smtClean="0"/>
              <a:t>dysplastic kidney </a:t>
            </a:r>
            <a:r>
              <a:rPr lang="en-US" b="1" dirty="0"/>
              <a:t>in the fetus with no other </a:t>
            </a:r>
            <a:r>
              <a:rPr lang="en-US" b="1" dirty="0" smtClean="0"/>
              <a:t>abnormality</a:t>
            </a:r>
          </a:p>
          <a:p>
            <a:r>
              <a:rPr lang="en-US" b="1" dirty="0" smtClean="0"/>
              <a:t>A repeat </a:t>
            </a:r>
            <a:r>
              <a:rPr lang="en-US" b="1" dirty="0"/>
              <a:t>anatomy scan at 28 weeks showed a shrinking </a:t>
            </a:r>
            <a:r>
              <a:rPr lang="en-US" b="1" dirty="0" smtClean="0"/>
              <a:t>right kidney from 4 cm to </a:t>
            </a:r>
            <a:r>
              <a:rPr lang="en-US" b="1" dirty="0"/>
              <a:t>2.5 cm as well as a prominent in size </a:t>
            </a:r>
            <a:r>
              <a:rPr lang="en-US" b="1" dirty="0" smtClean="0"/>
              <a:t>and slightly </a:t>
            </a:r>
            <a:r>
              <a:rPr lang="en-US" b="1" dirty="0" err="1"/>
              <a:t>echogenic</a:t>
            </a:r>
            <a:r>
              <a:rPr lang="en-US" b="1" dirty="0"/>
              <a:t> left </a:t>
            </a:r>
            <a:r>
              <a:rPr lang="en-US" b="1" dirty="0" smtClean="0"/>
              <a:t>kidney</a:t>
            </a:r>
          </a:p>
          <a:p>
            <a:r>
              <a:rPr lang="en-US" b="1" dirty="0" err="1" smtClean="0"/>
              <a:t>hyperuricemia</a:t>
            </a:r>
            <a:r>
              <a:rPr lang="en-US" b="1" dirty="0" smtClean="0"/>
              <a:t> (0.37mmol/L)</a:t>
            </a:r>
          </a:p>
          <a:p>
            <a:r>
              <a:rPr lang="en-US" b="1" dirty="0" smtClean="0"/>
              <a:t>hypomagnesaemia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At 21 weeks when Miss A. was hospitalized for </a:t>
            </a:r>
            <a:r>
              <a:rPr lang="en-US" b="1" dirty="0" smtClean="0"/>
              <a:t>an unprovoked </a:t>
            </a:r>
            <a:r>
              <a:rPr lang="en-US" b="1" dirty="0"/>
              <a:t>episode of a minor </a:t>
            </a:r>
            <a:r>
              <a:rPr lang="en-US" b="1" dirty="0" err="1"/>
              <a:t>antepartum</a:t>
            </a:r>
            <a:r>
              <a:rPr lang="en-US" b="1" dirty="0"/>
              <a:t> </a:t>
            </a:r>
            <a:r>
              <a:rPr lang="en-US" b="1" dirty="0" smtClean="0"/>
              <a:t>hemorrhage, MODY-5 </a:t>
            </a:r>
            <a:r>
              <a:rPr lang="en-US" b="1" dirty="0"/>
              <a:t>was suspected for the first time given her </a:t>
            </a:r>
            <a:r>
              <a:rPr lang="en-US" b="1" dirty="0" smtClean="0"/>
              <a:t>unexplained early </a:t>
            </a:r>
            <a:r>
              <a:rPr lang="en-US" b="1" dirty="0"/>
              <a:t>onset diabetes and uterine malformation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 patient’s family history is strongly positive for diabetes and renal cysts have been diagnosed in her maternal cousin and her child.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Due to the diabetes diagnosis growth scans of the </a:t>
            </a:r>
            <a:r>
              <a:rPr lang="en-US" b="1" dirty="0" smtClean="0"/>
              <a:t>female fetus </a:t>
            </a:r>
            <a:r>
              <a:rPr lang="en-US" b="1" dirty="0"/>
              <a:t>were performed every 4 weeks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The fetus </a:t>
            </a:r>
            <a:r>
              <a:rPr lang="en-US" b="1" dirty="0" smtClean="0"/>
              <a:t>remained in </a:t>
            </a:r>
            <a:r>
              <a:rPr lang="en-US" b="1" dirty="0"/>
              <a:t>breech position during the course of the pregnancy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At 29 </a:t>
            </a:r>
            <a:r>
              <a:rPr lang="en-US" b="1" dirty="0"/>
              <a:t>+ 5 weeks </a:t>
            </a:r>
            <a:r>
              <a:rPr lang="en-US" b="1" dirty="0" smtClean="0"/>
              <a:t>= a </a:t>
            </a:r>
            <a:r>
              <a:rPr lang="en-US" b="1" dirty="0" err="1"/>
              <a:t>polyhydramnios</a:t>
            </a:r>
            <a:r>
              <a:rPr lang="en-US" b="1" dirty="0"/>
              <a:t> of 31 </a:t>
            </a:r>
            <a:r>
              <a:rPr lang="en-US" b="1" dirty="0" smtClean="0"/>
              <a:t>cm</a:t>
            </a:r>
          </a:p>
          <a:p>
            <a:r>
              <a:rPr lang="en-US" b="1" dirty="0" smtClean="0"/>
              <a:t> </a:t>
            </a:r>
            <a:r>
              <a:rPr lang="en-US" b="1" dirty="0"/>
              <a:t>At 32 weeks  </a:t>
            </a:r>
            <a:r>
              <a:rPr lang="en-US" b="1" dirty="0" smtClean="0"/>
              <a:t>= threatened </a:t>
            </a:r>
            <a:r>
              <a:rPr lang="en-US" b="1" dirty="0"/>
              <a:t>preterm labor and was started </a:t>
            </a:r>
            <a:r>
              <a:rPr lang="en-US" b="1" dirty="0" smtClean="0"/>
              <a:t>on </a:t>
            </a:r>
            <a:r>
              <a:rPr lang="en-US" b="1" dirty="0" err="1" smtClean="0"/>
              <a:t>Betamethasone</a:t>
            </a:r>
            <a:r>
              <a:rPr lang="en-US" b="1" dirty="0" smtClean="0"/>
              <a:t> intramuscularly </a:t>
            </a:r>
            <a:r>
              <a:rPr lang="en-US" b="1" dirty="0"/>
              <a:t>for lung maturation and </a:t>
            </a:r>
            <a:r>
              <a:rPr lang="en-US" b="1" dirty="0" err="1"/>
              <a:t>Nifedipine</a:t>
            </a:r>
            <a:r>
              <a:rPr lang="en-US" b="1" dirty="0"/>
              <a:t> </a:t>
            </a:r>
            <a:r>
              <a:rPr lang="en-US" b="1" dirty="0" smtClean="0"/>
              <a:t>orally for </a:t>
            </a:r>
            <a:r>
              <a:rPr lang="en-US" b="1" dirty="0" err="1" smtClean="0"/>
              <a:t>tocolysis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discharged </a:t>
            </a:r>
            <a:r>
              <a:rPr lang="en-US" b="1" dirty="0"/>
              <a:t>after 48 </a:t>
            </a:r>
            <a:r>
              <a:rPr lang="en-US" b="1" dirty="0" smtClean="0"/>
              <a:t>hours.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714356"/>
            <a:ext cx="8229600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At this point the baby was on the 96th </a:t>
            </a:r>
            <a:r>
              <a:rPr lang="en-US" b="1" dirty="0" err="1" smtClean="0"/>
              <a:t>centile</a:t>
            </a:r>
            <a:r>
              <a:rPr lang="en-US" b="1" dirty="0" smtClean="0"/>
              <a:t> of the Australasian Society of Ultrasound in Medicine ASUM charting for growth with an estimated fetal weight of 2.34kg.</a:t>
            </a:r>
          </a:p>
          <a:p>
            <a:r>
              <a:rPr lang="en-US" b="1" dirty="0" smtClean="0"/>
              <a:t>The amniotic fluid index had reduced to 21.</a:t>
            </a:r>
          </a:p>
          <a:p>
            <a:r>
              <a:rPr lang="en-US" b="1" dirty="0" smtClean="0"/>
              <a:t> She represented after 5 days with premature </a:t>
            </a:r>
            <a:r>
              <a:rPr lang="en-US" b="1" dirty="0" err="1" smtClean="0"/>
              <a:t>prelabor</a:t>
            </a:r>
            <a:r>
              <a:rPr lang="en-US" b="1" dirty="0" smtClean="0"/>
              <a:t> rupture of membranes and went into spontaneous labor and the baby was delivered vaginally from breech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643998" cy="2286016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What is the diagnosis ?</a:t>
            </a: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14974"/>
          </a:xfrm>
        </p:spPr>
        <p:txBody>
          <a:bodyPr>
            <a:normAutofit/>
          </a:bodyPr>
          <a:lstStyle/>
          <a:p>
            <a:r>
              <a:rPr lang="en-US" b="1" dirty="0"/>
              <a:t>The baby girl was born </a:t>
            </a:r>
            <a:r>
              <a:rPr lang="en-US" b="1" dirty="0" smtClean="0"/>
              <a:t>alive, and a </a:t>
            </a:r>
            <a:r>
              <a:rPr lang="en-US" b="1" dirty="0"/>
              <a:t>birth weight of 2105 g. The physical examination </a:t>
            </a:r>
            <a:r>
              <a:rPr lang="en-US" b="1" dirty="0" smtClean="0"/>
              <a:t>was normal.</a:t>
            </a:r>
          </a:p>
          <a:p>
            <a:r>
              <a:rPr lang="en-US" b="1" dirty="0" smtClean="0"/>
              <a:t>However</a:t>
            </a:r>
            <a:r>
              <a:rPr lang="en-US" b="1" dirty="0"/>
              <a:t>, at one week postpartum </a:t>
            </a:r>
            <a:r>
              <a:rPr lang="en-US" b="1" dirty="0" smtClean="0"/>
              <a:t>a neonatal </a:t>
            </a:r>
            <a:r>
              <a:rPr lang="en-US" b="1" dirty="0"/>
              <a:t>ultrasound scan confirmed an absent right </a:t>
            </a:r>
            <a:r>
              <a:rPr lang="en-US" b="1" dirty="0" smtClean="0"/>
              <a:t>kidney and </a:t>
            </a:r>
            <a:r>
              <a:rPr lang="en-US" b="1" dirty="0"/>
              <a:t>the presence of a </a:t>
            </a:r>
            <a:r>
              <a:rPr lang="en-US" b="1" dirty="0" err="1"/>
              <a:t>bicornuate</a:t>
            </a:r>
            <a:r>
              <a:rPr lang="en-US" b="1" dirty="0"/>
              <a:t> </a:t>
            </a:r>
            <a:r>
              <a:rPr lang="en-US" b="1" dirty="0" smtClean="0"/>
              <a:t>uterus</a:t>
            </a:r>
          </a:p>
          <a:p>
            <a:r>
              <a:rPr lang="en-US" b="1" dirty="0"/>
              <a:t>Genetic testing </a:t>
            </a:r>
            <a:r>
              <a:rPr lang="en-US" b="1" dirty="0" smtClean="0"/>
              <a:t>was arranged </a:t>
            </a:r>
            <a:r>
              <a:rPr lang="en-US" b="1" dirty="0"/>
              <a:t>and showed a heterozygous deletion of the </a:t>
            </a:r>
            <a:r>
              <a:rPr lang="en-US" b="1" dirty="0" smtClean="0"/>
              <a:t>HNF1B gene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 suggest that genetic testing should be offered to </a:t>
            </a:r>
            <a:r>
              <a:rPr lang="en-US" b="1" dirty="0" smtClean="0"/>
              <a:t>young female </a:t>
            </a:r>
            <a:r>
              <a:rPr lang="en-US" b="1" dirty="0"/>
              <a:t>patients with uterine abnormalities and </a:t>
            </a:r>
            <a:r>
              <a:rPr lang="en-US" b="1" dirty="0" smtClean="0"/>
              <a:t>otherwise unexplained </a:t>
            </a:r>
            <a:r>
              <a:rPr lang="en-US" b="1" dirty="0"/>
              <a:t>diabetes even in the absence of kidney </a:t>
            </a:r>
            <a:r>
              <a:rPr lang="en-US" b="1" dirty="0" smtClean="0"/>
              <a:t>abnormalities on </a:t>
            </a:r>
            <a:r>
              <a:rPr lang="en-US" b="1" dirty="0"/>
              <a:t>imaging if kidney impairment is present </a:t>
            </a:r>
            <a:r>
              <a:rPr lang="en-US" b="1" dirty="0" smtClean="0"/>
              <a:t>on laboratory functions.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optimal care for pregnant patients with MODY-5 </a:t>
            </a:r>
            <a:r>
              <a:rPr lang="en-US" b="1" dirty="0" smtClean="0"/>
              <a:t>due to </a:t>
            </a:r>
            <a:r>
              <a:rPr lang="en-US" b="1" dirty="0"/>
              <a:t>HNF1B mutations is multidisciplinary and involves </a:t>
            </a:r>
            <a:r>
              <a:rPr lang="en-US" b="1" dirty="0" smtClean="0"/>
              <a:t>obstetricians, endocrinologists</a:t>
            </a:r>
            <a:r>
              <a:rPr lang="en-US" b="1" dirty="0"/>
              <a:t>, geneticists, nephrologists, </a:t>
            </a:r>
            <a:r>
              <a:rPr lang="en-US" b="1" dirty="0" smtClean="0"/>
              <a:t>and pediatricians.</a:t>
            </a:r>
          </a:p>
          <a:p>
            <a:r>
              <a:rPr lang="en-US" b="1" dirty="0" smtClean="0"/>
              <a:t>Despite the more common association of MODY-5 with renal malformation we think that genetic testing is also warranted in cases where genital malformations are diagnosed and renal impairment is only present on laboratory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00108"/>
            <a:ext cx="82296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Miss S, a 19-year-old woman, presented to antenatal </a:t>
            </a:r>
            <a:r>
              <a:rPr lang="en-US" b="1" dirty="0" smtClean="0"/>
              <a:t>clinic at </a:t>
            </a:r>
            <a:r>
              <a:rPr lang="en-US" b="1" dirty="0"/>
              <a:t>19 weeks gestation for a first consultation because of </a:t>
            </a:r>
            <a:r>
              <a:rPr lang="en-US" b="1" dirty="0" smtClean="0"/>
              <a:t>a preexisting </a:t>
            </a:r>
            <a:r>
              <a:rPr lang="en-US" b="1" dirty="0" err="1"/>
              <a:t>hepatocyte</a:t>
            </a:r>
            <a:r>
              <a:rPr lang="en-US" b="1" dirty="0"/>
              <a:t> nuclear factor 𝛼 (HNF-1𝛼) </a:t>
            </a:r>
            <a:r>
              <a:rPr lang="en-US" b="1" dirty="0" smtClean="0"/>
              <a:t>mutation causing </a:t>
            </a:r>
            <a:r>
              <a:rPr lang="en-US" b="1" dirty="0"/>
              <a:t>MODY 3 </a:t>
            </a:r>
            <a:r>
              <a:rPr lang="en-US" b="1" dirty="0" smtClean="0"/>
              <a:t>diabetes</a:t>
            </a:r>
          </a:p>
          <a:p>
            <a:r>
              <a:rPr lang="en-US" b="1" dirty="0" smtClean="0"/>
              <a:t>Since age </a:t>
            </a:r>
            <a:r>
              <a:rPr lang="en-US" b="1" dirty="0"/>
              <a:t>of 11 years when her condition first became </a:t>
            </a:r>
            <a:r>
              <a:rPr lang="en-US" b="1" dirty="0" smtClean="0"/>
              <a:t>apparent through recurrent mucosal </a:t>
            </a:r>
            <a:r>
              <a:rPr lang="en-US" b="1" dirty="0" err="1"/>
              <a:t>candidiasis</a:t>
            </a:r>
            <a:r>
              <a:rPr lang="en-US" b="1" dirty="0"/>
              <a:t> and mild </a:t>
            </a:r>
            <a:r>
              <a:rPr lang="en-US" b="1" dirty="0" smtClean="0"/>
              <a:t>postprandial </a:t>
            </a:r>
            <a:r>
              <a:rPr lang="en-US" b="1" dirty="0" err="1" smtClean="0"/>
              <a:t>hyperglycaemia</a:t>
            </a:r>
            <a:r>
              <a:rPr lang="en-US" b="1" dirty="0"/>
              <a:t>. Due to a strong family history of </a:t>
            </a:r>
            <a:r>
              <a:rPr lang="en-US" b="1" dirty="0" smtClean="0"/>
              <a:t>diabetes and </a:t>
            </a:r>
            <a:r>
              <a:rPr lang="en-US" b="1" dirty="0"/>
              <a:t>negative testing for type I diabetes, an HNF1</a:t>
            </a:r>
            <a:r>
              <a:rPr lang="en-US" b="1" dirty="0" smtClean="0"/>
              <a:t>𝛼 gene </a:t>
            </a:r>
            <a:r>
              <a:rPr lang="en-US" b="1" dirty="0"/>
              <a:t>mutation was suspected and subsequently </a:t>
            </a:r>
            <a:r>
              <a:rPr lang="en-US" b="1" dirty="0" smtClean="0"/>
              <a:t>confirmed on </a:t>
            </a:r>
            <a:r>
              <a:rPr lang="en-US" b="1" dirty="0"/>
              <a:t>molecular genetic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The patient was initially successfully treated with the </a:t>
            </a:r>
            <a:r>
              <a:rPr lang="en-US" b="1" dirty="0" smtClean="0"/>
              <a:t>sulfonylurea (SU</a:t>
            </a:r>
            <a:r>
              <a:rPr lang="en-US" b="1" dirty="0"/>
              <a:t>) </a:t>
            </a:r>
            <a:r>
              <a:rPr lang="en-US" b="1" dirty="0" err="1"/>
              <a:t>gliclazide</a:t>
            </a:r>
            <a:r>
              <a:rPr lang="en-US" b="1" dirty="0"/>
              <a:t>, which more recently was switched </a:t>
            </a:r>
            <a:r>
              <a:rPr lang="en-US" b="1" dirty="0" smtClean="0"/>
              <a:t>to insulin </a:t>
            </a:r>
            <a:r>
              <a:rPr lang="en-US" b="1" dirty="0"/>
              <a:t>due to increasing </a:t>
            </a:r>
            <a:r>
              <a:rPr lang="en-US" b="1" dirty="0" err="1"/>
              <a:t>hyperglycaemia</a:t>
            </a:r>
            <a:r>
              <a:rPr lang="en-US" b="1" dirty="0" smtClean="0"/>
              <a:t>.</a:t>
            </a:r>
          </a:p>
          <a:p>
            <a:r>
              <a:rPr lang="en-US" b="1" dirty="0"/>
              <a:t>The father of the fetus is a 21-year-old man also well</a:t>
            </a:r>
          </a:p>
          <a:p>
            <a:r>
              <a:rPr lang="en-US" b="1" dirty="0"/>
              <a:t>known to endocrinology and diabetes teams from age </a:t>
            </a:r>
            <a:r>
              <a:rPr lang="en-US" b="1" dirty="0" smtClean="0"/>
              <a:t>of  9 </a:t>
            </a:r>
            <a:r>
              <a:rPr lang="en-US" b="1" dirty="0"/>
              <a:t>years, due to persistent mild </a:t>
            </a:r>
            <a:r>
              <a:rPr lang="en-US" b="1" dirty="0" err="1"/>
              <a:t>hyperglycaemia</a:t>
            </a:r>
            <a:r>
              <a:rPr lang="en-US" b="1" dirty="0"/>
              <a:t> and </a:t>
            </a:r>
            <a:r>
              <a:rPr lang="en-US" b="1" dirty="0" smtClean="0"/>
              <a:t>very significant </a:t>
            </a:r>
            <a:r>
              <a:rPr lang="en-US" b="1" dirty="0"/>
              <a:t>family history of diabetes (Figure 2). </a:t>
            </a:r>
            <a:r>
              <a:rPr lang="en-US" b="1" dirty="0" smtClean="0"/>
              <a:t>Genetic testing </a:t>
            </a:r>
            <a:r>
              <a:rPr lang="en-US" b="1" dirty="0"/>
              <a:t>for a </a:t>
            </a:r>
            <a:r>
              <a:rPr lang="en-US" b="1" dirty="0" err="1"/>
              <a:t>Glucokinase</a:t>
            </a:r>
            <a:r>
              <a:rPr lang="en-US" b="1" dirty="0"/>
              <a:t> (GCK) mutation was </a:t>
            </a:r>
            <a:r>
              <a:rPr lang="en-US" b="1" dirty="0" smtClean="0"/>
              <a:t>performed</a:t>
            </a:r>
          </a:p>
          <a:p>
            <a:r>
              <a:rPr lang="en-US" b="1" dirty="0"/>
              <a:t>asymptomatic and did not require any further </a:t>
            </a:r>
            <a:r>
              <a:rPr lang="en-US" b="1" dirty="0" smtClean="0"/>
              <a:t>treatment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17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She </a:t>
            </a:r>
            <a:r>
              <a:rPr lang="en-US" b="1" dirty="0" smtClean="0"/>
              <a:t>was managed </a:t>
            </a:r>
            <a:r>
              <a:rPr lang="en-US" b="1" dirty="0"/>
              <a:t>with insulin </a:t>
            </a:r>
            <a:r>
              <a:rPr lang="en-US" b="1" dirty="0" err="1"/>
              <a:t>glargine</a:t>
            </a:r>
            <a:r>
              <a:rPr lang="en-US" b="1" dirty="0"/>
              <a:t> (</a:t>
            </a:r>
            <a:r>
              <a:rPr lang="en-US" b="1" dirty="0" err="1"/>
              <a:t>Lantus</a:t>
            </a:r>
            <a:r>
              <a:rPr lang="en-US" b="1" dirty="0"/>
              <a:t>) daily and </a:t>
            </a:r>
            <a:r>
              <a:rPr lang="en-US" b="1" dirty="0" smtClean="0"/>
              <a:t>insulin </a:t>
            </a:r>
            <a:r>
              <a:rPr lang="en-US" b="1" dirty="0" err="1" smtClean="0"/>
              <a:t>aspart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Novorapid</a:t>
            </a:r>
            <a:r>
              <a:rPr lang="en-US" b="1" dirty="0"/>
              <a:t>) with meals, and insulin </a:t>
            </a:r>
            <a:r>
              <a:rPr lang="en-US" b="1" dirty="0" smtClean="0"/>
              <a:t>requirements gently </a:t>
            </a:r>
            <a:r>
              <a:rPr lang="en-US" b="1" dirty="0"/>
              <a:t>increased over the pregnancy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From 28 </a:t>
            </a:r>
            <a:r>
              <a:rPr lang="en-US" b="1" dirty="0"/>
              <a:t>weeks, doses were further reduced, until she </a:t>
            </a:r>
            <a:r>
              <a:rPr lang="en-US" b="1" dirty="0" smtClean="0"/>
              <a:t>presented to </a:t>
            </a:r>
            <a:r>
              <a:rPr lang="en-US" b="1" dirty="0"/>
              <a:t>the emergency department at 33+3 weeks of </a:t>
            </a:r>
            <a:r>
              <a:rPr lang="en-US" b="1" dirty="0" smtClean="0"/>
              <a:t>gestation for </a:t>
            </a:r>
            <a:r>
              <a:rPr lang="en-US" b="1" dirty="0"/>
              <a:t>frequent </a:t>
            </a:r>
            <a:r>
              <a:rPr lang="en-US" b="1" dirty="0" err="1"/>
              <a:t>hypoglycaemia</a:t>
            </a:r>
            <a:r>
              <a:rPr lang="en-US" b="1" dirty="0" smtClean="0"/>
              <a:t>.</a:t>
            </a:r>
          </a:p>
          <a:p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patient never developed </a:t>
            </a:r>
            <a:r>
              <a:rPr lang="en-US" b="1" dirty="0" smtClean="0"/>
              <a:t>hypertension, and </a:t>
            </a:r>
            <a:r>
              <a:rPr lang="en-US" b="1" dirty="0"/>
              <a:t>laboratory screening for preeclampsia was </a:t>
            </a:r>
            <a:r>
              <a:rPr lang="en-US" b="1" dirty="0" smtClean="0"/>
              <a:t>performed multiple </a:t>
            </a:r>
            <a:r>
              <a:rPr lang="en-US" b="1" dirty="0"/>
              <a:t>times and was always within normal limits.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Fetal growth until this presentation had been </a:t>
            </a:r>
            <a:r>
              <a:rPr lang="en-US" b="1" dirty="0" smtClean="0"/>
              <a:t>measured by </a:t>
            </a:r>
            <a:r>
              <a:rPr lang="en-US" b="1" dirty="0"/>
              <a:t>fortnightly ultrasound and was on the 50th </a:t>
            </a:r>
            <a:r>
              <a:rPr lang="en-US" b="1" dirty="0" err="1" smtClean="0"/>
              <a:t>centile</a:t>
            </a:r>
            <a:endParaRPr lang="en-US" b="1" dirty="0" smtClean="0"/>
          </a:p>
          <a:p>
            <a:r>
              <a:rPr lang="en-US" b="1" dirty="0"/>
              <a:t>Given the unknown significance of the </a:t>
            </a:r>
            <a:r>
              <a:rPr lang="en-US" b="1" dirty="0" smtClean="0"/>
              <a:t>falling insulin </a:t>
            </a:r>
            <a:r>
              <a:rPr lang="en-US" b="1" dirty="0"/>
              <a:t>requirements, biweekly monitoring of fetal </a:t>
            </a:r>
            <a:r>
              <a:rPr lang="en-US" b="1" dirty="0" smtClean="0"/>
              <a:t>wellbeing via </a:t>
            </a:r>
            <a:r>
              <a:rPr lang="en-US" b="1" dirty="0"/>
              <a:t>Doppler measurements was commenced, which </a:t>
            </a:r>
            <a:r>
              <a:rPr lang="en-US" b="1" dirty="0" smtClean="0"/>
              <a:t>was satisfactory </a:t>
            </a:r>
            <a:r>
              <a:rPr lang="en-US" b="1" dirty="0"/>
              <a:t>at all times</a:t>
            </a:r>
            <a:r>
              <a:rPr lang="en-US" b="1" dirty="0" smtClean="0"/>
              <a:t>.</a:t>
            </a:r>
          </a:p>
          <a:p>
            <a:r>
              <a:rPr lang="en-US" b="1" dirty="0"/>
              <a:t>At 34+3 weeks of gestation the patient </a:t>
            </a:r>
            <a:r>
              <a:rPr lang="en-US" b="1" dirty="0" smtClean="0"/>
              <a:t>went into </a:t>
            </a:r>
            <a:r>
              <a:rPr lang="en-US" b="1" dirty="0"/>
              <a:t>spontaneous </a:t>
            </a:r>
            <a:r>
              <a:rPr lang="en-US" b="1" dirty="0" err="1"/>
              <a:t>labour</a:t>
            </a:r>
            <a:r>
              <a:rPr lang="en-US" b="1" dirty="0"/>
              <a:t> and delivered a healthy baby </a:t>
            </a:r>
            <a:r>
              <a:rPr lang="en-US" b="1" dirty="0" smtClean="0"/>
              <a:t>girl via </a:t>
            </a:r>
            <a:r>
              <a:rPr lang="en-US" b="1" dirty="0"/>
              <a:t>forceps, weight </a:t>
            </a:r>
            <a:r>
              <a:rPr lang="en-US" b="1" dirty="0" smtClean="0"/>
              <a:t>2.22kg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2686056"/>
          </a:xfrm>
        </p:spPr>
        <p:txBody>
          <a:bodyPr/>
          <a:lstStyle/>
          <a:p>
            <a:r>
              <a:rPr lang="en-US" b="1" dirty="0"/>
              <a:t>Postnatal </a:t>
            </a:r>
            <a:r>
              <a:rPr lang="en-US" b="1" dirty="0" smtClean="0"/>
              <a:t>genetic testing </a:t>
            </a:r>
            <a:r>
              <a:rPr lang="en-US" b="1" dirty="0"/>
              <a:t>in the baby showed a heterozygous mutation </a:t>
            </a:r>
            <a:r>
              <a:rPr lang="en-US" b="1" dirty="0" smtClean="0"/>
              <a:t>for the </a:t>
            </a:r>
            <a:r>
              <a:rPr lang="en-US" b="1" dirty="0"/>
              <a:t>maternal familial likely nonpathogenic HNF1A </a:t>
            </a:r>
            <a:r>
              <a:rPr lang="en-US" b="1" dirty="0" smtClean="0"/>
              <a:t>gene variant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4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72074"/>
            <a:ext cx="82296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42852"/>
            <a:ext cx="9144000" cy="23574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785926"/>
            <a:ext cx="8715404" cy="558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Diabetes, Maturity Onset in the Young (MODY)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81171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 a pregnancy where the mother is </a:t>
            </a:r>
            <a:r>
              <a:rPr lang="en-US" b="1" dirty="0" smtClean="0"/>
              <a:t>affected by </a:t>
            </a:r>
            <a:r>
              <a:rPr lang="en-US" b="1" dirty="0"/>
              <a:t>MODY 2 the fetus will not inherit the GCK mutation </a:t>
            </a:r>
            <a:r>
              <a:rPr lang="en-US" b="1" dirty="0" smtClean="0"/>
              <a:t>in 50</a:t>
            </a:r>
            <a:r>
              <a:rPr lang="en-US" b="1" dirty="0"/>
              <a:t>% of cases, and will respond to maternal </a:t>
            </a:r>
            <a:r>
              <a:rPr lang="en-US" b="1" dirty="0" err="1" smtClean="0"/>
              <a:t>hyperglycaemia</a:t>
            </a:r>
            <a:r>
              <a:rPr lang="en-US" b="1" dirty="0" smtClean="0"/>
              <a:t> by </a:t>
            </a:r>
            <a:r>
              <a:rPr lang="en-US" b="1" dirty="0"/>
              <a:t>excess insulin production and therefore excess </a:t>
            </a:r>
            <a:r>
              <a:rPr lang="en-US" b="1" dirty="0" smtClean="0"/>
              <a:t>growth (by </a:t>
            </a:r>
            <a:r>
              <a:rPr lang="en-US" b="1" dirty="0"/>
              <a:t>approximately 550–700g) [2]. Alternatively, if the </a:t>
            </a:r>
            <a:r>
              <a:rPr lang="en-US" b="1" dirty="0" smtClean="0"/>
              <a:t>fetus does </a:t>
            </a:r>
            <a:r>
              <a:rPr lang="en-US" b="1" dirty="0"/>
              <a:t>inherit the GCK abnormality it will sense the </a:t>
            </a:r>
            <a:r>
              <a:rPr lang="en-US" b="1" dirty="0" smtClean="0"/>
              <a:t>maternal </a:t>
            </a:r>
            <a:r>
              <a:rPr lang="en-US" b="1" dirty="0" err="1" smtClean="0"/>
              <a:t>hyperglycaemia</a:t>
            </a:r>
            <a:r>
              <a:rPr lang="en-US" b="1" dirty="0" smtClean="0"/>
              <a:t> </a:t>
            </a:r>
            <a:r>
              <a:rPr lang="en-US" b="1" dirty="0"/>
              <a:t>as normal, produce normal amounts </a:t>
            </a:r>
            <a:r>
              <a:rPr lang="en-US" b="1" dirty="0" smtClean="0"/>
              <a:t>of insulin</a:t>
            </a:r>
            <a:r>
              <a:rPr lang="en-US" b="1" dirty="0"/>
              <a:t>, and have normal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/>
          <a:lstStyle/>
          <a:p>
            <a:r>
              <a:rPr lang="en-US" b="1" dirty="0" smtClean="0"/>
              <a:t>Where mother </a:t>
            </a:r>
            <a:r>
              <a:rPr lang="en-US" b="1" dirty="0"/>
              <a:t>and fetus are both affected </a:t>
            </a:r>
            <a:r>
              <a:rPr lang="en-US" b="1" dirty="0" smtClean="0"/>
              <a:t>by MODY </a:t>
            </a:r>
            <a:r>
              <a:rPr lang="en-US" b="1" dirty="0"/>
              <a:t>2, a </a:t>
            </a:r>
            <a:r>
              <a:rPr lang="en-US" b="1" dirty="0" smtClean="0"/>
              <a:t>fetus with </a:t>
            </a:r>
            <a:r>
              <a:rPr lang="en-US" b="1" dirty="0"/>
              <a:t>MODY 2 to a mother with MODY 3 would be able </a:t>
            </a:r>
            <a:r>
              <a:rPr lang="en-US" b="1" dirty="0" smtClean="0"/>
              <a:t>to tolerate </a:t>
            </a:r>
            <a:r>
              <a:rPr lang="en-US" b="1" dirty="0"/>
              <a:t>maternal </a:t>
            </a:r>
            <a:r>
              <a:rPr lang="en-US" b="1" dirty="0" err="1"/>
              <a:t>hyperglycaemia</a:t>
            </a:r>
            <a:r>
              <a:rPr lang="en-US" b="1" dirty="0"/>
              <a:t> better than a fetus with </a:t>
            </a:r>
            <a:r>
              <a:rPr lang="en-US" b="1" dirty="0" smtClean="0"/>
              <a:t>no MODY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286412"/>
          </a:xfrm>
        </p:spPr>
        <p:txBody>
          <a:bodyPr>
            <a:normAutofit/>
          </a:bodyPr>
          <a:lstStyle/>
          <a:p>
            <a:r>
              <a:rPr lang="en-US" b="1" dirty="0" smtClean="0"/>
              <a:t>Maturity-onset diabetes of the young (MODY) was first defined clinically as </a:t>
            </a:r>
            <a:r>
              <a:rPr lang="en-US" b="1" dirty="0" err="1" smtClean="0"/>
              <a:t>nonketotic</a:t>
            </a:r>
            <a:r>
              <a:rPr lang="en-US" b="1" dirty="0" smtClean="0"/>
              <a:t>, non-insulin-dependent diabetes mellitus of early onset, with </a:t>
            </a:r>
            <a:r>
              <a:rPr lang="en-US" b="1" dirty="0" err="1" smtClean="0"/>
              <a:t>autosomal</a:t>
            </a:r>
            <a:r>
              <a:rPr lang="en-US" b="1" dirty="0" smtClean="0"/>
              <a:t> dominant inheritance</a:t>
            </a:r>
          </a:p>
          <a:p>
            <a:r>
              <a:rPr lang="en-US" b="1" dirty="0" smtClean="0"/>
              <a:t>The prevalence of MODY has been estimated to be 1-5%</a:t>
            </a:r>
          </a:p>
          <a:p>
            <a:r>
              <a:rPr lang="en-US" b="1" dirty="0" smtClean="0"/>
              <a:t>In all studies, </a:t>
            </a:r>
            <a:r>
              <a:rPr lang="en-US" b="1" u="sng" dirty="0" smtClean="0"/>
              <a:t>GCK-MODY</a:t>
            </a:r>
            <a:r>
              <a:rPr lang="en-US" b="1" dirty="0" smtClean="0"/>
              <a:t> and </a:t>
            </a:r>
            <a:r>
              <a:rPr lang="en-US" b="1" u="sng" dirty="0" smtClean="0"/>
              <a:t>HNF1A-MODY</a:t>
            </a:r>
            <a:r>
              <a:rPr lang="en-US" b="1" dirty="0" smtClean="0"/>
              <a:t> are the most common subtypes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214842"/>
          </a:xfrm>
        </p:spPr>
        <p:txBody>
          <a:bodyPr/>
          <a:lstStyle/>
          <a:p>
            <a:r>
              <a:rPr lang="en-US" b="1" dirty="0" smtClean="0"/>
              <a:t>6.5% of children with antibody-negative diabetes have a form of MODY</a:t>
            </a:r>
          </a:p>
          <a:p>
            <a:r>
              <a:rPr lang="en-US" b="1" dirty="0" smtClean="0"/>
              <a:t>single gene mutation that leads to a defect in beta cell insulin secretion in response to glucose stimulation</a:t>
            </a:r>
          </a:p>
          <a:p>
            <a:r>
              <a:rPr lang="en-US" b="1" dirty="0" smtClean="0"/>
              <a:t>have strong family histories of diabetes spanning at least 3 generations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58204" cy="335758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are the differences between MODY and type 1 , 2 DM 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2320</Words>
  <Application>Microsoft Office PowerPoint</Application>
  <PresentationFormat>On-screen Show (4:3)</PresentationFormat>
  <Paragraphs>197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In The Name Of GOD</vt:lpstr>
      <vt:lpstr>Mild asymptomatic hyperglycemia</vt:lpstr>
      <vt:lpstr>PowerPoint Presentation</vt:lpstr>
      <vt:lpstr>What is the diagnosis ?</vt:lpstr>
      <vt:lpstr>PowerPoint Presentation</vt:lpstr>
      <vt:lpstr>PowerPoint Presentation</vt:lpstr>
      <vt:lpstr>PowerPoint Presentation</vt:lpstr>
      <vt:lpstr>PowerPoint Presentation</vt:lpstr>
      <vt:lpstr>What are the differences between MODY and type 1 , 2 DM ?</vt:lpstr>
      <vt:lpstr>PowerPoint Presentation</vt:lpstr>
      <vt:lpstr>MODYs subtypes?</vt:lpstr>
      <vt:lpstr>PowerPoint Presentation</vt:lpstr>
      <vt:lpstr>PowerPoint Presentation</vt:lpstr>
      <vt:lpstr>PowerPoint Presentation</vt:lpstr>
      <vt:lpstr>Indications for genetic testing ?</vt:lpstr>
      <vt:lpstr>PowerPoint Presentation</vt:lpstr>
      <vt:lpstr>What are the Benefits of Diagnosing MODY?</vt:lpstr>
      <vt:lpstr>PowerPoint Presentation</vt:lpstr>
      <vt:lpstr>PowerPoint Presentation</vt:lpstr>
      <vt:lpstr>PowerPoint Presentation</vt:lpstr>
      <vt:lpstr>Treatment</vt:lpstr>
      <vt:lpstr>Complication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Saloon3</cp:lastModifiedBy>
  <cp:revision>159</cp:revision>
  <dcterms:created xsi:type="dcterms:W3CDTF">2018-11-17T10:38:11Z</dcterms:created>
  <dcterms:modified xsi:type="dcterms:W3CDTF">2018-11-19T05:07:04Z</dcterms:modified>
</cp:coreProperties>
</file>